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62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10" r:id="rId19"/>
    <p:sldId id="261" r:id="rId20"/>
    <p:sldId id="287" r:id="rId21"/>
    <p:sldId id="277" r:id="rId22"/>
    <p:sldId id="278" r:id="rId23"/>
    <p:sldId id="280" r:id="rId24"/>
    <p:sldId id="311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1" r:id="rId35"/>
    <p:sldId id="290" r:id="rId36"/>
    <p:sldId id="292" r:id="rId37"/>
    <p:sldId id="293" r:id="rId38"/>
    <p:sldId id="308" r:id="rId39"/>
    <p:sldId id="309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9F0"/>
    <a:srgbClr val="008000"/>
    <a:srgbClr val="F59912"/>
    <a:srgbClr val="F66B18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6"/>
    <p:restoredTop sz="89130"/>
  </p:normalViewPr>
  <p:slideViewPr>
    <p:cSldViewPr snapToGrid="0" snapToObjects="1">
      <p:cViewPr varScale="1">
        <p:scale>
          <a:sx n="45" d="100"/>
          <a:sy n="45" d="100"/>
        </p:scale>
        <p:origin x="20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D9F7-95D8-7541-8CD4-9E488CA6407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A0353-C73E-0941-B7B3-79E70AE3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*operand1*, then *operand2*, else *operand3*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especially the case when evaluating more than four or five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especially the case when evaluating more than four or five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Exercie</a:t>
            </a:r>
            <a:r>
              <a:rPr lang="en-US" dirty="0"/>
              <a:t> 5.3</a:t>
            </a:r>
          </a:p>
          <a:p>
            <a:r>
              <a:rPr lang="en-US" dirty="0"/>
              <a:t>Nested loop ex</a:t>
            </a:r>
          </a:p>
          <a:p>
            <a:r>
              <a:rPr lang="en-US" dirty="0"/>
              <a:t>Exercise 5.4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5.5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5.6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có</a:t>
            </a:r>
            <a:r>
              <a:rPr lang="en-US" dirty="0"/>
              <a:t> html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có</a:t>
            </a:r>
            <a:r>
              <a:rPr lang="en-US" dirty="0"/>
              <a:t> html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BF1D-37B2-1E42-94F5-A3A49BF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FB0C-6E3B-C844-A533-DF6DF0B2FB7F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C5F2-E5C1-D34C-AE61-18F10341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8901-BF80-3548-8A2E-548E231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696BB-38F8-6146-968C-3D52C7BFBA14}"/>
              </a:ext>
            </a:extLst>
          </p:cNvPr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C767F4-AD0F-BF40-9356-FF39A6BA0DA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1796265"/>
              </p:ext>
            </p:extLst>
          </p:nvPr>
        </p:nvGraphicFramePr>
        <p:xfrm>
          <a:off x="871579" y="1017918"/>
          <a:ext cx="10516727" cy="503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828">
                  <a:extLst>
                    <a:ext uri="{9D8B030D-6E8A-4147-A177-3AD203B41FA5}">
                      <a16:colId xmlns:a16="http://schemas.microsoft.com/office/drawing/2014/main" val="942709693"/>
                    </a:ext>
                  </a:extLst>
                </a:gridCol>
                <a:gridCol w="6414899">
                  <a:extLst>
                    <a:ext uri="{9D8B030D-6E8A-4147-A177-3AD203B41FA5}">
                      <a16:colId xmlns:a16="http://schemas.microsoft.com/office/drawing/2014/main" val="18488290"/>
                    </a:ext>
                  </a:extLst>
                </a:gridCol>
              </a:tblGrid>
              <a:tr h="50378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58787"/>
                  </a:ext>
                </a:extLst>
              </a:tr>
            </a:tbl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750DB0AA-9E4F-4141-B614-723857FCD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400" y="2535097"/>
            <a:ext cx="6340894" cy="1705214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Insert title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C224D3-FA00-8746-9AAB-ECC5E019BE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F74075-1B8B-B242-ACA8-75F3A991E3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7" y="1626008"/>
            <a:ext cx="1930466" cy="26122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F87494-0185-F147-B807-F39EFF023360}"/>
              </a:ext>
            </a:extLst>
          </p:cNvPr>
          <p:cNvSpPr/>
          <p:nvPr userDrawn="1"/>
        </p:nvSpPr>
        <p:spPr>
          <a:xfrm>
            <a:off x="1244801" y="4374823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9A11DD-654D-8643-AE08-33C47D975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1" y="4343829"/>
            <a:ext cx="6340893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49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8D327-3CE1-974E-95A5-51B6E3F2B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EB3B695-EDDB-704A-B3F3-59A696BB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88FCF-9C16-E647-B7D9-6DB213402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EAF15B-340B-F44B-A6C5-762B1824A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solidFill>
            <a:srgbClr val="F5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70A59-7981-6249-A05B-873389805E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597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697C7B-C775-0B46-BF3E-FC0716B8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0FA0-1098-3C49-BD1D-28A59F0BA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95CBD9-FAB8-5F46-B7E9-83874D1B0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C0121-370C-0744-BD7C-9F591556F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D9DC68-FB98-8A45-BF17-DCFF15004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71BB8-54B5-B54D-B1FD-F3D46F681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7970" y="29441"/>
            <a:ext cx="1816300" cy="7904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348460-292D-5E45-BBB2-3A22F053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81E4-4ACD-D644-A4D4-3355962BA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DF77-48FF-2646-B5B4-44A7ECDB4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05494-B2BF-7649-8BD9-A660B07C5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2AD208-668A-A943-AD08-146286C8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4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C5506-BF4E-7343-8E42-0EABF73ADF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5D29F3-E962-1745-9CC9-BA91C892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8119" y="6241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471F-93A0-8A46-9F4B-4C73C7F5B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40938F-DD36-A84B-8A84-216717A2A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B5E5E-9860-E347-B8D7-9C5D04B02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BC8B8-A71B-6147-B306-C69E522231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17" y="1910184"/>
            <a:ext cx="1930466" cy="2612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E6456A-5B2C-3C48-BA15-98E28361AC53}"/>
              </a:ext>
            </a:extLst>
          </p:cNvPr>
          <p:cNvSpPr/>
          <p:nvPr userDrawn="1"/>
        </p:nvSpPr>
        <p:spPr>
          <a:xfrm>
            <a:off x="1384062" y="4522474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BC94226-45CA-484B-AF91-4F612D1FC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ECC65-29B1-6947-872B-F48EE515A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88A0DB-C1F9-1946-A2CC-2F188C6C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5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E5930-9F6E-FF48-B666-EC8DF5632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3EAA35-5507-0340-A398-77CFC851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D71D7D-5294-F940-935B-F990148D0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2D369-F866-7D4C-9C15-8AFCEA2B52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3934" y="1608914"/>
            <a:ext cx="4023359" cy="7017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44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AWESOME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3389F-59D8-9A42-9ADC-99D6775DAE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9753" y="2386609"/>
            <a:ext cx="4023359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32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PRESENTATION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33D1CB-51EA-D14F-ABE1-00AB03A96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61424" y="2816609"/>
            <a:ext cx="4023359" cy="2862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b="1" dirty="0">
                <a:ea typeface="FZShuTi" pitchFamily="2" charset="-122"/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EASY TO CHANGE COLORS, PHOTOS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59A8648-BCF6-AC43-B37F-5FD0FDDD0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9752" y="4371504"/>
            <a:ext cx="4023359" cy="553998"/>
          </a:xfrm>
          <a:noFill/>
        </p:spPr>
        <p:txBody>
          <a:bodyPr wrap="square" lIns="36000" tIns="0" rIns="36000" bIns="0" rtlCol="0" anchor="ctr">
            <a:spAutoFit/>
          </a:bodyPr>
          <a:lstStyle>
            <a:lvl1pPr marL="0" indent="0">
              <a:buNone/>
              <a:defRPr lang="en-US" sz="200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algn="r"/>
            <a:r>
              <a:rPr lang="en-US" dirty="0"/>
              <a:t>EASY TO CHANGE COLORS, PHOTOS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3846CC36-5F0E-744A-B433-51A8F8E2D3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40188" y="6005534"/>
            <a:ext cx="2344595" cy="3693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RESTAURANT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A875DAE-70C7-064C-90A1-5721071E1D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7138" y="271463"/>
            <a:ext cx="1482725" cy="11668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68F052-CBA9-F345-BFED-68F456D64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0993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1C2387-AF4C-5D45-A2A4-3902763B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7E05-040F-9D42-875B-B7042F4B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2BD33-47F7-4C4F-A0CF-CFB2984C7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9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2A391-916C-C840-BE67-7301A9BE75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552A33A-CD95-2049-ABBA-C15E42B3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5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C1D89-4474-8342-A951-C1D7A9D3DE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40A17E-CFDC-7F4C-A07F-A8F9590BE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5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3290F-2F4F-F84E-8E63-F15920D2F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09888A-A529-394A-819B-405DD7BCF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marL="16933">
              <a:spcBef>
                <a:spcPts val="80"/>
              </a:spcBef>
            </a:pPr>
            <a:endParaRPr lang="en-US" spc="-17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CD58-CB14-E94E-9C03-45601156B078}" type="datetime1">
              <a:rPr lang="en-US" smtClean="0"/>
              <a:t>4/27/22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defRPr>
            </a:lvl1pPr>
          </a:lstStyle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 smtClean="0"/>
              <a:pPr marL="50799">
                <a:spcBef>
                  <a:spcPts val="87"/>
                </a:spcBef>
              </a:pPr>
              <a:t>‹#›</a:t>
            </a:fld>
            <a:endParaRPr lang="en-US" spc="13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E0F178B-B169-4F4A-953A-0F47FDB83AF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19450" y="1836970"/>
            <a:ext cx="2753099" cy="2928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F9465-4B48-AB4A-ABE8-E0FA3BD36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196" y="0"/>
            <a:ext cx="1390008" cy="6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4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4F617CE-470C-CB41-83E5-4CA73310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516"/>
            <a:ext cx="12192000" cy="1325563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6A906-1F69-F244-A558-3DDC2275D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C466CC-680C-234A-9473-9519BFD54C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2FB8AE-8579-1F42-83F3-3ABF6F6C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AEF2D-8F5F-C149-B6A0-1EA38F5408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ACA4A6E-9B47-594E-91E0-11BA14B4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F738-6E84-B74C-8C1D-C09B5C330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1168E2-3AD7-3B44-806D-1CE37929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994DE-AFFD-004D-BF6E-7EAFB37CD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6EAF34-D3D6-9B40-9E3D-20BBB2757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C18C622-4672-5748-A66D-E4393D639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2894-13F2-7A42-8204-C8A100D6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A78ABF-41BA-794E-B9A7-2D392F04F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679957-CBAD-FC49-9400-AE875E9ED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BE31FB-1504-1A48-93A2-29665B75B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D622-386D-CD4B-92CE-0EFCB18D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4140-106D-DF41-8C14-4E85BF47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C758-87B8-6546-AAA3-5C713FE2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3CF4-B379-194E-A850-C3061B23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9C0A-90A0-4A4C-A8BC-5EB7E267EDDC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7018-B1C7-6941-96B6-53E14B1E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0A59-34A4-5442-8C6F-53189D41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A5A7E-C95D-B645-9D4F-93A5BF4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LẬP TRÌNH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C37BF-31A9-3945-B6A5-FF5862A9F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JAVASCRIPT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1C849-ED42-BE40-AC51-15DA7265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FB5C-B48F-E648-99A1-CF074B0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(</a:t>
            </a:r>
            <a:r>
              <a:rPr lang="en-US" dirty="0" err="1"/>
              <a:t>lệnh</a:t>
            </a:r>
            <a:r>
              <a:rPr lang="en-US" dirty="0"/>
              <a:t> 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3581-D7A7-6C45-99E0-2E515A5A99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9" y="1573619"/>
            <a:ext cx="3797106" cy="461453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4FC8F-8310-FF48-8854-1110771C31D5}"/>
              </a:ext>
            </a:extLst>
          </p:cNvPr>
          <p:cNvSpPr/>
          <p:nvPr/>
        </p:nvSpPr>
        <p:spPr>
          <a:xfrm>
            <a:off x="461639" y="2365145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switch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(expression) {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value1: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code to be executed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value2: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code to be executed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value-n: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code to be executed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DF842-A49B-F542-92E6-BAFFDF1C473C}"/>
              </a:ext>
            </a:extLst>
          </p:cNvPr>
          <p:cNvSpPr/>
          <p:nvPr/>
        </p:nvSpPr>
        <p:spPr>
          <a:xfrm>
            <a:off x="6096000" y="235857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switch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(activity) {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"Get up"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"It is 6:30AM"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"Breakfast"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"It is 7:00AM"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"Drive to work"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"It is 8:00AM"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8D7B01-F908-EF48-AFAC-DCD13461A952}"/>
              </a:ext>
            </a:extLst>
          </p:cNvPr>
          <p:cNvSpPr txBox="1">
            <a:spLocks/>
          </p:cNvSpPr>
          <p:nvPr/>
        </p:nvSpPr>
        <p:spPr>
          <a:xfrm>
            <a:off x="6063343" y="1573619"/>
            <a:ext cx="3797106" cy="461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1676-A231-4949-94F8-70547CD9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FB5C-B48F-E648-99A1-CF074B0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(</a:t>
            </a:r>
            <a:r>
              <a:rPr lang="en-US" dirty="0" err="1"/>
              <a:t>lệnh</a:t>
            </a:r>
            <a:r>
              <a:rPr lang="en-US" dirty="0"/>
              <a:t> 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3581-D7A7-6C45-99E0-2E515A5A99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9" y="1573619"/>
            <a:ext cx="3797106" cy="461453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8D7B01-F908-EF48-AFAC-DCD13461A952}"/>
              </a:ext>
            </a:extLst>
          </p:cNvPr>
          <p:cNvSpPr txBox="1">
            <a:spLocks/>
          </p:cNvSpPr>
          <p:nvPr/>
        </p:nvSpPr>
        <p:spPr>
          <a:xfrm>
            <a:off x="6063343" y="1573619"/>
            <a:ext cx="3797106" cy="461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F6839-F5B4-544A-A2E8-09F030AA0CD7}"/>
              </a:ext>
            </a:extLst>
          </p:cNvPr>
          <p:cNvSpPr/>
          <p:nvPr/>
        </p:nvSpPr>
        <p:spPr>
          <a:xfrm>
            <a:off x="446315" y="205104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(expression)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value1:</a:t>
            </a:r>
          </a:p>
          <a:p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code to be executed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value2:</a:t>
            </a:r>
          </a:p>
          <a:p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code to be executed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value-n:</a:t>
            </a:r>
          </a:p>
          <a:p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code to be executed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default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  // when no cases match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EF54A-D150-4D4F-8D4E-3596C5FEFE3A}"/>
              </a:ext>
            </a:extLst>
          </p:cNvPr>
          <p:cNvSpPr/>
          <p:nvPr/>
        </p:nvSpPr>
        <p:spPr>
          <a:xfrm>
            <a:off x="5773868" y="2051048"/>
            <a:ext cx="64181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(activity)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case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"Get up"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"It is 6:30AM"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"Breakfast"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"It is 7:00AM"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"Drive to work"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"It is 8:00AM"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"I cannot determine the current time."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E06A5-3796-A84E-BD73-AD8601D57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68A6-595D-FD45-BAF4-8BB5FE3F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(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1F5F-3AE3-9B49-B478-DAE48EBA19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 while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For in (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object)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82BC-4D18-CF4D-B6E6-60C394E8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1373-C398-B447-A659-D674D31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503D-62AC-A34D-8EF4-37810157D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8DF98-B3E9-104E-829F-114ED0EE422F}"/>
              </a:ext>
            </a:extLst>
          </p:cNvPr>
          <p:cNvSpPr/>
          <p:nvPr/>
        </p:nvSpPr>
        <p:spPr>
          <a:xfrm>
            <a:off x="984068" y="212344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(condition) {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 code that gets executed as 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//long as the condition is true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44C96-55A0-3845-8829-CE53EDBADA2C}"/>
              </a:ext>
            </a:extLst>
          </p:cNvPr>
          <p:cNvSpPr/>
          <p:nvPr/>
        </p:nvSpPr>
        <p:spPr>
          <a:xfrm>
            <a:off x="984068" y="4388507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&lt;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10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++;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A42-4EFB-1545-92FF-EDB2ED57B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878-7336-AF43-96B4-123D0EC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51FF-A4A2-C149-B277-645725626C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25D66-5911-8145-94CA-280426CFF1BF}"/>
              </a:ext>
            </a:extLst>
          </p:cNvPr>
          <p:cNvSpPr/>
          <p:nvPr/>
        </p:nvSpPr>
        <p:spPr>
          <a:xfrm>
            <a:off x="931817" y="2227945"/>
            <a:ext cx="94139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do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 code to be executed if the condition is true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(condition);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28B1B-1866-6345-8D22-2A2BA54D2455}"/>
              </a:ext>
            </a:extLst>
          </p:cNvPr>
          <p:cNvSpPr/>
          <p:nvPr/>
        </p:nvSpPr>
        <p:spPr>
          <a:xfrm>
            <a:off x="931816" y="4500882"/>
            <a:ext cx="10067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do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number = prompt(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"Please enter a number between 0 and 100: 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(!(number &gt;=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&amp;&amp; number &lt;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100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80E7-B432-1C47-9E6C-8EEEDDAB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878-7336-AF43-96B4-123D0EC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51FF-A4A2-C149-B277-645725626C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8"/>
            <a:ext cx="11711527" cy="5043749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CA7D3-D0FE-1445-9095-6768A01E46B6}"/>
              </a:ext>
            </a:extLst>
          </p:cNvPr>
          <p:cNvSpPr/>
          <p:nvPr/>
        </p:nvSpPr>
        <p:spPr>
          <a:xfrm>
            <a:off x="905689" y="2188113"/>
            <a:ext cx="96490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(initialize variable; condition; statement) { </a:t>
            </a:r>
          </a:p>
          <a:p>
            <a:r>
              <a:rPr lang="en-US" sz="26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 code to be executed</a:t>
            </a:r>
            <a:endParaRPr lang="en-US" sz="26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6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20B7F-80AB-0F4E-A3AC-6D6F1089D835}"/>
              </a:ext>
            </a:extLst>
          </p:cNvPr>
          <p:cNvSpPr/>
          <p:nvPr/>
        </p:nvSpPr>
        <p:spPr>
          <a:xfrm>
            <a:off x="905689" y="4787460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600" dirty="0">
                <a:solidFill>
                  <a:srgbClr val="098658"/>
                </a:solidFill>
                <a:latin typeface="Source Code Pro" panose="020B0509030403020204" pitchFamily="49" charset="77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&lt; </a:t>
            </a:r>
            <a:r>
              <a:rPr lang="en-US" sz="2600" dirty="0">
                <a:solidFill>
                  <a:srgbClr val="098658"/>
                </a:solidFill>
                <a:latin typeface="Source Code Pro" panose="020B0509030403020204" pitchFamily="49" charset="77"/>
              </a:rPr>
              <a:t>10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++) {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6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5FBA7-2F11-0B4D-B76F-B0AA81C0D107}"/>
              </a:ext>
            </a:extLst>
          </p:cNvPr>
          <p:cNvSpPr txBox="1"/>
          <p:nvPr/>
        </p:nvSpPr>
        <p:spPr>
          <a:xfrm>
            <a:off x="7520949" y="4042081"/>
            <a:ext cx="4671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Sơ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hoạt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vòng</a:t>
            </a:r>
            <a:r>
              <a:rPr lang="en-US" sz="2000" b="1" dirty="0"/>
              <a:t> </a:t>
            </a:r>
            <a:r>
              <a:rPr lang="en-US" sz="2000" b="1" dirty="0" err="1"/>
              <a:t>lặp</a:t>
            </a:r>
            <a:r>
              <a:rPr lang="en-US" sz="2000" b="1" dirty="0"/>
              <a:t> for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&lt;10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,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,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++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95316-0D1A-7E45-9091-F030B2EF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878-7336-AF43-96B4-123D0EC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51FF-A4A2-C149-B277-645725626C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8"/>
            <a:ext cx="11711527" cy="5043749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80C85-C61D-8846-9AFB-32243B5FDAF0}"/>
              </a:ext>
            </a:extLst>
          </p:cNvPr>
          <p:cNvSpPr/>
          <p:nvPr/>
        </p:nvSpPr>
        <p:spPr>
          <a:xfrm>
            <a:off x="449178" y="1985347"/>
            <a:ext cx="1174282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arr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= [some array];</a:t>
            </a:r>
          </a:p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initialize variable; variable smaller than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arr.length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 statement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600" dirty="0">
                <a:solidFill>
                  <a:srgbClr val="008000"/>
                </a:solidFill>
                <a:latin typeface="Source Code Pro" panose="020B0509030403020204" pitchFamily="49" charset="77"/>
              </a:rPr>
              <a:t>	</a:t>
            </a: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 code to be executed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6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16E3D-A87E-B641-A0DF-84D8014871D1}"/>
              </a:ext>
            </a:extLst>
          </p:cNvPr>
          <p:cNvSpPr/>
          <p:nvPr/>
        </p:nvSpPr>
        <p:spPr>
          <a:xfrm>
            <a:off x="449178" y="4772528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names = [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"Chantal"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"John"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"Maxime"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"Bobbi"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"Jair"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];</a:t>
            </a:r>
          </a:p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600" dirty="0">
                <a:solidFill>
                  <a:srgbClr val="098658"/>
                </a:solidFill>
                <a:latin typeface="Source Code Pro" panose="020B0509030403020204" pitchFamily="49" charset="77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&lt;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names.length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++){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(names[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]);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6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197D-B45E-0547-9286-189D2442D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878-7336-AF43-96B4-123D0EC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51FF-A4A2-C149-B277-645725626C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8"/>
            <a:ext cx="11711527" cy="5043749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7E2B5-1172-9C45-B847-58710B3B6ABA}"/>
              </a:ext>
            </a:extLst>
          </p:cNvPr>
          <p:cNvSpPr/>
          <p:nvPr/>
        </p:nvSpPr>
        <p:spPr>
          <a:xfrm>
            <a:off x="2133600" y="1573618"/>
            <a:ext cx="97323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arr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= [some array];</a:t>
            </a:r>
          </a:p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variableName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of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arr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600" dirty="0">
                <a:solidFill>
                  <a:srgbClr val="008000"/>
                </a:solidFill>
                <a:latin typeface="Source Code Pro" panose="020B0509030403020204" pitchFamily="49" charset="77"/>
              </a:rPr>
              <a:t>  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77"/>
              </a:rPr>
              <a:t>// code to be executed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008000"/>
                </a:solidFill>
                <a:latin typeface="Source Code Pro" panose="020B0509030403020204" pitchFamily="49" charset="77"/>
              </a:rPr>
              <a:t>   // value of </a:t>
            </a:r>
            <a:r>
              <a:rPr lang="en-US" dirty="0" err="1">
                <a:solidFill>
                  <a:srgbClr val="008000"/>
                </a:solidFill>
                <a:latin typeface="Source Code Pro" panose="020B0509030403020204" pitchFamily="49" charset="77"/>
              </a:rPr>
              <a:t>variableName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77"/>
              </a:rPr>
              <a:t> gets updated every iteration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008000"/>
                </a:solidFill>
                <a:latin typeface="Source Code Pro" panose="020B0509030403020204" pitchFamily="49" charset="77"/>
              </a:rPr>
              <a:t>   // all values of the array will be </a:t>
            </a:r>
            <a:r>
              <a:rPr lang="en-US" dirty="0" err="1">
                <a:solidFill>
                  <a:srgbClr val="008000"/>
                </a:solidFill>
                <a:latin typeface="Source Code Pro" panose="020B0509030403020204" pitchFamily="49" charset="77"/>
              </a:rPr>
              <a:t>variableName</a:t>
            </a:r>
            <a:r>
              <a:rPr lang="en-US" dirty="0">
                <a:solidFill>
                  <a:srgbClr val="008000"/>
                </a:solidFill>
                <a:latin typeface="Source Code Pro" panose="020B0509030403020204" pitchFamily="49" charset="77"/>
              </a:rPr>
              <a:t> once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6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527E0-172A-C040-B992-1AB6F6A092C9}"/>
              </a:ext>
            </a:extLst>
          </p:cNvPr>
          <p:cNvSpPr/>
          <p:nvPr/>
        </p:nvSpPr>
        <p:spPr>
          <a:xfrm>
            <a:off x="409075" y="4709003"/>
            <a:ext cx="119593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names = [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"Chantal"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"John"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"Maxime"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"Bobbi"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"Jair"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];</a:t>
            </a:r>
          </a:p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name 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of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names){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6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(name);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6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6791D-C95E-D84A-B1C4-C1F0B8466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DC61-F804-0244-B056-377623F5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break,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FAB8-0E09-8846-9A49-5D7F2B6CD1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r>
              <a:rPr lang="en-US" dirty="0">
                <a:latin typeface="Source Code Pro" panose="020B0509030403020204" pitchFamily="49" charset="77"/>
              </a:rPr>
              <a:t>Break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>
                <a:latin typeface="Source Code Pro" panose="020B0509030403020204" pitchFamily="49" charset="77"/>
              </a:rPr>
              <a:t>Continue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(continue </a:t>
            </a:r>
            <a:r>
              <a:rPr lang="en-US" dirty="0" err="1"/>
              <a:t>trong</a:t>
            </a:r>
            <a:r>
              <a:rPr lang="en-US" dirty="0"/>
              <a:t> for: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3C945-429D-C941-82D2-E46E659B48C0}"/>
              </a:ext>
            </a:extLst>
          </p:cNvPr>
          <p:cNvSpPr/>
          <p:nvPr/>
        </p:nvSpPr>
        <p:spPr>
          <a:xfrm>
            <a:off x="154408" y="38808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&lt;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if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===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break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6B560-7FD2-2140-AD04-0A8ABCF980CA}"/>
              </a:ext>
            </a:extLst>
          </p:cNvPr>
          <p:cNvSpPr/>
          <p:nvPr/>
        </p:nvSpPr>
        <p:spPr>
          <a:xfrm>
            <a:off x="6874043" y="388088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&lt;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%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=== </a:t>
            </a:r>
            <a:r>
              <a:rPr lang="en-US" sz="2000" dirty="0">
                <a:solidFill>
                  <a:srgbClr val="098658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){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     continue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  <a:cs typeface="Arial" panose="020B0604020202020204" pitchFamily="34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C60C-63C6-4846-B886-6259DDE9B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42008"/>
            <a:ext cx="4023359" cy="424732"/>
          </a:xfrm>
        </p:spPr>
        <p:txBody>
          <a:bodyPr/>
          <a:lstStyle/>
          <a:p>
            <a:r>
              <a:rPr lang="en-US" sz="2400"/>
              <a:t>Hàm</a:t>
            </a:r>
            <a:endParaRPr lang="en-US" sz="2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FAFC1-BC3E-5C47-A9AF-453CED60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  <a:p>
            <a:r>
              <a:rPr lang="en-US" dirty="0"/>
              <a:t>Operators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EB71D-1EFF-7848-AC13-EDC13FB0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4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68A6-595D-FD45-BAF4-8BB5FE3F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1F5F-3AE3-9B49-B478-DAE48EBA19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r>
              <a:rPr lang="en-US" dirty="0"/>
              <a:t> (variable scope)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0C67C-4256-2042-886C-55DAE624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534D-2B05-8A40-941E-8FA3053592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4776C-46AF-B64F-9241-43B8646F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534D-2B05-8A40-941E-8FA3053592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: </a:t>
            </a:r>
            <a:r>
              <a:rPr lang="en-US" dirty="0">
                <a:latin typeface="Source Code Pro" panose="020B0509030403020204" pitchFamily="49" charset="77"/>
              </a:rPr>
              <a:t>prompt(), </a:t>
            </a:r>
            <a:r>
              <a:rPr lang="en-US" dirty="0" err="1">
                <a:latin typeface="Source Code Pro" panose="020B0509030403020204" pitchFamily="49" charset="77"/>
              </a:rPr>
              <a:t>console.log</a:t>
            </a:r>
            <a:r>
              <a:rPr lang="en-US" dirty="0">
                <a:latin typeface="Source Code Pro" panose="020B0509030403020204" pitchFamily="49" charset="77"/>
              </a:rPr>
              <a:t>(), push(), sort(),….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411711-8E62-8F44-ADBB-944AD8315FC5}"/>
              </a:ext>
            </a:extLst>
          </p:cNvPr>
          <p:cNvSpPr/>
          <p:nvPr/>
        </p:nvSpPr>
        <p:spPr>
          <a:xfrm>
            <a:off x="906379" y="295755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nameOfTheFunction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 {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 //content of the function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937FE-D5C8-8F4D-8538-F7D6EAACCBBB}"/>
              </a:ext>
            </a:extLst>
          </p:cNvPr>
          <p:cNvSpPr/>
          <p:nvPr/>
        </p:nvSpPr>
        <p:spPr>
          <a:xfrm>
            <a:off x="2467433" y="4348122"/>
            <a:ext cx="35830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nameOfTheFunction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185A0-4886-1349-A469-36B227441DA3}"/>
              </a:ext>
            </a:extLst>
          </p:cNvPr>
          <p:cNvSpPr/>
          <p:nvPr/>
        </p:nvSpPr>
        <p:spPr>
          <a:xfrm>
            <a:off x="1917030" y="4779009"/>
            <a:ext cx="91760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sayHello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 {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you = prompt(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"What's your name? 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"Hello"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 you +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"!"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sayHello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DB66-1049-3446-91F0-17A0ACB6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534D-2B05-8A40-941E-8FA3053592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B412D-C475-B047-B3C3-1399909C5113}"/>
              </a:ext>
            </a:extLst>
          </p:cNvPr>
          <p:cNvSpPr/>
          <p:nvPr/>
        </p:nvSpPr>
        <p:spPr>
          <a:xfrm>
            <a:off x="882316" y="258232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myFunc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(param1, param2) {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 code of the function;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E2A8-4835-804B-9CAB-20B3C454F38B}"/>
              </a:ext>
            </a:extLst>
          </p:cNvPr>
          <p:cNvSpPr/>
          <p:nvPr/>
        </p:nvSpPr>
        <p:spPr>
          <a:xfrm>
            <a:off x="882316" y="4699027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addTwoNumbers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(x, y)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(x + y);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addTwoNumber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5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5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5CAE-F9D3-D646-BFCC-34480D137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534D-2B05-8A40-941E-8FA3053592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90308-303C-684A-9F65-4D8F53DBABAC}"/>
              </a:ext>
            </a:extLst>
          </p:cNvPr>
          <p:cNvSpPr/>
          <p:nvPr/>
        </p:nvSpPr>
        <p:spPr>
          <a:xfrm>
            <a:off x="1074818" y="2347028"/>
            <a:ext cx="81894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tester(para1, para2){</a:t>
            </a:r>
          </a:p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   </a:t>
            </a:r>
            <a:r>
              <a:rPr lang="en-US" sz="26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para1 +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 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+ para2);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const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arg1 =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"argument 1"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const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arg2 =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"argument 2"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tester(arg1, arg2);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437E-2403-1B42-AF77-448D6E30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534D-2B05-8A40-941E-8FA3053592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90308-303C-684A-9F65-4D8F53DBABAC}"/>
              </a:ext>
            </a:extLst>
          </p:cNvPr>
          <p:cNvSpPr/>
          <p:nvPr/>
        </p:nvSpPr>
        <p:spPr>
          <a:xfrm>
            <a:off x="1074818" y="2347028"/>
            <a:ext cx="81894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tester(para1, para2){</a:t>
            </a:r>
          </a:p>
          <a:p>
            <a:r>
              <a:rPr lang="en-US" sz="2600" dirty="0">
                <a:solidFill>
                  <a:srgbClr val="0000FF"/>
                </a:solidFill>
                <a:latin typeface="Source Code Pro" panose="020B0509030403020204" pitchFamily="49" charset="77"/>
              </a:rPr>
              <a:t>   return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para1 +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 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+ para2;</a:t>
            </a:r>
          </a:p>
          <a:p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const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arg1 =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"argument 1"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const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arg2 = </a:t>
            </a:r>
            <a:r>
              <a:rPr lang="en-US" sz="2600" dirty="0">
                <a:solidFill>
                  <a:srgbClr val="A31515"/>
                </a:solidFill>
                <a:latin typeface="Source Code Pro" panose="020B0509030403020204" pitchFamily="49" charset="77"/>
              </a:rPr>
              <a:t>"argument 2"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600" dirty="0">
                <a:solidFill>
                  <a:srgbClr val="1929F0"/>
                </a:solidFill>
                <a:latin typeface="Source Code Pro" panose="020B0509030403020204" pitchFamily="49" charset="77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Source Code Pro" panose="020B0509030403020204" pitchFamily="49" charset="77"/>
              </a:rPr>
              <a:t> t = tester(arg1, arg2);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44F5-A5EC-2445-BDC6-68783B67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534D-2B05-8A40-941E-8FA3053592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77"/>
              </a:rPr>
              <a:t>Confirm()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dirty="0">
                <a:latin typeface="Source Code Pro" panose="020B0509030403020204" pitchFamily="49" charset="77"/>
              </a:rPr>
              <a:t>confirm(&lt;</a:t>
            </a:r>
            <a:r>
              <a:rPr lang="en-US" dirty="0" err="1">
                <a:latin typeface="Source Code Pro" panose="020B0509030403020204" pitchFamily="49" charset="77"/>
              </a:rPr>
              <a:t>thông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điệp</a:t>
            </a:r>
            <a:r>
              <a:rPr lang="en-US" dirty="0">
                <a:latin typeface="Source Code Pro" panose="020B0509030403020204" pitchFamily="49" charset="77"/>
              </a:rPr>
              <a:t>&gt;);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pPr lvl="2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OK</a:t>
            </a:r>
          </a:p>
          <a:p>
            <a:pPr lvl="2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False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Cancel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F7F18-8154-0447-B53F-B87A1A1930B5}"/>
              </a:ext>
            </a:extLst>
          </p:cNvPr>
          <p:cNvSpPr/>
          <p:nvPr/>
        </p:nvSpPr>
        <p:spPr>
          <a:xfrm>
            <a:off x="1074819" y="3725936"/>
            <a:ext cx="876701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ok = confirm(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"Ban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chac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chan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muon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xoa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chu?"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 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(ok ==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doSometing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doAnythingElse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773384C-1723-2A4C-A758-6FC56916F9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4771" y="4316240"/>
            <a:ext cx="3527878" cy="2154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A5612-F554-074F-A95A-FFAD88906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5E465-DD8D-C749-A4FD-FC63CD541C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</a:t>
            </a:r>
            <a:r>
              <a:rPr lang="en-US" dirty="0">
                <a:latin typeface="Source Code Pro" panose="020B0509030403020204" pitchFamily="49" charset="77"/>
              </a:rPr>
              <a:t>Confirm()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139C-D822-8B4F-B7E4-F3E3B46C3C0C}"/>
              </a:ext>
            </a:extLst>
          </p:cNvPr>
          <p:cNvSpPr/>
          <p:nvPr/>
        </p:nvSpPr>
        <p:spPr>
          <a:xfrm>
            <a:off x="409074" y="2315737"/>
            <a:ext cx="120075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xacNhan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traloi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 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ketQua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traloi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ketQua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"Tuyet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voi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.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Chuc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ban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chien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thang!"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ketQua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"Hen gap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lai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ban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nhe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!"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}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return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ketQua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traloi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confirm(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"Ban se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choi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game chu?"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 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thongbao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xacNhan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traloi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alert (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thongbao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26403-6033-504C-9BCA-3AEEB6EC9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5E465-DD8D-C749-A4FD-FC63CD541C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variable)</a:t>
            </a:r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(global variable)</a:t>
            </a:r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66667-C7B7-F841-80BC-CB7ADD27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5E465-DD8D-C749-A4FD-FC63CD541C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variable)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55A27-E2FE-CB42-8524-546324E367F8}"/>
              </a:ext>
            </a:extLst>
          </p:cNvPr>
          <p:cNvSpPr/>
          <p:nvPr/>
        </p:nvSpPr>
        <p:spPr>
          <a:xfrm>
            <a:off x="1050757" y="2250775"/>
            <a:ext cx="108151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testAvailability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 {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y =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"I'll return"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"Available here:"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 y);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   return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y;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z =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testAvailability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"Outside the function:"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 z);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"Not available here:"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 y);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10AAA-9DAF-1541-A9D1-83D951459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DF9C-8E23-5C49-B52B-20C60506E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5E465-DD8D-C749-A4FD-FC63CD541C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variable)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let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latin typeface="Source Code Pro" panose="020B0509030403020204" pitchFamily="49" charset="77"/>
              </a:rPr>
              <a:t>var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331B2-8C12-5D46-922D-589B75AFD489}"/>
              </a:ext>
            </a:extLst>
          </p:cNvPr>
          <p:cNvSpPr/>
          <p:nvPr/>
        </p:nvSpPr>
        <p:spPr>
          <a:xfrm>
            <a:off x="449179" y="241921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doingStuff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if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x = 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"local"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(x);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doingStuff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</a:p>
          <a:p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//result: local</a:t>
            </a:r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9F3C3-279F-4B41-B600-0FA11DAB63D0}"/>
              </a:ext>
            </a:extLst>
          </p:cNvPr>
          <p:cNvSpPr/>
          <p:nvPr/>
        </p:nvSpPr>
        <p:spPr>
          <a:xfrm>
            <a:off x="6010171" y="241921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doingStuff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if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77"/>
              </a:rPr>
              <a:t>      let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x = </a:t>
            </a:r>
            <a:r>
              <a:rPr lang="en-US" sz="2000" dirty="0">
                <a:solidFill>
                  <a:srgbClr val="A31515"/>
                </a:solidFill>
                <a:latin typeface="Source Code Pro" panose="020B0509030403020204" pitchFamily="49" charset="77"/>
              </a:rPr>
              <a:t>"local"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(x);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doingStuff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77"/>
              </a:rPr>
              <a:t>();</a:t>
            </a:r>
          </a:p>
          <a:p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//result: </a:t>
            </a:r>
            <a:r>
              <a:rPr lang="en-US" sz="2000" dirty="0" err="1">
                <a:solidFill>
                  <a:srgbClr val="008000"/>
                </a:solidFill>
                <a:latin typeface="Source Code Pro" panose="020B0509030403020204" pitchFamily="49" charset="77"/>
              </a:rPr>
              <a:t>ReferenceError</a:t>
            </a:r>
            <a:r>
              <a:rPr lang="en-US" sz="2000" dirty="0">
                <a:solidFill>
                  <a:srgbClr val="008000"/>
                </a:solidFill>
                <a:latin typeface="Source Code Pro" panose="020B0509030403020204" pitchFamily="49" charset="77"/>
              </a:rPr>
              <a:t>: x is not defined</a:t>
            </a:r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87215-641F-844F-AE1C-18FD521D1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774-3E80-8D4A-8F04-549A5E9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5E465-DD8D-C749-A4FD-FC63CD541C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(global variable)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2ADA5-D343-C742-9A14-781F4219E651}"/>
              </a:ext>
            </a:extLst>
          </p:cNvPr>
          <p:cNvSpPr/>
          <p:nvPr/>
        </p:nvSpPr>
        <p:spPr>
          <a:xfrm>
            <a:off x="449179" y="2214407"/>
            <a:ext cx="119914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globalVar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"Accessible everywhere!"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"Outside function:"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globalVar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creatingNewScope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(x)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"Access to global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vars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inside function."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,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globalVar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creatingNewScope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"some parameter"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"Still available:"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globalVar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C411A-254E-E843-BEAF-5FA137D17374}"/>
              </a:ext>
            </a:extLst>
          </p:cNvPr>
          <p:cNvSpPr/>
          <p:nvPr/>
        </p:nvSpPr>
        <p:spPr>
          <a:xfrm>
            <a:off x="449178" y="4744335"/>
            <a:ext cx="9849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//Outside function: Accessible everywhere!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//Access to global </a:t>
            </a:r>
            <a:r>
              <a:rPr lang="en-US" dirty="0" err="1">
                <a:solidFill>
                  <a:srgbClr val="008000"/>
                </a:solidFill>
                <a:latin typeface="Menlo" panose="020B0609030804020204" pitchFamily="49" charset="0"/>
              </a:rPr>
              <a:t>vars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 inside function. Accessible everywhere!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//Still available: Accessible everywhere!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C0C43-AEAD-6147-B6CE-AA622EB1B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9DE5-C70A-6D4A-9AAA-2EE0F65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1C14-DB57-DC48-AE02-BFE7858390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509" y="1622879"/>
            <a:ext cx="11804981" cy="4614530"/>
          </a:xfrm>
        </p:spPr>
        <p:txBody>
          <a:bodyPr/>
          <a:lstStyle/>
          <a:p>
            <a:r>
              <a:rPr lang="en-US" dirty="0"/>
              <a:t>Events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/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(click)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qua (mouse over)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(element),…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r>
              <a:rPr lang="en-US" b="1" i="1" dirty="0" err="1"/>
              <a:t>Một</a:t>
            </a:r>
            <a:r>
              <a:rPr lang="en-US" b="1" i="1" dirty="0"/>
              <a:t> </a:t>
            </a:r>
            <a:r>
              <a:rPr lang="en-US" b="1" i="1" dirty="0" err="1"/>
              <a:t>phần</a:t>
            </a:r>
            <a:r>
              <a:rPr lang="en-US" b="1" i="1" dirty="0"/>
              <a:t> </a:t>
            </a:r>
            <a:r>
              <a:rPr lang="en-US" b="1" i="1" dirty="0" err="1"/>
              <a:t>tử</a:t>
            </a:r>
            <a:r>
              <a:rPr lang="en-US" b="1" i="1" dirty="0"/>
              <a:t> </a:t>
            </a:r>
            <a:r>
              <a:rPr lang="en-US" b="1" i="1" dirty="0" err="1"/>
              <a:t>chỉ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1 </a:t>
            </a:r>
            <a:r>
              <a:rPr lang="en-US" b="1" i="1" dirty="0" err="1"/>
              <a:t>trình</a:t>
            </a:r>
            <a:r>
              <a:rPr lang="en-US" b="1" i="1" dirty="0"/>
              <a:t> </a:t>
            </a:r>
            <a:r>
              <a:rPr lang="en-US" b="1" i="1" dirty="0" err="1"/>
              <a:t>xử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sự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(event handler) </a:t>
            </a:r>
            <a:r>
              <a:rPr lang="en-US" b="1" i="1" dirty="0" err="1"/>
              <a:t>làm</a:t>
            </a:r>
            <a:r>
              <a:rPr lang="en-US" b="1" i="1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. </a:t>
            </a:r>
            <a:r>
              <a:rPr lang="en-US" b="1" i="1" dirty="0" err="1"/>
              <a:t>Nếu</a:t>
            </a:r>
            <a:r>
              <a:rPr lang="en-US" b="1" i="1" dirty="0"/>
              <a:t> </a:t>
            </a:r>
            <a:r>
              <a:rPr lang="en-US" b="1" i="1" dirty="0" err="1"/>
              <a:t>phần</a:t>
            </a:r>
            <a:r>
              <a:rPr lang="en-US" b="1" i="1" dirty="0"/>
              <a:t> </a:t>
            </a:r>
            <a:r>
              <a:rPr lang="en-US" b="1" i="1" dirty="0" err="1"/>
              <a:t>tử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xử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sự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onclick </a:t>
            </a:r>
            <a:r>
              <a:rPr lang="en-US" b="1" i="1" dirty="0" err="1"/>
              <a:t>thì</a:t>
            </a:r>
            <a:r>
              <a:rPr lang="en-US" b="1" i="1" dirty="0"/>
              <a:t> </a:t>
            </a:r>
            <a:r>
              <a:rPr lang="en-US" b="1" i="1" dirty="0" err="1"/>
              <a:t>không</a:t>
            </a:r>
            <a:r>
              <a:rPr lang="en-US" b="1" i="1" dirty="0"/>
              <a:t> </a:t>
            </a:r>
            <a:r>
              <a:rPr lang="en-US" b="1" i="1" dirty="0" err="1"/>
              <a:t>thể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onmouseover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084FA-F025-B941-9CEF-A3B408A554D8}"/>
              </a:ext>
            </a:extLst>
          </p:cNvPr>
          <p:cNvSpPr/>
          <p:nvPr/>
        </p:nvSpPr>
        <p:spPr>
          <a:xfrm>
            <a:off x="0" y="6569242"/>
            <a:ext cx="12192000" cy="288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element, </a:t>
            </a:r>
            <a:r>
              <a:rPr lang="en-US" dirty="0" err="1"/>
              <a:t>các</a:t>
            </a:r>
            <a:r>
              <a:rPr lang="en-US" dirty="0"/>
              <a:t> browser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C8E05-B5EC-6049-9483-F8059719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9DE5-C70A-6D4A-9AAA-2EE0F65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E2B0-F853-B74C-9A10-DE4082FD47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>
                <a:latin typeface="Source Code Pro" panose="020B0509030403020204" pitchFamily="49" charset="77"/>
              </a:rPr>
              <a:t>onClick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element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onload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latin typeface="Source Code Pro" panose="020B0509030403020204" pitchFamily="49" charset="77"/>
              </a:rPr>
              <a:t>onUnload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/>
              <a:t>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FFCFB-02BE-E744-9806-EE7F5700D043}"/>
              </a:ext>
            </a:extLst>
          </p:cNvPr>
          <p:cNvSpPr/>
          <p:nvPr/>
        </p:nvSpPr>
        <p:spPr>
          <a:xfrm>
            <a:off x="689810" y="3880884"/>
            <a:ext cx="8093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&lt;!DOCTYPE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   &lt;title&gt;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Page Title</a:t>
            </a:r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&lt;/title&gt;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&lt;/head&gt;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   &lt;body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"alert(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'Hi Event!'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)"</a:t>
            </a:r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&gt;&lt;/body&gt;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Menlo" panose="020B060903080402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F197E-90BF-1B4B-AE5E-7C60A6E1F2A2}"/>
              </a:ext>
            </a:extLst>
          </p:cNvPr>
          <p:cNvSpPr txBox="1"/>
          <p:nvPr/>
        </p:nvSpPr>
        <p:spPr>
          <a:xfrm>
            <a:off x="1876926" y="5947501"/>
            <a:ext cx="1422184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8E86D-E191-E046-B78A-F5DF30BA1E7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526632" y="5534526"/>
            <a:ext cx="61386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917DD2-4D84-FC4D-9866-04DD3A0E4F76}"/>
              </a:ext>
            </a:extLst>
          </p:cNvPr>
          <p:cNvSpPr txBox="1"/>
          <p:nvPr/>
        </p:nvSpPr>
        <p:spPr>
          <a:xfrm>
            <a:off x="4310536" y="5990361"/>
            <a:ext cx="2302233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7DAB7-CE62-354A-92BB-1AB6DFB36C0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801979" y="5534526"/>
            <a:ext cx="508557" cy="7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9290EE-6F46-E040-8F90-3B2288328F04}"/>
              </a:ext>
            </a:extLst>
          </p:cNvPr>
          <p:cNvSpPr txBox="1"/>
          <p:nvPr/>
        </p:nvSpPr>
        <p:spPr>
          <a:xfrm>
            <a:off x="0" y="6608650"/>
            <a:ext cx="12192001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&gt;&gt;&gt;CHỈ ĐỊNH SỰ KIỆN BẰNG 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C91D-B583-B144-9181-5860BEDC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91986D-D45E-094A-874B-15000A83B100}"/>
              </a:ext>
            </a:extLst>
          </p:cNvPr>
          <p:cNvSpPr/>
          <p:nvPr/>
        </p:nvSpPr>
        <p:spPr>
          <a:xfrm>
            <a:off x="427913" y="2435542"/>
            <a:ext cx="1143802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&lt;!DOCTYPE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Source Code Pro" panose="020B0509030403020204" pitchFamily="49" charset="77"/>
              </a:rPr>
              <a:t>html</a:t>
            </a:r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&lt;html&gt;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&lt;head&gt;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&lt;title&gt;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Page Title</a:t>
            </a:r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&lt;/title&gt;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&lt;/head&gt;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&lt;body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Source Code Pro" panose="020B0509030403020204" pitchFamily="49" charset="77"/>
              </a:rPr>
              <a:t>onclick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"alert(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'Hi Event!'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);alert(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'Hello Event'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);"</a:t>
            </a:r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&gt;&lt;/body&gt;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800000"/>
                </a:solidFill>
                <a:latin typeface="Source Code Pro" panose="020B0509030403020204" pitchFamily="49" charset="77"/>
              </a:rPr>
              <a:t>&lt;/html&gt;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b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</a:br>
            <a:b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</a:br>
            <a:b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</a:b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79DE5-C70A-6D4A-9AAA-2EE0F65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E2B0-F853-B74C-9A10-DE4082FD47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F197E-90BF-1B4B-AE5E-7C60A6E1F2A2}"/>
              </a:ext>
            </a:extLst>
          </p:cNvPr>
          <p:cNvSpPr txBox="1"/>
          <p:nvPr/>
        </p:nvSpPr>
        <p:spPr>
          <a:xfrm>
            <a:off x="1531951" y="4840596"/>
            <a:ext cx="1422184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8E86D-E191-E046-B78A-F5DF30BA1E7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181657" y="4427621"/>
            <a:ext cx="61386" cy="4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917DD2-4D84-FC4D-9866-04DD3A0E4F76}"/>
              </a:ext>
            </a:extLst>
          </p:cNvPr>
          <p:cNvSpPr txBox="1"/>
          <p:nvPr/>
        </p:nvSpPr>
        <p:spPr>
          <a:xfrm>
            <a:off x="4112398" y="5102206"/>
            <a:ext cx="2302233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7DAB7-CE62-354A-92BB-1AB6DFB36C0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03841" y="4427621"/>
            <a:ext cx="508557" cy="93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E504F-7EC5-8F44-BB6A-DB0A2E5B548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414631" y="4427622"/>
            <a:ext cx="443369" cy="93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50E6C-F054-FD45-ADC4-89DB6A40D1C7}"/>
              </a:ext>
            </a:extLst>
          </p:cNvPr>
          <p:cNvSpPr/>
          <p:nvPr/>
        </p:nvSpPr>
        <p:spPr>
          <a:xfrm>
            <a:off x="427913" y="5979334"/>
            <a:ext cx="8815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i="1" spc="-15" dirty="0">
                <a:solidFill>
                  <a:srgbClr val="FF0000"/>
                </a:solidFill>
                <a:latin typeface="Arial"/>
                <a:cs typeface="Arial"/>
              </a:rPr>
              <a:t>Trong</a:t>
            </a:r>
            <a:r>
              <a:rPr lang="vi-VN"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dirty="0">
                <a:solidFill>
                  <a:srgbClr val="FF0000"/>
                </a:solidFill>
                <a:latin typeface="Arial"/>
                <a:cs typeface="Arial"/>
              </a:rPr>
              <a:t>trường</a:t>
            </a:r>
            <a:r>
              <a:rPr lang="vi-VN" sz="28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spc="-5" dirty="0">
                <a:solidFill>
                  <a:srgbClr val="FF0000"/>
                </a:solidFill>
                <a:latin typeface="Arial"/>
                <a:cs typeface="Arial"/>
              </a:rPr>
              <a:t>hợp</a:t>
            </a:r>
            <a:r>
              <a:rPr lang="vi-VN"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spc="-5" dirty="0">
                <a:solidFill>
                  <a:srgbClr val="FF0000"/>
                </a:solidFill>
                <a:latin typeface="Arial"/>
                <a:cs typeface="Arial"/>
              </a:rPr>
              <a:t>xử</a:t>
            </a:r>
            <a:r>
              <a:rPr lang="vi-VN" sz="2800" b="1" i="1" dirty="0">
                <a:solidFill>
                  <a:srgbClr val="FF0000"/>
                </a:solidFill>
                <a:latin typeface="Arial"/>
                <a:cs typeface="Arial"/>
              </a:rPr>
              <a:t> lý</a:t>
            </a:r>
            <a:r>
              <a:rPr lang="vi-VN"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spc="-5" dirty="0">
                <a:solidFill>
                  <a:srgbClr val="FF0000"/>
                </a:solidFill>
                <a:latin typeface="Arial"/>
                <a:cs typeface="Arial"/>
              </a:rPr>
              <a:t>phức </a:t>
            </a:r>
            <a:r>
              <a:rPr lang="vi-VN" sz="2800" b="1" i="1" dirty="0">
                <a:solidFill>
                  <a:srgbClr val="FF0000"/>
                </a:solidFill>
                <a:latin typeface="Arial"/>
                <a:cs typeface="Arial"/>
              </a:rPr>
              <a:t>tạp</a:t>
            </a:r>
            <a:r>
              <a:rPr lang="vi-VN"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spc="-5" dirty="0">
                <a:solidFill>
                  <a:srgbClr val="FF0000"/>
                </a:solidFill>
                <a:latin typeface="Arial"/>
                <a:cs typeface="Arial"/>
              </a:rPr>
              <a:t>cho</a:t>
            </a:r>
            <a:r>
              <a:rPr lang="vi-VN"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spc="-5" dirty="0">
                <a:solidFill>
                  <a:srgbClr val="FF0000"/>
                </a:solidFill>
                <a:latin typeface="Arial"/>
                <a:cs typeface="Arial"/>
              </a:rPr>
              <a:t>sự</a:t>
            </a:r>
            <a:r>
              <a:rPr lang="vi-VN"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800" b="1" i="1" spc="-5" dirty="0">
                <a:solidFill>
                  <a:srgbClr val="FF0000"/>
                </a:solidFill>
                <a:latin typeface="Arial"/>
                <a:cs typeface="Arial"/>
              </a:rPr>
              <a:t>kiện????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395E6-376F-794F-95B1-FA5824A19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43FBA-2960-224F-AB99-73FDFDB2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38" y="2018542"/>
            <a:ext cx="6582945" cy="4452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79DE5-C70A-6D4A-9AAA-2EE0F65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E2B0-F853-B74C-9A10-DE4082FD47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4DE4FB-D4BC-5544-B09E-3A4F2B568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2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9DE5-C70A-6D4A-9AAA-2EE0F65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E2B0-F853-B74C-9A10-DE4082FD47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8AC79-9D5B-404E-A2A9-A8F5EA57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0" y="1446951"/>
            <a:ext cx="4736139" cy="2483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767E1-E4A4-9048-B7E0-4A93D37B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79" y="2997633"/>
            <a:ext cx="3610340" cy="347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E3B5E-D51D-0E4D-A0FE-51A0FDD0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732" y="2997633"/>
            <a:ext cx="3617050" cy="34730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A9C2B-AC07-D143-823B-AF05D84C685B}"/>
              </a:ext>
            </a:extLst>
          </p:cNvPr>
          <p:cNvCxnSpPr>
            <a:endCxn id="8" idx="0"/>
          </p:cNvCxnSpPr>
          <p:nvPr/>
        </p:nvCxnSpPr>
        <p:spPr>
          <a:xfrm flipH="1">
            <a:off x="3041849" y="2646947"/>
            <a:ext cx="958730" cy="3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F14616-6097-D941-BA97-36431B53362F}"/>
              </a:ext>
            </a:extLst>
          </p:cNvPr>
          <p:cNvCxnSpPr/>
          <p:nvPr/>
        </p:nvCxnSpPr>
        <p:spPr>
          <a:xfrm>
            <a:off x="4847019" y="2622884"/>
            <a:ext cx="3141949" cy="3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077F7-7A08-5B4C-97E9-1572170A4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9DE5-C70A-6D4A-9AAA-2EE0F65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(events)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BECA7-C20E-ED4B-B00C-F425E0F90621}"/>
              </a:ext>
            </a:extLst>
          </p:cNvPr>
          <p:cNvSpPr/>
          <p:nvPr/>
        </p:nvSpPr>
        <p:spPr>
          <a:xfrm>
            <a:off x="352925" y="1225689"/>
            <a:ext cx="124005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&lt;!DOCTYPE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html</a:t>
            </a:r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&lt;html&gt;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&lt;head&gt;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&lt;script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type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"text/javascript"</a:t>
            </a:r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function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hienThiAnh(dovat) {</a:t>
            </a:r>
          </a:p>
          <a:p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	if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(dovat == </a:t>
            </a:r>
            <a:r>
              <a:rPr lang="vi-VN" dirty="0">
                <a:solidFill>
                  <a:srgbClr val="A31515"/>
                </a:solidFill>
                <a:latin typeface="Source Code Pro" panose="020B0509030403020204" pitchFamily="49" charset="77"/>
              </a:rPr>
              <a:t>"game"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		document.write(</a:t>
            </a:r>
            <a:r>
              <a:rPr lang="vi-VN" dirty="0">
                <a:solidFill>
                  <a:srgbClr val="A31515"/>
                </a:solidFill>
                <a:latin typeface="Source Code Pro" panose="020B0509030403020204" pitchFamily="49" charset="77"/>
              </a:rPr>
              <a:t>"&lt;img src = 'game.png'&gt;"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	} 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		document.write(</a:t>
            </a:r>
            <a:r>
              <a:rPr lang="vi-VN" dirty="0">
                <a:solidFill>
                  <a:srgbClr val="A31515"/>
                </a:solidFill>
                <a:latin typeface="Source Code Pro" panose="020B0509030403020204" pitchFamily="49" charset="77"/>
              </a:rPr>
              <a:t>"&lt;img src = 'football.jpg'&gt;"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	}</a:t>
            </a:r>
          </a:p>
          <a:p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&lt;/script&gt;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&lt;/head&gt;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&lt;body&gt;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 lvl="1"/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&lt;p&gt;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Bạn thích chơi:</a:t>
            </a:r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&lt;/p&gt;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 lvl="1"/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&lt;input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type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"button"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value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"Game"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onclick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"hienThiAnh(</a:t>
            </a:r>
            <a:r>
              <a:rPr lang="vi-VN" dirty="0">
                <a:solidFill>
                  <a:srgbClr val="A31515"/>
                </a:solidFill>
                <a:latin typeface="Source Code Pro" panose="020B0509030403020204" pitchFamily="49" charset="77"/>
              </a:rPr>
              <a:t>'game'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);"</a:t>
            </a:r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/&gt;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 lvl="1"/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&lt;input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type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"button"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value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"Đá banh"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vi-VN" dirty="0">
                <a:solidFill>
                  <a:srgbClr val="FF0000"/>
                </a:solidFill>
                <a:latin typeface="Source Code Pro" panose="020B0509030403020204" pitchFamily="49" charset="77"/>
              </a:rPr>
              <a:t>onclick</a:t>
            </a:r>
            <a:r>
              <a:rPr lang="vi-VN" dirty="0">
                <a:solidFill>
                  <a:srgbClr val="000000"/>
                </a:solidFill>
                <a:latin typeface="Source Code Pro" panose="020B0509030403020204" pitchFamily="49" charset="77"/>
              </a:rPr>
              <a:t>=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"hienThiAnh(</a:t>
            </a:r>
            <a:r>
              <a:rPr lang="vi-VN" dirty="0">
                <a:solidFill>
                  <a:srgbClr val="A31515"/>
                </a:solidFill>
                <a:latin typeface="Source Code Pro" panose="020B0509030403020204" pitchFamily="49" charset="77"/>
              </a:rPr>
              <a:t>'football'</a:t>
            </a:r>
            <a:r>
              <a:rPr lang="vi-VN" dirty="0">
                <a:solidFill>
                  <a:srgbClr val="0000FF"/>
                </a:solidFill>
                <a:latin typeface="Source Code Pro" panose="020B0509030403020204" pitchFamily="49" charset="77"/>
              </a:rPr>
              <a:t>);"</a:t>
            </a:r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/&gt;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&lt;/body&gt;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vi-VN" dirty="0">
                <a:solidFill>
                  <a:srgbClr val="800000"/>
                </a:solidFill>
                <a:latin typeface="Source Code Pro" panose="020B0509030403020204" pitchFamily="49" charset="77"/>
              </a:rPr>
              <a:t>&lt;/html&gt;</a:t>
            </a:r>
            <a:endParaRPr lang="vi-VN" dirty="0">
              <a:solidFill>
                <a:srgbClr val="000000"/>
              </a:solidFill>
              <a:latin typeface="Source Code Pro" panose="020B0509030403020204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361F3-C18B-3B49-A0E5-17581FDF2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5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6648C-0C75-F74E-8EE9-C7F137C1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3EB26-7B4A-BC41-B26C-4514D5D9F9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logic: if, if else, if </a:t>
            </a:r>
            <a:r>
              <a:rPr lang="en-US" dirty="0" err="1"/>
              <a:t>elseif</a:t>
            </a: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3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switch</a:t>
            </a:r>
          </a:p>
          <a:p>
            <a:r>
              <a:rPr lang="en-US" dirty="0" err="1"/>
              <a:t>Lặp</a:t>
            </a:r>
            <a:r>
              <a:rPr lang="en-US" dirty="0"/>
              <a:t>: while, do while, for, for of, for in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CBC32-1CBB-3540-88B4-BECC6BF6F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4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6648C-0C75-F74E-8EE9-C7F137C1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3EB26-7B4A-BC41-B26C-4514D5D9F9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confirm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 </a:t>
            </a:r>
            <a:r>
              <a:rPr lang="en-US" dirty="0" err="1"/>
              <a:t>Mỗi</a:t>
            </a:r>
            <a:r>
              <a:rPr lang="en-US" dirty="0"/>
              <a:t> element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AD0E51-DF70-C34C-9BB8-E120CBBFE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42008"/>
            <a:ext cx="4023359" cy="424732"/>
          </a:xfrm>
        </p:spPr>
        <p:txBody>
          <a:bodyPr/>
          <a:lstStyle/>
          <a:p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endParaRPr lang="en-US" sz="2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BA892-7062-464F-BDB2-94F57900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5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5CD6-40F3-0A4D-AC90-46CDE491F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/>
              <a:pPr marL="50799">
                <a:spcBef>
                  <a:spcPts val="87"/>
                </a:spcBef>
              </a:pPr>
              <a:t>40</a:t>
            </a:fld>
            <a:endParaRPr lang="en-US" spc="13" dirty="0"/>
          </a:p>
        </p:txBody>
      </p:sp>
    </p:spTree>
    <p:extLst>
      <p:ext uri="{BB962C8B-B14F-4D97-AF65-F5344CB8AC3E}">
        <p14:creationId xmlns:p14="http://schemas.microsoft.com/office/powerpoint/2010/main" val="27550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68A6-595D-FD45-BAF4-8BB5FE3F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1F5F-3AE3-9B49-B478-DAE48EBA19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và</a:t>
            </a:r>
            <a:r>
              <a:rPr lang="en-US" dirty="0"/>
              <a:t> if else</a:t>
            </a:r>
          </a:p>
          <a:p>
            <a:r>
              <a:rPr lang="en-US" dirty="0"/>
              <a:t>else if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3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160C-8F9E-2448-8613-BA7F620CB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5100-0C36-9949-BC19-8EC20EA8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 (</a:t>
            </a:r>
            <a:r>
              <a:rPr lang="en-US" dirty="0" err="1"/>
              <a:t>Lệnh</a:t>
            </a:r>
            <a:r>
              <a:rPr lang="en-US" dirty="0"/>
              <a:t>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4006-0C9D-474B-8ED8-90AD3BF1D2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C0A45F-034B-0446-8E84-7EBC44FFD4A1}"/>
              </a:ext>
            </a:extLst>
          </p:cNvPr>
          <p:cNvSpPr/>
          <p:nvPr/>
        </p:nvSpPr>
        <p:spPr>
          <a:xfrm>
            <a:off x="402771" y="423309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x =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y =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4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 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(x == y) {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</a:t>
            </a:r>
            <a:r>
              <a:rPr lang="en-US" sz="2200" dirty="0" err="1">
                <a:solidFill>
                  <a:srgbClr val="008000"/>
                </a:solidFill>
                <a:latin typeface="Source Code Pro" panose="020B0509030403020204" pitchFamily="49" charset="77"/>
              </a:rPr>
              <a:t>Thực</a:t>
            </a: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8000"/>
                </a:solidFill>
                <a:latin typeface="Source Code Pro" panose="020B0509030403020204" pitchFamily="49" charset="77"/>
              </a:rPr>
              <a:t>hiện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7A255-43CA-7D42-A9F2-B6D71EA26C13}"/>
              </a:ext>
            </a:extLst>
          </p:cNvPr>
          <p:cNvSpPr/>
          <p:nvPr/>
        </p:nvSpPr>
        <p:spPr>
          <a:xfrm>
            <a:off x="402771" y="228404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1929F0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latin typeface="Source Code Pro" panose="020B0509030403020204" pitchFamily="49" charset="77"/>
              </a:rPr>
              <a:t>(expression){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</a:t>
            </a: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//code here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65E4-F1C9-0548-9CF6-2C6760B87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5100-0C36-9949-BC19-8EC20EA8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 (</a:t>
            </a:r>
            <a:r>
              <a:rPr lang="en-US" dirty="0" err="1"/>
              <a:t>Lệnh</a:t>
            </a:r>
            <a:r>
              <a:rPr lang="en-US" dirty="0"/>
              <a:t>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4006-0C9D-474B-8ED8-90AD3BF1D2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92BF2-8929-DC46-87A7-471FA43744DB}"/>
              </a:ext>
            </a:extLst>
          </p:cNvPr>
          <p:cNvSpPr/>
          <p:nvPr/>
        </p:nvSpPr>
        <p:spPr>
          <a:xfrm>
            <a:off x="2198913" y="162128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1929F0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latin typeface="Source Code Pro" panose="020B0509030403020204" pitchFamily="49" charset="77"/>
              </a:rPr>
              <a:t>(expression){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  </a:t>
            </a: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//code here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} else {</a:t>
            </a:r>
          </a:p>
          <a:p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   //code here</a:t>
            </a:r>
            <a:endParaRPr lang="en-US" sz="2200" dirty="0">
              <a:latin typeface="Source Code Pro" panose="020B0509030403020204" pitchFamily="49" charset="77"/>
            </a:endParaRPr>
          </a:p>
          <a:p>
            <a:r>
              <a:rPr lang="en-US" sz="2200" dirty="0">
                <a:latin typeface="Source Code Pro" panose="020B0509030403020204" pitchFamily="49" charset="77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390EA-AA66-5142-B335-28812B6BF5DF}"/>
              </a:ext>
            </a:extLst>
          </p:cNvPr>
          <p:cNvSpPr/>
          <p:nvPr/>
        </p:nvSpPr>
        <p:spPr>
          <a:xfrm>
            <a:off x="435428" y="4248689"/>
            <a:ext cx="124314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rain =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(rain){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"** Taking my umbrella when I need to go outside **"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"** I can leave my umbrella at home **"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61A8-3A54-9849-AB2C-902292A2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5100-0C36-9949-BC19-8EC20EA8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 (</a:t>
            </a:r>
            <a:r>
              <a:rPr lang="en-US" dirty="0" err="1"/>
              <a:t>Lệnh</a:t>
            </a:r>
            <a:r>
              <a:rPr lang="en-US" dirty="0"/>
              <a:t>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4006-0C9D-474B-8ED8-90AD3BF1D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5005421" cy="461453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331E8-B1DA-1842-8377-7F3BCCC4F845}"/>
              </a:ext>
            </a:extLst>
          </p:cNvPr>
          <p:cNvSpPr/>
          <p:nvPr/>
        </p:nvSpPr>
        <p:spPr>
          <a:xfrm>
            <a:off x="402771" y="1861318"/>
            <a:ext cx="6096000" cy="4609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(expression){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//code here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(expression) 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//code here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(expression){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//code here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8000"/>
                </a:solidFill>
                <a:latin typeface="Source Code Pro" panose="020B0509030403020204" pitchFamily="49" charset="77"/>
              </a:rPr>
              <a:t>//code here</a:t>
            </a:r>
            <a:endParaRPr lang="en-US" sz="2200" dirty="0">
              <a:solidFill>
                <a:srgbClr val="000000"/>
              </a:solidFill>
              <a:latin typeface="Source Code Pro" panose="020B0509030403020204" pitchFamily="49" charset="77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DBF503-C2AA-BA42-B5C5-8C74F37561F6}"/>
              </a:ext>
            </a:extLst>
          </p:cNvPr>
          <p:cNvSpPr txBox="1">
            <a:spLocks/>
          </p:cNvSpPr>
          <p:nvPr/>
        </p:nvSpPr>
        <p:spPr>
          <a:xfrm>
            <a:off x="6096000" y="1491597"/>
            <a:ext cx="5005421" cy="461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02A80E-DA85-8A4F-A594-4506EC6D2EB3}"/>
              </a:ext>
            </a:extLst>
          </p:cNvPr>
          <p:cNvSpPr/>
          <p:nvPr/>
        </p:nvSpPr>
        <p:spPr>
          <a:xfrm>
            <a:off x="5550710" y="1944037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(age &lt;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"Access is free under three."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(age &lt;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12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"the fee is 5 dollars"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(age &lt;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65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 regular ticket costs 10 dollars."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(age &gt;=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65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console.log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 ticket is 7 dollars."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9C5C-DD80-1144-B6A8-939FE5BD7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CD8E-4E06-1641-B63D-2EBD592A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ternaty</a:t>
            </a:r>
            <a:r>
              <a:rPr lang="en-US" dirty="0"/>
              <a:t> operators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D412-EDB7-7E47-B41A-F98F0565FB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A80E2-AFA5-FA43-AB67-EA3005983D15}"/>
              </a:ext>
            </a:extLst>
          </p:cNvPr>
          <p:cNvSpPr/>
          <p:nvPr/>
        </p:nvSpPr>
        <p:spPr>
          <a:xfrm>
            <a:off x="1719303" y="2036020"/>
            <a:ext cx="54521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operand1 ? operand2 : operand3;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784F1-2991-CD44-86B2-7259DE59C5A0}"/>
              </a:ext>
            </a:extLst>
          </p:cNvPr>
          <p:cNvSpPr/>
          <p:nvPr/>
        </p:nvSpPr>
        <p:spPr>
          <a:xfrm>
            <a:off x="1392732" y="2544587"/>
            <a:ext cx="95800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expression ? statement for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: statement associated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with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8A8C8-B63F-AC4A-9AAD-DB0FC55053C3}"/>
              </a:ext>
            </a:extLst>
          </p:cNvPr>
          <p:cNvSpPr/>
          <p:nvPr/>
        </p:nvSpPr>
        <p:spPr>
          <a:xfrm>
            <a:off x="1719303" y="4535645"/>
            <a:ext cx="107992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access = age &lt; </a:t>
            </a:r>
            <a:r>
              <a:rPr lang="en-US" sz="2200" dirty="0">
                <a:solidFill>
                  <a:srgbClr val="098658"/>
                </a:solidFill>
                <a:latin typeface="Source Code Pro" panose="020B0509030403020204" pitchFamily="49" charset="77"/>
              </a:rPr>
              <a:t>18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?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"denied"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: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"allowed"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;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B0C53-1582-0B4A-AE26-EFFF86FAE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65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10491</TotalTime>
  <Words>2514</Words>
  <Application>Microsoft Macintosh PowerPoint</Application>
  <PresentationFormat>Widescreen</PresentationFormat>
  <Paragraphs>512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FZShuTi</vt:lpstr>
      <vt:lpstr>굴림</vt:lpstr>
      <vt:lpstr>Arial</vt:lpstr>
      <vt:lpstr>Calibri</vt:lpstr>
      <vt:lpstr>Menlo</vt:lpstr>
      <vt:lpstr>Source Code Pro</vt:lpstr>
      <vt:lpstr>Tahoma</vt:lpstr>
      <vt:lpstr>Verdana</vt:lpstr>
      <vt:lpstr>Custom Design</vt:lpstr>
      <vt:lpstr>LẬP TRÌNH JAVASCRIPT</vt:lpstr>
      <vt:lpstr>Hệ thống bài cũ</vt:lpstr>
      <vt:lpstr>MỤC TIÊU BÀI HỌC</vt:lpstr>
      <vt:lpstr>PowerPoint Presentation</vt:lpstr>
      <vt:lpstr>Các lệnh logic</vt:lpstr>
      <vt:lpstr>Logic Statements (Lệnh logic)</vt:lpstr>
      <vt:lpstr>Logic Statements (Lệnh logic)</vt:lpstr>
      <vt:lpstr>Logic Statements (Lệnh logic)</vt:lpstr>
      <vt:lpstr>Conditional ternaty operators (Toán tử bậc ba có điều kiện)</vt:lpstr>
      <vt:lpstr>Switch statement (lệnh switch)</vt:lpstr>
      <vt:lpstr>Switch statement (lệnh switch)</vt:lpstr>
      <vt:lpstr>Loops (vòng lặp)</vt:lpstr>
      <vt:lpstr>While loops</vt:lpstr>
      <vt:lpstr>Do while loops</vt:lpstr>
      <vt:lpstr>For loops</vt:lpstr>
      <vt:lpstr>Vòng lặp và mảng</vt:lpstr>
      <vt:lpstr>Vòng lặp for of</vt:lpstr>
      <vt:lpstr>Lệnh break, continue</vt:lpstr>
      <vt:lpstr>PowerPoint Presentation</vt:lpstr>
      <vt:lpstr>Hàm và xử lý sự kiện</vt:lpstr>
      <vt:lpstr>Hàm (function)</vt:lpstr>
      <vt:lpstr>Hàm (function)</vt:lpstr>
      <vt:lpstr>Hàm (function)</vt:lpstr>
      <vt:lpstr>Hàm (function)</vt:lpstr>
      <vt:lpstr>Hàm (function)</vt:lpstr>
      <vt:lpstr>Hàm (function)</vt:lpstr>
      <vt:lpstr>Hàm (function)</vt:lpstr>
      <vt:lpstr>Phạm vi biến</vt:lpstr>
      <vt:lpstr>Phạm vi biến</vt:lpstr>
      <vt:lpstr>Phạm vi biến</vt:lpstr>
      <vt:lpstr>Phạm vi biến</vt:lpstr>
      <vt:lpstr>Xử lý sự kiện (events)</vt:lpstr>
      <vt:lpstr>Xử lý sự kiện (events)</vt:lpstr>
      <vt:lpstr>Xử lý sự kiện (events)</vt:lpstr>
      <vt:lpstr>Xử lý sự kiện (events)</vt:lpstr>
      <vt:lpstr>Xử lý sự kiện (events)</vt:lpstr>
      <vt:lpstr>Xử lý sự kiện (events)</vt:lpstr>
      <vt:lpstr>TỔNG KẾT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 Ta</dc:creator>
  <cp:lastModifiedBy>Tram Ta</cp:lastModifiedBy>
  <cp:revision>192</cp:revision>
  <dcterms:created xsi:type="dcterms:W3CDTF">2022-03-14T03:38:22Z</dcterms:created>
  <dcterms:modified xsi:type="dcterms:W3CDTF">2022-04-27T03:15:51Z</dcterms:modified>
</cp:coreProperties>
</file>