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262" r:id="rId3"/>
    <p:sldId id="258" r:id="rId4"/>
    <p:sldId id="260" r:id="rId5"/>
    <p:sldId id="267" r:id="rId6"/>
    <p:sldId id="268" r:id="rId7"/>
    <p:sldId id="269" r:id="rId8"/>
    <p:sldId id="263" r:id="rId9"/>
    <p:sldId id="264" r:id="rId10"/>
    <p:sldId id="265" r:id="rId11"/>
    <p:sldId id="266" r:id="rId12"/>
    <p:sldId id="270" r:id="rId13"/>
    <p:sldId id="271" r:id="rId14"/>
    <p:sldId id="261" r:id="rId15"/>
    <p:sldId id="272" r:id="rId16"/>
    <p:sldId id="310" r:id="rId17"/>
    <p:sldId id="273" r:id="rId18"/>
    <p:sldId id="275" r:id="rId19"/>
    <p:sldId id="274" r:id="rId20"/>
    <p:sldId id="276" r:id="rId21"/>
    <p:sldId id="277" r:id="rId22"/>
    <p:sldId id="291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307" r:id="rId32"/>
    <p:sldId id="308" r:id="rId33"/>
    <p:sldId id="309" r:id="rId34"/>
    <p:sldId id="287" r:id="rId35"/>
    <p:sldId id="288" r:id="rId36"/>
    <p:sldId id="289" r:id="rId37"/>
    <p:sldId id="292" r:id="rId38"/>
    <p:sldId id="3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912"/>
    <a:srgbClr val="F66B18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70"/>
    <p:restoredTop sz="94512"/>
  </p:normalViewPr>
  <p:slideViewPr>
    <p:cSldViewPr snapToGrid="0" snapToObjects="1">
      <p:cViewPr varScale="1">
        <p:scale>
          <a:sx n="79" d="100"/>
          <a:sy n="7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B2F39-166B-E14A-A788-546F27CE95BA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8C9D1-D754-7349-9B60-8FAAB74A1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6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A0353-C73E-0941-B7B3-79E70AE3F5E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3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rgbClr val="F26321"/>
            </a:gs>
            <a:gs pos="100000">
              <a:srgbClr val="F39B1C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DBF1D-37B2-1E42-94F5-A3A49BF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3C5F2-E5C1-D34C-AE61-18F10341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8901-BF80-3548-8A2E-548E2312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5696BB-38F8-6146-968C-3D52C7BFBA14}"/>
              </a:ext>
            </a:extLst>
          </p:cNvPr>
          <p:cNvSpPr/>
          <p:nvPr userDrawn="1"/>
        </p:nvSpPr>
        <p:spPr>
          <a:xfrm>
            <a:off x="0" y="0"/>
            <a:ext cx="4978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8C767F4-AD0F-BF40-9356-FF39A6BA0DA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1796265"/>
              </p:ext>
            </p:extLst>
          </p:nvPr>
        </p:nvGraphicFramePr>
        <p:xfrm>
          <a:off x="871579" y="1017918"/>
          <a:ext cx="10516727" cy="503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828">
                  <a:extLst>
                    <a:ext uri="{9D8B030D-6E8A-4147-A177-3AD203B41FA5}">
                      <a16:colId xmlns:a16="http://schemas.microsoft.com/office/drawing/2014/main" val="942709693"/>
                    </a:ext>
                  </a:extLst>
                </a:gridCol>
                <a:gridCol w="6414899">
                  <a:extLst>
                    <a:ext uri="{9D8B030D-6E8A-4147-A177-3AD203B41FA5}">
                      <a16:colId xmlns:a16="http://schemas.microsoft.com/office/drawing/2014/main" val="18488290"/>
                    </a:ext>
                  </a:extLst>
                </a:gridCol>
              </a:tblGrid>
              <a:tr h="503782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117" marR="92117" marT="46059" marB="46059">
                    <a:lnL w="76200" cap="flat" cmpd="sng" algn="ctr">
                      <a:solidFill>
                        <a:srgbClr val="F599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599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599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117" marR="92117" marT="46059" marB="4605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58787"/>
                  </a:ext>
                </a:extLst>
              </a:tr>
            </a:tbl>
          </a:graphicData>
        </a:graphic>
      </p:graphicFrame>
      <p:sp>
        <p:nvSpPr>
          <p:cNvPr id="28" name="Title 27">
            <a:extLst>
              <a:ext uri="{FF2B5EF4-FFF2-40B4-BE49-F238E27FC236}">
                <a16:creationId xmlns:a16="http://schemas.microsoft.com/office/drawing/2014/main" id="{750DB0AA-9E4F-4141-B614-723857FCD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78400" y="2535097"/>
            <a:ext cx="6340894" cy="1705214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Heading</a:t>
            </a:r>
            <a:br>
              <a:rPr lang="en-US" dirty="0"/>
            </a:br>
            <a:r>
              <a:rPr lang="en-US" dirty="0"/>
              <a:t>Insert title here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8C224D3-FA00-8746-9AAB-ECC5E019BE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0F74075-1B8B-B242-ACA8-75F3A991E3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47" y="1626008"/>
            <a:ext cx="1930466" cy="26122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4F87494-0185-F147-B807-F39EFF023360}"/>
              </a:ext>
            </a:extLst>
          </p:cNvPr>
          <p:cNvSpPr/>
          <p:nvPr userDrawn="1"/>
        </p:nvSpPr>
        <p:spPr>
          <a:xfrm>
            <a:off x="1244801" y="4374823"/>
            <a:ext cx="32976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cap="all" spc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sz="1800" b="1" cap="all" spc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29A11DD-654D-8643-AE08-33C47D975C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8401" y="4343829"/>
            <a:ext cx="6340893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7494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B8D327-3CE1-974E-95A5-51B6E3F2BA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60E75B1-EFCB-0C4B-8670-C20015DBD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363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988FCF-9C16-E647-B7D9-6DB2134022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1B134F-FCB0-9546-9F1B-49B4A0482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1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solidFill>
            <a:srgbClr val="F599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70A59-7981-6249-A05B-873389805E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597" y="0"/>
            <a:ext cx="1434341" cy="62420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D650474-CFAA-EA43-8C85-F074DF798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8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B0FA0-1098-3C49-BD1D-28A59F0BAD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1C7C562-845E-0647-A3BD-0498F92B4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9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4C0121-370C-0744-BD7C-9F591556F4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B5D5F2-6B9C-3B48-87F0-6CCA9B3FF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54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71BB8-54B5-B54D-B1FD-F3D46F6814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7970" y="29441"/>
            <a:ext cx="1816300" cy="79042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ADC331-9C27-2C4A-BCD2-9B6D42C4B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3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881E4-4ACD-D644-A4D4-3355962BA4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64EF9-96ED-6F48-B95C-47ADD5DEB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79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405494-B2BF-7649-8BD9-A660B07C5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8BFCDEC-EFD0-C145-92AB-DD9901E88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445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C5506-BF4E-7343-8E42-0EABF73ADF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9495330-394C-3648-B499-3B36BB51A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0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6471F-93A0-8A46-9F4B-4C73C7F5BF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8CCB92F-0569-E94C-A9E1-ADB51B960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01B5E5E-9860-E347-B8D7-9C5D04B02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B3BC8B8-A71B-6147-B306-C69E522231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17" y="1910184"/>
            <a:ext cx="1930466" cy="26122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8E6456A-5B2C-3C48-BA15-98E28361AC53}"/>
              </a:ext>
            </a:extLst>
          </p:cNvPr>
          <p:cNvSpPr/>
          <p:nvPr userDrawn="1"/>
        </p:nvSpPr>
        <p:spPr>
          <a:xfrm>
            <a:off x="1384062" y="4522474"/>
            <a:ext cx="32976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cap="all" spc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sz="1800" b="1" cap="all" spc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8D46DD-ADAB-B142-8FA4-52EB00763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98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EECC65-29B1-6947-872B-F48EE515A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6D1A835-F18C-0941-A0C1-E57AD1F14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95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CE5930-9F6E-FF48-B666-EC8DF56329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174F4A-68B9-4F42-B0C0-C02943C1E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16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D71D7D-5294-F940-935B-F990148D0E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82D369-F866-7D4C-9C15-8AFCEA2B52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33934" y="1608914"/>
            <a:ext cx="4023359" cy="7017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4400" b="1" dirty="0">
                <a:cs typeface="Arial" pitchFamily="34" charset="0"/>
              </a:defRPr>
            </a:lvl1pPr>
          </a:lstStyle>
          <a:p>
            <a:pPr marL="0" lvl="0" algn="dist"/>
            <a:r>
              <a:rPr lang="en-US" dirty="0"/>
              <a:t>AWESOME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E3389F-59D8-9A42-9ADC-99D6775DAE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29753" y="2386609"/>
            <a:ext cx="4023359" cy="5355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3200" b="1" dirty="0">
                <a:cs typeface="Arial" pitchFamily="34" charset="0"/>
              </a:defRPr>
            </a:lvl1pPr>
          </a:lstStyle>
          <a:p>
            <a:pPr marL="0" lvl="0" algn="dist"/>
            <a:r>
              <a:rPr lang="en-US" dirty="0"/>
              <a:t>PRESENTATION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233D1CB-51EA-D14F-ABE1-00AB03A96F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61424" y="2816609"/>
            <a:ext cx="4023359" cy="2862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b="1" dirty="0">
                <a:ea typeface="FZShuTi" pitchFamily="2" charset="-122"/>
                <a:cs typeface="Arial" pitchFamily="34" charset="0"/>
              </a:defRPr>
            </a:lvl1pPr>
          </a:lstStyle>
          <a:p>
            <a:pPr marL="0" lvl="0" algn="dist"/>
            <a:r>
              <a:rPr lang="en-US" dirty="0"/>
              <a:t>EASY TO CHANGE COLORS, PHOTOS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E59A8648-BCF6-AC43-B37F-5FD0FDDD0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29752" y="4371504"/>
            <a:ext cx="4023359" cy="553998"/>
          </a:xfrm>
          <a:noFill/>
        </p:spPr>
        <p:txBody>
          <a:bodyPr wrap="square" lIns="36000" tIns="0" rIns="36000" bIns="0" rtlCol="0" anchor="ctr">
            <a:spAutoFit/>
          </a:bodyPr>
          <a:lstStyle>
            <a:lvl1pPr marL="0" indent="0">
              <a:buNone/>
              <a:defRPr lang="en-US" sz="2000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marL="0" lvl="0" algn="r"/>
            <a:r>
              <a:rPr lang="en-US" dirty="0"/>
              <a:t>EASY TO CHANGE COLORS, PHOTOS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3846CC36-5F0E-744A-B433-51A8F8E2D3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40188" y="6005534"/>
            <a:ext cx="2344595" cy="369332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dirty="0">
                <a:cs typeface="Arial" pitchFamily="34" charset="0"/>
              </a:defRPr>
            </a:lvl1pPr>
          </a:lstStyle>
          <a:p>
            <a:pPr marL="0" lvl="0" algn="dist"/>
            <a:r>
              <a:rPr lang="en-US" dirty="0"/>
              <a:t>RESTAURANT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6A875DAE-70C7-064C-90A1-5721071E1D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47138" y="271463"/>
            <a:ext cx="1482725" cy="116681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868F052-CBA9-F345-BFED-68F456D6498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70993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76E8736-61D6-1A41-BE43-CBD0012E1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661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47E05-040F-9D42-875B-B7042F4BB6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23A37D-219C-C247-80C1-FB660EB0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591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22A391-916C-C840-BE67-7301A9BE75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CE11C11-4F35-F343-A0B6-AD963956D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258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0C1D89-4474-8342-A951-C1D7A9D3DE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4F455A7-F6E7-3041-A20C-1643896B4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555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03290F-2F4F-F84E-8E63-F15920D2F1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C615B9-576B-454E-B28B-4A8BF1A0F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309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pPr marL="16933">
              <a:spcBef>
                <a:spcPts val="80"/>
              </a:spcBef>
            </a:pPr>
            <a:endParaRPr lang="en-US" spc="-173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defRPr>
            </a:lvl1pPr>
          </a:lstStyle>
          <a:p>
            <a:pPr marL="50799">
              <a:spcBef>
                <a:spcPts val="87"/>
              </a:spcBef>
            </a:pPr>
            <a:fld id="{81D60167-4931-47E6-BA6A-407CBD079E47}" type="slidenum">
              <a:rPr lang="en-US" spc="13" smtClean="0"/>
              <a:pPr marL="50799">
                <a:spcBef>
                  <a:spcPts val="87"/>
                </a:spcBef>
              </a:pPr>
              <a:t>‹#›</a:t>
            </a:fld>
            <a:endParaRPr lang="en-US" spc="13"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AE0F178B-B169-4F4A-953A-0F47FDB83AF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19450" y="1836970"/>
            <a:ext cx="2753099" cy="2928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EF9465-4B48-AB4A-ABE8-E0FA3BD36F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3196" y="0"/>
            <a:ext cx="1390008" cy="6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2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04F617CE-470C-CB41-83E5-4CA73310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516"/>
            <a:ext cx="12192000" cy="1325563"/>
          </a:xfrm>
        </p:spPr>
        <p:txBody>
          <a:bodyPr>
            <a:normAutofit/>
          </a:bodyPr>
          <a:lstStyle>
            <a:lvl1pPr algn="ctr">
              <a:defRPr sz="36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06A906-1F69-F244-A558-3DDC2275DD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AC466CC-680C-234A-9473-9519BFD54CA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8" y="1573619"/>
            <a:ext cx="11711527" cy="46145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B6F060-E95E-0B41-8541-51CCA9122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1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ACAEF2D-8F5F-C149-B6A0-1EA38F5408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DD372B0-DB4C-474C-A557-97CB188AB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FF738-6E84-B74C-8C1D-C09B5C3301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3C5CEDC-964D-264E-A888-808790B84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0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994DE-AFFD-004D-BF6E-7EAFB37CD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5734432-0214-4A4C-A605-E1F8EA201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8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1C18C622-4672-5748-A66D-E4393D639B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7659" y="0"/>
            <a:ext cx="1434341" cy="6242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0FA5F-B3AA-4344-9B4E-8FEDB8822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5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FA78ABF-41BA-794E-B9A7-2D392F04F3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7659" y="0"/>
            <a:ext cx="1434341" cy="624204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AD4B2F6-5DCF-124E-949E-F621351D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8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2BE31FB-1504-1A48-93A2-29665B75BA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7659" y="0"/>
            <a:ext cx="1434341" cy="6242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EB36-B82F-CC4A-A8C9-1CBADEB14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F26321"/>
            </a:gs>
            <a:gs pos="100000">
              <a:srgbClr val="F39B1C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B4140-106D-DF41-8C14-4E85BF47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C758-87B8-6546-AAA3-5C713FE25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13CF4-B379-194E-A850-C3061B239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7018-B1C7-6941-96B6-53E14B1EA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0A59-34A4-5442-8C6F-53189D41D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72" r:id="rId3"/>
    <p:sldLayoutId id="2147483673" r:id="rId4"/>
    <p:sldLayoutId id="2147483674" r:id="rId5"/>
    <p:sldLayoutId id="2147483675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8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hatis/whatis_htmldom.asp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0A5A7E-C95D-B645-9D4F-93A5BF41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LẬP TRÌNH JAVASCRIPT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C37BF-31A9-3945-B6A5-FF5862A9F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Dynamic Element Manipulation using DOM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8A6B2B-9DBB-0F47-A8ED-9FB07F28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0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73C2-90D4-8B4A-9E21-48C88630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trong</a:t>
            </a:r>
            <a:r>
              <a:rPr lang="en-US" dirty="0"/>
              <a:t>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F531-974B-714B-87B4-43DE1B3251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HTML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node</a:t>
            </a:r>
          </a:p>
          <a:p>
            <a:pPr lvl="1"/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document node</a:t>
            </a:r>
          </a:p>
          <a:p>
            <a:pPr lvl="1"/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HTML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element node</a:t>
            </a:r>
          </a:p>
          <a:p>
            <a:pPr lvl="1"/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HTML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text node</a:t>
            </a:r>
          </a:p>
          <a:p>
            <a:pPr lvl="1"/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attribute node</a:t>
            </a:r>
          </a:p>
          <a:p>
            <a:pPr lvl="1"/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comment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7CA8B-0C2B-8C4D-9EAD-82EAF29C5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14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10A3-38AB-844C-91A0-71D862F2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022E-49DE-2C44-991F-DCA77F209F0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8" y="1573619"/>
            <a:ext cx="11711527" cy="4614530"/>
          </a:xfrm>
        </p:spPr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HTML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CCE289B-BF25-774B-8C17-ABD9D949C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49" y="2136849"/>
            <a:ext cx="6775451" cy="3922629"/>
          </a:xfrm>
          <a:prstGeom prst="rect">
            <a:avLst/>
          </a:prstGeom>
        </p:spPr>
      </p:pic>
      <p:grpSp>
        <p:nvGrpSpPr>
          <p:cNvPr id="81" name="object 32">
            <a:extLst>
              <a:ext uri="{FF2B5EF4-FFF2-40B4-BE49-F238E27FC236}">
                <a16:creationId xmlns:a16="http://schemas.microsoft.com/office/drawing/2014/main" id="{1C48BF97-74A0-3F47-A68F-97792080059D}"/>
              </a:ext>
            </a:extLst>
          </p:cNvPr>
          <p:cNvGrpSpPr/>
          <p:nvPr/>
        </p:nvGrpSpPr>
        <p:grpSpPr>
          <a:xfrm>
            <a:off x="1148079" y="4828181"/>
            <a:ext cx="1129665" cy="1017269"/>
            <a:chOff x="3307079" y="4321428"/>
            <a:chExt cx="1129665" cy="1017269"/>
          </a:xfrm>
        </p:grpSpPr>
        <p:sp>
          <p:nvSpPr>
            <p:cNvPr id="82" name="object 33">
              <a:extLst>
                <a:ext uri="{FF2B5EF4-FFF2-40B4-BE49-F238E27FC236}">
                  <a16:creationId xmlns:a16="http://schemas.microsoft.com/office/drawing/2014/main" id="{2A1AA9B0-6F1A-7547-8C3A-5E65F05CFFD9}"/>
                </a:ext>
              </a:extLst>
            </p:cNvPr>
            <p:cNvSpPr/>
            <p:nvPr/>
          </p:nvSpPr>
          <p:spPr>
            <a:xfrm>
              <a:off x="3863593" y="4334128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0"/>
                  </a:moveTo>
                  <a:lnTo>
                    <a:pt x="0" y="263525"/>
                  </a:lnTo>
                </a:path>
              </a:pathLst>
            </a:custGeom>
            <a:ln w="25400">
              <a:solidFill>
                <a:srgbClr val="FF9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34">
              <a:extLst>
                <a:ext uri="{FF2B5EF4-FFF2-40B4-BE49-F238E27FC236}">
                  <a16:creationId xmlns:a16="http://schemas.microsoft.com/office/drawing/2014/main" id="{E6D528B1-4423-8A4E-B025-4DC828A71DD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7079" y="4555235"/>
              <a:ext cx="1112520" cy="783335"/>
            </a:xfrm>
            <a:prstGeom prst="rect">
              <a:avLst/>
            </a:prstGeom>
          </p:spPr>
        </p:pic>
        <p:pic>
          <p:nvPicPr>
            <p:cNvPr id="84" name="object 35">
              <a:extLst>
                <a:ext uri="{FF2B5EF4-FFF2-40B4-BE49-F238E27FC236}">
                  <a16:creationId xmlns:a16="http://schemas.microsoft.com/office/drawing/2014/main" id="{8109F155-558F-5F4E-80CA-EDCA46D94AF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4511" y="4719827"/>
              <a:ext cx="1101852" cy="492251"/>
            </a:xfrm>
            <a:prstGeom prst="rect">
              <a:avLst/>
            </a:prstGeom>
          </p:spPr>
        </p:pic>
        <p:sp>
          <p:nvSpPr>
            <p:cNvPr id="85" name="object 36">
              <a:extLst>
                <a:ext uri="{FF2B5EF4-FFF2-40B4-BE49-F238E27FC236}">
                  <a16:creationId xmlns:a16="http://schemas.microsoft.com/office/drawing/2014/main" id="{B1DF4D7E-97FE-9F45-BC40-2B95A827C516}"/>
                </a:ext>
              </a:extLst>
            </p:cNvPr>
            <p:cNvSpPr/>
            <p:nvPr/>
          </p:nvSpPr>
          <p:spPr>
            <a:xfrm>
              <a:off x="3369309" y="4597653"/>
              <a:ext cx="988694" cy="659130"/>
            </a:xfrm>
            <a:custGeom>
              <a:avLst/>
              <a:gdLst/>
              <a:ahLst/>
              <a:cxnLst/>
              <a:rect l="l" t="t" r="r" b="b"/>
              <a:pathLst>
                <a:path w="988695" h="659129">
                  <a:moveTo>
                    <a:pt x="922654" y="0"/>
                  </a:moveTo>
                  <a:lnTo>
                    <a:pt x="65912" y="0"/>
                  </a:lnTo>
                  <a:lnTo>
                    <a:pt x="40290" y="5191"/>
                  </a:lnTo>
                  <a:lnTo>
                    <a:pt x="19335" y="19335"/>
                  </a:lnTo>
                  <a:lnTo>
                    <a:pt x="5191" y="40290"/>
                  </a:lnTo>
                  <a:lnTo>
                    <a:pt x="0" y="65913"/>
                  </a:lnTo>
                  <a:lnTo>
                    <a:pt x="0" y="593217"/>
                  </a:lnTo>
                  <a:lnTo>
                    <a:pt x="5191" y="618839"/>
                  </a:lnTo>
                  <a:lnTo>
                    <a:pt x="19335" y="639794"/>
                  </a:lnTo>
                  <a:lnTo>
                    <a:pt x="40290" y="653938"/>
                  </a:lnTo>
                  <a:lnTo>
                    <a:pt x="65912" y="659130"/>
                  </a:lnTo>
                  <a:lnTo>
                    <a:pt x="922654" y="659130"/>
                  </a:lnTo>
                  <a:lnTo>
                    <a:pt x="948277" y="653938"/>
                  </a:lnTo>
                  <a:lnTo>
                    <a:pt x="969232" y="639794"/>
                  </a:lnTo>
                  <a:lnTo>
                    <a:pt x="983376" y="618839"/>
                  </a:lnTo>
                  <a:lnTo>
                    <a:pt x="988567" y="593217"/>
                  </a:lnTo>
                  <a:lnTo>
                    <a:pt x="988567" y="65913"/>
                  </a:lnTo>
                  <a:lnTo>
                    <a:pt x="983376" y="40290"/>
                  </a:lnTo>
                  <a:lnTo>
                    <a:pt x="969232" y="19335"/>
                  </a:lnTo>
                  <a:lnTo>
                    <a:pt x="948277" y="5191"/>
                  </a:lnTo>
                  <a:lnTo>
                    <a:pt x="922654" y="0"/>
                  </a:lnTo>
                  <a:close/>
                </a:path>
              </a:pathLst>
            </a:custGeom>
            <a:solidFill>
              <a:srgbClr val="FF9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37">
              <a:extLst>
                <a:ext uri="{FF2B5EF4-FFF2-40B4-BE49-F238E27FC236}">
                  <a16:creationId xmlns:a16="http://schemas.microsoft.com/office/drawing/2014/main" id="{7EC0D7EF-868B-7B4D-93B9-A22B85A6A500}"/>
                </a:ext>
              </a:extLst>
            </p:cNvPr>
            <p:cNvSpPr/>
            <p:nvPr/>
          </p:nvSpPr>
          <p:spPr>
            <a:xfrm>
              <a:off x="3369309" y="4597653"/>
              <a:ext cx="988694" cy="659130"/>
            </a:xfrm>
            <a:custGeom>
              <a:avLst/>
              <a:gdLst/>
              <a:ahLst/>
              <a:cxnLst/>
              <a:rect l="l" t="t" r="r" b="b"/>
              <a:pathLst>
                <a:path w="988695" h="659129">
                  <a:moveTo>
                    <a:pt x="0" y="65913"/>
                  </a:moveTo>
                  <a:lnTo>
                    <a:pt x="5191" y="40290"/>
                  </a:lnTo>
                  <a:lnTo>
                    <a:pt x="19335" y="19335"/>
                  </a:lnTo>
                  <a:lnTo>
                    <a:pt x="40290" y="5191"/>
                  </a:lnTo>
                  <a:lnTo>
                    <a:pt x="65912" y="0"/>
                  </a:lnTo>
                  <a:lnTo>
                    <a:pt x="922654" y="0"/>
                  </a:lnTo>
                  <a:lnTo>
                    <a:pt x="948277" y="5191"/>
                  </a:lnTo>
                  <a:lnTo>
                    <a:pt x="969232" y="19335"/>
                  </a:lnTo>
                  <a:lnTo>
                    <a:pt x="983376" y="40290"/>
                  </a:lnTo>
                  <a:lnTo>
                    <a:pt x="988567" y="65913"/>
                  </a:lnTo>
                  <a:lnTo>
                    <a:pt x="988567" y="593217"/>
                  </a:lnTo>
                  <a:lnTo>
                    <a:pt x="983376" y="618839"/>
                  </a:lnTo>
                  <a:lnTo>
                    <a:pt x="969232" y="639794"/>
                  </a:lnTo>
                  <a:lnTo>
                    <a:pt x="948277" y="653938"/>
                  </a:lnTo>
                  <a:lnTo>
                    <a:pt x="922654" y="659130"/>
                  </a:lnTo>
                  <a:lnTo>
                    <a:pt x="65912" y="659130"/>
                  </a:lnTo>
                  <a:lnTo>
                    <a:pt x="40290" y="653938"/>
                  </a:lnTo>
                  <a:lnTo>
                    <a:pt x="19335" y="639794"/>
                  </a:lnTo>
                  <a:lnTo>
                    <a:pt x="5191" y="618839"/>
                  </a:lnTo>
                  <a:lnTo>
                    <a:pt x="0" y="593217"/>
                  </a:lnTo>
                  <a:lnTo>
                    <a:pt x="0" y="6591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38">
            <a:extLst>
              <a:ext uri="{FF2B5EF4-FFF2-40B4-BE49-F238E27FC236}">
                <a16:creationId xmlns:a16="http://schemas.microsoft.com/office/drawing/2014/main" id="{3685CBA3-604F-8743-8A45-C5C06ACF4F80}"/>
              </a:ext>
            </a:extLst>
          </p:cNvPr>
          <p:cNvSpPr txBox="1"/>
          <p:nvPr/>
        </p:nvSpPr>
        <p:spPr>
          <a:xfrm>
            <a:off x="1321942" y="5285762"/>
            <a:ext cx="766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xt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500" b="1" spc="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  <a:endParaRPr sz="1500" dirty="0">
              <a:latin typeface="Calibri"/>
              <a:cs typeface="Calibri"/>
            </a:endParaRPr>
          </a:p>
        </p:txBody>
      </p:sp>
      <p:grpSp>
        <p:nvGrpSpPr>
          <p:cNvPr id="88" name="object 53">
            <a:extLst>
              <a:ext uri="{FF2B5EF4-FFF2-40B4-BE49-F238E27FC236}">
                <a16:creationId xmlns:a16="http://schemas.microsoft.com/office/drawing/2014/main" id="{4D8ADE1F-D160-574A-ADA5-370433D85045}"/>
              </a:ext>
            </a:extLst>
          </p:cNvPr>
          <p:cNvGrpSpPr/>
          <p:nvPr/>
        </p:nvGrpSpPr>
        <p:grpSpPr>
          <a:xfrm>
            <a:off x="3547854" y="5896123"/>
            <a:ext cx="1111250" cy="1017269"/>
            <a:chOff x="4593335" y="4321428"/>
            <a:chExt cx="1111250" cy="1017269"/>
          </a:xfrm>
        </p:grpSpPr>
        <p:sp>
          <p:nvSpPr>
            <p:cNvPr id="89" name="object 54">
              <a:extLst>
                <a:ext uri="{FF2B5EF4-FFF2-40B4-BE49-F238E27FC236}">
                  <a16:creationId xmlns:a16="http://schemas.microsoft.com/office/drawing/2014/main" id="{0158D1D9-9492-5245-B941-B9704A318E71}"/>
                </a:ext>
              </a:extLst>
            </p:cNvPr>
            <p:cNvSpPr/>
            <p:nvPr/>
          </p:nvSpPr>
          <p:spPr>
            <a:xfrm>
              <a:off x="5148706" y="4334128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0"/>
                  </a:moveTo>
                  <a:lnTo>
                    <a:pt x="0" y="263525"/>
                  </a:lnTo>
                </a:path>
              </a:pathLst>
            </a:custGeom>
            <a:ln w="25400">
              <a:solidFill>
                <a:srgbClr val="FF9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55">
              <a:extLst>
                <a:ext uri="{FF2B5EF4-FFF2-40B4-BE49-F238E27FC236}">
                  <a16:creationId xmlns:a16="http://schemas.microsoft.com/office/drawing/2014/main" id="{A77BE9CA-283D-2449-969C-2945CBBBEFC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3335" y="4555235"/>
              <a:ext cx="1110996" cy="783335"/>
            </a:xfrm>
            <a:prstGeom prst="rect">
              <a:avLst/>
            </a:prstGeom>
          </p:spPr>
        </p:pic>
        <p:pic>
          <p:nvPicPr>
            <p:cNvPr id="91" name="object 56">
              <a:extLst>
                <a:ext uri="{FF2B5EF4-FFF2-40B4-BE49-F238E27FC236}">
                  <a16:creationId xmlns:a16="http://schemas.microsoft.com/office/drawing/2014/main" id="{C6A7E1E1-C32C-934E-AE5D-6A886B31E98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1539" y="4614671"/>
              <a:ext cx="935736" cy="701039"/>
            </a:xfrm>
            <a:prstGeom prst="rect">
              <a:avLst/>
            </a:prstGeom>
          </p:spPr>
        </p:pic>
        <p:sp>
          <p:nvSpPr>
            <p:cNvPr id="92" name="object 57">
              <a:extLst>
                <a:ext uri="{FF2B5EF4-FFF2-40B4-BE49-F238E27FC236}">
                  <a16:creationId xmlns:a16="http://schemas.microsoft.com/office/drawing/2014/main" id="{923CC815-D93E-E248-97D1-78E4AF4BA4E9}"/>
                </a:ext>
              </a:extLst>
            </p:cNvPr>
            <p:cNvSpPr/>
            <p:nvPr/>
          </p:nvSpPr>
          <p:spPr>
            <a:xfrm>
              <a:off x="4654422" y="4597653"/>
              <a:ext cx="988694" cy="659130"/>
            </a:xfrm>
            <a:custGeom>
              <a:avLst/>
              <a:gdLst/>
              <a:ahLst/>
              <a:cxnLst/>
              <a:rect l="l" t="t" r="r" b="b"/>
              <a:pathLst>
                <a:path w="988695" h="659129">
                  <a:moveTo>
                    <a:pt x="922654" y="0"/>
                  </a:moveTo>
                  <a:lnTo>
                    <a:pt x="65912" y="0"/>
                  </a:lnTo>
                  <a:lnTo>
                    <a:pt x="40237" y="5191"/>
                  </a:lnTo>
                  <a:lnTo>
                    <a:pt x="19288" y="19335"/>
                  </a:lnTo>
                  <a:lnTo>
                    <a:pt x="5173" y="40290"/>
                  </a:lnTo>
                  <a:lnTo>
                    <a:pt x="0" y="65913"/>
                  </a:lnTo>
                  <a:lnTo>
                    <a:pt x="0" y="593217"/>
                  </a:lnTo>
                  <a:lnTo>
                    <a:pt x="5173" y="618839"/>
                  </a:lnTo>
                  <a:lnTo>
                    <a:pt x="19288" y="639794"/>
                  </a:lnTo>
                  <a:lnTo>
                    <a:pt x="40237" y="653938"/>
                  </a:lnTo>
                  <a:lnTo>
                    <a:pt x="65912" y="659130"/>
                  </a:lnTo>
                  <a:lnTo>
                    <a:pt x="922654" y="659130"/>
                  </a:lnTo>
                  <a:lnTo>
                    <a:pt x="948257" y="653938"/>
                  </a:lnTo>
                  <a:lnTo>
                    <a:pt x="969168" y="639794"/>
                  </a:lnTo>
                  <a:lnTo>
                    <a:pt x="983269" y="618839"/>
                  </a:lnTo>
                  <a:lnTo>
                    <a:pt x="988440" y="593217"/>
                  </a:lnTo>
                  <a:lnTo>
                    <a:pt x="988440" y="65913"/>
                  </a:lnTo>
                  <a:lnTo>
                    <a:pt x="983269" y="40290"/>
                  </a:lnTo>
                  <a:lnTo>
                    <a:pt x="969168" y="19335"/>
                  </a:lnTo>
                  <a:lnTo>
                    <a:pt x="948257" y="5191"/>
                  </a:lnTo>
                  <a:lnTo>
                    <a:pt x="922654" y="0"/>
                  </a:lnTo>
                  <a:close/>
                </a:path>
              </a:pathLst>
            </a:custGeom>
            <a:solidFill>
              <a:srgbClr val="FF9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58">
              <a:extLst>
                <a:ext uri="{FF2B5EF4-FFF2-40B4-BE49-F238E27FC236}">
                  <a16:creationId xmlns:a16="http://schemas.microsoft.com/office/drawing/2014/main" id="{DA2D588B-5702-B54C-A82A-04D1788DEC75}"/>
                </a:ext>
              </a:extLst>
            </p:cNvPr>
            <p:cNvSpPr/>
            <p:nvPr/>
          </p:nvSpPr>
          <p:spPr>
            <a:xfrm>
              <a:off x="4654422" y="4597653"/>
              <a:ext cx="988694" cy="659130"/>
            </a:xfrm>
            <a:custGeom>
              <a:avLst/>
              <a:gdLst/>
              <a:ahLst/>
              <a:cxnLst/>
              <a:rect l="l" t="t" r="r" b="b"/>
              <a:pathLst>
                <a:path w="988695" h="659129">
                  <a:moveTo>
                    <a:pt x="0" y="65913"/>
                  </a:moveTo>
                  <a:lnTo>
                    <a:pt x="5173" y="40290"/>
                  </a:lnTo>
                  <a:lnTo>
                    <a:pt x="19288" y="19335"/>
                  </a:lnTo>
                  <a:lnTo>
                    <a:pt x="40237" y="5191"/>
                  </a:lnTo>
                  <a:lnTo>
                    <a:pt x="65912" y="0"/>
                  </a:lnTo>
                  <a:lnTo>
                    <a:pt x="922654" y="0"/>
                  </a:lnTo>
                  <a:lnTo>
                    <a:pt x="948257" y="5191"/>
                  </a:lnTo>
                  <a:lnTo>
                    <a:pt x="969168" y="19335"/>
                  </a:lnTo>
                  <a:lnTo>
                    <a:pt x="983269" y="40290"/>
                  </a:lnTo>
                  <a:lnTo>
                    <a:pt x="988440" y="65913"/>
                  </a:lnTo>
                  <a:lnTo>
                    <a:pt x="988440" y="593217"/>
                  </a:lnTo>
                  <a:lnTo>
                    <a:pt x="983269" y="618839"/>
                  </a:lnTo>
                  <a:lnTo>
                    <a:pt x="969168" y="639794"/>
                  </a:lnTo>
                  <a:lnTo>
                    <a:pt x="948257" y="653938"/>
                  </a:lnTo>
                  <a:lnTo>
                    <a:pt x="922654" y="659130"/>
                  </a:lnTo>
                  <a:lnTo>
                    <a:pt x="65912" y="659130"/>
                  </a:lnTo>
                  <a:lnTo>
                    <a:pt x="40237" y="653938"/>
                  </a:lnTo>
                  <a:lnTo>
                    <a:pt x="19288" y="639794"/>
                  </a:lnTo>
                  <a:lnTo>
                    <a:pt x="5173" y="618839"/>
                  </a:lnTo>
                  <a:lnTo>
                    <a:pt x="0" y="593217"/>
                  </a:lnTo>
                  <a:lnTo>
                    <a:pt x="0" y="6591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59">
            <a:extLst>
              <a:ext uri="{FF2B5EF4-FFF2-40B4-BE49-F238E27FC236}">
                <a16:creationId xmlns:a16="http://schemas.microsoft.com/office/drawing/2014/main" id="{19C2C087-F4E9-B840-AED5-947BC5AAFF81}"/>
              </a:ext>
            </a:extLst>
          </p:cNvPr>
          <p:cNvSpPr txBox="1"/>
          <p:nvPr/>
        </p:nvSpPr>
        <p:spPr>
          <a:xfrm>
            <a:off x="3803124" y="6249184"/>
            <a:ext cx="60071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indent="104775">
              <a:lnSpc>
                <a:spcPts val="1639"/>
              </a:lnSpc>
              <a:spcBef>
                <a:spcPts val="285"/>
              </a:spcBef>
            </a:pPr>
            <a:r>
              <a:rPr sz="1500" spc="-40" dirty="0">
                <a:solidFill>
                  <a:srgbClr val="FFFFFF"/>
                </a:solidFill>
                <a:latin typeface="Calibri"/>
                <a:cs typeface="Calibri"/>
              </a:rPr>
              <a:t>Text: 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Hello”</a:t>
            </a:r>
            <a:endParaRPr sz="1500" dirty="0">
              <a:latin typeface="Calibri"/>
              <a:cs typeface="Calibri"/>
            </a:endParaRPr>
          </a:p>
        </p:txBody>
      </p:sp>
      <p:grpSp>
        <p:nvGrpSpPr>
          <p:cNvPr id="95" name="object 67">
            <a:extLst>
              <a:ext uri="{FF2B5EF4-FFF2-40B4-BE49-F238E27FC236}">
                <a16:creationId xmlns:a16="http://schemas.microsoft.com/office/drawing/2014/main" id="{AC686D43-6F2E-164B-8AA2-A402C04C241E}"/>
              </a:ext>
            </a:extLst>
          </p:cNvPr>
          <p:cNvGrpSpPr/>
          <p:nvPr/>
        </p:nvGrpSpPr>
        <p:grpSpPr>
          <a:xfrm>
            <a:off x="4819139" y="5898609"/>
            <a:ext cx="1210945" cy="1017269"/>
            <a:chOff x="5878067" y="4321428"/>
            <a:chExt cx="1210945" cy="1017269"/>
          </a:xfrm>
        </p:grpSpPr>
        <p:sp>
          <p:nvSpPr>
            <p:cNvPr id="96" name="object 68">
              <a:extLst>
                <a:ext uri="{FF2B5EF4-FFF2-40B4-BE49-F238E27FC236}">
                  <a16:creationId xmlns:a16="http://schemas.microsoft.com/office/drawing/2014/main" id="{F4AF56F7-9D60-4C45-9207-BE839409EF79}"/>
                </a:ext>
              </a:extLst>
            </p:cNvPr>
            <p:cNvSpPr/>
            <p:nvPr/>
          </p:nvSpPr>
          <p:spPr>
            <a:xfrm>
              <a:off x="6433692" y="4334128"/>
              <a:ext cx="642620" cy="263525"/>
            </a:xfrm>
            <a:custGeom>
              <a:avLst/>
              <a:gdLst/>
              <a:ahLst/>
              <a:cxnLst/>
              <a:rect l="l" t="t" r="r" b="b"/>
              <a:pathLst>
                <a:path w="642620" h="263525">
                  <a:moveTo>
                    <a:pt x="642620" y="0"/>
                  </a:moveTo>
                  <a:lnTo>
                    <a:pt x="642620" y="131826"/>
                  </a:lnTo>
                  <a:lnTo>
                    <a:pt x="0" y="131826"/>
                  </a:lnTo>
                  <a:lnTo>
                    <a:pt x="0" y="263525"/>
                  </a:lnTo>
                </a:path>
              </a:pathLst>
            </a:custGeom>
            <a:ln w="25400">
              <a:solidFill>
                <a:srgbClr val="FF9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69">
              <a:extLst>
                <a:ext uri="{FF2B5EF4-FFF2-40B4-BE49-F238E27FC236}">
                  <a16:creationId xmlns:a16="http://schemas.microsoft.com/office/drawing/2014/main" id="{3971C588-6A43-9945-8797-268F6858156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78067" y="4555235"/>
              <a:ext cx="1110995" cy="783335"/>
            </a:xfrm>
            <a:prstGeom prst="rect">
              <a:avLst/>
            </a:prstGeom>
          </p:spPr>
        </p:pic>
        <p:pic>
          <p:nvPicPr>
            <p:cNvPr id="98" name="object 70">
              <a:extLst>
                <a:ext uri="{FF2B5EF4-FFF2-40B4-BE49-F238E27FC236}">
                  <a16:creationId xmlns:a16="http://schemas.microsoft.com/office/drawing/2014/main" id="{29F2D2F6-3AD1-184F-A4BA-FBAC6E8BB1E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99403" y="4614671"/>
              <a:ext cx="1109472" cy="701039"/>
            </a:xfrm>
            <a:prstGeom prst="rect">
              <a:avLst/>
            </a:prstGeom>
          </p:spPr>
        </p:pic>
        <p:sp>
          <p:nvSpPr>
            <p:cNvPr id="99" name="object 71">
              <a:extLst>
                <a:ext uri="{FF2B5EF4-FFF2-40B4-BE49-F238E27FC236}">
                  <a16:creationId xmlns:a16="http://schemas.microsoft.com/office/drawing/2014/main" id="{2C424759-3500-7744-B5C0-A0026FBDA5C7}"/>
                </a:ext>
              </a:extLst>
            </p:cNvPr>
            <p:cNvSpPr/>
            <p:nvPr/>
          </p:nvSpPr>
          <p:spPr>
            <a:xfrm>
              <a:off x="5939535" y="4597653"/>
              <a:ext cx="988694" cy="659130"/>
            </a:xfrm>
            <a:custGeom>
              <a:avLst/>
              <a:gdLst/>
              <a:ahLst/>
              <a:cxnLst/>
              <a:rect l="l" t="t" r="r" b="b"/>
              <a:pathLst>
                <a:path w="988695" h="659129">
                  <a:moveTo>
                    <a:pt x="922528" y="0"/>
                  </a:moveTo>
                  <a:lnTo>
                    <a:pt x="65786" y="0"/>
                  </a:lnTo>
                  <a:lnTo>
                    <a:pt x="40183" y="5191"/>
                  </a:lnTo>
                  <a:lnTo>
                    <a:pt x="19272" y="19335"/>
                  </a:lnTo>
                  <a:lnTo>
                    <a:pt x="5171" y="40290"/>
                  </a:lnTo>
                  <a:lnTo>
                    <a:pt x="0" y="65913"/>
                  </a:lnTo>
                  <a:lnTo>
                    <a:pt x="0" y="593217"/>
                  </a:lnTo>
                  <a:lnTo>
                    <a:pt x="5171" y="618839"/>
                  </a:lnTo>
                  <a:lnTo>
                    <a:pt x="19272" y="639794"/>
                  </a:lnTo>
                  <a:lnTo>
                    <a:pt x="40183" y="653938"/>
                  </a:lnTo>
                  <a:lnTo>
                    <a:pt x="65786" y="659130"/>
                  </a:lnTo>
                  <a:lnTo>
                    <a:pt x="922528" y="659130"/>
                  </a:lnTo>
                  <a:lnTo>
                    <a:pt x="948203" y="653938"/>
                  </a:lnTo>
                  <a:lnTo>
                    <a:pt x="969152" y="639794"/>
                  </a:lnTo>
                  <a:lnTo>
                    <a:pt x="983267" y="618839"/>
                  </a:lnTo>
                  <a:lnTo>
                    <a:pt x="988440" y="593217"/>
                  </a:lnTo>
                  <a:lnTo>
                    <a:pt x="988440" y="65913"/>
                  </a:lnTo>
                  <a:lnTo>
                    <a:pt x="983267" y="40290"/>
                  </a:lnTo>
                  <a:lnTo>
                    <a:pt x="969152" y="19335"/>
                  </a:lnTo>
                  <a:lnTo>
                    <a:pt x="948203" y="5191"/>
                  </a:lnTo>
                  <a:lnTo>
                    <a:pt x="922528" y="0"/>
                  </a:lnTo>
                  <a:close/>
                </a:path>
              </a:pathLst>
            </a:custGeom>
            <a:solidFill>
              <a:srgbClr val="FF9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72">
              <a:extLst>
                <a:ext uri="{FF2B5EF4-FFF2-40B4-BE49-F238E27FC236}">
                  <a16:creationId xmlns:a16="http://schemas.microsoft.com/office/drawing/2014/main" id="{C01D6D80-67BA-2444-B147-CB42E85863FF}"/>
                </a:ext>
              </a:extLst>
            </p:cNvPr>
            <p:cNvSpPr/>
            <p:nvPr/>
          </p:nvSpPr>
          <p:spPr>
            <a:xfrm>
              <a:off x="5939535" y="4597653"/>
              <a:ext cx="988694" cy="659130"/>
            </a:xfrm>
            <a:custGeom>
              <a:avLst/>
              <a:gdLst/>
              <a:ahLst/>
              <a:cxnLst/>
              <a:rect l="l" t="t" r="r" b="b"/>
              <a:pathLst>
                <a:path w="988695" h="659129">
                  <a:moveTo>
                    <a:pt x="0" y="65913"/>
                  </a:moveTo>
                  <a:lnTo>
                    <a:pt x="5171" y="40290"/>
                  </a:lnTo>
                  <a:lnTo>
                    <a:pt x="19272" y="19335"/>
                  </a:lnTo>
                  <a:lnTo>
                    <a:pt x="40183" y="5191"/>
                  </a:lnTo>
                  <a:lnTo>
                    <a:pt x="65786" y="0"/>
                  </a:lnTo>
                  <a:lnTo>
                    <a:pt x="922528" y="0"/>
                  </a:lnTo>
                  <a:lnTo>
                    <a:pt x="948203" y="5191"/>
                  </a:lnTo>
                  <a:lnTo>
                    <a:pt x="969152" y="19335"/>
                  </a:lnTo>
                  <a:lnTo>
                    <a:pt x="983267" y="40290"/>
                  </a:lnTo>
                  <a:lnTo>
                    <a:pt x="988440" y="65913"/>
                  </a:lnTo>
                  <a:lnTo>
                    <a:pt x="988440" y="593217"/>
                  </a:lnTo>
                  <a:lnTo>
                    <a:pt x="983267" y="618839"/>
                  </a:lnTo>
                  <a:lnTo>
                    <a:pt x="969152" y="639794"/>
                  </a:lnTo>
                  <a:lnTo>
                    <a:pt x="948203" y="653938"/>
                  </a:lnTo>
                  <a:lnTo>
                    <a:pt x="922528" y="659130"/>
                  </a:lnTo>
                  <a:lnTo>
                    <a:pt x="65786" y="659130"/>
                  </a:lnTo>
                  <a:lnTo>
                    <a:pt x="40183" y="653938"/>
                  </a:lnTo>
                  <a:lnTo>
                    <a:pt x="19272" y="639794"/>
                  </a:lnTo>
                  <a:lnTo>
                    <a:pt x="5171" y="618839"/>
                  </a:lnTo>
                  <a:lnTo>
                    <a:pt x="0" y="593217"/>
                  </a:lnTo>
                  <a:lnTo>
                    <a:pt x="0" y="6591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73">
            <a:extLst>
              <a:ext uri="{FF2B5EF4-FFF2-40B4-BE49-F238E27FC236}">
                <a16:creationId xmlns:a16="http://schemas.microsoft.com/office/drawing/2014/main" id="{7D3ECAA7-CD79-DC40-8C79-601D9B98299B}"/>
              </a:ext>
            </a:extLst>
          </p:cNvPr>
          <p:cNvSpPr txBox="1"/>
          <p:nvPr/>
        </p:nvSpPr>
        <p:spPr>
          <a:xfrm>
            <a:off x="4988050" y="6251670"/>
            <a:ext cx="775970" cy="462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72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Attribute:</a:t>
            </a:r>
            <a:endParaRPr sz="1500" dirty="0">
              <a:latin typeface="Calibri"/>
              <a:cs typeface="Calibri"/>
            </a:endParaRPr>
          </a:p>
          <a:p>
            <a:pPr algn="ctr">
              <a:lnSpc>
                <a:spcPts val="1720"/>
              </a:lnSpc>
            </a:pP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“href”</a:t>
            </a:r>
            <a:endParaRPr sz="1500" dirty="0">
              <a:latin typeface="Calibri"/>
              <a:cs typeface="Calibri"/>
            </a:endParaRPr>
          </a:p>
        </p:txBody>
      </p:sp>
      <p:grpSp>
        <p:nvGrpSpPr>
          <p:cNvPr id="102" name="object 74">
            <a:extLst>
              <a:ext uri="{FF2B5EF4-FFF2-40B4-BE49-F238E27FC236}">
                <a16:creationId xmlns:a16="http://schemas.microsoft.com/office/drawing/2014/main" id="{EFCAA488-389E-DA42-A4DE-2AE88876BB19}"/>
              </a:ext>
            </a:extLst>
          </p:cNvPr>
          <p:cNvGrpSpPr/>
          <p:nvPr/>
        </p:nvGrpSpPr>
        <p:grpSpPr>
          <a:xfrm>
            <a:off x="6004685" y="5898609"/>
            <a:ext cx="1212215" cy="1017269"/>
            <a:chOff x="7063613" y="4321428"/>
            <a:chExt cx="1212215" cy="1017269"/>
          </a:xfrm>
        </p:grpSpPr>
        <p:sp>
          <p:nvSpPr>
            <p:cNvPr id="103" name="object 75">
              <a:extLst>
                <a:ext uri="{FF2B5EF4-FFF2-40B4-BE49-F238E27FC236}">
                  <a16:creationId xmlns:a16="http://schemas.microsoft.com/office/drawing/2014/main" id="{0C5F4E80-1002-D442-93F2-B8072A90420E}"/>
                </a:ext>
              </a:extLst>
            </p:cNvPr>
            <p:cNvSpPr/>
            <p:nvPr/>
          </p:nvSpPr>
          <p:spPr>
            <a:xfrm>
              <a:off x="7076313" y="4334128"/>
              <a:ext cx="642620" cy="263525"/>
            </a:xfrm>
            <a:custGeom>
              <a:avLst/>
              <a:gdLst/>
              <a:ahLst/>
              <a:cxnLst/>
              <a:rect l="l" t="t" r="r" b="b"/>
              <a:pathLst>
                <a:path w="642620" h="263525">
                  <a:moveTo>
                    <a:pt x="0" y="0"/>
                  </a:moveTo>
                  <a:lnTo>
                    <a:pt x="0" y="131826"/>
                  </a:lnTo>
                  <a:lnTo>
                    <a:pt x="642492" y="131826"/>
                  </a:lnTo>
                  <a:lnTo>
                    <a:pt x="642492" y="263525"/>
                  </a:lnTo>
                </a:path>
              </a:pathLst>
            </a:custGeom>
            <a:ln w="25400">
              <a:solidFill>
                <a:srgbClr val="FF9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76">
              <a:extLst>
                <a:ext uri="{FF2B5EF4-FFF2-40B4-BE49-F238E27FC236}">
                  <a16:creationId xmlns:a16="http://schemas.microsoft.com/office/drawing/2014/main" id="{492972F1-ADE4-DC40-88AD-550982F1E21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2800" y="4555235"/>
              <a:ext cx="1112520" cy="783335"/>
            </a:xfrm>
            <a:prstGeom prst="rect">
              <a:avLst/>
            </a:prstGeom>
          </p:spPr>
        </p:pic>
        <p:pic>
          <p:nvPicPr>
            <p:cNvPr id="105" name="object 77">
              <a:extLst>
                <a:ext uri="{FF2B5EF4-FFF2-40B4-BE49-F238E27FC236}">
                  <a16:creationId xmlns:a16="http://schemas.microsoft.com/office/drawing/2014/main" id="{AF9084B1-340F-8948-AA84-BB2369713E9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18248" y="4614671"/>
              <a:ext cx="844296" cy="701039"/>
            </a:xfrm>
            <a:prstGeom prst="rect">
              <a:avLst/>
            </a:prstGeom>
          </p:spPr>
        </p:pic>
        <p:sp>
          <p:nvSpPr>
            <p:cNvPr id="106" name="object 78">
              <a:extLst>
                <a:ext uri="{FF2B5EF4-FFF2-40B4-BE49-F238E27FC236}">
                  <a16:creationId xmlns:a16="http://schemas.microsoft.com/office/drawing/2014/main" id="{B6F8B06C-CFC6-9C49-9355-7824AD22BB5C}"/>
                </a:ext>
              </a:extLst>
            </p:cNvPr>
            <p:cNvSpPr/>
            <p:nvPr/>
          </p:nvSpPr>
          <p:spPr>
            <a:xfrm>
              <a:off x="7224522" y="4597653"/>
              <a:ext cx="988694" cy="659130"/>
            </a:xfrm>
            <a:custGeom>
              <a:avLst/>
              <a:gdLst/>
              <a:ahLst/>
              <a:cxnLst/>
              <a:rect l="l" t="t" r="r" b="b"/>
              <a:pathLst>
                <a:path w="988695" h="659129">
                  <a:moveTo>
                    <a:pt x="922654" y="0"/>
                  </a:moveTo>
                  <a:lnTo>
                    <a:pt x="65912" y="0"/>
                  </a:lnTo>
                  <a:lnTo>
                    <a:pt x="40290" y="5191"/>
                  </a:lnTo>
                  <a:lnTo>
                    <a:pt x="19335" y="19335"/>
                  </a:lnTo>
                  <a:lnTo>
                    <a:pt x="5191" y="40290"/>
                  </a:lnTo>
                  <a:lnTo>
                    <a:pt x="0" y="65913"/>
                  </a:lnTo>
                  <a:lnTo>
                    <a:pt x="0" y="593217"/>
                  </a:lnTo>
                  <a:lnTo>
                    <a:pt x="5191" y="618839"/>
                  </a:lnTo>
                  <a:lnTo>
                    <a:pt x="19335" y="639794"/>
                  </a:lnTo>
                  <a:lnTo>
                    <a:pt x="40290" y="653938"/>
                  </a:lnTo>
                  <a:lnTo>
                    <a:pt x="65912" y="659130"/>
                  </a:lnTo>
                  <a:lnTo>
                    <a:pt x="922654" y="659130"/>
                  </a:lnTo>
                  <a:lnTo>
                    <a:pt x="948277" y="653938"/>
                  </a:lnTo>
                  <a:lnTo>
                    <a:pt x="969232" y="639794"/>
                  </a:lnTo>
                  <a:lnTo>
                    <a:pt x="983376" y="618839"/>
                  </a:lnTo>
                  <a:lnTo>
                    <a:pt x="988568" y="593217"/>
                  </a:lnTo>
                  <a:lnTo>
                    <a:pt x="988568" y="65913"/>
                  </a:lnTo>
                  <a:lnTo>
                    <a:pt x="983376" y="40290"/>
                  </a:lnTo>
                  <a:lnTo>
                    <a:pt x="969232" y="19335"/>
                  </a:lnTo>
                  <a:lnTo>
                    <a:pt x="948277" y="5191"/>
                  </a:lnTo>
                  <a:lnTo>
                    <a:pt x="922654" y="0"/>
                  </a:lnTo>
                  <a:close/>
                </a:path>
              </a:pathLst>
            </a:custGeom>
            <a:solidFill>
              <a:srgbClr val="FF9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79">
              <a:extLst>
                <a:ext uri="{FF2B5EF4-FFF2-40B4-BE49-F238E27FC236}">
                  <a16:creationId xmlns:a16="http://schemas.microsoft.com/office/drawing/2014/main" id="{E703D569-8E88-FB46-8752-0EC23DFC4F6F}"/>
                </a:ext>
              </a:extLst>
            </p:cNvPr>
            <p:cNvSpPr/>
            <p:nvPr/>
          </p:nvSpPr>
          <p:spPr>
            <a:xfrm>
              <a:off x="7224522" y="4597653"/>
              <a:ext cx="988694" cy="659130"/>
            </a:xfrm>
            <a:custGeom>
              <a:avLst/>
              <a:gdLst/>
              <a:ahLst/>
              <a:cxnLst/>
              <a:rect l="l" t="t" r="r" b="b"/>
              <a:pathLst>
                <a:path w="988695" h="659129">
                  <a:moveTo>
                    <a:pt x="0" y="65913"/>
                  </a:moveTo>
                  <a:lnTo>
                    <a:pt x="5191" y="40290"/>
                  </a:lnTo>
                  <a:lnTo>
                    <a:pt x="19335" y="19335"/>
                  </a:lnTo>
                  <a:lnTo>
                    <a:pt x="40290" y="5191"/>
                  </a:lnTo>
                  <a:lnTo>
                    <a:pt x="65912" y="0"/>
                  </a:lnTo>
                  <a:lnTo>
                    <a:pt x="922654" y="0"/>
                  </a:lnTo>
                  <a:lnTo>
                    <a:pt x="948277" y="5191"/>
                  </a:lnTo>
                  <a:lnTo>
                    <a:pt x="969232" y="19335"/>
                  </a:lnTo>
                  <a:lnTo>
                    <a:pt x="983376" y="40290"/>
                  </a:lnTo>
                  <a:lnTo>
                    <a:pt x="988568" y="65913"/>
                  </a:lnTo>
                  <a:lnTo>
                    <a:pt x="988568" y="593217"/>
                  </a:lnTo>
                  <a:lnTo>
                    <a:pt x="983376" y="618839"/>
                  </a:lnTo>
                  <a:lnTo>
                    <a:pt x="969232" y="639794"/>
                  </a:lnTo>
                  <a:lnTo>
                    <a:pt x="948277" y="653938"/>
                  </a:lnTo>
                  <a:lnTo>
                    <a:pt x="922654" y="659130"/>
                  </a:lnTo>
                  <a:lnTo>
                    <a:pt x="65912" y="659130"/>
                  </a:lnTo>
                  <a:lnTo>
                    <a:pt x="40290" y="653938"/>
                  </a:lnTo>
                  <a:lnTo>
                    <a:pt x="19335" y="639794"/>
                  </a:lnTo>
                  <a:lnTo>
                    <a:pt x="5191" y="618839"/>
                  </a:lnTo>
                  <a:lnTo>
                    <a:pt x="0" y="593217"/>
                  </a:lnTo>
                  <a:lnTo>
                    <a:pt x="0" y="6591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80">
            <a:extLst>
              <a:ext uri="{FF2B5EF4-FFF2-40B4-BE49-F238E27FC236}">
                <a16:creationId xmlns:a16="http://schemas.microsoft.com/office/drawing/2014/main" id="{6A17C904-0DA8-694A-9CE1-16A807BC8744}"/>
              </a:ext>
            </a:extLst>
          </p:cNvPr>
          <p:cNvSpPr txBox="1"/>
          <p:nvPr/>
        </p:nvSpPr>
        <p:spPr>
          <a:xfrm>
            <a:off x="6406004" y="6251670"/>
            <a:ext cx="50927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indent="59055">
              <a:lnSpc>
                <a:spcPts val="1639"/>
              </a:lnSpc>
              <a:spcBef>
                <a:spcPts val="285"/>
              </a:spcBef>
            </a:pPr>
            <a:r>
              <a:rPr sz="1500" spc="-40" dirty="0">
                <a:solidFill>
                  <a:srgbClr val="FFFFFF"/>
                </a:solidFill>
                <a:latin typeface="Calibri"/>
                <a:cs typeface="Calibri"/>
              </a:rPr>
              <a:t>Text: 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Link”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B9904E1-EE8F-9045-931F-397585FB07B6}"/>
              </a:ext>
            </a:extLst>
          </p:cNvPr>
          <p:cNvSpPr txBox="1"/>
          <p:nvPr/>
        </p:nvSpPr>
        <p:spPr>
          <a:xfrm>
            <a:off x="5084351" y="2090167"/>
            <a:ext cx="5888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Code Pro" panose="020B0509030403020204" pitchFamily="49" charset="77"/>
              </a:rPr>
              <a:t>&lt;html&gt;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node cha, </a:t>
            </a:r>
            <a:r>
              <a:rPr lang="en-US" sz="2000" dirty="0">
                <a:latin typeface="Source Code Pro" panose="020B0509030403020204" pitchFamily="49" charset="77"/>
              </a:rPr>
              <a:t>&lt;html&gt;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node </a:t>
            </a:r>
            <a:r>
              <a:rPr lang="en-US" sz="2000" dirty="0" err="1"/>
              <a:t>gốc</a:t>
            </a:r>
            <a:endParaRPr 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E47E0DB-91CC-1244-90C7-43339CDA9C34}"/>
              </a:ext>
            </a:extLst>
          </p:cNvPr>
          <p:cNvSpPr txBox="1"/>
          <p:nvPr/>
        </p:nvSpPr>
        <p:spPr>
          <a:xfrm>
            <a:off x="5078874" y="2497540"/>
            <a:ext cx="7113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Code Pro" panose="020B0509030403020204" pitchFamily="49" charset="77"/>
              </a:rPr>
              <a:t>&lt;html&gt;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node con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>
                <a:latin typeface="Source Code Pro" panose="020B0509030403020204" pitchFamily="49" charset="77"/>
              </a:rPr>
              <a:t>&lt;head&gt;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>
                <a:latin typeface="Source Code Pro" panose="020B0509030403020204" pitchFamily="49" charset="77"/>
              </a:rPr>
              <a:t>&lt;body&gt;</a:t>
            </a:r>
            <a:r>
              <a:rPr lang="en-US" sz="2000" dirty="0"/>
              <a:t>, </a:t>
            </a:r>
            <a:r>
              <a:rPr lang="en-US" sz="2000" dirty="0">
                <a:latin typeface="Source Code Pro" panose="020B0509030403020204" pitchFamily="49" charset="77"/>
              </a:rPr>
              <a:t>&lt;head&gt;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>
                <a:latin typeface="Source Code Pro" panose="020B0509030403020204" pitchFamily="49" charset="77"/>
              </a:rPr>
              <a:t>&lt;body&gt;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anh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endParaRPr lang="en-US" sz="2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CF1645-1273-1540-8000-F61A34343770}"/>
              </a:ext>
            </a:extLst>
          </p:cNvPr>
          <p:cNvSpPr txBox="1"/>
          <p:nvPr/>
        </p:nvSpPr>
        <p:spPr>
          <a:xfrm>
            <a:off x="5078874" y="3166007"/>
            <a:ext cx="4573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Code Pro" panose="020B0509030403020204" pitchFamily="49" charset="77"/>
              </a:rPr>
              <a:t>&lt;head&gt;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node con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>
                <a:latin typeface="Source Code Pro" panose="020B0509030403020204" pitchFamily="49" charset="77"/>
              </a:rPr>
              <a:t>&lt;title&gt;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854B6E4-84EA-5446-860F-B57B006667FF}"/>
              </a:ext>
            </a:extLst>
          </p:cNvPr>
          <p:cNvSpPr txBox="1"/>
          <p:nvPr/>
        </p:nvSpPr>
        <p:spPr>
          <a:xfrm>
            <a:off x="7365718" y="4330094"/>
            <a:ext cx="538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77"/>
              </a:rPr>
              <a:t>&lt;title&gt;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node con </a:t>
            </a:r>
            <a:r>
              <a:rPr lang="en-US" dirty="0" err="1"/>
              <a:t>là</a:t>
            </a:r>
            <a:r>
              <a:rPr lang="en-US" dirty="0"/>
              <a:t> text node </a:t>
            </a:r>
            <a:r>
              <a:rPr lang="en-US" dirty="0">
                <a:latin typeface="Source Code Pro" panose="020B0509030403020204" pitchFamily="49" charset="77"/>
              </a:rPr>
              <a:t>“Hi”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58A922-67E4-C541-96EC-3DCF9C4AEFB7}"/>
              </a:ext>
            </a:extLst>
          </p:cNvPr>
          <p:cNvSpPr txBox="1"/>
          <p:nvPr/>
        </p:nvSpPr>
        <p:spPr>
          <a:xfrm>
            <a:off x="5078874" y="3477991"/>
            <a:ext cx="7113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Code Pro" panose="020B0509030403020204" pitchFamily="49" charset="77"/>
              </a:rPr>
              <a:t>&lt;body&gt;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node con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>
                <a:latin typeface="Source Code Pro" panose="020B0509030403020204" pitchFamily="49" charset="77"/>
              </a:rPr>
              <a:t>&lt;h1&gt;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>
                <a:latin typeface="Source Code Pro" panose="020B0509030403020204" pitchFamily="49" charset="77"/>
              </a:rPr>
              <a:t>&lt;div&gt;, &lt;h1&gt;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>
                <a:latin typeface="Source Code Pro" panose="020B0509030403020204" pitchFamily="49" charset="77"/>
              </a:rPr>
              <a:t>&lt;div&gt;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anh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endParaRPr lang="en-US" sz="2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79F1A02-DE50-0248-9321-43689AD55B3A}"/>
              </a:ext>
            </a:extLst>
          </p:cNvPr>
          <p:cNvSpPr txBox="1"/>
          <p:nvPr/>
        </p:nvSpPr>
        <p:spPr>
          <a:xfrm>
            <a:off x="7376033" y="4758875"/>
            <a:ext cx="4601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Node cha </a:t>
            </a:r>
            <a:r>
              <a:rPr lang="en-US" i="1" dirty="0" err="1"/>
              <a:t>của</a:t>
            </a:r>
            <a:r>
              <a:rPr lang="en-US" i="1" dirty="0"/>
              <a:t> node </a:t>
            </a:r>
            <a:r>
              <a:rPr lang="en-US" i="1" dirty="0">
                <a:latin typeface="Source Code Pro" panose="020B0509030403020204" pitchFamily="49" charset="77"/>
              </a:rPr>
              <a:t>&lt;head&gt;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>
                <a:latin typeface="Source Code Pro" panose="020B0509030403020204" pitchFamily="49" charset="77"/>
              </a:rPr>
              <a:t>&lt;body&gt;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node </a:t>
            </a:r>
            <a:r>
              <a:rPr lang="en-US" i="1" dirty="0">
                <a:latin typeface="Source Code Pro" panose="020B0509030403020204" pitchFamily="49" charset="77"/>
              </a:rPr>
              <a:t>&lt;html&gt;</a:t>
            </a:r>
          </a:p>
          <a:p>
            <a:r>
              <a:rPr lang="en-US" i="1" dirty="0"/>
              <a:t>Node cha </a:t>
            </a:r>
            <a:r>
              <a:rPr lang="en-US" i="1" dirty="0" err="1"/>
              <a:t>của</a:t>
            </a:r>
            <a:r>
              <a:rPr lang="en-US" i="1" dirty="0"/>
              <a:t> text node </a:t>
            </a:r>
            <a:r>
              <a:rPr lang="en-US" i="1" dirty="0">
                <a:latin typeface="Source Code Pro" panose="020B0509030403020204" pitchFamily="49" charset="77"/>
              </a:rPr>
              <a:t>“Hello” </a:t>
            </a:r>
            <a:r>
              <a:rPr lang="en-US" i="1" dirty="0" err="1"/>
              <a:t>là</a:t>
            </a:r>
            <a:r>
              <a:rPr lang="en-US" i="1" dirty="0"/>
              <a:t> node </a:t>
            </a:r>
            <a:r>
              <a:rPr lang="en-US" i="1" dirty="0">
                <a:latin typeface="Source Code Pro" panose="020B0509030403020204" pitchFamily="49" charset="77"/>
              </a:rPr>
              <a:t>&lt;p&gt;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5B445CD-ABED-EC4A-945D-1895C0F459C0}"/>
              </a:ext>
            </a:extLst>
          </p:cNvPr>
          <p:cNvSpPr txBox="1"/>
          <p:nvPr/>
        </p:nvSpPr>
        <p:spPr>
          <a:xfrm>
            <a:off x="7372604" y="5979713"/>
            <a:ext cx="468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 node </a:t>
            </a:r>
            <a:r>
              <a:rPr lang="en-US" i="1" dirty="0">
                <a:latin typeface="Source Code Pro" panose="020B0509030403020204" pitchFamily="49" charset="77"/>
              </a:rPr>
              <a:t>“</a:t>
            </a:r>
            <a:r>
              <a:rPr lang="en-US" i="1" dirty="0" err="1">
                <a:latin typeface="Source Code Pro" panose="020B0509030403020204" pitchFamily="49" charset="77"/>
              </a:rPr>
              <a:t>Hi”,“Hello”,“Link</a:t>
            </a:r>
            <a:r>
              <a:rPr lang="en-US" i="1" dirty="0">
                <a:latin typeface="Source Code Pro" panose="020B0509030403020204" pitchFamily="49" charset="77"/>
              </a:rPr>
              <a:t>” </a:t>
            </a:r>
            <a:r>
              <a:rPr lang="en-US" i="1" dirty="0" err="1"/>
              <a:t>và</a:t>
            </a:r>
            <a:r>
              <a:rPr lang="en-US" i="1" dirty="0"/>
              <a:t> attribute node </a:t>
            </a:r>
            <a:r>
              <a:rPr lang="en-US" i="1" dirty="0">
                <a:latin typeface="Source Code Pro" panose="020B0509030403020204" pitchFamily="49" charset="77"/>
              </a:rPr>
              <a:t>＂</a:t>
            </a:r>
            <a:r>
              <a:rPr lang="en-US" i="1" dirty="0" err="1">
                <a:latin typeface="Source Code Pro" panose="020B0509030403020204" pitchFamily="49" charset="77"/>
              </a:rPr>
              <a:t>href＂</a:t>
            </a:r>
            <a:r>
              <a:rPr lang="en-US" i="1" dirty="0" err="1"/>
              <a:t>đều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node </a:t>
            </a:r>
            <a:r>
              <a:rPr lang="en-US" i="1" dirty="0" err="1"/>
              <a:t>lá</a:t>
            </a:r>
            <a:r>
              <a:rPr lang="en-US" i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7F4D8-5029-A249-B9AF-E7ADCFAB4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5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F2AB-4D61-4840-A446-D045D511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 HỆ GIỮA CÁC NODE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C6B861-B9F3-B648-B050-9794909A26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b="1" dirty="0"/>
              <a:t>cha, con </a:t>
            </a:r>
            <a:r>
              <a:rPr lang="en-US" dirty="0"/>
              <a:t>(parent, children)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/>
              <a:t>anh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dirty="0"/>
              <a:t>(siblings)</a:t>
            </a:r>
          </a:p>
          <a:p>
            <a:pPr lvl="1"/>
            <a:r>
              <a:rPr lang="en-US" dirty="0"/>
              <a:t>Node cha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con, </a:t>
            </a:r>
            <a:r>
              <a:rPr lang="en-US" dirty="0" err="1"/>
              <a:t>các</a:t>
            </a:r>
            <a:r>
              <a:rPr lang="en-US" dirty="0"/>
              <a:t> node con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em</a:t>
            </a:r>
            <a:endParaRPr lang="en-US" dirty="0"/>
          </a:p>
          <a:p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, node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root</a:t>
            </a:r>
            <a:r>
              <a:rPr lang="en-US" dirty="0"/>
              <a:t> (</a:t>
            </a:r>
            <a:r>
              <a:rPr lang="en-US" dirty="0" err="1"/>
              <a:t>gốc</a:t>
            </a:r>
            <a:r>
              <a:rPr lang="en-US" dirty="0"/>
              <a:t>)</a:t>
            </a:r>
          </a:p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node,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root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node cha</a:t>
            </a:r>
          </a:p>
          <a:p>
            <a:r>
              <a:rPr lang="en-US" dirty="0" err="1"/>
              <a:t>Một</a:t>
            </a:r>
            <a:r>
              <a:rPr lang="en-US" dirty="0"/>
              <a:t> node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b="1" dirty="0" err="1"/>
              <a:t>nhiều</a:t>
            </a:r>
            <a:r>
              <a:rPr lang="en-US" b="1" dirty="0"/>
              <a:t> node con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dirty="0"/>
              <a:t>node con </a:t>
            </a:r>
            <a:r>
              <a:rPr lang="en-US" dirty="0" err="1"/>
              <a:t>nào</a:t>
            </a:r>
            <a:endParaRPr lang="en-US" dirty="0"/>
          </a:p>
          <a:p>
            <a:r>
              <a:rPr lang="en-US" b="1" dirty="0"/>
              <a:t>Node </a:t>
            </a:r>
            <a:r>
              <a:rPr lang="en-US" b="1" dirty="0" err="1"/>
              <a:t>lá</a:t>
            </a:r>
            <a:r>
              <a:rPr lang="en-US" b="1" dirty="0"/>
              <a:t> </a:t>
            </a:r>
            <a:r>
              <a:rPr lang="en-US" dirty="0"/>
              <a:t>(leaf) </a:t>
            </a:r>
            <a:r>
              <a:rPr lang="en-US" dirty="0" err="1"/>
              <a:t>là</a:t>
            </a:r>
            <a:r>
              <a:rPr lang="en-US" dirty="0"/>
              <a:t> node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node con</a:t>
            </a:r>
          </a:p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b="1" dirty="0"/>
              <a:t>node </a:t>
            </a:r>
            <a:r>
              <a:rPr lang="en-US" b="1" dirty="0" err="1"/>
              <a:t>anh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dirty="0"/>
              <a:t> (siblings)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node cha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CA0E2E-19D4-3F4D-ACCB-47B2A258F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2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F2AB-4D61-4840-A446-D045D511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CẢ, CON ÚT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C6B861-B9F3-B648-B050-9794909A26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9" y="1573619"/>
            <a:ext cx="4844312" cy="4614530"/>
          </a:xfrm>
        </p:spPr>
        <p:txBody>
          <a:bodyPr/>
          <a:lstStyle/>
          <a:p>
            <a:r>
              <a:rPr lang="en-US" dirty="0">
                <a:latin typeface="Source Code Pro" panose="020B0509030403020204" pitchFamily="49" charset="77"/>
              </a:rPr>
              <a:t>&lt;head&gt;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latin typeface="Source Code Pro" panose="020B0509030403020204" pitchFamily="49" charset="77"/>
              </a:rPr>
              <a:t>&lt;body&gt;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&lt;head&gt;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>
                <a:latin typeface="Source Code Pro" panose="020B0509030403020204" pitchFamily="49" charset="77"/>
              </a:rPr>
              <a:t>&lt;html&gt;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>
                <a:latin typeface="Source Code Pro" panose="020B0509030403020204" pitchFamily="49" charset="77"/>
              </a:rPr>
              <a:t>&lt;body&gt;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út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>
                <a:latin typeface="Source Code Pro" panose="020B0509030403020204" pitchFamily="49" charset="77"/>
              </a:rPr>
              <a:t>&lt;html&gt;</a:t>
            </a:r>
          </a:p>
          <a:p>
            <a:r>
              <a:rPr lang="en-US" dirty="0">
                <a:latin typeface="Source Code Pro" panose="020B0509030403020204" pitchFamily="49" charset="77"/>
              </a:rPr>
              <a:t>&lt;h1&gt;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latin typeface="Source Code Pro" panose="020B0509030403020204" pitchFamily="49" charset="77"/>
              </a:rPr>
              <a:t>&lt;div&gt;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>
                <a:latin typeface="Source Code Pro" panose="020B0509030403020204" pitchFamily="49" charset="77"/>
              </a:rPr>
              <a:t>&lt;body&gt;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>
                <a:latin typeface="Source Code Pro" panose="020B0509030403020204" pitchFamily="49" charset="77"/>
              </a:rPr>
              <a:t>&lt;h1&gt;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>
                <a:latin typeface="Source Code Pro" panose="020B0509030403020204" pitchFamily="49" charset="77"/>
              </a:rPr>
              <a:t>&lt;body&gt;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>
                <a:latin typeface="Source Code Pro" panose="020B0509030403020204" pitchFamily="49" charset="77"/>
              </a:rPr>
              <a:t>&lt;div&gt;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út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>
                <a:latin typeface="Source Code Pro" panose="020B0509030403020204" pitchFamily="49" charset="77"/>
              </a:rPr>
              <a:t>&lt;body&gt;</a:t>
            </a: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C76732B5-173F-3C47-8629-2F81FBBD7D9A}"/>
              </a:ext>
            </a:extLst>
          </p:cNvPr>
          <p:cNvSpPr txBox="1"/>
          <p:nvPr/>
        </p:nvSpPr>
        <p:spPr>
          <a:xfrm>
            <a:off x="6248400" y="2495244"/>
            <a:ext cx="1524000" cy="570028"/>
          </a:xfrm>
          <a:prstGeom prst="rect">
            <a:avLst/>
          </a:prstGeom>
          <a:solidFill>
            <a:srgbClr val="0C5AA6"/>
          </a:solidFill>
          <a:ln w="25400">
            <a:solidFill>
              <a:srgbClr val="054079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Root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Element: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&lt;html&gt;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D117AF5A-6424-F248-BDAD-92428A3DB9EB}"/>
              </a:ext>
            </a:extLst>
          </p:cNvPr>
          <p:cNvSpPr txBox="1"/>
          <p:nvPr/>
        </p:nvSpPr>
        <p:spPr>
          <a:xfrm>
            <a:off x="8610600" y="3333444"/>
            <a:ext cx="1524000" cy="570028"/>
          </a:xfrm>
          <a:prstGeom prst="rect">
            <a:avLst/>
          </a:prstGeom>
          <a:solidFill>
            <a:srgbClr val="0C5AA6"/>
          </a:solidFill>
          <a:ln w="25400">
            <a:solidFill>
              <a:srgbClr val="054079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12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Element:</a:t>
            </a:r>
            <a:endParaRPr sz="1800">
              <a:latin typeface="Calibri"/>
              <a:cs typeface="Calibri"/>
            </a:endParaRPr>
          </a:p>
          <a:p>
            <a:pPr marL="40957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&lt;head&gt;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83D2D0F0-B93B-104C-A5CE-069C1A029D37}"/>
              </a:ext>
            </a:extLst>
          </p:cNvPr>
          <p:cNvSpPr txBox="1"/>
          <p:nvPr/>
        </p:nvSpPr>
        <p:spPr>
          <a:xfrm>
            <a:off x="8610600" y="5543244"/>
            <a:ext cx="1524000" cy="570669"/>
          </a:xfrm>
          <a:prstGeom prst="rect">
            <a:avLst/>
          </a:prstGeom>
          <a:solidFill>
            <a:srgbClr val="0C5AA6"/>
          </a:solidFill>
          <a:ln w="25400">
            <a:solidFill>
              <a:srgbClr val="054079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Element:</a:t>
            </a:r>
            <a:endParaRPr sz="1800">
              <a:latin typeface="Calibri"/>
              <a:cs typeface="Calibri"/>
            </a:endParaRPr>
          </a:p>
          <a:p>
            <a:pPr marL="40767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&lt;body&gt;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815B20B1-80F0-B644-B2A2-8372FE8642DB}"/>
              </a:ext>
            </a:extLst>
          </p:cNvPr>
          <p:cNvSpPr/>
          <p:nvPr/>
        </p:nvSpPr>
        <p:spPr>
          <a:xfrm>
            <a:off x="6996049" y="2733749"/>
            <a:ext cx="2390775" cy="3180715"/>
          </a:xfrm>
          <a:custGeom>
            <a:avLst/>
            <a:gdLst/>
            <a:ahLst/>
            <a:cxnLst/>
            <a:rect l="l" t="t" r="r" b="b"/>
            <a:pathLst>
              <a:path w="2390775" h="3180715">
                <a:moveTo>
                  <a:pt x="1590027" y="920369"/>
                </a:moveTo>
                <a:lnTo>
                  <a:pt x="1586230" y="920369"/>
                </a:lnTo>
                <a:lnTo>
                  <a:pt x="1533232" y="920369"/>
                </a:lnTo>
                <a:lnTo>
                  <a:pt x="1486535" y="947547"/>
                </a:lnTo>
                <a:lnTo>
                  <a:pt x="1484122" y="956310"/>
                </a:lnTo>
                <a:lnTo>
                  <a:pt x="1488186" y="963168"/>
                </a:lnTo>
                <a:lnTo>
                  <a:pt x="1492123" y="970026"/>
                </a:lnTo>
                <a:lnTo>
                  <a:pt x="1500886" y="972312"/>
                </a:lnTo>
                <a:lnTo>
                  <a:pt x="1590027" y="920369"/>
                </a:lnTo>
                <a:close/>
              </a:path>
              <a:path w="2390775" h="3180715">
                <a:moveTo>
                  <a:pt x="1614678" y="906018"/>
                </a:moveTo>
                <a:lnTo>
                  <a:pt x="1507744" y="843661"/>
                </a:lnTo>
                <a:lnTo>
                  <a:pt x="1501013" y="839597"/>
                </a:lnTo>
                <a:lnTo>
                  <a:pt x="1492250" y="841883"/>
                </a:lnTo>
                <a:lnTo>
                  <a:pt x="1488313" y="848741"/>
                </a:lnTo>
                <a:lnTo>
                  <a:pt x="1484249" y="855599"/>
                </a:lnTo>
                <a:lnTo>
                  <a:pt x="1486535" y="864362"/>
                </a:lnTo>
                <a:lnTo>
                  <a:pt x="1493393" y="868299"/>
                </a:lnTo>
                <a:lnTo>
                  <a:pt x="1533486" y="891743"/>
                </a:lnTo>
                <a:lnTo>
                  <a:pt x="1557921" y="906018"/>
                </a:lnTo>
                <a:lnTo>
                  <a:pt x="1579118" y="893699"/>
                </a:lnTo>
                <a:lnTo>
                  <a:pt x="1557921" y="906030"/>
                </a:lnTo>
                <a:lnTo>
                  <a:pt x="1533486" y="891743"/>
                </a:lnTo>
                <a:lnTo>
                  <a:pt x="28575" y="890168"/>
                </a:lnTo>
                <a:lnTo>
                  <a:pt x="28575" y="371094"/>
                </a:lnTo>
                <a:lnTo>
                  <a:pt x="0" y="371094"/>
                </a:lnTo>
                <a:lnTo>
                  <a:pt x="0" y="3122180"/>
                </a:lnTo>
                <a:lnTo>
                  <a:pt x="6477" y="3128581"/>
                </a:lnTo>
                <a:lnTo>
                  <a:pt x="1533436" y="3128581"/>
                </a:lnTo>
                <a:lnTo>
                  <a:pt x="1486535" y="3155937"/>
                </a:lnTo>
                <a:lnTo>
                  <a:pt x="1484249" y="3164687"/>
                </a:lnTo>
                <a:lnTo>
                  <a:pt x="1492123" y="3178314"/>
                </a:lnTo>
                <a:lnTo>
                  <a:pt x="1500886" y="3180613"/>
                </a:lnTo>
                <a:lnTo>
                  <a:pt x="1590167" y="3128581"/>
                </a:lnTo>
                <a:lnTo>
                  <a:pt x="1614678" y="3114294"/>
                </a:lnTo>
                <a:lnTo>
                  <a:pt x="1590167" y="3100006"/>
                </a:lnTo>
                <a:lnTo>
                  <a:pt x="1500886" y="3047974"/>
                </a:lnTo>
                <a:lnTo>
                  <a:pt x="1492123" y="3050273"/>
                </a:lnTo>
                <a:lnTo>
                  <a:pt x="1484249" y="3063900"/>
                </a:lnTo>
                <a:lnTo>
                  <a:pt x="1486535" y="3072650"/>
                </a:lnTo>
                <a:lnTo>
                  <a:pt x="1533436" y="3100006"/>
                </a:lnTo>
                <a:lnTo>
                  <a:pt x="28575" y="3100006"/>
                </a:lnTo>
                <a:lnTo>
                  <a:pt x="28575" y="918743"/>
                </a:lnTo>
                <a:lnTo>
                  <a:pt x="1533334" y="920318"/>
                </a:lnTo>
                <a:lnTo>
                  <a:pt x="1586230" y="920369"/>
                </a:lnTo>
                <a:lnTo>
                  <a:pt x="1590128" y="920318"/>
                </a:lnTo>
                <a:lnTo>
                  <a:pt x="1614678" y="906018"/>
                </a:lnTo>
                <a:close/>
              </a:path>
              <a:path w="2390775" h="3180715">
                <a:moveTo>
                  <a:pt x="1984883" y="2696692"/>
                </a:moveTo>
                <a:lnTo>
                  <a:pt x="1982597" y="2687942"/>
                </a:lnTo>
                <a:lnTo>
                  <a:pt x="1975777" y="2683903"/>
                </a:lnTo>
                <a:lnTo>
                  <a:pt x="1969008" y="2679979"/>
                </a:lnTo>
                <a:lnTo>
                  <a:pt x="1960245" y="2682278"/>
                </a:lnTo>
                <a:lnTo>
                  <a:pt x="1956308" y="2689085"/>
                </a:lnTo>
                <a:lnTo>
                  <a:pt x="1932838" y="2729280"/>
                </a:lnTo>
                <a:lnTo>
                  <a:pt x="1933702" y="1209294"/>
                </a:lnTo>
                <a:lnTo>
                  <a:pt x="1905127" y="1209294"/>
                </a:lnTo>
                <a:lnTo>
                  <a:pt x="1904263" y="2729039"/>
                </a:lnTo>
                <a:lnTo>
                  <a:pt x="1880997" y="2689060"/>
                </a:lnTo>
                <a:lnTo>
                  <a:pt x="1876933" y="2682240"/>
                </a:lnTo>
                <a:lnTo>
                  <a:pt x="1868170" y="2679928"/>
                </a:lnTo>
                <a:lnTo>
                  <a:pt x="1861350" y="2683954"/>
                </a:lnTo>
                <a:lnTo>
                  <a:pt x="1854581" y="2687878"/>
                </a:lnTo>
                <a:lnTo>
                  <a:pt x="1852295" y="2696616"/>
                </a:lnTo>
                <a:lnTo>
                  <a:pt x="1856257" y="2703499"/>
                </a:lnTo>
                <a:lnTo>
                  <a:pt x="1918589" y="2810357"/>
                </a:lnTo>
                <a:lnTo>
                  <a:pt x="1935124" y="2782011"/>
                </a:lnTo>
                <a:lnTo>
                  <a:pt x="1980971" y="2703436"/>
                </a:lnTo>
                <a:lnTo>
                  <a:pt x="1984883" y="2696692"/>
                </a:lnTo>
                <a:close/>
              </a:path>
              <a:path w="2390775" h="3180715">
                <a:moveTo>
                  <a:pt x="2390775" y="58420"/>
                </a:moveTo>
                <a:lnTo>
                  <a:pt x="2384425" y="51943"/>
                </a:lnTo>
                <a:lnTo>
                  <a:pt x="857465" y="51943"/>
                </a:lnTo>
                <a:lnTo>
                  <a:pt x="904367" y="24638"/>
                </a:lnTo>
                <a:lnTo>
                  <a:pt x="906653" y="15875"/>
                </a:lnTo>
                <a:lnTo>
                  <a:pt x="902716" y="9144"/>
                </a:lnTo>
                <a:lnTo>
                  <a:pt x="898779" y="2286"/>
                </a:lnTo>
                <a:lnTo>
                  <a:pt x="890016" y="0"/>
                </a:lnTo>
                <a:lnTo>
                  <a:pt x="776224" y="66294"/>
                </a:lnTo>
                <a:lnTo>
                  <a:pt x="890016" y="132588"/>
                </a:lnTo>
                <a:lnTo>
                  <a:pt x="898779" y="130302"/>
                </a:lnTo>
                <a:lnTo>
                  <a:pt x="902716" y="123444"/>
                </a:lnTo>
                <a:lnTo>
                  <a:pt x="906653" y="116713"/>
                </a:lnTo>
                <a:lnTo>
                  <a:pt x="904367" y="107950"/>
                </a:lnTo>
                <a:lnTo>
                  <a:pt x="857250" y="80518"/>
                </a:lnTo>
                <a:lnTo>
                  <a:pt x="2362200" y="80518"/>
                </a:lnTo>
                <a:lnTo>
                  <a:pt x="2362200" y="599694"/>
                </a:lnTo>
                <a:lnTo>
                  <a:pt x="2390775" y="599694"/>
                </a:lnTo>
                <a:lnTo>
                  <a:pt x="2390775" y="80518"/>
                </a:lnTo>
                <a:lnTo>
                  <a:pt x="2390775" y="66294"/>
                </a:lnTo>
                <a:lnTo>
                  <a:pt x="2390775" y="58420"/>
                </a:lnTo>
                <a:close/>
              </a:path>
            </a:pathLst>
          </a:custGeom>
          <a:solidFill>
            <a:srgbClr val="085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4F21CA7C-9F5D-A24F-BE08-C3B6A00E8878}"/>
              </a:ext>
            </a:extLst>
          </p:cNvPr>
          <p:cNvSpPr/>
          <p:nvPr/>
        </p:nvSpPr>
        <p:spPr>
          <a:xfrm>
            <a:off x="9763378" y="3942916"/>
            <a:ext cx="132715" cy="1601470"/>
          </a:xfrm>
          <a:custGeom>
            <a:avLst/>
            <a:gdLst/>
            <a:ahLst/>
            <a:cxnLst/>
            <a:rect l="l" t="t" r="r" b="b"/>
            <a:pathLst>
              <a:path w="132714" h="1601470">
                <a:moveTo>
                  <a:pt x="66408" y="56728"/>
                </a:moveTo>
                <a:lnTo>
                  <a:pt x="52018" y="81282"/>
                </a:lnTo>
                <a:lnTo>
                  <a:pt x="50546" y="1601101"/>
                </a:lnTo>
                <a:lnTo>
                  <a:pt x="79121" y="1601139"/>
                </a:lnTo>
                <a:lnTo>
                  <a:pt x="80593" y="81128"/>
                </a:lnTo>
                <a:lnTo>
                  <a:pt x="66408" y="56728"/>
                </a:lnTo>
                <a:close/>
              </a:path>
              <a:path w="132714" h="1601470">
                <a:moveTo>
                  <a:pt x="82956" y="28447"/>
                </a:moveTo>
                <a:lnTo>
                  <a:pt x="80645" y="28447"/>
                </a:lnTo>
                <a:lnTo>
                  <a:pt x="80683" y="81282"/>
                </a:lnTo>
                <a:lnTo>
                  <a:pt x="107950" y="128143"/>
                </a:lnTo>
                <a:lnTo>
                  <a:pt x="116712" y="130556"/>
                </a:lnTo>
                <a:lnTo>
                  <a:pt x="123444" y="126491"/>
                </a:lnTo>
                <a:lnTo>
                  <a:pt x="130301" y="122554"/>
                </a:lnTo>
                <a:lnTo>
                  <a:pt x="132587" y="113791"/>
                </a:lnTo>
                <a:lnTo>
                  <a:pt x="128577" y="106933"/>
                </a:lnTo>
                <a:lnTo>
                  <a:pt x="82956" y="28447"/>
                </a:lnTo>
                <a:close/>
              </a:path>
              <a:path w="132714" h="1601470">
                <a:moveTo>
                  <a:pt x="66421" y="0"/>
                </a:moveTo>
                <a:lnTo>
                  <a:pt x="0" y="113664"/>
                </a:lnTo>
                <a:lnTo>
                  <a:pt x="2286" y="122427"/>
                </a:lnTo>
                <a:lnTo>
                  <a:pt x="9144" y="126364"/>
                </a:lnTo>
                <a:lnTo>
                  <a:pt x="15875" y="130428"/>
                </a:lnTo>
                <a:lnTo>
                  <a:pt x="24637" y="128143"/>
                </a:lnTo>
                <a:lnTo>
                  <a:pt x="28575" y="121284"/>
                </a:lnTo>
                <a:lnTo>
                  <a:pt x="52018" y="81282"/>
                </a:lnTo>
                <a:lnTo>
                  <a:pt x="52070" y="28447"/>
                </a:lnTo>
                <a:lnTo>
                  <a:pt x="82956" y="28447"/>
                </a:lnTo>
                <a:lnTo>
                  <a:pt x="66421" y="0"/>
                </a:lnTo>
                <a:close/>
              </a:path>
              <a:path w="132714" h="1601470">
                <a:moveTo>
                  <a:pt x="80645" y="28447"/>
                </a:moveTo>
                <a:lnTo>
                  <a:pt x="52070" y="28447"/>
                </a:lnTo>
                <a:lnTo>
                  <a:pt x="52018" y="81282"/>
                </a:lnTo>
                <a:lnTo>
                  <a:pt x="66408" y="56728"/>
                </a:lnTo>
                <a:lnTo>
                  <a:pt x="54101" y="35559"/>
                </a:lnTo>
                <a:lnTo>
                  <a:pt x="80638" y="35559"/>
                </a:lnTo>
                <a:lnTo>
                  <a:pt x="80645" y="28447"/>
                </a:lnTo>
                <a:close/>
              </a:path>
              <a:path w="132714" h="1601470">
                <a:moveTo>
                  <a:pt x="80638" y="35559"/>
                </a:moveTo>
                <a:lnTo>
                  <a:pt x="54101" y="35559"/>
                </a:lnTo>
                <a:lnTo>
                  <a:pt x="78740" y="35687"/>
                </a:lnTo>
                <a:lnTo>
                  <a:pt x="66408" y="56728"/>
                </a:lnTo>
                <a:lnTo>
                  <a:pt x="80593" y="81128"/>
                </a:lnTo>
                <a:lnTo>
                  <a:pt x="80638" y="35559"/>
                </a:lnTo>
                <a:close/>
              </a:path>
              <a:path w="132714" h="1601470">
                <a:moveTo>
                  <a:pt x="54101" y="35559"/>
                </a:moveTo>
                <a:lnTo>
                  <a:pt x="66408" y="56728"/>
                </a:lnTo>
                <a:lnTo>
                  <a:pt x="78740" y="35687"/>
                </a:lnTo>
                <a:lnTo>
                  <a:pt x="54101" y="35559"/>
                </a:lnTo>
                <a:close/>
              </a:path>
            </a:pathLst>
          </a:custGeom>
          <a:solidFill>
            <a:srgbClr val="085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765B6243-648F-F443-98F0-0163D74B1639}"/>
              </a:ext>
            </a:extLst>
          </p:cNvPr>
          <p:cNvSpPr/>
          <p:nvPr/>
        </p:nvSpPr>
        <p:spPr>
          <a:xfrm>
            <a:off x="10134600" y="3292549"/>
            <a:ext cx="304800" cy="2895600"/>
          </a:xfrm>
          <a:custGeom>
            <a:avLst/>
            <a:gdLst/>
            <a:ahLst/>
            <a:cxnLst/>
            <a:rect l="l" t="t" r="r" b="b"/>
            <a:pathLst>
              <a:path w="304800" h="2895600">
                <a:moveTo>
                  <a:pt x="0" y="0"/>
                </a:moveTo>
                <a:lnTo>
                  <a:pt x="81006" y="902"/>
                </a:lnTo>
                <a:lnTo>
                  <a:pt x="153811" y="3452"/>
                </a:lnTo>
                <a:lnTo>
                  <a:pt x="215503" y="7413"/>
                </a:lnTo>
                <a:lnTo>
                  <a:pt x="263172" y="12549"/>
                </a:lnTo>
                <a:lnTo>
                  <a:pt x="304800" y="25400"/>
                </a:lnTo>
                <a:lnTo>
                  <a:pt x="304800" y="2870149"/>
                </a:lnTo>
                <a:lnTo>
                  <a:pt x="263172" y="2882971"/>
                </a:lnTo>
                <a:lnTo>
                  <a:pt x="215503" y="2888111"/>
                </a:lnTo>
                <a:lnTo>
                  <a:pt x="153811" y="2892082"/>
                </a:lnTo>
                <a:lnTo>
                  <a:pt x="81006" y="2894642"/>
                </a:lnTo>
                <a:lnTo>
                  <a:pt x="0" y="2895549"/>
                </a:lnTo>
              </a:path>
            </a:pathLst>
          </a:custGeom>
          <a:ln w="3175">
            <a:solidFill>
              <a:srgbClr val="0857A6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A88050F6-9EE8-7945-840A-D71FCFB60F75}"/>
              </a:ext>
            </a:extLst>
          </p:cNvPr>
          <p:cNvSpPr txBox="1"/>
          <p:nvPr/>
        </p:nvSpPr>
        <p:spPr>
          <a:xfrm>
            <a:off x="10595228" y="3820057"/>
            <a:ext cx="103060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Là các con </a:t>
            </a:r>
            <a:r>
              <a:rPr sz="1600" spc="-409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của</a:t>
            </a:r>
            <a:r>
              <a:rPr sz="1600" spc="-6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&lt;html&gt; </a:t>
            </a:r>
            <a:r>
              <a:rPr sz="1600" spc="-41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01F5F"/>
                </a:solidFill>
                <a:latin typeface="Microsoft Sans Serif"/>
                <a:cs typeface="Microsoft Sans Serif"/>
              </a:rPr>
              <a:t>và </a:t>
            </a:r>
            <a:r>
              <a:rPr sz="16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anh em </a:t>
            </a:r>
            <a:r>
              <a:rPr sz="160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001F5F"/>
                </a:solidFill>
                <a:latin typeface="Microsoft Sans Serif"/>
                <a:cs typeface="Microsoft Sans Serif"/>
              </a:rPr>
              <a:t>với</a:t>
            </a:r>
            <a:r>
              <a:rPr sz="160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nhau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4" name="object 18">
            <a:extLst>
              <a:ext uri="{FF2B5EF4-FFF2-40B4-BE49-F238E27FC236}">
                <a16:creationId xmlns:a16="http://schemas.microsoft.com/office/drawing/2014/main" id="{78DEF1C5-2310-9A48-9ACE-F20F87F518FC}"/>
              </a:ext>
            </a:extLst>
          </p:cNvPr>
          <p:cNvSpPr txBox="1"/>
          <p:nvPr/>
        </p:nvSpPr>
        <p:spPr>
          <a:xfrm>
            <a:off x="8232775" y="2371926"/>
            <a:ext cx="10845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parentNode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5" name="object 19">
            <a:extLst>
              <a:ext uri="{FF2B5EF4-FFF2-40B4-BE49-F238E27FC236}">
                <a16:creationId xmlns:a16="http://schemas.microsoft.com/office/drawing/2014/main" id="{33EF07A1-529C-834A-AB76-ED4BB6AB27BA}"/>
              </a:ext>
            </a:extLst>
          </p:cNvPr>
          <p:cNvSpPr txBox="1"/>
          <p:nvPr/>
        </p:nvSpPr>
        <p:spPr>
          <a:xfrm>
            <a:off x="7165594" y="3820057"/>
            <a:ext cx="8166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1F5F"/>
                </a:solidFill>
                <a:latin typeface="Microsoft Sans Serif"/>
                <a:cs typeface="Microsoft Sans Serif"/>
              </a:rPr>
              <a:t>fi</a:t>
            </a:r>
            <a:r>
              <a:rPr sz="16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rstChi</a:t>
            </a:r>
            <a:r>
              <a:rPr sz="1600" dirty="0">
                <a:solidFill>
                  <a:srgbClr val="001F5F"/>
                </a:solidFill>
                <a:latin typeface="Microsoft Sans Serif"/>
                <a:cs typeface="Microsoft Sans Serif"/>
              </a:rPr>
              <a:t>l</a:t>
            </a:r>
            <a:r>
              <a:rPr sz="16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d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6" name="object 20">
            <a:extLst>
              <a:ext uri="{FF2B5EF4-FFF2-40B4-BE49-F238E27FC236}">
                <a16:creationId xmlns:a16="http://schemas.microsoft.com/office/drawing/2014/main" id="{AC9CEC29-F4BE-E449-B5C6-B6CA29C44579}"/>
              </a:ext>
            </a:extLst>
          </p:cNvPr>
          <p:cNvSpPr txBox="1"/>
          <p:nvPr/>
        </p:nvSpPr>
        <p:spPr>
          <a:xfrm>
            <a:off x="7165594" y="5497015"/>
            <a:ext cx="8051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001F5F"/>
                </a:solidFill>
                <a:latin typeface="Microsoft Sans Serif"/>
                <a:cs typeface="Microsoft Sans Serif"/>
              </a:rPr>
              <a:t>l</a:t>
            </a:r>
            <a:r>
              <a:rPr sz="16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astChi</a:t>
            </a:r>
            <a:r>
              <a:rPr sz="1600" spc="-15" dirty="0">
                <a:solidFill>
                  <a:srgbClr val="001F5F"/>
                </a:solidFill>
                <a:latin typeface="Microsoft Sans Serif"/>
                <a:cs typeface="Microsoft Sans Serif"/>
              </a:rPr>
              <a:t>l</a:t>
            </a:r>
            <a:r>
              <a:rPr sz="16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d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7" name="object 21">
            <a:extLst>
              <a:ext uri="{FF2B5EF4-FFF2-40B4-BE49-F238E27FC236}">
                <a16:creationId xmlns:a16="http://schemas.microsoft.com/office/drawing/2014/main" id="{0F2F3CD9-181B-1848-8B80-D2B655C6754D}"/>
              </a:ext>
            </a:extLst>
          </p:cNvPr>
          <p:cNvSpPr txBox="1"/>
          <p:nvPr/>
        </p:nvSpPr>
        <p:spPr>
          <a:xfrm>
            <a:off x="8628403" y="4417160"/>
            <a:ext cx="243656" cy="1018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dirty="0">
                <a:solidFill>
                  <a:srgbClr val="001F5F"/>
                </a:solidFill>
                <a:latin typeface="Microsoft Sans Serif"/>
                <a:cs typeface="Microsoft Sans Serif"/>
              </a:rPr>
              <a:t>nextSibling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B609CB03-25AC-2E44-A842-77AF252BBBA8}"/>
              </a:ext>
            </a:extLst>
          </p:cNvPr>
          <p:cNvSpPr txBox="1"/>
          <p:nvPr/>
        </p:nvSpPr>
        <p:spPr>
          <a:xfrm>
            <a:off x="9847857" y="4109461"/>
            <a:ext cx="243656" cy="14027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dirty="0">
                <a:solidFill>
                  <a:srgbClr val="001F5F"/>
                </a:solidFill>
                <a:latin typeface="Microsoft Sans Serif"/>
                <a:cs typeface="Microsoft Sans Serif"/>
              </a:rPr>
              <a:t>prev</a:t>
            </a:r>
            <a:r>
              <a:rPr sz="1600" spc="5" dirty="0">
                <a:solidFill>
                  <a:srgbClr val="001F5F"/>
                </a:solidFill>
                <a:latin typeface="Microsoft Sans Serif"/>
                <a:cs typeface="Microsoft Sans Serif"/>
              </a:rPr>
              <a:t>i</a:t>
            </a:r>
            <a:r>
              <a:rPr sz="1600" dirty="0">
                <a:solidFill>
                  <a:srgbClr val="001F5F"/>
                </a:solidFill>
                <a:latin typeface="Microsoft Sans Serif"/>
                <a:cs typeface="Microsoft Sans Serif"/>
              </a:rPr>
              <a:t>ou</a:t>
            </a:r>
            <a:r>
              <a:rPr sz="1600" spc="5" dirty="0">
                <a:solidFill>
                  <a:srgbClr val="001F5F"/>
                </a:solidFill>
                <a:latin typeface="Microsoft Sans Serif"/>
                <a:cs typeface="Microsoft Sans Serif"/>
              </a:rPr>
              <a:t>s</a:t>
            </a:r>
            <a:r>
              <a:rPr sz="1600" dirty="0">
                <a:solidFill>
                  <a:srgbClr val="001F5F"/>
                </a:solidFill>
                <a:latin typeface="Microsoft Sans Serif"/>
                <a:cs typeface="Microsoft Sans Serif"/>
              </a:rPr>
              <a:t>S</a:t>
            </a:r>
            <a:r>
              <a:rPr sz="1600" spc="5" dirty="0">
                <a:solidFill>
                  <a:srgbClr val="001F5F"/>
                </a:solidFill>
                <a:latin typeface="Microsoft Sans Serif"/>
                <a:cs typeface="Microsoft Sans Serif"/>
              </a:rPr>
              <a:t>i</a:t>
            </a:r>
            <a:r>
              <a:rPr sz="1600" dirty="0">
                <a:solidFill>
                  <a:srgbClr val="001F5F"/>
                </a:solidFill>
                <a:latin typeface="Microsoft Sans Serif"/>
                <a:cs typeface="Microsoft Sans Serif"/>
              </a:rPr>
              <a:t>bl</a:t>
            </a:r>
            <a:r>
              <a:rPr sz="1600" spc="-10" dirty="0">
                <a:solidFill>
                  <a:srgbClr val="001F5F"/>
                </a:solidFill>
                <a:latin typeface="Microsoft Sans Serif"/>
                <a:cs typeface="Microsoft Sans Serif"/>
              </a:rPr>
              <a:t>i</a:t>
            </a:r>
            <a:r>
              <a:rPr sz="1600" dirty="0">
                <a:solidFill>
                  <a:srgbClr val="001F5F"/>
                </a:solidFill>
                <a:latin typeface="Microsoft Sans Serif"/>
                <a:cs typeface="Microsoft Sans Serif"/>
              </a:rPr>
              <a:t>ng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22868-3D52-4447-8DF6-CC622DC7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91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4BF8812-2377-5243-AC57-CEDCFE7DA93B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l="20963" r="20963"/>
          <a:stretch>
            <a:fillRect/>
          </a:stretch>
        </p:blipFill>
        <p:spPr>
          <a:xfrm>
            <a:off x="466165" y="1438275"/>
            <a:ext cx="4477008" cy="43413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08566-5DE1-BB44-B0A2-B0CC382929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PHẦN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4CADF1-EA7E-A842-A6D3-995954119E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6B40C7-21F5-C44B-8181-F7B575DFD1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582E1CA-DA69-AA46-9DEB-F5E962B452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29753" y="2454678"/>
            <a:ext cx="4023359" cy="757130"/>
          </a:xfrm>
        </p:spPr>
        <p:txBody>
          <a:bodyPr/>
          <a:lstStyle/>
          <a:p>
            <a:r>
              <a:rPr lang="en-US" sz="2400" dirty="0"/>
              <a:t>TRUY XUẤT CÁC ELEMENT TRONG DOM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BFDC7E-A7F7-9842-BB10-CFBD25E2A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2E28D7-F5DA-0F42-94C6-C346024EF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56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D954704-FB00-DD4E-8BF4-5C5958A5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node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2E9D21-AD59-EB42-83FE-7A2D354FCC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node</a:t>
            </a:r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node</a:t>
            </a:r>
          </a:p>
          <a:p>
            <a:pPr lvl="1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node</a:t>
            </a:r>
          </a:p>
          <a:p>
            <a:pPr lvl="1"/>
            <a:r>
              <a:rPr lang="en-US" dirty="0" err="1"/>
              <a:t>Thêm</a:t>
            </a:r>
            <a:r>
              <a:rPr lang="en-US" dirty="0"/>
              <a:t> node con </a:t>
            </a:r>
            <a:r>
              <a:rPr lang="en-US" dirty="0" err="1"/>
              <a:t>cho</a:t>
            </a:r>
            <a:r>
              <a:rPr lang="en-US" dirty="0"/>
              <a:t> node</a:t>
            </a:r>
          </a:p>
          <a:p>
            <a:pPr lvl="1"/>
            <a:r>
              <a:rPr lang="en-US" dirty="0" err="1"/>
              <a:t>Xoá</a:t>
            </a:r>
            <a:r>
              <a:rPr lang="en-US" dirty="0"/>
              <a:t> node con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6AEE4-E64D-5144-BF08-DC538D9E6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22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6BFA-7F9B-FD4A-9331-9B0C3FC0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6FBA-9039-864F-96C2-07461E9BFF5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, font, layout…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r>
              <a:rPr lang="en-US" dirty="0"/>
              <a:t>CSS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Font-family: </a:t>
            </a:r>
            <a:r>
              <a:rPr lang="en-US" dirty="0" err="1">
                <a:latin typeface="Source Code Pro" panose="020B0509030403020204" pitchFamily="49" charset="77"/>
              </a:rPr>
              <a:t>arial</a:t>
            </a:r>
            <a:endParaRPr lang="en-US" dirty="0">
              <a:latin typeface="Source Code Pro" panose="020B0509030403020204" pitchFamily="49" charset="77"/>
            </a:endParaRPr>
          </a:p>
          <a:p>
            <a:r>
              <a:rPr lang="en-US" dirty="0"/>
              <a:t>Selector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Selector { </a:t>
            </a:r>
            <a:r>
              <a:rPr lang="en-US" dirty="0" err="1">
                <a:latin typeface="Source Code Pro" panose="020B0509030403020204" pitchFamily="49" charset="77"/>
              </a:rPr>
              <a:t>property:value</a:t>
            </a:r>
            <a:r>
              <a:rPr lang="en-US" dirty="0">
                <a:latin typeface="Source Code Pro" panose="020B0509030403020204" pitchFamily="49" charset="77"/>
              </a:rPr>
              <a:t>;}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selector</a:t>
            </a:r>
          </a:p>
          <a:p>
            <a:pPr lvl="1"/>
            <a:r>
              <a:rPr lang="en-US" dirty="0" err="1"/>
              <a:t>Thẻ</a:t>
            </a:r>
            <a:r>
              <a:rPr lang="en-US" dirty="0"/>
              <a:t>  	</a:t>
            </a:r>
            <a:r>
              <a:rPr lang="en-US" dirty="0">
                <a:latin typeface="Source Code Pro" panose="020B0509030403020204" pitchFamily="49" charset="77"/>
              </a:rPr>
              <a:t>h1{</a:t>
            </a:r>
            <a:r>
              <a:rPr lang="en-US" dirty="0" err="1">
                <a:latin typeface="Source Code Pro" panose="020B0509030403020204" pitchFamily="49" charset="77"/>
              </a:rPr>
              <a:t>font-family:arial</a:t>
            </a:r>
            <a:r>
              <a:rPr lang="en-US" dirty="0">
                <a:latin typeface="Source Code Pro" panose="020B0509030403020204" pitchFamily="49" charset="77"/>
              </a:rPr>
              <a:t>;}</a:t>
            </a:r>
          </a:p>
          <a:p>
            <a:pPr lvl="1"/>
            <a:r>
              <a:rPr lang="en-US" dirty="0" err="1"/>
              <a:t>Lớp</a:t>
            </a:r>
            <a:r>
              <a:rPr lang="en-US" dirty="0"/>
              <a:t> 	</a:t>
            </a:r>
            <a:r>
              <a:rPr lang="en-US" dirty="0">
                <a:latin typeface="Source Code Pro" panose="020B0509030403020204" pitchFamily="49" charset="77"/>
              </a:rPr>
              <a:t>.</a:t>
            </a:r>
            <a:r>
              <a:rPr lang="en-US" dirty="0" err="1">
                <a:latin typeface="Source Code Pro" panose="020B0509030403020204" pitchFamily="49" charset="77"/>
              </a:rPr>
              <a:t>tenClass</a:t>
            </a:r>
            <a:r>
              <a:rPr lang="en-US" dirty="0">
                <a:latin typeface="Source Code Pro" panose="020B0509030403020204" pitchFamily="49" charset="77"/>
              </a:rPr>
              <a:t>{</a:t>
            </a:r>
            <a:r>
              <a:rPr lang="en-US" dirty="0" err="1">
                <a:latin typeface="Source Code Pro" panose="020B0509030403020204" pitchFamily="49" charset="77"/>
              </a:rPr>
              <a:t>font-family:arial</a:t>
            </a:r>
            <a:r>
              <a:rPr lang="en-US" dirty="0">
                <a:latin typeface="Source Code Pro" panose="020B0509030403020204" pitchFamily="49" charset="77"/>
              </a:rPr>
              <a:t>;}</a:t>
            </a:r>
          </a:p>
          <a:p>
            <a:pPr lvl="1"/>
            <a:r>
              <a:rPr lang="en-US" dirty="0"/>
              <a:t>ID 	</a:t>
            </a:r>
            <a:r>
              <a:rPr lang="en-US" dirty="0">
                <a:latin typeface="Source Code Pro" panose="020B0509030403020204" pitchFamily="49" charset="77"/>
              </a:rPr>
              <a:t>.</a:t>
            </a:r>
            <a:r>
              <a:rPr lang="en-US" dirty="0" err="1">
                <a:latin typeface="Source Code Pro" panose="020B0509030403020204" pitchFamily="49" charset="77"/>
              </a:rPr>
              <a:t>tenId</a:t>
            </a:r>
            <a:r>
              <a:rPr lang="en-US" dirty="0">
                <a:latin typeface="Source Code Pro" panose="020B0509030403020204" pitchFamily="49" charset="77"/>
              </a:rPr>
              <a:t>{</a:t>
            </a:r>
            <a:r>
              <a:rPr lang="en-US" dirty="0" err="1">
                <a:latin typeface="Source Code Pro" panose="020B0509030403020204" pitchFamily="49" charset="77"/>
              </a:rPr>
              <a:t>font-family:arial</a:t>
            </a:r>
            <a:r>
              <a:rPr lang="en-US" dirty="0">
                <a:latin typeface="Source Code Pro" panose="020B0509030403020204" pitchFamily="49" charset="77"/>
              </a:rPr>
              <a:t>;}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15161-A978-AB4E-90D5-6FD21D958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41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991C-E712-734C-A5DF-A9D41DD2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CD373-A71C-7C47-B0E6-9BAB17270F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B313A0F8-4A5A-5249-874A-D3AB7F30F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536278"/>
              </p:ext>
            </p:extLst>
          </p:nvPr>
        </p:nvGraphicFramePr>
        <p:xfrm>
          <a:off x="154408" y="1291047"/>
          <a:ext cx="12037592" cy="5212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2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Thuộc</a:t>
                      </a:r>
                      <a:r>
                        <a:rPr sz="2800" b="1" spc="-4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tính</a:t>
                      </a:r>
                      <a:endParaRPr sz="2800">
                        <a:latin typeface="+mn-lt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C5AA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Giải</a:t>
                      </a:r>
                      <a:r>
                        <a:rPr sz="2800" b="1" spc="-4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thích</a:t>
                      </a:r>
                      <a:endParaRPr sz="2800">
                        <a:latin typeface="+mn-lt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C5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1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b="1" i="1" dirty="0">
                          <a:solidFill>
                            <a:srgbClr val="001F5F"/>
                          </a:solidFill>
                          <a:latin typeface="+mn-lt"/>
                          <a:cs typeface="Calibri"/>
                        </a:rPr>
                        <a:t>x</a:t>
                      </a:r>
                      <a:r>
                        <a:rPr sz="2800" b="1" i="1" spc="-20" dirty="0">
                          <a:solidFill>
                            <a:srgbClr val="001F5F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001F5F"/>
                          </a:solidFill>
                          <a:latin typeface="+mn-lt"/>
                          <a:cs typeface="Calibri"/>
                        </a:rPr>
                        <a:t>là</a:t>
                      </a:r>
                      <a:r>
                        <a:rPr sz="2800" b="1" i="1" spc="-15" dirty="0">
                          <a:solidFill>
                            <a:srgbClr val="001F5F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001F5F"/>
                          </a:solidFill>
                          <a:latin typeface="+mn-lt"/>
                          <a:cs typeface="Calibri"/>
                        </a:rPr>
                        <a:t>đối</a:t>
                      </a:r>
                      <a:r>
                        <a:rPr sz="2800" b="1" i="1" spc="-15" dirty="0">
                          <a:solidFill>
                            <a:srgbClr val="001F5F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001F5F"/>
                          </a:solidFill>
                          <a:latin typeface="+mn-lt"/>
                          <a:cs typeface="Calibri"/>
                        </a:rPr>
                        <a:t>tượng</a:t>
                      </a:r>
                      <a:r>
                        <a:rPr sz="2800" b="1" i="1" spc="-45" dirty="0">
                          <a:solidFill>
                            <a:srgbClr val="001F5F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001F5F"/>
                          </a:solidFill>
                          <a:latin typeface="+mn-lt"/>
                          <a:cs typeface="Calibri"/>
                        </a:rPr>
                        <a:t>node</a:t>
                      </a:r>
                      <a:endParaRPr sz="2800">
                        <a:latin typeface="+mn-lt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5" dirty="0">
                          <a:latin typeface="Source Code Pro" panose="020B0509030403020204" pitchFamily="49" charset="77"/>
                          <a:cs typeface="Calibri"/>
                        </a:rPr>
                        <a:t>x.innerHTML</a:t>
                      </a:r>
                      <a:endParaRPr sz="2800" dirty="0">
                        <a:latin typeface="Source Code Pro" panose="020B0509030403020204" pitchFamily="49" charset="77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5" dirty="0">
                          <a:latin typeface="+mn-lt"/>
                          <a:cs typeface="Calibri"/>
                        </a:rPr>
                        <a:t>Giá</a:t>
                      </a:r>
                      <a:r>
                        <a:rPr sz="2800" spc="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+mn-lt"/>
                          <a:cs typeface="Calibri"/>
                        </a:rPr>
                        <a:t>trị</a:t>
                      </a:r>
                      <a:r>
                        <a:rPr sz="28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+mn-lt"/>
                          <a:cs typeface="Calibri"/>
                        </a:rPr>
                        <a:t>văn</a:t>
                      </a:r>
                      <a:r>
                        <a:rPr sz="28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+mn-lt"/>
                          <a:cs typeface="Calibri"/>
                        </a:rPr>
                        <a:t>bản</a:t>
                      </a:r>
                      <a:r>
                        <a:rPr sz="2800" spc="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+mn-lt"/>
                          <a:cs typeface="Calibri"/>
                        </a:rPr>
                        <a:t>của</a:t>
                      </a:r>
                      <a:r>
                        <a:rPr sz="28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+mn-lt"/>
                          <a:cs typeface="Calibri"/>
                        </a:rPr>
                        <a:t>x</a:t>
                      </a:r>
                      <a:endParaRPr sz="2800">
                        <a:latin typeface="+mn-lt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5" dirty="0">
                          <a:latin typeface="Source Code Pro" panose="020B0509030403020204" pitchFamily="49" charset="77"/>
                          <a:cs typeface="Calibri"/>
                        </a:rPr>
                        <a:t>x.nodeName</a:t>
                      </a:r>
                      <a:endParaRPr sz="2800" dirty="0">
                        <a:latin typeface="Source Code Pro" panose="020B0509030403020204" pitchFamily="49" charset="77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E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95" dirty="0">
                          <a:latin typeface="+mn-lt"/>
                          <a:cs typeface="Calibri"/>
                        </a:rPr>
                        <a:t>Tên</a:t>
                      </a:r>
                      <a:r>
                        <a:rPr sz="28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+mn-lt"/>
                          <a:cs typeface="Calibri"/>
                        </a:rPr>
                        <a:t>của</a:t>
                      </a:r>
                      <a:r>
                        <a:rPr sz="28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+mn-lt"/>
                          <a:cs typeface="Calibri"/>
                        </a:rPr>
                        <a:t>x</a:t>
                      </a:r>
                      <a:endParaRPr sz="2800">
                        <a:latin typeface="+mn-lt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20" dirty="0">
                          <a:latin typeface="Source Code Pro" panose="020B0509030403020204" pitchFamily="49" charset="77"/>
                          <a:cs typeface="Calibri"/>
                        </a:rPr>
                        <a:t>x.nodeValue</a:t>
                      </a:r>
                      <a:endParaRPr sz="2800" dirty="0">
                        <a:latin typeface="Source Code Pro" panose="020B0509030403020204" pitchFamily="49" charset="77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5" dirty="0">
                          <a:latin typeface="+mn-lt"/>
                          <a:cs typeface="Calibri"/>
                        </a:rPr>
                        <a:t>Giá </a:t>
                      </a:r>
                      <a:r>
                        <a:rPr sz="2800" dirty="0">
                          <a:latin typeface="+mn-lt"/>
                          <a:cs typeface="Calibri"/>
                        </a:rPr>
                        <a:t>trị</a:t>
                      </a:r>
                      <a:r>
                        <a:rPr sz="28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+mn-lt"/>
                          <a:cs typeface="Calibri"/>
                        </a:rPr>
                        <a:t>của</a:t>
                      </a:r>
                      <a:r>
                        <a:rPr sz="28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+mn-lt"/>
                          <a:cs typeface="Calibri"/>
                        </a:rPr>
                        <a:t>x</a:t>
                      </a:r>
                      <a:endParaRPr sz="2800">
                        <a:latin typeface="+mn-lt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20" dirty="0">
                          <a:latin typeface="Source Code Pro" panose="020B0509030403020204" pitchFamily="49" charset="77"/>
                          <a:cs typeface="Calibri"/>
                        </a:rPr>
                        <a:t>x.nodeType</a:t>
                      </a:r>
                      <a:endParaRPr sz="2800" dirty="0">
                        <a:latin typeface="Source Code Pro" panose="020B0509030403020204" pitchFamily="49" charset="77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E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dirty="0">
                          <a:latin typeface="+mn-lt"/>
                          <a:cs typeface="Calibri"/>
                        </a:rPr>
                        <a:t>Kiểu</a:t>
                      </a:r>
                      <a:r>
                        <a:rPr sz="2800" spc="-3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+mn-lt"/>
                          <a:cs typeface="Calibri"/>
                        </a:rPr>
                        <a:t>của</a:t>
                      </a:r>
                      <a:r>
                        <a:rPr sz="28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+mn-lt"/>
                          <a:cs typeface="Calibri"/>
                        </a:rPr>
                        <a:t>Node</a:t>
                      </a:r>
                      <a:endParaRPr sz="2800">
                        <a:latin typeface="+mn-lt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10" dirty="0">
                          <a:latin typeface="Source Code Pro" panose="020B0509030403020204" pitchFamily="49" charset="77"/>
                          <a:cs typeface="Calibri"/>
                        </a:rPr>
                        <a:t>x.parentNode</a:t>
                      </a:r>
                      <a:endParaRPr sz="2800" dirty="0">
                        <a:latin typeface="Source Code Pro" panose="020B0509030403020204" pitchFamily="49" charset="77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dirty="0">
                          <a:latin typeface="+mn-lt"/>
                          <a:cs typeface="Calibri"/>
                        </a:rPr>
                        <a:t>Node</a:t>
                      </a:r>
                      <a:r>
                        <a:rPr sz="28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+mn-lt"/>
                          <a:cs typeface="Calibri"/>
                        </a:rPr>
                        <a:t>cha</a:t>
                      </a:r>
                      <a:r>
                        <a:rPr sz="28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+mn-lt"/>
                          <a:cs typeface="Calibri"/>
                        </a:rPr>
                        <a:t>của</a:t>
                      </a:r>
                      <a:r>
                        <a:rPr sz="2800" spc="-3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+mn-lt"/>
                          <a:cs typeface="Calibri"/>
                        </a:rPr>
                        <a:t>x</a:t>
                      </a:r>
                      <a:endParaRPr sz="2800">
                        <a:latin typeface="+mn-lt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5" dirty="0">
                          <a:latin typeface="Source Code Pro" panose="020B0509030403020204" pitchFamily="49" charset="77"/>
                          <a:cs typeface="Calibri"/>
                        </a:rPr>
                        <a:t>x.childNodes</a:t>
                      </a:r>
                      <a:endParaRPr sz="2800" dirty="0">
                        <a:latin typeface="Source Code Pro" panose="020B0509030403020204" pitchFamily="49" charset="77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E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5" dirty="0">
                          <a:latin typeface="+mn-lt"/>
                          <a:cs typeface="Calibri"/>
                        </a:rPr>
                        <a:t>Các</a:t>
                      </a:r>
                      <a:r>
                        <a:rPr sz="28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+mn-lt"/>
                          <a:cs typeface="Calibri"/>
                        </a:rPr>
                        <a:t>node</a:t>
                      </a:r>
                      <a:r>
                        <a:rPr sz="28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+mn-lt"/>
                          <a:cs typeface="Calibri"/>
                        </a:rPr>
                        <a:t>con</a:t>
                      </a:r>
                      <a:r>
                        <a:rPr sz="28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+mn-lt"/>
                          <a:cs typeface="Calibri"/>
                        </a:rPr>
                        <a:t>của</a:t>
                      </a:r>
                      <a:r>
                        <a:rPr sz="28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+mn-lt"/>
                          <a:cs typeface="Calibri"/>
                        </a:rPr>
                        <a:t>x</a:t>
                      </a:r>
                      <a:endParaRPr sz="2800">
                        <a:latin typeface="+mn-lt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15" dirty="0">
                          <a:latin typeface="Source Code Pro" panose="020B0509030403020204" pitchFamily="49" charset="77"/>
                          <a:cs typeface="Calibri"/>
                        </a:rPr>
                        <a:t>x.attributes</a:t>
                      </a:r>
                      <a:endParaRPr sz="2800" dirty="0">
                        <a:latin typeface="Source Code Pro" panose="020B0509030403020204" pitchFamily="49" charset="77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5" dirty="0">
                          <a:latin typeface="+mn-lt"/>
                          <a:cs typeface="Calibri"/>
                        </a:rPr>
                        <a:t>Các node </a:t>
                      </a:r>
                      <a:r>
                        <a:rPr sz="2800" dirty="0">
                          <a:latin typeface="+mn-lt"/>
                          <a:cs typeface="Calibri"/>
                        </a:rPr>
                        <a:t>thuộc </a:t>
                      </a:r>
                      <a:r>
                        <a:rPr sz="2800" spc="-5" dirty="0">
                          <a:latin typeface="+mn-lt"/>
                          <a:cs typeface="Calibri"/>
                        </a:rPr>
                        <a:t>tính</a:t>
                      </a:r>
                      <a:r>
                        <a:rPr sz="2800" spc="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+mn-lt"/>
                          <a:cs typeface="Calibri"/>
                        </a:rPr>
                        <a:t>của</a:t>
                      </a:r>
                      <a:r>
                        <a:rPr sz="28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+mn-lt"/>
                          <a:cs typeface="Calibri"/>
                        </a:rPr>
                        <a:t>x</a:t>
                      </a: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6E612-F97B-F149-A2F5-30317DF9E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7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F99D-64B8-0541-82B8-34CE726D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 </a:t>
            </a:r>
            <a:r>
              <a:rPr lang="en-US" dirty="0" err="1"/>
              <a:t>trong</a:t>
            </a:r>
            <a:r>
              <a:rPr lang="en-US" dirty="0"/>
              <a:t>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90C6-C919-1B4A-A067-690063AA4D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Duyệt</a:t>
            </a:r>
            <a:r>
              <a:rPr lang="en-US" dirty="0"/>
              <a:t> DOM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document (document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HTML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web)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 (node)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 (node) </a:t>
            </a:r>
            <a:r>
              <a:rPr lang="en-US" b="1" dirty="0" err="1"/>
              <a:t>bằng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en-US" dirty="0"/>
              <a:t>: </a:t>
            </a:r>
            <a:r>
              <a:rPr lang="en-US" b="1">
                <a:latin typeface="Source Code Pro" panose="020B0509030403020204" pitchFamily="49" charset="77"/>
              </a:rPr>
              <a:t>getElementById</a:t>
            </a:r>
            <a:r>
              <a:rPr lang="en-US" b="1" dirty="0">
                <a:latin typeface="Source Code Pro" panose="020B0509030403020204" pitchFamily="49" charset="77"/>
              </a:rPr>
              <a:t>()</a:t>
            </a:r>
          </a:p>
          <a:p>
            <a:pPr lvl="1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 (node) </a:t>
            </a:r>
            <a:r>
              <a:rPr lang="en-US" b="1" dirty="0" err="1"/>
              <a:t>bằng</a:t>
            </a:r>
            <a:r>
              <a:rPr lang="en-US" dirty="0"/>
              <a:t> </a:t>
            </a:r>
            <a:r>
              <a:rPr lang="en-US" b="1" dirty="0" err="1"/>
              <a:t>tên</a:t>
            </a:r>
            <a:r>
              <a:rPr lang="en-US" b="1" dirty="0"/>
              <a:t> </a:t>
            </a:r>
            <a:r>
              <a:rPr lang="en-US" b="1" dirty="0" err="1"/>
              <a:t>thẻ</a:t>
            </a:r>
            <a:r>
              <a:rPr lang="en-US" b="1" dirty="0"/>
              <a:t> (Tag name)</a:t>
            </a:r>
            <a:r>
              <a:rPr lang="en-US" dirty="0"/>
              <a:t>: </a:t>
            </a:r>
            <a:r>
              <a:rPr lang="en-US" b="1" dirty="0" err="1">
                <a:latin typeface="Source Code Pro" panose="020B0509030403020204" pitchFamily="49" charset="77"/>
              </a:rPr>
              <a:t>getElementsByTagName</a:t>
            </a:r>
            <a:r>
              <a:rPr lang="en-US" b="1" dirty="0">
                <a:latin typeface="Source Code Pro" panose="020B0509030403020204" pitchFamily="49" charset="77"/>
              </a:rPr>
              <a:t>()</a:t>
            </a:r>
          </a:p>
          <a:p>
            <a:pPr lvl="1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 (node) </a:t>
            </a:r>
            <a:r>
              <a:rPr lang="en-US" b="1" dirty="0" err="1"/>
              <a:t>bằng</a:t>
            </a:r>
            <a:r>
              <a:rPr lang="en-US" dirty="0"/>
              <a:t> </a:t>
            </a:r>
            <a:r>
              <a:rPr lang="en-US" b="1" dirty="0" err="1"/>
              <a:t>tên</a:t>
            </a:r>
            <a:r>
              <a:rPr lang="en-US" b="1" dirty="0"/>
              <a:t> class (Class name)</a:t>
            </a:r>
            <a:r>
              <a:rPr lang="en-US" dirty="0"/>
              <a:t>: </a:t>
            </a:r>
            <a:r>
              <a:rPr lang="en-US" b="1" dirty="0" err="1">
                <a:latin typeface="Source Code Pro" panose="020B0509030403020204" pitchFamily="49" charset="77"/>
              </a:rPr>
              <a:t>getElementsByClassName</a:t>
            </a:r>
            <a:r>
              <a:rPr lang="en-US" b="1" dirty="0">
                <a:latin typeface="Source Code Pro" panose="020B0509030403020204" pitchFamily="49" charset="77"/>
              </a:rPr>
              <a:t>()</a:t>
            </a:r>
          </a:p>
          <a:p>
            <a:pPr lvl="1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 (node)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1" dirty="0"/>
              <a:t>CSS selector: </a:t>
            </a:r>
            <a:r>
              <a:rPr lang="en-US" b="1" dirty="0" err="1"/>
              <a:t>querySelector</a:t>
            </a:r>
            <a:r>
              <a:rPr lang="en-US" b="1" dirty="0"/>
              <a:t>(), </a:t>
            </a:r>
            <a:r>
              <a:rPr lang="en-US" b="1" dirty="0" err="1"/>
              <a:t>querySelectorAll</a:t>
            </a:r>
            <a:r>
              <a:rPr lang="en-US" b="1" dirty="0"/>
              <a:t>()</a:t>
            </a:r>
            <a:endParaRPr lang="en-US" b="1" dirty="0">
              <a:latin typeface="Source Code Pro" panose="020B0509030403020204" pitchFamily="49" charset="77"/>
            </a:endParaRPr>
          </a:p>
          <a:p>
            <a:pPr lvl="1"/>
            <a:endParaRPr lang="en-US" dirty="0">
              <a:latin typeface="Source Code Pro" panose="020B0509030403020204" pitchFamily="49" charset="77"/>
            </a:endParaRPr>
          </a:p>
          <a:p>
            <a:pPr lvl="1"/>
            <a:endParaRPr lang="en-US" dirty="0">
              <a:latin typeface="Source Code Pro" panose="020B0509030403020204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6EC13-D54D-6141-81DB-E8B778B2BC85}"/>
              </a:ext>
            </a:extLst>
          </p:cNvPr>
          <p:cNvSpPr txBox="1"/>
          <p:nvPr/>
        </p:nvSpPr>
        <p:spPr>
          <a:xfrm>
            <a:off x="5334000" y="83312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`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7624E-CA27-D247-9F60-A91E26B5B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46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F99D-64B8-0541-82B8-34CE726D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 </a:t>
            </a:r>
            <a:r>
              <a:rPr lang="en-US" dirty="0" err="1"/>
              <a:t>trong</a:t>
            </a:r>
            <a:r>
              <a:rPr lang="en-US" dirty="0"/>
              <a:t>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90C6-C919-1B4A-A067-690063AA4D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 (node) </a:t>
            </a:r>
            <a:r>
              <a:rPr lang="en-US" b="1" dirty="0" err="1"/>
              <a:t>bằng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en-US" dirty="0"/>
              <a:t>: </a:t>
            </a:r>
            <a:r>
              <a:rPr lang="en-US" dirty="0" err="1">
                <a:latin typeface="Source Code Pro" panose="020B0509030403020204" pitchFamily="49" charset="77"/>
              </a:rPr>
              <a:t>getElementById</a:t>
            </a:r>
            <a:r>
              <a:rPr lang="en-US" dirty="0">
                <a:latin typeface="Source Code Pro" panose="020B0509030403020204" pitchFamily="49" charset="77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6EC13-D54D-6141-81DB-E8B778B2BC85}"/>
              </a:ext>
            </a:extLst>
          </p:cNvPr>
          <p:cNvSpPr txBox="1"/>
          <p:nvPr/>
        </p:nvSpPr>
        <p:spPr>
          <a:xfrm>
            <a:off x="5334000" y="83312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`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D39160-FF47-7B4C-B463-8F52F36E3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08" y="2070413"/>
            <a:ext cx="8547100" cy="44003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18F2B-279F-224E-B92E-1585A4B52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08CC-A1C3-D54E-AF30-C98DBBC3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HỆ THỐNG BÀI CŨ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7D4B4-08BF-E34B-B1D0-43487E5509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: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,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lvl="1"/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object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r>
              <a:rPr lang="en-US" dirty="0"/>
              <a:t>Browser Object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D9695-264D-4444-8773-B36EAFA37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31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F99D-64B8-0541-82B8-34CE726D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 </a:t>
            </a:r>
            <a:r>
              <a:rPr lang="en-US" dirty="0" err="1"/>
              <a:t>trong</a:t>
            </a:r>
            <a:r>
              <a:rPr lang="en-US" dirty="0"/>
              <a:t>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90C6-C919-1B4A-A067-690063AA4DC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8" y="1573619"/>
            <a:ext cx="12316992" cy="4614530"/>
          </a:xfrm>
        </p:spPr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 (node)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1" dirty="0"/>
              <a:t>Tag name</a:t>
            </a:r>
            <a:r>
              <a:rPr lang="en-US" dirty="0"/>
              <a:t>: </a:t>
            </a:r>
            <a:r>
              <a:rPr lang="en-US" dirty="0" err="1">
                <a:latin typeface="Source Code Pro" panose="020B0509030403020204" pitchFamily="49" charset="77"/>
              </a:rPr>
              <a:t>getElementByTagName</a:t>
            </a:r>
            <a:r>
              <a:rPr lang="en-US" dirty="0">
                <a:latin typeface="Source Code Pro" panose="020B0509030403020204" pitchFamily="49" charset="77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6EC13-D54D-6141-81DB-E8B778B2BC85}"/>
              </a:ext>
            </a:extLst>
          </p:cNvPr>
          <p:cNvSpPr txBox="1"/>
          <p:nvPr/>
        </p:nvSpPr>
        <p:spPr>
          <a:xfrm>
            <a:off x="5334000" y="83312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`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C7231-30A7-9C47-8776-C2CD124A8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48" y="2147925"/>
            <a:ext cx="10204304" cy="42973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1D50A-06AD-BC4C-8C17-46CEDA2F1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08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F99D-64B8-0541-82B8-34CE726D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 </a:t>
            </a:r>
            <a:r>
              <a:rPr lang="en-US" dirty="0" err="1"/>
              <a:t>trong</a:t>
            </a:r>
            <a:r>
              <a:rPr lang="en-US" dirty="0"/>
              <a:t>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90C6-C919-1B4A-A067-690063AA4DC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8" y="1573619"/>
            <a:ext cx="12697992" cy="4614530"/>
          </a:xfrm>
        </p:spPr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 (node)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1" dirty="0"/>
              <a:t>class name</a:t>
            </a:r>
            <a:r>
              <a:rPr lang="en-US" dirty="0"/>
              <a:t>: </a:t>
            </a:r>
            <a:r>
              <a:rPr lang="en-US" sz="2400" dirty="0" err="1">
                <a:latin typeface="Source Code Pro" panose="020B0509030403020204" pitchFamily="49" charset="77"/>
              </a:rPr>
              <a:t>getElementByClassName</a:t>
            </a:r>
            <a:r>
              <a:rPr lang="en-US" sz="2400" dirty="0">
                <a:latin typeface="Source Code Pro" panose="020B0509030403020204" pitchFamily="49" charset="77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6EC13-D54D-6141-81DB-E8B778B2BC85}"/>
              </a:ext>
            </a:extLst>
          </p:cNvPr>
          <p:cNvSpPr txBox="1"/>
          <p:nvPr/>
        </p:nvSpPr>
        <p:spPr>
          <a:xfrm>
            <a:off x="5334000" y="83312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`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15911-E371-1849-9357-F6F2A442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08" y="2227598"/>
            <a:ext cx="9901406" cy="442092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F979A-FA7D-4342-8BDB-629C908DF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18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F99D-64B8-0541-82B8-34CE726D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 </a:t>
            </a:r>
            <a:r>
              <a:rPr lang="en-US" dirty="0" err="1"/>
              <a:t>trong</a:t>
            </a:r>
            <a:r>
              <a:rPr lang="en-US" dirty="0"/>
              <a:t>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90C6-C919-1B4A-A067-690063AA4DC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8" y="1573619"/>
            <a:ext cx="12316992" cy="4614530"/>
          </a:xfrm>
        </p:spPr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 (node) </a:t>
            </a:r>
            <a:r>
              <a:rPr lang="en-US" dirty="0" err="1"/>
              <a:t>với</a:t>
            </a:r>
            <a:r>
              <a:rPr lang="en-US" b="1" dirty="0"/>
              <a:t> CSS selector</a:t>
            </a:r>
            <a:endParaRPr lang="en-US" dirty="0">
              <a:latin typeface="Source Code Pro" panose="020B0509030403020204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6EC13-D54D-6141-81DB-E8B778B2BC85}"/>
              </a:ext>
            </a:extLst>
          </p:cNvPr>
          <p:cNvSpPr txBox="1"/>
          <p:nvPr/>
        </p:nvSpPr>
        <p:spPr>
          <a:xfrm>
            <a:off x="5334000" y="83312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`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D79BF-D034-4848-9458-EAAD2BAE3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0" y="1947708"/>
            <a:ext cx="6915150" cy="49102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970DD-FB57-3B49-B969-1C7445D9E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80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F99D-64B8-0541-82B8-34CE726D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dirty="0" err="1"/>
              <a:t>innerHTML</a:t>
            </a:r>
            <a:endParaRPr lang="en-US" dirty="0">
              <a:latin typeface="Source Code Pro" panose="020B0509030403020204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90C6-C919-1B4A-A067-690063AA4DC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8" y="1573619"/>
            <a:ext cx="12316992" cy="4614530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dirty="0" err="1"/>
              <a:t>innerHTML</a:t>
            </a:r>
            <a:endParaRPr lang="en-US" dirty="0">
              <a:latin typeface="Source Code Pro" panose="020B0509030403020204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6EC13-D54D-6141-81DB-E8B778B2BC85}"/>
              </a:ext>
            </a:extLst>
          </p:cNvPr>
          <p:cNvSpPr txBox="1"/>
          <p:nvPr/>
        </p:nvSpPr>
        <p:spPr>
          <a:xfrm>
            <a:off x="5334000" y="83312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`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8B06F-C96E-344D-B418-6E7FDF7E9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2035248"/>
            <a:ext cx="8820150" cy="44440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45D36-785A-A341-AE07-0E35B11C7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62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F99D-64B8-0541-82B8-34CE726D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dirty="0" err="1"/>
              <a:t>innerHTML</a:t>
            </a:r>
            <a:endParaRPr lang="en-US" dirty="0">
              <a:latin typeface="Source Code Pro" panose="020B0509030403020204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90C6-C919-1B4A-A067-690063AA4DC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8" y="1573619"/>
            <a:ext cx="12316992" cy="4614530"/>
          </a:xfrm>
        </p:spPr>
        <p:txBody>
          <a:bodyPr/>
          <a:lstStyle/>
          <a:p>
            <a:endParaRPr lang="en-US" dirty="0">
              <a:latin typeface="Source Code Pro" panose="020B0509030403020204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6EC13-D54D-6141-81DB-E8B778B2BC85}"/>
              </a:ext>
            </a:extLst>
          </p:cNvPr>
          <p:cNvSpPr txBox="1"/>
          <p:nvPr/>
        </p:nvSpPr>
        <p:spPr>
          <a:xfrm>
            <a:off x="5334000" y="83312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`</a:t>
            </a:r>
          </a:p>
        </p:txBody>
      </p:sp>
      <p:pic>
        <p:nvPicPr>
          <p:cNvPr id="6" name="object 13">
            <a:extLst>
              <a:ext uri="{FF2B5EF4-FFF2-40B4-BE49-F238E27FC236}">
                <a16:creationId xmlns:a16="http://schemas.microsoft.com/office/drawing/2014/main" id="{91325034-201F-9147-A462-19666846CD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8" y="1790108"/>
            <a:ext cx="7738023" cy="4181549"/>
          </a:xfrm>
          <a:prstGeom prst="rect">
            <a:avLst/>
          </a:prstGeom>
        </p:spPr>
      </p:pic>
      <p:pic>
        <p:nvPicPr>
          <p:cNvPr id="7" name="object 14">
            <a:extLst>
              <a:ext uri="{FF2B5EF4-FFF2-40B4-BE49-F238E27FC236}">
                <a16:creationId xmlns:a16="http://schemas.microsoft.com/office/drawing/2014/main" id="{91872F10-0A48-2241-8032-D851F033693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4725" y="1759720"/>
            <a:ext cx="4085675" cy="42119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DE3DA-9F7E-5445-BDFC-CD40B09E9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82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E1A8-9E2F-DB47-921C-C53AF164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lấy</a:t>
            </a:r>
            <a:r>
              <a:rPr lang="en-US" dirty="0"/>
              <a:t> attribute </a:t>
            </a:r>
            <a:r>
              <a:rPr lang="en-US" dirty="0" err="1"/>
              <a:t>của</a:t>
            </a:r>
            <a:r>
              <a:rPr lang="en-US" dirty="0"/>
              <a:t> node (element)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CF46B-61E1-C546-A832-B53E46CDB80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08071" y="1468846"/>
            <a:ext cx="10499729" cy="5185953"/>
          </a:xfrm>
        </p:spPr>
      </p:pic>
      <p:pic>
        <p:nvPicPr>
          <p:cNvPr id="6" name="object 19">
            <a:extLst>
              <a:ext uri="{FF2B5EF4-FFF2-40B4-BE49-F238E27FC236}">
                <a16:creationId xmlns:a16="http://schemas.microsoft.com/office/drawing/2014/main" id="{490EBA5E-5B28-2047-8DC2-2735EB35CEB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4264" y="1468846"/>
            <a:ext cx="3335336" cy="22633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8460CB-0297-374D-AFBE-8B368F391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85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BE6B7-5610-9A44-94A1-7C45452F40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3E1A8-9E2F-DB47-921C-C53AF164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lấy</a:t>
            </a:r>
            <a:r>
              <a:rPr lang="en-US" dirty="0"/>
              <a:t> attribute </a:t>
            </a:r>
            <a:r>
              <a:rPr lang="en-US" dirty="0" err="1"/>
              <a:t>của</a:t>
            </a:r>
            <a:r>
              <a:rPr lang="en-US" dirty="0"/>
              <a:t> node (element)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8BEF54-1BC7-C047-B482-E4950717E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08" y="2237854"/>
            <a:ext cx="8375674" cy="42328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3FE341-A452-AA48-9202-75969AB63422}"/>
              </a:ext>
            </a:extLst>
          </p:cNvPr>
          <p:cNvSpPr txBox="1"/>
          <p:nvPr/>
        </p:nvSpPr>
        <p:spPr>
          <a:xfrm>
            <a:off x="4596245" y="2870200"/>
            <a:ext cx="743825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err="1">
                <a:solidFill>
                  <a:srgbClr val="C00000"/>
                </a:solidFill>
              </a:rPr>
              <a:t>Tại</a:t>
            </a:r>
            <a:r>
              <a:rPr lang="en-US" sz="3300" b="1" dirty="0">
                <a:solidFill>
                  <a:srgbClr val="C00000"/>
                </a:solidFill>
              </a:rPr>
              <a:t> </a:t>
            </a:r>
            <a:r>
              <a:rPr lang="en-US" sz="3300" b="1" dirty="0" err="1">
                <a:solidFill>
                  <a:srgbClr val="C00000"/>
                </a:solidFill>
              </a:rPr>
              <a:t>sao</a:t>
            </a:r>
            <a:r>
              <a:rPr lang="en-US" sz="3300" b="1" dirty="0">
                <a:solidFill>
                  <a:srgbClr val="C00000"/>
                </a:solidFill>
              </a:rPr>
              <a:t> </a:t>
            </a:r>
            <a:r>
              <a:rPr lang="en-US" sz="3300" b="1" dirty="0" err="1">
                <a:solidFill>
                  <a:srgbClr val="C00000"/>
                </a:solidFill>
              </a:rPr>
              <a:t>không</a:t>
            </a:r>
            <a:r>
              <a:rPr lang="en-US" sz="3300" b="1" dirty="0">
                <a:solidFill>
                  <a:srgbClr val="C00000"/>
                </a:solidFill>
              </a:rPr>
              <a:t> </a:t>
            </a:r>
            <a:r>
              <a:rPr lang="en-US" sz="3300" b="1" dirty="0" err="1">
                <a:solidFill>
                  <a:srgbClr val="C00000"/>
                </a:solidFill>
              </a:rPr>
              <a:t>hiển</a:t>
            </a:r>
            <a:r>
              <a:rPr lang="en-US" sz="3300" b="1" dirty="0">
                <a:solidFill>
                  <a:srgbClr val="C00000"/>
                </a:solidFill>
              </a:rPr>
              <a:t> </a:t>
            </a:r>
            <a:r>
              <a:rPr lang="en-US" sz="3300" b="1" dirty="0" err="1">
                <a:solidFill>
                  <a:srgbClr val="C00000"/>
                </a:solidFill>
              </a:rPr>
              <a:t>thị</a:t>
            </a:r>
            <a:r>
              <a:rPr lang="en-US" sz="3300" b="1" dirty="0">
                <a:solidFill>
                  <a:srgbClr val="C00000"/>
                </a:solidFill>
              </a:rPr>
              <a:t> </a:t>
            </a:r>
            <a:r>
              <a:rPr lang="en-US" sz="3300" b="1" dirty="0" err="1">
                <a:solidFill>
                  <a:srgbClr val="C00000"/>
                </a:solidFill>
              </a:rPr>
              <a:t>hộp</a:t>
            </a:r>
            <a:r>
              <a:rPr lang="en-US" sz="3300" b="1" dirty="0">
                <a:solidFill>
                  <a:srgbClr val="C00000"/>
                </a:solidFill>
              </a:rPr>
              <a:t> </a:t>
            </a:r>
            <a:r>
              <a:rPr lang="en-US" sz="3300" b="1" dirty="0" err="1">
                <a:solidFill>
                  <a:srgbClr val="C00000"/>
                </a:solidFill>
              </a:rPr>
              <a:t>thoại</a:t>
            </a:r>
            <a:r>
              <a:rPr lang="en-US" sz="3300" b="1" dirty="0">
                <a:solidFill>
                  <a:srgbClr val="C00000"/>
                </a:solidFill>
              </a:rPr>
              <a:t>???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6D36E-FA51-EF48-877E-39BEC91A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4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BE6B7-5610-9A44-94A1-7C45452F40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96999" y="2030819"/>
            <a:ext cx="9398001" cy="3353981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C00000"/>
                </a:solidFill>
              </a:rPr>
              <a:t>Trả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lời</a:t>
            </a:r>
            <a:r>
              <a:rPr lang="en-US" sz="3600" dirty="0">
                <a:solidFill>
                  <a:srgbClr val="C00000"/>
                </a:solidFill>
              </a:rPr>
              <a:t>: </a:t>
            </a:r>
            <a:r>
              <a:rPr lang="en-US" sz="3600" dirty="0" err="1">
                <a:solidFill>
                  <a:srgbClr val="C00000"/>
                </a:solidFill>
              </a:rPr>
              <a:t>Tại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vì</a:t>
            </a:r>
            <a:r>
              <a:rPr lang="en-US" sz="3600" dirty="0">
                <a:solidFill>
                  <a:srgbClr val="C00000"/>
                </a:solidFill>
              </a:rPr>
              <a:t> browser </a:t>
            </a:r>
            <a:r>
              <a:rPr lang="en-US" sz="3600" dirty="0" err="1">
                <a:solidFill>
                  <a:srgbClr val="C00000"/>
                </a:solidFill>
              </a:rPr>
              <a:t>làm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việc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theo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cơ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chế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thông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dịch</a:t>
            </a:r>
            <a:r>
              <a:rPr lang="en-US" sz="3600" dirty="0">
                <a:solidFill>
                  <a:srgbClr val="C00000"/>
                </a:solidFill>
              </a:rPr>
              <a:t>. </a:t>
            </a:r>
            <a:r>
              <a:rPr lang="en-US" sz="3600" dirty="0" err="1">
                <a:solidFill>
                  <a:srgbClr val="C00000"/>
                </a:solidFill>
              </a:rPr>
              <a:t>Tức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là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dịch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từng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dòng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một</a:t>
            </a:r>
            <a:r>
              <a:rPr lang="en-US" sz="3600" dirty="0">
                <a:solidFill>
                  <a:srgbClr val="C00000"/>
                </a:solidFill>
              </a:rPr>
              <a:t>, </a:t>
            </a:r>
            <a:r>
              <a:rPr lang="en-US" sz="3600" dirty="0" err="1">
                <a:solidFill>
                  <a:srgbClr val="C00000"/>
                </a:solidFill>
              </a:rPr>
              <a:t>khi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đến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lệnh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Javascript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Source Code Pro" panose="020B0509030403020204" pitchFamily="49" charset="77"/>
              </a:rPr>
              <a:t>document.getElementById</a:t>
            </a:r>
            <a:r>
              <a:rPr lang="en-US" sz="3600" dirty="0">
                <a:solidFill>
                  <a:srgbClr val="C00000"/>
                </a:solidFill>
                <a:latin typeface="Source Code Pro" panose="020B0509030403020204" pitchFamily="49" charset="77"/>
              </a:rPr>
              <a:t>(</a:t>
            </a:r>
            <a:r>
              <a:rPr lang="en-US" sz="3600" spc="-75" dirty="0">
                <a:solidFill>
                  <a:srgbClr val="C00000"/>
                </a:solidFill>
                <a:latin typeface="Source Code Pro" panose="020B0509030403020204" pitchFamily="49" charset="77"/>
                <a:cs typeface="Tahoma"/>
              </a:rPr>
              <a:t>"</a:t>
            </a:r>
            <a:r>
              <a:rPr lang="en-US" sz="3600" dirty="0">
                <a:solidFill>
                  <a:srgbClr val="C00000"/>
                </a:solidFill>
                <a:latin typeface="Source Code Pro" panose="020B0509030403020204" pitchFamily="49" charset="77"/>
              </a:rPr>
              <a:t>link</a:t>
            </a:r>
            <a:r>
              <a:rPr lang="en-US" sz="3600" spc="-75" dirty="0">
                <a:solidFill>
                  <a:srgbClr val="C00000"/>
                </a:solidFill>
                <a:latin typeface="Source Code Pro" panose="020B0509030403020204" pitchFamily="49" charset="77"/>
                <a:cs typeface="Tahoma"/>
              </a:rPr>
              <a:t>"</a:t>
            </a:r>
            <a:r>
              <a:rPr lang="en-US" sz="3600" dirty="0">
                <a:solidFill>
                  <a:srgbClr val="C00000"/>
                </a:solidFill>
                <a:latin typeface="Source Code Pro" panose="020B0509030403020204" pitchFamily="49" charset="77"/>
              </a:rPr>
              <a:t>)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thì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chưa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có</a:t>
            </a:r>
            <a:r>
              <a:rPr lang="en-US" sz="3600" dirty="0">
                <a:solidFill>
                  <a:srgbClr val="C00000"/>
                </a:solidFill>
              </a:rPr>
              <a:t> Id </a:t>
            </a:r>
            <a:r>
              <a:rPr lang="en-US" sz="3600" dirty="0" err="1">
                <a:solidFill>
                  <a:srgbClr val="C00000"/>
                </a:solidFill>
              </a:rPr>
              <a:t>nào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tên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là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spc="-75" dirty="0">
                <a:solidFill>
                  <a:srgbClr val="C00000"/>
                </a:solidFill>
                <a:latin typeface="Tahoma"/>
                <a:cs typeface="Tahoma"/>
              </a:rPr>
              <a:t>”Link” </a:t>
            </a:r>
            <a:r>
              <a:rPr lang="en-US" sz="3600" spc="-75" dirty="0" err="1">
                <a:solidFill>
                  <a:srgbClr val="C00000"/>
                </a:solidFill>
                <a:latin typeface="Tahoma"/>
                <a:cs typeface="Tahoma"/>
              </a:rPr>
              <a:t>nên</a:t>
            </a:r>
            <a:r>
              <a:rPr lang="en-US" sz="3600" spc="-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sz="3600" spc="-75" dirty="0" err="1">
                <a:solidFill>
                  <a:srgbClr val="C00000"/>
                </a:solidFill>
                <a:latin typeface="Tahoma"/>
                <a:cs typeface="Tahoma"/>
              </a:rPr>
              <a:t>không</a:t>
            </a:r>
            <a:r>
              <a:rPr lang="en-US" sz="3600" spc="-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sz="3600" spc="-75" dirty="0" err="1">
                <a:solidFill>
                  <a:srgbClr val="C00000"/>
                </a:solidFill>
                <a:latin typeface="Tahoma"/>
                <a:cs typeface="Tahoma"/>
              </a:rPr>
              <a:t>có</a:t>
            </a:r>
            <a:r>
              <a:rPr lang="en-US" sz="3600" spc="-75" dirty="0">
                <a:solidFill>
                  <a:srgbClr val="C00000"/>
                </a:solidFill>
                <a:latin typeface="Tahoma"/>
                <a:cs typeface="Tahoma"/>
              </a:rPr>
              <a:t> node </a:t>
            </a:r>
            <a:r>
              <a:rPr lang="en-US" sz="3600" spc="-75" dirty="0" err="1">
                <a:solidFill>
                  <a:srgbClr val="C00000"/>
                </a:solidFill>
                <a:latin typeface="Tahoma"/>
                <a:cs typeface="Tahoma"/>
              </a:rPr>
              <a:t>nào</a:t>
            </a:r>
            <a:r>
              <a:rPr lang="en-US" sz="3600" spc="-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sz="3600" spc="-75" dirty="0" err="1">
                <a:solidFill>
                  <a:srgbClr val="C00000"/>
                </a:solidFill>
                <a:latin typeface="Tahoma"/>
                <a:cs typeface="Tahoma"/>
              </a:rPr>
              <a:t>trả</a:t>
            </a:r>
            <a:r>
              <a:rPr lang="en-US" sz="3600" spc="-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sz="3600" spc="-75" dirty="0" err="1">
                <a:solidFill>
                  <a:srgbClr val="C00000"/>
                </a:solidFill>
                <a:latin typeface="Tahoma"/>
                <a:cs typeface="Tahoma"/>
              </a:rPr>
              <a:t>về</a:t>
            </a:r>
            <a:r>
              <a:rPr lang="en-US" sz="3600" spc="-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sz="3600" spc="-75" dirty="0" err="1">
                <a:solidFill>
                  <a:srgbClr val="C00000"/>
                </a:solidFill>
                <a:latin typeface="Tahoma"/>
                <a:cs typeface="Tahoma"/>
              </a:rPr>
              <a:t>cho</a:t>
            </a:r>
            <a:r>
              <a:rPr lang="en-US" sz="3600" spc="-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sz="3600" spc="-75" dirty="0" err="1">
                <a:solidFill>
                  <a:srgbClr val="C00000"/>
                </a:solidFill>
                <a:latin typeface="Tahoma"/>
                <a:cs typeface="Tahoma"/>
              </a:rPr>
              <a:t>biến</a:t>
            </a:r>
            <a:r>
              <a:rPr lang="en-US" sz="3600" spc="-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sz="3600" spc="-75" dirty="0" err="1">
                <a:solidFill>
                  <a:srgbClr val="C00000"/>
                </a:solidFill>
                <a:latin typeface="Tahoma"/>
                <a:cs typeface="Tahoma"/>
              </a:rPr>
              <a:t>linkNode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3E1A8-9E2F-DB47-921C-C53AF164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lấy</a:t>
            </a:r>
            <a:r>
              <a:rPr lang="en-US" dirty="0"/>
              <a:t> attribute </a:t>
            </a:r>
            <a:r>
              <a:rPr lang="en-US" dirty="0" err="1"/>
              <a:t>của</a:t>
            </a:r>
            <a:r>
              <a:rPr lang="en-US" dirty="0"/>
              <a:t> node (element)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21A569-5F0B-5D48-98F6-EFDFDF536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89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04FB-940A-1247-904E-9B0038FC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node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3EBB33-9908-9342-A6BA-047F9B92C72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019672" y="1291047"/>
            <a:ext cx="8152656" cy="5230510"/>
          </a:xfrm>
        </p:spPr>
      </p:pic>
      <p:pic>
        <p:nvPicPr>
          <p:cNvPr id="6" name="object 12">
            <a:extLst>
              <a:ext uri="{FF2B5EF4-FFF2-40B4-BE49-F238E27FC236}">
                <a16:creationId xmlns:a16="http://schemas.microsoft.com/office/drawing/2014/main" id="{F150BAB0-7380-C94F-AC25-C6CBFD81443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6600" y="1535522"/>
            <a:ext cx="2326513" cy="21621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CDAACE-2935-6542-A0EE-A71843CF9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74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2358-C4F8-8541-922E-9DB957A1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node </a:t>
            </a:r>
            <a:r>
              <a:rPr lang="en-US" dirty="0" err="1"/>
              <a:t>vào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5AE7-36A4-BB4A-99A6-491CD0F4EC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dirty="0" err="1">
                <a:latin typeface="Source Code Pro" panose="020B0509030403020204" pitchFamily="49" charset="77"/>
              </a:rPr>
              <a:t>createElement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>
                <a:latin typeface="Source Code Pro" panose="020B0509030403020204" pitchFamily="49" charset="77"/>
              </a:rPr>
              <a:t>appendChild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node element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072F5-EF8E-EB49-AAC2-FF0BE7091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362926"/>
            <a:ext cx="6235700" cy="42107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1E0E6-2B21-154E-88C6-57291A030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3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08CC-A1C3-D54E-AF30-C98DBBC3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MỤC TIÊU BÀI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7D4B4-08BF-E34B-B1D0-43487E5509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lvl="1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Document Object Model</a:t>
            </a:r>
          </a:p>
          <a:p>
            <a:pPr lvl="1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HTML DOM</a:t>
            </a:r>
          </a:p>
          <a:p>
            <a:pPr lvl="1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DOM</a:t>
            </a:r>
          </a:p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 </a:t>
            </a:r>
            <a:r>
              <a:rPr lang="en-US" dirty="0" err="1"/>
              <a:t>trong</a:t>
            </a:r>
            <a:r>
              <a:rPr lang="en-US" dirty="0"/>
              <a:t> 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039AF-7444-624D-89CA-8E43EC746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6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2358-C4F8-8541-922E-9DB957A1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Xoá</a:t>
            </a:r>
            <a:r>
              <a:rPr lang="en-US" dirty="0"/>
              <a:t> node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5AE7-36A4-BB4A-99A6-491CD0F4EC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dirty="0" err="1">
                <a:latin typeface="Source Code Pro" panose="020B0509030403020204" pitchFamily="49" charset="77"/>
              </a:rPr>
              <a:t>removeChild</a:t>
            </a:r>
            <a:r>
              <a:rPr lang="en-US" b="1" dirty="0">
                <a:latin typeface="Source Code Pro" panose="020B0509030403020204" pitchFamily="49" charset="77"/>
              </a:rPr>
              <a:t>(</a:t>
            </a:r>
            <a:r>
              <a:rPr lang="en-US" b="1" dirty="0" err="1">
                <a:latin typeface="Source Code Pro" panose="020B0509030403020204" pitchFamily="49" charset="77"/>
              </a:rPr>
              <a:t>nodeId</a:t>
            </a:r>
            <a:r>
              <a:rPr lang="en-US" b="1" dirty="0">
                <a:latin typeface="Source Code Pro" panose="020B0509030403020204" pitchFamily="49" charset="77"/>
              </a:rPr>
              <a:t>)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node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element </a:t>
            </a:r>
            <a:r>
              <a:rPr lang="en-US" dirty="0" err="1"/>
              <a:t>của</a:t>
            </a:r>
            <a:r>
              <a:rPr lang="en-US" dirty="0"/>
              <a:t>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8D446-60A6-7244-80E6-915B98683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170" y="2343220"/>
            <a:ext cx="6969229" cy="42257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DD300-3DAA-A544-870D-07DCEE2C1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55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A6E3-D51A-0A47-8A90-B8393CDF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click handler (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4DFD62-35CB-EA4B-87A8-A2232961B8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HTML elements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click </a:t>
            </a:r>
            <a:r>
              <a:rPr lang="en-US" dirty="0" err="1"/>
              <a:t>chuột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Hoặc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88EE7A-DE8C-5849-9DDD-25240DE9A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00" y="2143199"/>
            <a:ext cx="8585200" cy="1765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20F737-5180-F64C-AB3B-7F01CA7F2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00" y="4191074"/>
            <a:ext cx="5438000" cy="23923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E14AC1-4934-4249-A4AB-2167B8ECF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31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A6E3-D51A-0A47-8A90-B8393CDF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click handler (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4DFD62-35CB-EA4B-87A8-A2232961B8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HTML elements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click </a:t>
            </a:r>
            <a:r>
              <a:rPr lang="en-US" dirty="0" err="1"/>
              <a:t>chuột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D5175-842C-644E-ADB3-422207C33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2746449"/>
            <a:ext cx="7454901" cy="37551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1188E3-3457-B24E-90A4-B0AF61D9C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78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A6E3-D51A-0A47-8A90-B8393CDF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và</a:t>
            </a:r>
            <a:r>
              <a:rPr lang="en-US" dirty="0"/>
              <a:t> DOM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4DFD62-35CB-EA4B-87A8-A2232961B8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77"/>
              </a:rPr>
              <a:t>This</a:t>
            </a:r>
            <a:r>
              <a:rPr lang="en-US" dirty="0"/>
              <a:t> keyword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DOM, </a:t>
            </a:r>
            <a:r>
              <a:rPr lang="en-US" dirty="0">
                <a:latin typeface="Source Code Pro" panose="020B0509030403020204" pitchFamily="49" charset="77"/>
              </a:rPr>
              <a:t>this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DOM element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F2465-3246-1742-8AA4-9A7C62922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2987748"/>
            <a:ext cx="8190794" cy="36924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622CF-B850-234B-BBB0-DAFCF8612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8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1495-3C1C-3144-A7B3-BECF2B69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C24A-559E-AD46-9EDC-108D8BEEC1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nảy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rát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lvl="1">
              <a:buFont typeface="Symbol" pitchFamily="2" charset="2"/>
              <a:buChar char="Þ"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,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>
              <a:buFont typeface="Symbol" pitchFamily="2" charset="2"/>
              <a:buChar char="Þ"/>
            </a:pP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userAgent</a:t>
            </a:r>
            <a:r>
              <a:rPr lang="en-US" dirty="0"/>
              <a:t> (</a:t>
            </a:r>
            <a:r>
              <a:rPr lang="en-US" spc="-10" dirty="0" err="1">
                <a:solidFill>
                  <a:srgbClr val="001F5F"/>
                </a:solidFill>
                <a:latin typeface="Microsoft Sans Serif"/>
                <a:cs typeface="Microsoft Sans Serif"/>
              </a:rPr>
              <a:t>navigator.userAgent</a:t>
            </a:r>
            <a:r>
              <a:rPr lang="en-US" spc="-10" dirty="0">
                <a:solidFill>
                  <a:srgbClr val="001F5F"/>
                </a:solidFill>
                <a:latin typeface="Microsoft Sans Serif"/>
                <a:cs typeface="Microsoft Sans Serif"/>
              </a:rPr>
              <a:t>)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sai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Symbol" pitchFamily="2" charset="2"/>
              <a:buChar char="Þ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DB68AF-58CA-6F42-958C-85082A569D26}"/>
              </a:ext>
            </a:extLst>
          </p:cNvPr>
          <p:cNvSpPr/>
          <p:nvPr/>
        </p:nvSpPr>
        <p:spPr>
          <a:xfrm>
            <a:off x="787400" y="4625876"/>
            <a:ext cx="11404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(</a:t>
            </a:r>
            <a:r>
              <a:rPr lang="en-US" sz="2200" dirty="0" err="1">
                <a:solidFill>
                  <a:srgbClr val="0000FF"/>
                </a:solidFill>
                <a:latin typeface="Source Code Pro" panose="020B0509030403020204" pitchFamily="49" charset="77"/>
              </a:rPr>
              <a:t>typeof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ource Code Pro" panose="020B0509030403020204" pitchFamily="49" charset="77"/>
              </a:rPr>
              <a:t>document.body.firstElementChild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!= 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"undefined"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  alert(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"Browser ho </a:t>
            </a:r>
            <a:r>
              <a:rPr lang="en-US" sz="2200" dirty="0" err="1">
                <a:solidFill>
                  <a:srgbClr val="A31515"/>
                </a:solidFill>
                <a:latin typeface="Source Code Pro" panose="020B0509030403020204" pitchFamily="49" charset="77"/>
              </a:rPr>
              <a:t>tro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Source Code Pro" panose="020B0509030403020204" pitchFamily="49" charset="77"/>
              </a:rPr>
              <a:t>phuong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Source Code Pro" panose="020B0509030403020204" pitchFamily="49" charset="77"/>
              </a:rPr>
              <a:t>thuc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Source Code Pro" panose="020B0509030403020204" pitchFamily="49" charset="77"/>
              </a:rPr>
              <a:t>firstElementChild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 </a:t>
            </a:r>
            <a:r>
              <a:rPr lang="en-US" sz="2200" dirty="0">
                <a:solidFill>
                  <a:srgbClr val="0000FF"/>
                </a:solidFill>
                <a:latin typeface="Source Code Pro" panose="020B0509030403020204" pitchFamily="49" charset="77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{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   alert(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"Browser </a:t>
            </a:r>
            <a:r>
              <a:rPr lang="en-US" sz="2200" dirty="0" err="1">
                <a:solidFill>
                  <a:srgbClr val="A31515"/>
                </a:solidFill>
                <a:latin typeface="Source Code Pro" panose="020B0509030403020204" pitchFamily="49" charset="77"/>
              </a:rPr>
              <a:t>khong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 ho </a:t>
            </a:r>
            <a:r>
              <a:rPr lang="en-US" sz="2200" dirty="0" err="1">
                <a:solidFill>
                  <a:srgbClr val="A31515"/>
                </a:solidFill>
                <a:latin typeface="Source Code Pro" panose="020B0509030403020204" pitchFamily="49" charset="77"/>
              </a:rPr>
              <a:t>tro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Source Code Pro" panose="020B0509030403020204" pitchFamily="49" charset="77"/>
              </a:rPr>
              <a:t>phuong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Source Code Pro" panose="020B0509030403020204" pitchFamily="49" charset="77"/>
              </a:rPr>
              <a:t>thuc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Source Code Pro" panose="020B0509030403020204" pitchFamily="49" charset="77"/>
              </a:rPr>
              <a:t>firstElementChild</a:t>
            </a:r>
            <a:r>
              <a:rPr lang="en-US" sz="2200" dirty="0">
                <a:solidFill>
                  <a:srgbClr val="A31515"/>
                </a:solidFill>
                <a:latin typeface="Source Code Pro" panose="020B0509030403020204" pitchFamily="49" charset="77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Source Code Pro" panose="020B0509030403020204" pitchFamily="49" charset="77"/>
              </a:rPr>
              <a:t>}</a:t>
            </a:r>
            <a:endParaRPr lang="en-US" sz="2200" b="0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88D7F-09E6-3640-999F-007ADFFBE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43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1495-3C1C-3144-A7B3-BECF2B69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browser </a:t>
            </a:r>
            <a:r>
              <a:rPr lang="en-US" dirty="0" err="1"/>
              <a:t>cũ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C24A-559E-AD46-9EDC-108D8BEEC1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version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version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endParaRPr lang="en-US" dirty="0"/>
          </a:p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hẹp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website</a:t>
            </a:r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browser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disable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</a:t>
            </a:r>
            <a:r>
              <a:rPr lang="en-US" dirty="0" err="1"/>
              <a:t>noscript</a:t>
            </a:r>
            <a:r>
              <a:rPr lang="en-US" dirty="0"/>
              <a:t>&gt;&lt;/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spc="-5" dirty="0">
                <a:latin typeface="Segoe UI"/>
                <a:cs typeface="Segoe UI"/>
              </a:rPr>
              <a:t>&lt;!--&gt;&lt;--&gt;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Symbol" pitchFamily="2" charset="2"/>
              <a:buChar char="Þ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180D4-08EC-C649-9470-80D63C919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3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A57F-270A-4A49-9BA4-355C4361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TỔNG KẾT BÀI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4550-4190-164B-8C45-56FCBCF164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W3C (World Wide Web Consortium)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html hay xml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, VB…</a:t>
            </a:r>
          </a:p>
          <a:p>
            <a:r>
              <a:rPr lang="en-US" dirty="0"/>
              <a:t>DOM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làm</a:t>
            </a:r>
            <a:r>
              <a:rPr lang="en-US" dirty="0"/>
              <a:t> 3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CoreDOM</a:t>
            </a:r>
            <a:r>
              <a:rPr lang="en-US" dirty="0"/>
              <a:t>, HTML DOM </a:t>
            </a:r>
            <a:r>
              <a:rPr lang="en-US" dirty="0" err="1"/>
              <a:t>và</a:t>
            </a:r>
            <a:r>
              <a:rPr lang="en-US" dirty="0"/>
              <a:t> XML DOM</a:t>
            </a:r>
          </a:p>
          <a:p>
            <a:r>
              <a:rPr lang="en-US" dirty="0"/>
              <a:t>HTML DOM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HTML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.</a:t>
            </a:r>
          </a:p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HTML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node</a:t>
            </a:r>
          </a:p>
          <a:p>
            <a:r>
              <a:rPr lang="en-US" dirty="0"/>
              <a:t>DOM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HTML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node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>
                <a:latin typeface="Source Code Pro" panose="020B0509030403020204" pitchFamily="49" charset="77"/>
              </a:rPr>
              <a:t>nodeName</a:t>
            </a:r>
            <a:r>
              <a:rPr lang="en-US" dirty="0">
                <a:latin typeface="Source Code Pro" panose="020B0509030403020204" pitchFamily="49" charset="77"/>
              </a:rPr>
              <a:t>, </a:t>
            </a:r>
            <a:r>
              <a:rPr lang="en-US" dirty="0" err="1">
                <a:latin typeface="Source Code Pro" panose="020B0509030403020204" pitchFamily="49" charset="77"/>
              </a:rPr>
              <a:t>nodeValue</a:t>
            </a:r>
            <a:r>
              <a:rPr lang="en-US" dirty="0">
                <a:latin typeface="Source Code Pro" panose="020B0509030403020204" pitchFamily="49" charset="77"/>
              </a:rPr>
              <a:t>, </a:t>
            </a:r>
            <a:r>
              <a:rPr lang="en-US" dirty="0" err="1">
                <a:latin typeface="Source Code Pro" panose="020B0509030403020204" pitchFamily="49" charset="77"/>
              </a:rPr>
              <a:t>innerText</a:t>
            </a:r>
            <a:r>
              <a:rPr lang="en-US" dirty="0">
                <a:latin typeface="Source Code Pro" panose="020B0509030403020204" pitchFamily="49" charset="77"/>
              </a:rPr>
              <a:t>, </a:t>
            </a:r>
            <a:r>
              <a:rPr lang="en-US" dirty="0" err="1">
                <a:latin typeface="Source Code Pro" panose="020B0509030403020204" pitchFamily="49" charset="77"/>
              </a:rPr>
              <a:t>childNodes</a:t>
            </a:r>
            <a:r>
              <a:rPr lang="en-US" dirty="0">
                <a:latin typeface="Source Code Pro" panose="020B0509030403020204" pitchFamily="49" charset="77"/>
              </a:rPr>
              <a:t>, </a:t>
            </a:r>
            <a:r>
              <a:rPr lang="en-US" dirty="0" err="1">
                <a:latin typeface="Source Code Pro" panose="020B0509030403020204" pitchFamily="49" charset="77"/>
              </a:rPr>
              <a:t>parentNode</a:t>
            </a:r>
            <a:r>
              <a:rPr lang="en-US" dirty="0">
                <a:latin typeface="Source Code Pro" panose="020B0509030403020204" pitchFamily="49" charset="77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11314-6322-1B41-8AB2-9707C8EA1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67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A57F-270A-4A49-9BA4-355C4361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TỔNG KẾT BÀI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4550-4190-164B-8C45-56FCBCF164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node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node, </a:t>
            </a:r>
            <a:r>
              <a:rPr lang="en-US" dirty="0" err="1"/>
              <a:t>thêm</a:t>
            </a:r>
            <a:r>
              <a:rPr lang="en-US" dirty="0"/>
              <a:t> node con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node con.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node </a:t>
            </a:r>
            <a:r>
              <a:rPr lang="en-US" dirty="0" err="1"/>
              <a:t>với</a:t>
            </a:r>
            <a:r>
              <a:rPr lang="en-US" dirty="0"/>
              <a:t> Id, tag name, class name, </a:t>
            </a:r>
            <a:r>
              <a:rPr lang="en-US" dirty="0" err="1"/>
              <a:t>css</a:t>
            </a:r>
            <a:r>
              <a:rPr lang="en-US" dirty="0"/>
              <a:t> selector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DOM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Node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=&gt;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9287A-C4BB-1041-8318-4BEF3CF25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39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75CD6-40F3-0A4D-AC90-46CDE491F2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799">
              <a:spcBef>
                <a:spcPts val="87"/>
              </a:spcBef>
            </a:pPr>
            <a:fld id="{81D60167-4931-47E6-BA6A-407CBD079E47}" type="slidenum">
              <a:rPr lang="en-US" spc="13"/>
              <a:pPr marL="50799">
                <a:spcBef>
                  <a:spcPts val="87"/>
                </a:spcBef>
              </a:pPr>
              <a:t>38</a:t>
            </a:fld>
            <a:endParaRPr lang="en-US" spc="13" dirty="0"/>
          </a:p>
        </p:txBody>
      </p:sp>
    </p:spTree>
    <p:extLst>
      <p:ext uri="{BB962C8B-B14F-4D97-AF65-F5344CB8AC3E}">
        <p14:creationId xmlns:p14="http://schemas.microsoft.com/office/powerpoint/2010/main" val="52611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4BF8812-2377-5243-AC57-CEDCFE7DA93B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l="20963" r="20963"/>
          <a:stretch>
            <a:fillRect/>
          </a:stretch>
        </p:blipFill>
        <p:spPr>
          <a:xfrm>
            <a:off x="466165" y="1438275"/>
            <a:ext cx="4477008" cy="43413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08566-5DE1-BB44-B0A2-B0CC382929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PHẦN 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4CADF1-EA7E-A842-A6D3-995954119E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6B40C7-21F5-C44B-8181-F7B575DFD1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582E1CA-DA69-AA46-9DEB-F5E962B452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29753" y="2442008"/>
            <a:ext cx="4023359" cy="424732"/>
          </a:xfrm>
        </p:spPr>
        <p:txBody>
          <a:bodyPr/>
          <a:lstStyle/>
          <a:p>
            <a:r>
              <a:rPr lang="en-US" sz="2400" dirty="0"/>
              <a:t>DOM CƠ BẢN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BFDC7E-A7F7-9842-BB10-CFBD25E2A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58990E-7496-224E-82C5-A3012DFBF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6A5E-DFE7-7342-A8F4-9B07E60E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HTML – HTML Element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4A9730-894F-DD41-BD6A-A7A0AC95F07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22146881"/>
              </p:ext>
            </p:extLst>
          </p:nvPr>
        </p:nvGraphicFramePr>
        <p:xfrm>
          <a:off x="239712" y="1386840"/>
          <a:ext cx="11712576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012">
                  <a:extLst>
                    <a:ext uri="{9D8B030D-6E8A-4147-A177-3AD203B41FA5}">
                      <a16:colId xmlns:a16="http://schemas.microsoft.com/office/drawing/2014/main" val="1311499754"/>
                    </a:ext>
                  </a:extLst>
                </a:gridCol>
                <a:gridCol w="2124076">
                  <a:extLst>
                    <a:ext uri="{9D8B030D-6E8A-4147-A177-3AD203B41FA5}">
                      <a16:colId xmlns:a16="http://schemas.microsoft.com/office/drawing/2014/main" val="869678305"/>
                    </a:ext>
                  </a:extLst>
                </a:gridCol>
                <a:gridCol w="7837488">
                  <a:extLst>
                    <a:ext uri="{9D8B030D-6E8A-4147-A177-3AD203B41FA5}">
                      <a16:colId xmlns:a16="http://schemas.microsoft.com/office/drawing/2014/main" val="159808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500" dirty="0" err="1"/>
                        <a:t>Thẻ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mở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Thẻ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đóng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Mô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tả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8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Sử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dụng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để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tạo</a:t>
                      </a:r>
                      <a:r>
                        <a:rPr lang="en-US" sz="2500" dirty="0"/>
                        <a:t> paragraph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6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&lt;h1&gt;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&lt;/h1&gt;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Sử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dụng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để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tạo</a:t>
                      </a:r>
                      <a:r>
                        <a:rPr lang="en-US" sz="2500" dirty="0"/>
                        <a:t> header; </a:t>
                      </a:r>
                      <a:r>
                        <a:rPr lang="en-US" sz="2500" dirty="0" err="1"/>
                        <a:t>các</a:t>
                      </a:r>
                      <a:r>
                        <a:rPr lang="en-US" sz="2500" dirty="0"/>
                        <a:t> header </a:t>
                      </a:r>
                      <a:r>
                        <a:rPr lang="en-US" sz="2500" dirty="0" err="1"/>
                        <a:t>nhỏ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hơn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từ</a:t>
                      </a:r>
                      <a:r>
                        <a:rPr lang="en-US" sz="2500" dirty="0"/>
                        <a:t> h2 </a:t>
                      </a:r>
                      <a:r>
                        <a:rPr lang="en-US" sz="2500" dirty="0" err="1"/>
                        <a:t>đến</a:t>
                      </a:r>
                      <a:r>
                        <a:rPr lang="en-US" sz="2500" dirty="0"/>
                        <a:t> h6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33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&lt;span&gt;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&lt;/span&gt;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Nội</a:t>
                      </a:r>
                      <a:r>
                        <a:rPr lang="en-US" sz="2500" dirty="0"/>
                        <a:t> dung </a:t>
                      </a:r>
                      <a:r>
                        <a:rPr lang="en-US" sz="2500" dirty="0" err="1"/>
                        <a:t>trong</a:t>
                      </a:r>
                      <a:r>
                        <a:rPr lang="en-US" sz="2500" dirty="0"/>
                        <a:t> span </a:t>
                      </a:r>
                      <a:r>
                        <a:rPr lang="en-US" sz="2500" dirty="0" err="1"/>
                        <a:t>nằm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cùng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dòng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với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nội</a:t>
                      </a:r>
                      <a:r>
                        <a:rPr lang="en-US" sz="2500" dirty="0"/>
                        <a:t> dung </a:t>
                      </a:r>
                      <a:r>
                        <a:rPr lang="en-US" sz="2500" dirty="0" err="1"/>
                        <a:t>ngoài</a:t>
                      </a:r>
                      <a:r>
                        <a:rPr lang="en-US" sz="2500" dirty="0"/>
                        <a:t> (</a:t>
                      </a:r>
                      <a:r>
                        <a:rPr lang="en-US" sz="2500" dirty="0" err="1"/>
                        <a:t>Sử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dụng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cho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mục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đích</a:t>
                      </a:r>
                      <a:r>
                        <a:rPr lang="en-US" sz="2500" dirty="0"/>
                        <a:t> layout)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9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&lt;/a&gt;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Hyperlink – </a:t>
                      </a:r>
                      <a:r>
                        <a:rPr lang="en-US" sz="2500" dirty="0" err="1"/>
                        <a:t>siêu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liên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kết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98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&lt;button&gt;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&lt;/button&gt;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Tạo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nút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84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&lt;/table&gt;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Tạo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bảng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6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</a:t>
                      </a:r>
                      <a:r>
                        <a:rPr lang="en-US" sz="2500" dirty="0" err="1">
                          <a:latin typeface="Source Code Pro" panose="020B0509030403020204" pitchFamily="49" charset="77"/>
                        </a:rPr>
                        <a:t>tr</a:t>
                      </a:r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&lt;/</a:t>
                      </a:r>
                      <a:r>
                        <a:rPr lang="en-US" sz="2500" dirty="0" err="1">
                          <a:latin typeface="Source Code Pro" panose="020B0509030403020204" pitchFamily="49" charset="77"/>
                        </a:rPr>
                        <a:t>tr</a:t>
                      </a:r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Tạo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dòng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trong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bảng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9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Tạo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ô</a:t>
                      </a:r>
                      <a:r>
                        <a:rPr lang="en-US" sz="2500" dirty="0"/>
                        <a:t> (Cell) </a:t>
                      </a:r>
                      <a:r>
                        <a:rPr lang="en-US" sz="2500" dirty="0" err="1"/>
                        <a:t>trong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dòng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66218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5BE18E-C0E9-8141-AF5C-C9203F727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6A5E-DFE7-7342-A8F4-9B07E60E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HTML – HTML Element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4A9730-894F-DD41-BD6A-A7A0AC95F07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31580121"/>
              </p:ext>
            </p:extLst>
          </p:nvPr>
        </p:nvGraphicFramePr>
        <p:xfrm>
          <a:off x="239712" y="1386840"/>
          <a:ext cx="11712576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012">
                  <a:extLst>
                    <a:ext uri="{9D8B030D-6E8A-4147-A177-3AD203B41FA5}">
                      <a16:colId xmlns:a16="http://schemas.microsoft.com/office/drawing/2014/main" val="1311499754"/>
                    </a:ext>
                  </a:extLst>
                </a:gridCol>
                <a:gridCol w="2124076">
                  <a:extLst>
                    <a:ext uri="{9D8B030D-6E8A-4147-A177-3AD203B41FA5}">
                      <a16:colId xmlns:a16="http://schemas.microsoft.com/office/drawing/2014/main" val="869678305"/>
                    </a:ext>
                  </a:extLst>
                </a:gridCol>
                <a:gridCol w="7837488">
                  <a:extLst>
                    <a:ext uri="{9D8B030D-6E8A-4147-A177-3AD203B41FA5}">
                      <a16:colId xmlns:a16="http://schemas.microsoft.com/office/drawing/2014/main" val="159808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500" dirty="0" err="1"/>
                        <a:t>Thẻ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mở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Thẻ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đóng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Mô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tả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8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</a:t>
                      </a:r>
                      <a:r>
                        <a:rPr lang="en-US" sz="2500" dirty="0" err="1">
                          <a:latin typeface="Source Code Pro" panose="020B0509030403020204" pitchFamily="49" charset="77"/>
                        </a:rPr>
                        <a:t>ul</a:t>
                      </a:r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&lt;/</a:t>
                      </a:r>
                      <a:r>
                        <a:rPr lang="en-US" sz="2500" dirty="0" err="1">
                          <a:latin typeface="Source Code Pro" panose="020B0509030403020204" pitchFamily="49" charset="77"/>
                        </a:rPr>
                        <a:t>ul</a:t>
                      </a:r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Tạo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danh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sách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không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có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thứ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tự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6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</a:t>
                      </a:r>
                      <a:r>
                        <a:rPr lang="en-US" sz="2500" dirty="0" err="1">
                          <a:latin typeface="Source Code Pro" panose="020B0509030403020204" pitchFamily="49" charset="77"/>
                        </a:rPr>
                        <a:t>ol</a:t>
                      </a:r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&lt;/</a:t>
                      </a:r>
                      <a:r>
                        <a:rPr lang="en-US" sz="2500" dirty="0" err="1">
                          <a:latin typeface="Source Code Pro" panose="020B0509030403020204" pitchFamily="49" charset="77"/>
                        </a:rPr>
                        <a:t>ol</a:t>
                      </a:r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Tạo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danh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sách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có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thứ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tự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33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&lt;li&gt;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&lt;/li&gt;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Tạo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mục</a:t>
                      </a:r>
                      <a:r>
                        <a:rPr lang="en-US" sz="2500" dirty="0"/>
                        <a:t> (item) </a:t>
                      </a:r>
                      <a:r>
                        <a:rPr lang="en-US" sz="2500" dirty="0" err="1"/>
                        <a:t>trong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danh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sách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9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&lt;div&gt;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&lt;/div&gt;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Tạo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khu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vực</a:t>
                      </a:r>
                      <a:r>
                        <a:rPr lang="en-US" sz="2500" dirty="0"/>
                        <a:t> (Section) </a:t>
                      </a:r>
                      <a:r>
                        <a:rPr lang="en-US" sz="2500" dirty="0" err="1"/>
                        <a:t>trong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trang</a:t>
                      </a:r>
                      <a:r>
                        <a:rPr lang="en-US" sz="2500" dirty="0"/>
                        <a:t>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98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&lt;form&gt;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&lt;/form&gt;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Tạo</a:t>
                      </a:r>
                      <a:r>
                        <a:rPr lang="en-US" sz="2500" dirty="0"/>
                        <a:t>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84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&lt;input&gt;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&lt;/input&gt;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Tạo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vùng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điền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thông</a:t>
                      </a:r>
                      <a:r>
                        <a:rPr lang="en-US" sz="2500" dirty="0"/>
                        <a:t> tin </a:t>
                      </a:r>
                      <a:r>
                        <a:rPr lang="en-US" sz="2500" dirty="0" err="1"/>
                        <a:t>cho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người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dùng</a:t>
                      </a:r>
                      <a:r>
                        <a:rPr lang="en-US" sz="2500" dirty="0"/>
                        <a:t>. </a:t>
                      </a:r>
                      <a:r>
                        <a:rPr lang="en-US" sz="2500" dirty="0" err="1"/>
                        <a:t>Có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thể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là</a:t>
                      </a:r>
                      <a:r>
                        <a:rPr lang="en-US" sz="2500" dirty="0"/>
                        <a:t> textbox, checkbox, button, password, numbers, dropdown, radio,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6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&lt;input/&gt;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>
                        <a:latin typeface="Source Code Pro" panose="020B0509030403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9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&lt;</a:t>
                      </a:r>
                      <a:r>
                        <a:rPr lang="en-US" sz="2500" dirty="0" err="1">
                          <a:latin typeface="Source Code Pro" panose="020B0509030403020204" pitchFamily="49" charset="77"/>
                        </a:rPr>
                        <a:t>br</a:t>
                      </a:r>
                      <a:r>
                        <a:rPr lang="en-US" sz="2500" dirty="0">
                          <a:latin typeface="Source Code Pro" panose="020B0509030403020204" pitchFamily="49" charset="77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>
                        <a:latin typeface="Source Code Pro" panose="020B0509030403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Ngắt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dòng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66218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F3C09A-6E80-F34C-B8F5-1C33CF385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4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0D4E-B2ED-9248-A91E-A4074B2E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HTML – HTML Attributes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17E8D6-2C03-484F-8E22-B884CA1320E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21375093"/>
              </p:ext>
            </p:extLst>
          </p:nvPr>
        </p:nvGraphicFramePr>
        <p:xfrm>
          <a:off x="153988" y="1573213"/>
          <a:ext cx="11712576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212">
                  <a:extLst>
                    <a:ext uri="{9D8B030D-6E8A-4147-A177-3AD203B41FA5}">
                      <a16:colId xmlns:a16="http://schemas.microsoft.com/office/drawing/2014/main" val="87448288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624112432"/>
                    </a:ext>
                  </a:extLst>
                </a:gridCol>
                <a:gridCol w="4779964">
                  <a:extLst>
                    <a:ext uri="{9D8B030D-6E8A-4147-A177-3AD203B41FA5}">
                      <a16:colId xmlns:a16="http://schemas.microsoft.com/office/drawing/2014/main" val="4098430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dirty="0" err="1"/>
                        <a:t>Tên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thuộc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tính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Mô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tả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Các</a:t>
                      </a:r>
                      <a:r>
                        <a:rPr lang="en-US" sz="2600" dirty="0"/>
                        <a:t> element </a:t>
                      </a:r>
                      <a:r>
                        <a:rPr lang="en-US" sz="2600" dirty="0" err="1"/>
                        <a:t>có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thể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sử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dụng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5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Source Code Pro" panose="020B0509030403020204" pitchFamily="49" charset="77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Id </a:t>
                      </a:r>
                      <a:r>
                        <a:rPr lang="en-US" sz="2600" dirty="0" err="1"/>
                        <a:t>duy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nhất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cho</a:t>
                      </a:r>
                      <a:r>
                        <a:rPr lang="en-US" sz="2600" dirty="0"/>
                        <a:t> 1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Tất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cả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các</a:t>
                      </a:r>
                      <a:r>
                        <a:rPr lang="en-US" sz="2600" dirty="0"/>
                        <a:t>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2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Source Code Pro" panose="020B0509030403020204" pitchFamily="49" charset="77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Tuỳ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chỉnh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tên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cho</a:t>
                      </a:r>
                      <a:r>
                        <a:rPr lang="en-US" sz="2600" dirty="0"/>
                        <a:t> 1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Input, button, form </a:t>
                      </a:r>
                      <a:r>
                        <a:rPr lang="en-US" sz="2600" dirty="0" err="1"/>
                        <a:t>và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còn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khá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nhiều</a:t>
                      </a:r>
                      <a:r>
                        <a:rPr lang="en-US" sz="2600" dirty="0"/>
                        <a:t> element </a:t>
                      </a:r>
                      <a:r>
                        <a:rPr lang="en-US" sz="2600" dirty="0" err="1"/>
                        <a:t>khác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nhưng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chưa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tìm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thấy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75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Source Code Pro" panose="020B0509030403020204" pitchFamily="49" charset="77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Metadata </a:t>
                      </a:r>
                      <a:r>
                        <a:rPr lang="en-US" sz="2600" dirty="0" err="1"/>
                        <a:t>thêm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vào</a:t>
                      </a:r>
                      <a:r>
                        <a:rPr lang="en-US" sz="2600" dirty="0"/>
                        <a:t> 1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Tất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cả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các</a:t>
                      </a:r>
                      <a:r>
                        <a:rPr lang="en-US" sz="2600" dirty="0"/>
                        <a:t> element </a:t>
                      </a:r>
                      <a:r>
                        <a:rPr lang="en-US" sz="2600" dirty="0" err="1"/>
                        <a:t>trong</a:t>
                      </a:r>
                      <a:r>
                        <a:rPr lang="en-US" sz="2600" dirty="0"/>
                        <a:t>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09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Source Code Pro" panose="020B0509030403020204" pitchFamily="49" charset="77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Đặt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giá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trị</a:t>
                      </a:r>
                      <a:r>
                        <a:rPr lang="en-US" sz="2600" dirty="0"/>
                        <a:t> ban </a:t>
                      </a:r>
                      <a:r>
                        <a:rPr lang="en-US" sz="2600" dirty="0" err="1"/>
                        <a:t>đầu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của</a:t>
                      </a:r>
                      <a:r>
                        <a:rPr lang="en-US" sz="2600" dirty="0"/>
                        <a:t>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Button, input, li </a:t>
                      </a:r>
                      <a:r>
                        <a:rPr lang="en-US" sz="2600" dirty="0" err="1"/>
                        <a:t>và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vài</a:t>
                      </a:r>
                      <a:r>
                        <a:rPr lang="en-US" sz="2600" dirty="0"/>
                        <a:t> element </a:t>
                      </a:r>
                      <a:r>
                        <a:rPr lang="en-US" sz="2600" dirty="0" err="1"/>
                        <a:t>khác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nhưng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chưa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tìm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thấy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30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Source Code Pro" panose="020B0509030403020204" pitchFamily="49" charset="77"/>
                        </a:rPr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Layout </a:t>
                      </a:r>
                      <a:r>
                        <a:rPr lang="en-US" sz="2600" dirty="0" err="1"/>
                        <a:t>cụ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thể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cho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phần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tử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Tất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cả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các</a:t>
                      </a:r>
                      <a:r>
                        <a:rPr lang="en-US" sz="2600" dirty="0"/>
                        <a:t>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4181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73AF4E-164C-834D-816D-06CFFFA18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2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34A32B-59DC-834B-AECE-7B00E61A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1673667-F569-9B4C-A344-696B004FBE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vi-VN" b="1" spc="-5" dirty="0">
                <a:latin typeface="Segoe UI"/>
                <a:cs typeface="Segoe UI"/>
              </a:rPr>
              <a:t>W3C </a:t>
            </a:r>
            <a:r>
              <a:rPr lang="vi-VN" b="1" spc="-755" dirty="0">
                <a:latin typeface="Segoe UI"/>
                <a:cs typeface="Segoe UI"/>
              </a:rPr>
              <a:t> </a:t>
            </a:r>
            <a:r>
              <a:rPr lang="vi-VN" spc="-15" dirty="0">
                <a:latin typeface="Segoe UI"/>
                <a:cs typeface="Segoe UI"/>
              </a:rPr>
              <a:t>(World</a:t>
            </a:r>
            <a:r>
              <a:rPr lang="vi-VN" spc="-5" dirty="0">
                <a:latin typeface="Segoe UI"/>
                <a:cs typeface="Segoe UI"/>
              </a:rPr>
              <a:t> Wide</a:t>
            </a:r>
            <a:r>
              <a:rPr lang="vi-VN" dirty="0">
                <a:latin typeface="Segoe UI"/>
                <a:cs typeface="Segoe UI"/>
              </a:rPr>
              <a:t> </a:t>
            </a:r>
            <a:r>
              <a:rPr lang="vi-VN" spc="-25" dirty="0">
                <a:latin typeface="Segoe UI"/>
                <a:cs typeface="Segoe UI"/>
              </a:rPr>
              <a:t>Web</a:t>
            </a:r>
            <a:r>
              <a:rPr lang="vi-VN" spc="-5" dirty="0">
                <a:latin typeface="Segoe UI"/>
                <a:cs typeface="Segoe UI"/>
              </a:rPr>
              <a:t> </a:t>
            </a:r>
            <a:r>
              <a:rPr lang="vi-VN" dirty="0">
                <a:latin typeface="Segoe UI"/>
                <a:cs typeface="Segoe UI"/>
              </a:rPr>
              <a:t>Consortium)</a:t>
            </a:r>
            <a:r>
              <a:rPr lang="vi-VN" spc="5" dirty="0">
                <a:latin typeface="Segoe UI"/>
                <a:cs typeface="Segoe UI"/>
              </a:rPr>
              <a:t> </a:t>
            </a:r>
            <a:r>
              <a:rPr lang="vi-VN" spc="-5" dirty="0">
                <a:latin typeface="Segoe UI"/>
                <a:cs typeface="Segoe UI"/>
              </a:rPr>
              <a:t>để</a:t>
            </a:r>
            <a:r>
              <a:rPr lang="vi-VN" dirty="0">
                <a:latin typeface="Segoe UI"/>
                <a:cs typeface="Segoe UI"/>
              </a:rPr>
              <a:t> </a:t>
            </a:r>
            <a:r>
              <a:rPr lang="vi-VN" spc="-5" dirty="0">
                <a:latin typeface="Segoe UI"/>
                <a:cs typeface="Segoe UI"/>
              </a:rPr>
              <a:t>có</a:t>
            </a:r>
            <a:r>
              <a:rPr lang="vi-VN" spc="-25" dirty="0">
                <a:latin typeface="Segoe UI"/>
                <a:cs typeface="Segoe UI"/>
              </a:rPr>
              <a:t> </a:t>
            </a:r>
            <a:r>
              <a:rPr lang="vi-VN" spc="-5" dirty="0">
                <a:latin typeface="Segoe UI"/>
                <a:cs typeface="Segoe UI"/>
              </a:rPr>
              <a:t>thể</a:t>
            </a:r>
            <a:r>
              <a:rPr lang="vi-VN" dirty="0">
                <a:latin typeface="Segoe UI"/>
                <a:cs typeface="Segoe UI"/>
              </a:rPr>
              <a:t> </a:t>
            </a:r>
            <a:r>
              <a:rPr lang="vi-VN" b="1" dirty="0">
                <a:latin typeface="Segoe UI"/>
                <a:cs typeface="Segoe UI"/>
              </a:rPr>
              <a:t>truy </a:t>
            </a:r>
            <a:r>
              <a:rPr lang="vi-VN" b="1" spc="-760" dirty="0">
                <a:latin typeface="Segoe UI"/>
                <a:cs typeface="Segoe UI"/>
              </a:rPr>
              <a:t> </a:t>
            </a:r>
            <a:r>
              <a:rPr lang="vi-VN" b="1" spc="-5" dirty="0">
                <a:latin typeface="Segoe UI"/>
                <a:cs typeface="Segoe UI"/>
              </a:rPr>
              <a:t>cập</a:t>
            </a:r>
            <a:r>
              <a:rPr lang="vi-VN" b="1" spc="20" dirty="0">
                <a:latin typeface="Segoe UI"/>
                <a:cs typeface="Segoe UI"/>
              </a:rPr>
              <a:t> </a:t>
            </a:r>
            <a:r>
              <a:rPr lang="vi-VN" spc="-25" dirty="0">
                <a:latin typeface="Segoe UI"/>
                <a:cs typeface="Segoe UI"/>
              </a:rPr>
              <a:t>và</a:t>
            </a:r>
            <a:r>
              <a:rPr lang="vi-VN" spc="-20" dirty="0">
                <a:latin typeface="Segoe UI"/>
                <a:cs typeface="Segoe UI"/>
              </a:rPr>
              <a:t> </a:t>
            </a:r>
            <a:r>
              <a:rPr lang="vi-VN" b="1" spc="-10" dirty="0">
                <a:latin typeface="Segoe UI"/>
                <a:cs typeface="Segoe UI"/>
              </a:rPr>
              <a:t>thao</a:t>
            </a:r>
            <a:r>
              <a:rPr lang="vi-VN" b="1" spc="30" dirty="0">
                <a:latin typeface="Segoe UI"/>
                <a:cs typeface="Segoe UI"/>
              </a:rPr>
              <a:t> </a:t>
            </a:r>
            <a:r>
              <a:rPr lang="vi-VN" b="1" spc="-10" dirty="0">
                <a:latin typeface="Segoe UI"/>
                <a:cs typeface="Segoe UI"/>
              </a:rPr>
              <a:t>tác</a:t>
            </a:r>
            <a:r>
              <a:rPr lang="vi-VN" b="1" spc="20" dirty="0">
                <a:latin typeface="Segoe UI"/>
                <a:cs typeface="Segoe UI"/>
              </a:rPr>
              <a:t> </a:t>
            </a:r>
            <a:r>
              <a:rPr lang="vi-VN" spc="-5" dirty="0">
                <a:latin typeface="Segoe UI"/>
                <a:cs typeface="Segoe UI"/>
              </a:rPr>
              <a:t>với các</a:t>
            </a:r>
            <a:r>
              <a:rPr lang="vi-VN" spc="-15" dirty="0">
                <a:latin typeface="Segoe UI"/>
                <a:cs typeface="Segoe UI"/>
              </a:rPr>
              <a:t> </a:t>
            </a:r>
            <a:r>
              <a:rPr lang="vi-VN" spc="-5" dirty="0">
                <a:latin typeface="Segoe UI"/>
                <a:cs typeface="Segoe UI"/>
              </a:rPr>
              <a:t>tài</a:t>
            </a:r>
            <a:r>
              <a:rPr lang="vi-VN" spc="-15" dirty="0">
                <a:latin typeface="Segoe UI"/>
                <a:cs typeface="Segoe UI"/>
              </a:rPr>
              <a:t> </a:t>
            </a:r>
            <a:r>
              <a:rPr lang="vi-VN" spc="-10" dirty="0">
                <a:latin typeface="Segoe UI"/>
                <a:cs typeface="Segoe UI"/>
              </a:rPr>
              <a:t>liệu</a:t>
            </a:r>
            <a:r>
              <a:rPr lang="vi-VN" spc="5" dirty="0">
                <a:latin typeface="Segoe UI"/>
                <a:cs typeface="Segoe UI"/>
              </a:rPr>
              <a:t> </a:t>
            </a:r>
            <a:r>
              <a:rPr lang="vi-VN" spc="-5" dirty="0">
                <a:latin typeface="Segoe UI"/>
                <a:cs typeface="Segoe UI"/>
              </a:rPr>
              <a:t>như</a:t>
            </a:r>
            <a:r>
              <a:rPr lang="vi-VN" spc="15" dirty="0">
                <a:latin typeface="Segoe UI"/>
                <a:cs typeface="Segoe UI"/>
              </a:rPr>
              <a:t> </a:t>
            </a:r>
            <a:r>
              <a:rPr lang="vi-VN" b="1" spc="-10" dirty="0">
                <a:latin typeface="Segoe UI"/>
                <a:cs typeface="Segoe UI"/>
              </a:rPr>
              <a:t>html</a:t>
            </a:r>
            <a:r>
              <a:rPr lang="vi-VN" b="1" dirty="0">
                <a:latin typeface="Segoe UI"/>
                <a:cs typeface="Segoe UI"/>
              </a:rPr>
              <a:t> </a:t>
            </a:r>
            <a:r>
              <a:rPr lang="vi-VN" spc="-5" dirty="0">
                <a:latin typeface="Segoe UI"/>
                <a:cs typeface="Segoe UI"/>
              </a:rPr>
              <a:t>hay </a:t>
            </a:r>
            <a:r>
              <a:rPr lang="vi-VN" b="1" spc="-10" dirty="0">
                <a:latin typeface="Segoe UI"/>
                <a:cs typeface="Segoe UI"/>
              </a:rPr>
              <a:t>xml</a:t>
            </a:r>
            <a:r>
              <a:rPr lang="vi-VN" b="1" spc="-5" dirty="0">
                <a:latin typeface="Segoe UI"/>
                <a:cs typeface="Segoe UI"/>
              </a:rPr>
              <a:t> </a:t>
            </a:r>
            <a:r>
              <a:rPr lang="vi-VN" spc="-5" dirty="0">
                <a:latin typeface="Segoe UI"/>
                <a:cs typeface="Segoe UI"/>
              </a:rPr>
              <a:t>bằng</a:t>
            </a:r>
            <a:r>
              <a:rPr lang="vi-VN" spc="15" dirty="0">
                <a:latin typeface="Segoe UI"/>
                <a:cs typeface="Segoe UI"/>
              </a:rPr>
              <a:t> </a:t>
            </a:r>
            <a:r>
              <a:rPr lang="vi-VN" spc="-5" dirty="0">
                <a:latin typeface="Segoe UI"/>
                <a:cs typeface="Segoe UI"/>
              </a:rPr>
              <a:t>các</a:t>
            </a:r>
            <a:r>
              <a:rPr lang="vi-VN" spc="-30" dirty="0">
                <a:latin typeface="Segoe UI"/>
                <a:cs typeface="Segoe UI"/>
              </a:rPr>
              <a:t> </a:t>
            </a:r>
            <a:r>
              <a:rPr lang="vi-VN" b="1" spc="-5" dirty="0">
                <a:latin typeface="Segoe UI"/>
                <a:cs typeface="Segoe UI"/>
              </a:rPr>
              <a:t>ngôn</a:t>
            </a:r>
            <a:r>
              <a:rPr lang="vi-VN" b="1" spc="35" dirty="0">
                <a:latin typeface="Segoe UI"/>
                <a:cs typeface="Segoe UI"/>
              </a:rPr>
              <a:t> </a:t>
            </a:r>
            <a:r>
              <a:rPr lang="vi-VN" b="1" spc="-5" dirty="0">
                <a:latin typeface="Segoe UI"/>
                <a:cs typeface="Segoe UI"/>
              </a:rPr>
              <a:t>ngữ</a:t>
            </a:r>
            <a:r>
              <a:rPr lang="vi-VN" b="1" spc="20" dirty="0">
                <a:latin typeface="Segoe UI"/>
                <a:cs typeface="Segoe UI"/>
              </a:rPr>
              <a:t> </a:t>
            </a:r>
            <a:r>
              <a:rPr lang="vi-VN" b="1" spc="-10" dirty="0">
                <a:latin typeface="Segoe UI"/>
                <a:cs typeface="Segoe UI"/>
              </a:rPr>
              <a:t>lập</a:t>
            </a:r>
            <a:r>
              <a:rPr lang="vi-VN" b="1" spc="15" dirty="0">
                <a:latin typeface="Segoe UI"/>
                <a:cs typeface="Segoe UI"/>
              </a:rPr>
              <a:t> </a:t>
            </a:r>
            <a:r>
              <a:rPr lang="vi-VN" b="1" spc="-10" dirty="0">
                <a:latin typeface="Segoe UI"/>
                <a:cs typeface="Segoe UI"/>
              </a:rPr>
              <a:t>trình</a:t>
            </a:r>
            <a:r>
              <a:rPr lang="vi-VN" b="1" spc="25" dirty="0">
                <a:latin typeface="Segoe UI"/>
                <a:cs typeface="Segoe UI"/>
              </a:rPr>
              <a:t> </a:t>
            </a:r>
            <a:r>
              <a:rPr lang="vi-VN" spc="-5" dirty="0">
                <a:latin typeface="Segoe UI"/>
                <a:cs typeface="Segoe UI"/>
              </a:rPr>
              <a:t>như </a:t>
            </a:r>
            <a:r>
              <a:rPr lang="vi-VN" dirty="0">
                <a:latin typeface="Segoe UI"/>
                <a:cs typeface="Segoe UI"/>
              </a:rPr>
              <a:t> </a:t>
            </a:r>
            <a:r>
              <a:rPr lang="vi-VN" spc="-10" dirty="0">
                <a:latin typeface="Segoe UI"/>
                <a:cs typeface="Segoe UI"/>
              </a:rPr>
              <a:t>Javascript,</a:t>
            </a:r>
            <a:r>
              <a:rPr lang="vi-VN" spc="-5" dirty="0">
                <a:latin typeface="Segoe UI"/>
                <a:cs typeface="Segoe UI"/>
              </a:rPr>
              <a:t> </a:t>
            </a:r>
            <a:r>
              <a:rPr lang="vi-VN" spc="-10" dirty="0">
                <a:latin typeface="Segoe UI"/>
                <a:cs typeface="Segoe UI"/>
              </a:rPr>
              <a:t>VB…</a:t>
            </a:r>
            <a:endParaRPr lang="vi-VN" dirty="0">
              <a:latin typeface="Segoe UI"/>
              <a:cs typeface="Segoe UI"/>
            </a:endParaRP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06BA8B-3FF4-0E47-98DA-F28CED220AD4}"/>
              </a:ext>
            </a:extLst>
          </p:cNvPr>
          <p:cNvSpPr/>
          <p:nvPr/>
        </p:nvSpPr>
        <p:spPr>
          <a:xfrm>
            <a:off x="1615971" y="3677952"/>
            <a:ext cx="8788400" cy="2160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0400" marR="466725" indent="-56515" algn="just">
              <a:lnSpc>
                <a:spcPct val="96000"/>
              </a:lnSpc>
              <a:spcBef>
                <a:spcPts val="2490"/>
              </a:spcBef>
            </a:pPr>
            <a:r>
              <a:rPr lang="en-US" sz="2800" spc="-60" dirty="0">
                <a:solidFill>
                  <a:srgbClr val="001F5F"/>
                </a:solidFill>
                <a:latin typeface="Tahoma"/>
                <a:cs typeface="Tahoma"/>
              </a:rPr>
              <a:t>The Document </a:t>
            </a:r>
            <a:r>
              <a:rPr lang="en-US" sz="2800" spc="-55" dirty="0">
                <a:solidFill>
                  <a:srgbClr val="001F5F"/>
                </a:solidFill>
                <a:latin typeface="Tahoma"/>
                <a:cs typeface="Tahoma"/>
              </a:rPr>
              <a:t>Object Model </a:t>
            </a:r>
            <a:r>
              <a:rPr lang="en-US" sz="2800" spc="-40" dirty="0">
                <a:solidFill>
                  <a:srgbClr val="001F5F"/>
                </a:solidFill>
                <a:latin typeface="Tahoma"/>
                <a:cs typeface="Tahoma"/>
              </a:rPr>
              <a:t>is </a:t>
            </a:r>
            <a:r>
              <a:rPr lang="en-US" sz="2800" spc="-55" dirty="0">
                <a:solidFill>
                  <a:srgbClr val="001F5F"/>
                </a:solidFill>
                <a:latin typeface="Tahoma"/>
                <a:cs typeface="Tahoma"/>
              </a:rPr>
              <a:t>a platform- </a:t>
            </a:r>
            <a:r>
              <a:rPr lang="en-US" sz="2800" spc="-60" dirty="0">
                <a:solidFill>
                  <a:srgbClr val="001F5F"/>
                </a:solidFill>
                <a:latin typeface="Tahoma"/>
                <a:cs typeface="Tahoma"/>
              </a:rPr>
              <a:t>and </a:t>
            </a:r>
            <a:r>
              <a:rPr lang="en-US" sz="2800" spc="-55" dirty="0">
                <a:solidFill>
                  <a:srgbClr val="001F5F"/>
                </a:solidFill>
                <a:latin typeface="Tahoma"/>
                <a:cs typeface="Tahoma"/>
              </a:rPr>
              <a:t> language-neutral</a:t>
            </a:r>
            <a:r>
              <a:rPr lang="en-US" sz="2800" spc="-50" dirty="0">
                <a:solidFill>
                  <a:srgbClr val="001F5F"/>
                </a:solidFill>
                <a:latin typeface="Tahoma"/>
                <a:cs typeface="Tahoma"/>
              </a:rPr>
              <a:t> interface</a:t>
            </a:r>
            <a:r>
              <a:rPr lang="en-US" sz="2800" spc="-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lang="en-US" sz="2800" spc="-50" dirty="0">
                <a:solidFill>
                  <a:srgbClr val="001F5F"/>
                </a:solidFill>
                <a:latin typeface="Tahoma"/>
                <a:cs typeface="Tahoma"/>
              </a:rPr>
              <a:t>that</a:t>
            </a:r>
            <a:r>
              <a:rPr lang="en-US" sz="2800" spc="-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lang="en-US" sz="2800" spc="-40" dirty="0">
                <a:solidFill>
                  <a:srgbClr val="001F5F"/>
                </a:solidFill>
                <a:latin typeface="Tahoma"/>
                <a:cs typeface="Tahoma"/>
              </a:rPr>
              <a:t>will</a:t>
            </a:r>
            <a:r>
              <a:rPr lang="en-US" sz="2800" spc="70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lang="en-US" sz="2800" spc="-45" dirty="0">
                <a:solidFill>
                  <a:srgbClr val="001F5F"/>
                </a:solidFill>
                <a:latin typeface="Tahoma"/>
                <a:cs typeface="Tahoma"/>
              </a:rPr>
              <a:t>allow </a:t>
            </a:r>
            <a:r>
              <a:rPr lang="en-US" sz="2800" spc="-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lang="en-US" sz="2800" spc="-60" dirty="0">
                <a:solidFill>
                  <a:srgbClr val="001F5F"/>
                </a:solidFill>
                <a:latin typeface="Tahoma"/>
                <a:cs typeface="Tahoma"/>
              </a:rPr>
              <a:t>programs</a:t>
            </a:r>
            <a:r>
              <a:rPr lang="en-US" sz="2800" spc="-55" dirty="0">
                <a:solidFill>
                  <a:srgbClr val="001F5F"/>
                </a:solidFill>
                <a:latin typeface="Tahoma"/>
                <a:cs typeface="Tahoma"/>
              </a:rPr>
              <a:t> and</a:t>
            </a:r>
            <a:r>
              <a:rPr lang="en-US" sz="2800" spc="-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lang="en-US" sz="2800" spc="-45" dirty="0">
                <a:solidFill>
                  <a:srgbClr val="001F5F"/>
                </a:solidFill>
                <a:latin typeface="Tahoma"/>
                <a:cs typeface="Tahoma"/>
              </a:rPr>
              <a:t>scripts</a:t>
            </a:r>
            <a:r>
              <a:rPr lang="en-US" sz="2800" spc="-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lang="en-US" sz="2800" spc="-45" dirty="0">
                <a:solidFill>
                  <a:srgbClr val="001F5F"/>
                </a:solidFill>
                <a:latin typeface="Tahoma"/>
                <a:cs typeface="Tahoma"/>
              </a:rPr>
              <a:t>to</a:t>
            </a:r>
            <a:r>
              <a:rPr lang="en-US" sz="2800" spc="69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lang="en-US" sz="2800" spc="-50" dirty="0">
                <a:solidFill>
                  <a:srgbClr val="001F5F"/>
                </a:solidFill>
                <a:latin typeface="Tahoma"/>
                <a:cs typeface="Tahoma"/>
              </a:rPr>
              <a:t>dynamically</a:t>
            </a:r>
            <a:r>
              <a:rPr lang="en-US" sz="2800" spc="68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lang="en-US" sz="2800" spc="-55" dirty="0">
                <a:solidFill>
                  <a:srgbClr val="001F5F"/>
                </a:solidFill>
                <a:latin typeface="Tahoma"/>
                <a:cs typeface="Tahoma"/>
              </a:rPr>
              <a:t>access </a:t>
            </a:r>
            <a:r>
              <a:rPr lang="en-US" sz="2800" spc="-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lang="en-US" sz="2800" spc="-55" dirty="0">
                <a:solidFill>
                  <a:srgbClr val="001F5F"/>
                </a:solidFill>
                <a:latin typeface="Tahoma"/>
                <a:cs typeface="Tahoma"/>
              </a:rPr>
              <a:t>and update the </a:t>
            </a:r>
            <a:r>
              <a:rPr lang="en-US" sz="2800" spc="-50" dirty="0">
                <a:solidFill>
                  <a:srgbClr val="001F5F"/>
                </a:solidFill>
                <a:latin typeface="Tahoma"/>
                <a:cs typeface="Tahoma"/>
              </a:rPr>
              <a:t>content, structure </a:t>
            </a:r>
            <a:r>
              <a:rPr lang="en-US" sz="2800" spc="-55" dirty="0">
                <a:solidFill>
                  <a:srgbClr val="001F5F"/>
                </a:solidFill>
                <a:latin typeface="Tahoma"/>
                <a:cs typeface="Tahoma"/>
              </a:rPr>
              <a:t>and </a:t>
            </a:r>
            <a:r>
              <a:rPr lang="en-US" sz="2800" spc="-50" dirty="0">
                <a:solidFill>
                  <a:srgbClr val="001F5F"/>
                </a:solidFill>
                <a:latin typeface="Tahoma"/>
                <a:cs typeface="Tahoma"/>
              </a:rPr>
              <a:t>style </a:t>
            </a:r>
            <a:r>
              <a:rPr lang="en-US" sz="2800" spc="-55" dirty="0">
                <a:solidFill>
                  <a:srgbClr val="001F5F"/>
                </a:solidFill>
                <a:latin typeface="Tahoma"/>
                <a:cs typeface="Tahoma"/>
              </a:rPr>
              <a:t>of </a:t>
            </a:r>
            <a:r>
              <a:rPr lang="en-US" sz="2800" spc="-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lang="en-US" sz="2800" spc="-60" dirty="0">
                <a:solidFill>
                  <a:srgbClr val="001F5F"/>
                </a:solidFill>
                <a:latin typeface="Tahoma"/>
                <a:cs typeface="Tahoma"/>
              </a:rPr>
              <a:t>documents</a:t>
            </a:r>
            <a:r>
              <a:rPr lang="en-US" sz="2800" spc="-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lang="en-US" sz="2800" spc="-50" dirty="0">
                <a:solidFill>
                  <a:srgbClr val="001F5F"/>
                </a:solidFill>
                <a:latin typeface="Tahoma"/>
                <a:cs typeface="Tahoma"/>
              </a:rPr>
              <a:t>(</a:t>
            </a:r>
            <a:r>
              <a:rPr lang="en-US" sz="2800" spc="-50" dirty="0" err="1">
                <a:solidFill>
                  <a:srgbClr val="001F5F"/>
                </a:solidFill>
                <a:latin typeface="Tahoma"/>
                <a:cs typeface="Tahoma"/>
              </a:rPr>
              <a:t>Định</a:t>
            </a:r>
            <a:r>
              <a:rPr lang="en-US" sz="2800" spc="-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lang="en-US" sz="2800" spc="-50" dirty="0" err="1">
                <a:solidFill>
                  <a:srgbClr val="001F5F"/>
                </a:solidFill>
                <a:latin typeface="Tahoma"/>
                <a:cs typeface="Tahoma"/>
              </a:rPr>
              <a:t>nghĩa</a:t>
            </a:r>
            <a:r>
              <a:rPr lang="en-US" sz="2800" spc="-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lang="en-US" sz="2800" spc="-45" dirty="0" err="1">
                <a:solidFill>
                  <a:srgbClr val="001F5F"/>
                </a:solidFill>
                <a:latin typeface="Tahoma"/>
                <a:cs typeface="Tahoma"/>
              </a:rPr>
              <a:t>bởi</a:t>
            </a:r>
            <a:r>
              <a:rPr lang="en-US" sz="2800" spc="-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lang="en-US" sz="2800" spc="-70" dirty="0">
                <a:solidFill>
                  <a:srgbClr val="001F5F"/>
                </a:solidFill>
                <a:latin typeface="Tahoma"/>
                <a:cs typeface="Tahoma"/>
              </a:rPr>
              <a:t>W3C)</a:t>
            </a:r>
            <a:endParaRPr lang="en-US" sz="2800" dirty="0">
              <a:latin typeface="Tahoma"/>
              <a:cs typeface="Tahom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F38F-5597-5148-AEC5-F7EB1FB4A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8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30B4-EB19-6040-83FC-D5C99323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4A5B-85F9-4D4F-8B63-A502961AE1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3 </a:t>
            </a:r>
            <a:r>
              <a:rPr lang="en-US" dirty="0" err="1"/>
              <a:t>mức</a:t>
            </a:r>
            <a:endParaRPr lang="en-US" dirty="0"/>
          </a:p>
          <a:p>
            <a:pPr lvl="1"/>
            <a:r>
              <a:rPr lang="en-US" dirty="0"/>
              <a:t>Core DOM: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pPr lvl="1"/>
            <a:r>
              <a:rPr lang="en-US" dirty="0"/>
              <a:t>XML DOM: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XML</a:t>
            </a:r>
          </a:p>
          <a:p>
            <a:pPr lvl="1"/>
            <a:r>
              <a:rPr lang="en-US" dirty="0"/>
              <a:t>HTML DOM: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HTML</a:t>
            </a:r>
          </a:p>
          <a:p>
            <a:r>
              <a:rPr lang="en-US" dirty="0"/>
              <a:t>HTML DOM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b="1" dirty="0" err="1"/>
              <a:t>đối</a:t>
            </a:r>
            <a:r>
              <a:rPr lang="en-US" b="1" dirty="0"/>
              <a:t> </a:t>
            </a:r>
            <a:r>
              <a:rPr lang="en-US" b="1" dirty="0" err="1"/>
              <a:t>tượng</a:t>
            </a:r>
            <a:r>
              <a:rPr lang="en-US" b="1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/>
              <a:t>thuộc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HTML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.</a:t>
            </a:r>
          </a:p>
          <a:p>
            <a:r>
              <a:rPr lang="en-US" dirty="0"/>
              <a:t>Hay </a:t>
            </a:r>
            <a:r>
              <a:rPr lang="en-US" b="1" dirty="0"/>
              <a:t>HTML DOM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chuẩn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lấy</a:t>
            </a:r>
            <a:r>
              <a:rPr lang="en-US" b="1" dirty="0"/>
              <a:t>, </a:t>
            </a:r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, </a:t>
            </a:r>
            <a:r>
              <a:rPr lang="en-US" b="1" dirty="0" err="1"/>
              <a:t>thêm</a:t>
            </a:r>
            <a:r>
              <a:rPr lang="en-US" b="1" dirty="0"/>
              <a:t>, </a:t>
            </a:r>
            <a:r>
              <a:rPr lang="en-US" b="1" dirty="0" err="1"/>
              <a:t>xoá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2D0CC0-B82C-9D4A-BAC5-C35B0FE03AB0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 i="1" spc="-15" dirty="0" err="1">
                <a:solidFill>
                  <a:schemeClr val="bg1">
                    <a:lumMod val="95000"/>
                  </a:schemeClr>
                </a:solidFill>
                <a:cs typeface="Arial"/>
              </a:rPr>
              <a:t>Truy</a:t>
            </a:r>
            <a:r>
              <a:rPr lang="en-US" b="1" i="1" spc="5" dirty="0">
                <a:solidFill>
                  <a:schemeClr val="bg1">
                    <a:lumMod val="95000"/>
                  </a:schemeClr>
                </a:solidFill>
                <a:cs typeface="Arial"/>
              </a:rPr>
              <a:t> </a:t>
            </a:r>
            <a:r>
              <a:rPr lang="en-US" b="1" i="1" spc="-5" dirty="0" err="1">
                <a:solidFill>
                  <a:schemeClr val="bg1">
                    <a:lumMod val="95000"/>
                  </a:schemeClr>
                </a:solidFill>
                <a:cs typeface="Arial"/>
              </a:rPr>
              <a:t>cập</a:t>
            </a:r>
            <a:r>
              <a:rPr lang="en-US" b="1" i="1" spc="10" dirty="0">
                <a:solidFill>
                  <a:schemeClr val="bg1">
                    <a:lumMod val="95000"/>
                  </a:schemeClr>
                </a:solidFill>
                <a:cs typeface="Arial"/>
              </a:rPr>
              <a:t> </a:t>
            </a:r>
            <a:r>
              <a:rPr lang="en-US" b="1" i="1" spc="-5" dirty="0" err="1">
                <a:solidFill>
                  <a:schemeClr val="bg1">
                    <a:lumMod val="95000"/>
                  </a:schemeClr>
                </a:solidFill>
                <a:cs typeface="Arial"/>
              </a:rPr>
              <a:t>trang</a:t>
            </a:r>
            <a:r>
              <a:rPr lang="en-US" b="1" i="1" spc="15" dirty="0">
                <a:solidFill>
                  <a:schemeClr val="bg1">
                    <a:lumMod val="95000"/>
                  </a:schemeClr>
                </a:solidFill>
                <a:cs typeface="Arial"/>
              </a:rPr>
              <a:t> </a:t>
            </a:r>
            <a:r>
              <a:rPr lang="en-US" b="1" i="1" dirty="0">
                <a:solidFill>
                  <a:schemeClr val="bg1">
                    <a:lumMod val="95000"/>
                  </a:schemeClr>
                </a:solidFill>
                <a:cs typeface="Arial"/>
              </a:rPr>
              <a:t>web </a:t>
            </a:r>
            <a:r>
              <a:rPr lang="en-US" b="1" i="1" dirty="0">
                <a:solidFill>
                  <a:schemeClr val="bg1">
                    <a:lumMod val="95000"/>
                  </a:schemeClr>
                </a:solidFill>
                <a:cs typeface="Arial"/>
                <a:hlinkClick r:id="rId2"/>
              </a:rPr>
              <a:t>https://www.w3schools.com/whatis/whatis_htmldom.asp</a:t>
            </a:r>
            <a:r>
              <a:rPr lang="en-US" b="1" i="1" dirty="0">
                <a:solidFill>
                  <a:schemeClr val="bg1">
                    <a:lumMod val="95000"/>
                  </a:schemeClr>
                </a:solidFill>
                <a:cs typeface="Arial"/>
              </a:rPr>
              <a:t> </a:t>
            </a:r>
            <a:r>
              <a:rPr lang="en-US" b="1" i="1" dirty="0" err="1">
                <a:solidFill>
                  <a:schemeClr val="bg1">
                    <a:lumMod val="95000"/>
                  </a:schemeClr>
                </a:solidFill>
                <a:cs typeface="Arial"/>
              </a:rPr>
              <a:t>để</a:t>
            </a:r>
            <a:r>
              <a:rPr lang="en-US" b="1" i="1" dirty="0">
                <a:solidFill>
                  <a:schemeClr val="bg1">
                    <a:lumMod val="95000"/>
                  </a:schemeClr>
                </a:solidFill>
                <a:cs typeface="Arial"/>
              </a:rPr>
              <a:t> </a:t>
            </a:r>
            <a:r>
              <a:rPr lang="en-US" b="1" i="1" spc="-484" dirty="0">
                <a:solidFill>
                  <a:schemeClr val="bg1">
                    <a:lumMod val="95000"/>
                  </a:schemeClr>
                </a:solidFill>
                <a:cs typeface="Arial"/>
              </a:rPr>
              <a:t> </a:t>
            </a:r>
            <a:r>
              <a:rPr lang="en-US" b="1" i="1" dirty="0" err="1">
                <a:solidFill>
                  <a:schemeClr val="bg1">
                    <a:lumMod val="95000"/>
                  </a:schemeClr>
                </a:solidFill>
                <a:cs typeface="Arial"/>
              </a:rPr>
              <a:t>tìm</a:t>
            </a:r>
            <a:r>
              <a:rPr lang="en-US" b="1" i="1" spc="-5" dirty="0">
                <a:solidFill>
                  <a:schemeClr val="bg1">
                    <a:lumMod val="95000"/>
                  </a:schemeClr>
                </a:solidFill>
                <a:cs typeface="Arial"/>
              </a:rPr>
              <a:t> </a:t>
            </a:r>
            <a:r>
              <a:rPr lang="en-US" b="1" i="1" dirty="0" err="1">
                <a:solidFill>
                  <a:schemeClr val="bg1">
                    <a:lumMod val="95000"/>
                  </a:schemeClr>
                </a:solidFill>
                <a:cs typeface="Arial"/>
              </a:rPr>
              <a:t>hiểu</a:t>
            </a:r>
            <a:r>
              <a:rPr lang="en-US" b="1" i="1" dirty="0">
                <a:solidFill>
                  <a:schemeClr val="bg1">
                    <a:lumMod val="95000"/>
                  </a:schemeClr>
                </a:solidFill>
                <a:cs typeface="Arial"/>
              </a:rPr>
              <a:t> </a:t>
            </a:r>
            <a:r>
              <a:rPr lang="en-US" b="1" i="1" spc="-5" dirty="0" err="1">
                <a:solidFill>
                  <a:schemeClr val="bg1">
                    <a:lumMod val="95000"/>
                  </a:schemeClr>
                </a:solidFill>
                <a:cs typeface="Arial"/>
              </a:rPr>
              <a:t>thêm</a:t>
            </a:r>
            <a:r>
              <a:rPr lang="en-US" b="1" i="1" spc="-5" dirty="0">
                <a:solidFill>
                  <a:schemeClr val="bg1">
                    <a:lumMod val="95000"/>
                  </a:schemeClr>
                </a:solidFill>
                <a:cs typeface="Arial"/>
              </a:rPr>
              <a:t> </a:t>
            </a:r>
            <a:r>
              <a:rPr lang="en-US" b="1" i="1" spc="-5" dirty="0" err="1">
                <a:solidFill>
                  <a:schemeClr val="bg1">
                    <a:lumMod val="95000"/>
                  </a:schemeClr>
                </a:solidFill>
                <a:cs typeface="Arial"/>
              </a:rPr>
              <a:t>về</a:t>
            </a:r>
            <a:r>
              <a:rPr lang="en-US" b="1" i="1" spc="-5" dirty="0">
                <a:solidFill>
                  <a:schemeClr val="bg1">
                    <a:lumMod val="95000"/>
                  </a:schemeClr>
                </a:solidFill>
                <a:cs typeface="Arial"/>
              </a:rPr>
              <a:t> HTML</a:t>
            </a:r>
            <a:r>
              <a:rPr lang="en-US" b="1" i="1" spc="-35" dirty="0">
                <a:solidFill>
                  <a:schemeClr val="bg1">
                    <a:lumMod val="95000"/>
                  </a:schemeClr>
                </a:solidFill>
                <a:cs typeface="Arial"/>
              </a:rPr>
              <a:t> </a:t>
            </a:r>
            <a:r>
              <a:rPr lang="en-US" b="1" i="1" spc="-5" dirty="0">
                <a:solidFill>
                  <a:schemeClr val="bg1">
                    <a:lumMod val="95000"/>
                  </a:schemeClr>
                </a:solidFill>
                <a:cs typeface="Arial"/>
              </a:rPr>
              <a:t>DOM</a:t>
            </a:r>
            <a:endParaRPr lang="en-US" dirty="0">
              <a:solidFill>
                <a:schemeClr val="bg1">
                  <a:lumMod val="95000"/>
                </a:schemeClr>
              </a:solidFill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7B984-6A00-5148-92AD-53F1A9927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171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7429</TotalTime>
  <Words>2126</Words>
  <Application>Microsoft Macintosh PowerPoint</Application>
  <PresentationFormat>Widescreen</PresentationFormat>
  <Paragraphs>300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FZShuTi</vt:lpstr>
      <vt:lpstr>굴림</vt:lpstr>
      <vt:lpstr>Arial</vt:lpstr>
      <vt:lpstr>Calibri</vt:lpstr>
      <vt:lpstr>Microsoft Sans Serif</vt:lpstr>
      <vt:lpstr>Segoe UI</vt:lpstr>
      <vt:lpstr>Source Code Pro</vt:lpstr>
      <vt:lpstr>Symbol</vt:lpstr>
      <vt:lpstr>Tahoma</vt:lpstr>
      <vt:lpstr>Verdana</vt:lpstr>
      <vt:lpstr>Custom Design</vt:lpstr>
      <vt:lpstr>LẬP TRÌNH JAVASCRIPT</vt:lpstr>
      <vt:lpstr>HỆ THỐNG BÀI CŨ</vt:lpstr>
      <vt:lpstr>MỤC TIÊU BÀI HỌC</vt:lpstr>
      <vt:lpstr>PowerPoint Presentation</vt:lpstr>
      <vt:lpstr>Ôn tập HTML – HTML Element</vt:lpstr>
      <vt:lpstr>Ôn tập HTML – HTML Element</vt:lpstr>
      <vt:lpstr>Ôn tập HTML – HTML Attributes</vt:lpstr>
      <vt:lpstr>Document Object Model</vt:lpstr>
      <vt:lpstr>DOM</vt:lpstr>
      <vt:lpstr>Node trong DOM</vt:lpstr>
      <vt:lpstr>Cấu trúc hình cây DOM</vt:lpstr>
      <vt:lpstr>QUAN HỆ GIỮA CÁC NODE</vt:lpstr>
      <vt:lpstr>CON CẢ, CON ÚT</vt:lpstr>
      <vt:lpstr>PowerPoint Presentation</vt:lpstr>
      <vt:lpstr>Thuộc tính và phương thức của node</vt:lpstr>
      <vt:lpstr>Nhắc lại về CSS</vt:lpstr>
      <vt:lpstr>Các thuộc tính của node</vt:lpstr>
      <vt:lpstr>Truy xuất các element trong DOM</vt:lpstr>
      <vt:lpstr>Truy xuất các element trong DOM</vt:lpstr>
      <vt:lpstr>Truy xuất các element trong DOM</vt:lpstr>
      <vt:lpstr>Truy xuất các element trong DOM</vt:lpstr>
      <vt:lpstr>Truy xuất các element trong DOM</vt:lpstr>
      <vt:lpstr>Demo thuộc tính innerHTML</vt:lpstr>
      <vt:lpstr>Demo thuộc tính innerHTML</vt:lpstr>
      <vt:lpstr>Demo lấy attribute của node (element)</vt:lpstr>
      <vt:lpstr>Demo lấy attribute của node (element)</vt:lpstr>
      <vt:lpstr>Demo lấy attribute của node (element)</vt:lpstr>
      <vt:lpstr>Demo điều hướng qua các node</vt:lpstr>
      <vt:lpstr>Thêm node vào element</vt:lpstr>
      <vt:lpstr>Xoá node element</vt:lpstr>
      <vt:lpstr>Element click handler (Xử lý sự kiện)</vt:lpstr>
      <vt:lpstr>Element click handler (Xử lý sự kiện)</vt:lpstr>
      <vt:lpstr>This và DOM</vt:lpstr>
      <vt:lpstr>Lấy thông tin browser</vt:lpstr>
      <vt:lpstr>Đối mặt với các browser cũ</vt:lpstr>
      <vt:lpstr>TỔNG KẾT BÀI HỌC</vt:lpstr>
      <vt:lpstr>TỔNG KẾT BÀI HỌC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Tram Ta</dc:creator>
  <cp:lastModifiedBy>Tram Ta</cp:lastModifiedBy>
  <cp:revision>232</cp:revision>
  <dcterms:created xsi:type="dcterms:W3CDTF">2022-03-14T03:38:22Z</dcterms:created>
  <dcterms:modified xsi:type="dcterms:W3CDTF">2022-04-27T02:44:47Z</dcterms:modified>
</cp:coreProperties>
</file>