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312" r:id="rId3"/>
    <p:sldId id="258" r:id="rId4"/>
    <p:sldId id="316" r:id="rId5"/>
    <p:sldId id="335" r:id="rId6"/>
    <p:sldId id="336" r:id="rId7"/>
    <p:sldId id="318" r:id="rId8"/>
    <p:sldId id="317" r:id="rId9"/>
    <p:sldId id="319" r:id="rId10"/>
    <p:sldId id="300" r:id="rId11"/>
    <p:sldId id="299" r:id="rId12"/>
    <p:sldId id="313" r:id="rId13"/>
    <p:sldId id="314" r:id="rId14"/>
    <p:sldId id="320" r:id="rId15"/>
    <p:sldId id="315" r:id="rId16"/>
    <p:sldId id="321" r:id="rId17"/>
    <p:sldId id="322" r:id="rId18"/>
    <p:sldId id="323" r:id="rId19"/>
    <p:sldId id="327" r:id="rId20"/>
    <p:sldId id="337" r:id="rId21"/>
    <p:sldId id="328" r:id="rId22"/>
    <p:sldId id="324" r:id="rId23"/>
    <p:sldId id="325" r:id="rId24"/>
    <p:sldId id="326" r:id="rId25"/>
    <p:sldId id="329" r:id="rId26"/>
    <p:sldId id="330" r:id="rId27"/>
    <p:sldId id="331" r:id="rId28"/>
    <p:sldId id="332" r:id="rId29"/>
    <p:sldId id="333" r:id="rId30"/>
    <p:sldId id="334" r:id="rId31"/>
    <p:sldId id="339" r:id="rId32"/>
    <p:sldId id="33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912"/>
    <a:srgbClr val="F66B18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6"/>
    <p:restoredTop sz="72561"/>
  </p:normalViewPr>
  <p:slideViewPr>
    <p:cSldViewPr snapToGrid="0" snapToObjects="1">
      <p:cViewPr varScale="1">
        <p:scale>
          <a:sx n="54" d="100"/>
          <a:sy n="54" d="100"/>
        </p:scale>
        <p:origin x="20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90ECE-6FD6-604D-9162-A36A78BFF15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F8831-B3DB-764C-A782-90A860B8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6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9539E-71CF-664D-A972-38D146C0E4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63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P656: </a:t>
            </a:r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F8831-B3DB-764C-A782-90A860B820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13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P656: </a:t>
            </a:r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F8831-B3DB-764C-A782-90A860B820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45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P656: </a:t>
            </a:r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F8831-B3DB-764C-A782-90A860B820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P656: </a:t>
            </a:r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F8831-B3DB-764C-A782-90A860B820F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8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9539E-71CF-664D-A972-38D146C0E44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63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A0353-C73E-0941-B7B3-79E70AE3F5E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4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P629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9539E-71CF-664D-A972-38D146C0E4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41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P629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9539E-71CF-664D-A972-38D146C0E4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68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P629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9539E-71CF-664D-A972-38D146C0E4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89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P629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9539E-71CF-664D-A972-38D146C0E4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39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P629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9539E-71CF-664D-A972-38D146C0E4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52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form submission</a:t>
            </a:r>
          </a:p>
          <a:p>
            <a:r>
              <a:rPr lang="en-US" dirty="0"/>
              <a:t>Drag &amp; drop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F8831-B3DB-764C-A782-90A860B820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53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form submission</a:t>
            </a:r>
          </a:p>
          <a:p>
            <a:r>
              <a:rPr lang="en-US" dirty="0"/>
              <a:t>Drag &amp; drop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F8831-B3DB-764C-A782-90A860B820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8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form submission</a:t>
            </a:r>
          </a:p>
          <a:p>
            <a:r>
              <a:rPr lang="en-US" dirty="0"/>
              <a:t>Drag &amp; drop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F8831-B3DB-764C-A782-90A860B820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9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rgbClr val="F26321"/>
            </a:gs>
            <a:gs pos="100000">
              <a:srgbClr val="F39B1C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DBF1D-37B2-1E42-94F5-A3A49BF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7AAD-B3A6-0949-9DD8-BD8E59D03AC4}" type="datetime1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3C5F2-E5C1-D34C-AE61-18F10341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D8901-BF80-3548-8A2E-548E2312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5696BB-38F8-6146-968C-3D52C7BFBA14}"/>
              </a:ext>
            </a:extLst>
          </p:cNvPr>
          <p:cNvSpPr/>
          <p:nvPr userDrawn="1"/>
        </p:nvSpPr>
        <p:spPr>
          <a:xfrm>
            <a:off x="0" y="0"/>
            <a:ext cx="4978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8C767F4-AD0F-BF40-9356-FF39A6BA0DA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31796265"/>
              </p:ext>
            </p:extLst>
          </p:nvPr>
        </p:nvGraphicFramePr>
        <p:xfrm>
          <a:off x="871579" y="1017918"/>
          <a:ext cx="10516727" cy="503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828">
                  <a:extLst>
                    <a:ext uri="{9D8B030D-6E8A-4147-A177-3AD203B41FA5}">
                      <a16:colId xmlns:a16="http://schemas.microsoft.com/office/drawing/2014/main" val="942709693"/>
                    </a:ext>
                  </a:extLst>
                </a:gridCol>
                <a:gridCol w="6414899">
                  <a:extLst>
                    <a:ext uri="{9D8B030D-6E8A-4147-A177-3AD203B41FA5}">
                      <a16:colId xmlns:a16="http://schemas.microsoft.com/office/drawing/2014/main" val="18488290"/>
                    </a:ext>
                  </a:extLst>
                </a:gridCol>
              </a:tblGrid>
              <a:tr h="503782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117" marR="92117" marT="46059" marB="46059">
                    <a:lnL w="76200" cap="flat" cmpd="sng" algn="ctr">
                      <a:solidFill>
                        <a:srgbClr val="F599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599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599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117" marR="92117" marT="46059" marB="4605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258787"/>
                  </a:ext>
                </a:extLst>
              </a:tr>
            </a:tbl>
          </a:graphicData>
        </a:graphic>
      </p:graphicFrame>
      <p:sp>
        <p:nvSpPr>
          <p:cNvPr id="28" name="Title 27">
            <a:extLst>
              <a:ext uri="{FF2B5EF4-FFF2-40B4-BE49-F238E27FC236}">
                <a16:creationId xmlns:a16="http://schemas.microsoft.com/office/drawing/2014/main" id="{750DB0AA-9E4F-4141-B614-723857FCD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78400" y="2535097"/>
            <a:ext cx="6340894" cy="1705214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Heading</a:t>
            </a:r>
            <a:br>
              <a:rPr lang="en-US" dirty="0"/>
            </a:br>
            <a:r>
              <a:rPr lang="en-US" dirty="0"/>
              <a:t>Insert title here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8C224D3-FA00-8746-9AAB-ECC5E019BE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0F74075-1B8B-B242-ACA8-75F3A991E3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647" y="1626008"/>
            <a:ext cx="1930466" cy="26122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4F87494-0185-F147-B807-F39EFF023360}"/>
              </a:ext>
            </a:extLst>
          </p:cNvPr>
          <p:cNvSpPr/>
          <p:nvPr userDrawn="1"/>
        </p:nvSpPr>
        <p:spPr>
          <a:xfrm>
            <a:off x="1244801" y="4374823"/>
            <a:ext cx="32976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1" cap="all" spc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b="1" cap="all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cap="all" spc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800" b="1" cap="all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800" b="1" cap="all" spc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b="1" cap="all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cap="all" spc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lang="en-US" sz="1800" b="1" cap="all" spc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29A11DD-654D-8643-AE08-33C47D975C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8401" y="4343829"/>
            <a:ext cx="6340893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7494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B8D327-3CE1-974E-95A5-51B6E3F2BA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60D455-6C53-5740-9BB0-D36B6F5C3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2018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363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988FCF-9C16-E647-B7D9-6DB2134022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3FE53B-185F-5E4E-A7BE-FFDB39A88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2018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10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solidFill>
            <a:srgbClr val="F599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70A59-7981-6249-A05B-873389805E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4597" y="0"/>
            <a:ext cx="1434341" cy="62420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284C168-9003-1D40-98C1-537F1551D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2018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87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1B0FA0-1098-3C49-BD1D-28A59F0BAD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A6C392F-94A8-4249-A87E-F00C1228F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2018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99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4C0121-370C-0744-BD7C-9F591556F4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3C5C36A-EB93-C245-9033-E26D20275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2018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54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71BB8-54B5-B54D-B1FD-F3D46F6814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7970" y="29441"/>
            <a:ext cx="1816300" cy="790427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10C931-4244-824F-B4A0-E5193A27C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2018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3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881E4-4ACD-D644-A4D4-3355962BA4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A93D9-8A5F-D64D-9E20-BD20A5B4A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2018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79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405494-B2BF-7649-8BD9-A660B07C5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ED10992-2544-3C4F-B245-7C4A1FCA3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2018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445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7C5506-BF4E-7343-8E42-0EABF73ADF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06AE24C-62DE-684E-A3AD-B1C48276D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2018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0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6471F-93A0-8A46-9F4B-4C73C7F5BF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33446D3-8DB9-A149-BBEA-9D124FCF3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2018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01B5E5E-9860-E347-B8D7-9C5D04B023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B3BC8B8-A71B-6147-B306-C69E522231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17" y="1910184"/>
            <a:ext cx="1930466" cy="26122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8E6456A-5B2C-3C48-BA15-98E28361AC53}"/>
              </a:ext>
            </a:extLst>
          </p:cNvPr>
          <p:cNvSpPr/>
          <p:nvPr userDrawn="1"/>
        </p:nvSpPr>
        <p:spPr>
          <a:xfrm>
            <a:off x="1384062" y="4522474"/>
            <a:ext cx="32976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1" cap="all" spc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b="1" cap="all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cap="all" spc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800" b="1" cap="all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800" b="1" cap="all" spc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b="1" cap="all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cap="all" spc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lang="en-US" sz="1800" b="1" cap="all" spc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2D5E8A-09FD-7E46-9875-017E8A82F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98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EECC65-29B1-6947-872B-F48EE515A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97D485-9BF5-9747-B747-33184EC6A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2018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95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CE5930-9F6E-FF48-B666-EC8DF56329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B91CDC5-6963-3245-96C7-5D98CA0F7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2018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16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D71D7D-5294-F940-935B-F990148D0E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82D369-F866-7D4C-9C15-8AFCEA2B52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33934" y="1608914"/>
            <a:ext cx="4023359" cy="701731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4400" b="1" dirty="0">
                <a:cs typeface="Arial" pitchFamily="34" charset="0"/>
              </a:defRPr>
            </a:lvl1pPr>
          </a:lstStyle>
          <a:p>
            <a:pPr marL="0" lvl="0" algn="dist"/>
            <a:r>
              <a:rPr lang="en-US" dirty="0"/>
              <a:t>AWESOME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E3389F-59D8-9A42-9ADC-99D6775DAE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29753" y="2386609"/>
            <a:ext cx="4023359" cy="535531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3200" b="1" dirty="0">
                <a:cs typeface="Arial" pitchFamily="34" charset="0"/>
              </a:defRPr>
            </a:lvl1pPr>
          </a:lstStyle>
          <a:p>
            <a:pPr marL="0" lvl="0" algn="dist"/>
            <a:r>
              <a:rPr lang="en-US" dirty="0"/>
              <a:t>PRESENTATION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233D1CB-51EA-D14F-ABE1-00AB03A96F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61424" y="2816609"/>
            <a:ext cx="4023359" cy="2862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b="1" dirty="0">
                <a:ea typeface="FZShuTi" pitchFamily="2" charset="-122"/>
                <a:cs typeface="Arial" pitchFamily="34" charset="0"/>
              </a:defRPr>
            </a:lvl1pPr>
          </a:lstStyle>
          <a:p>
            <a:pPr marL="0" lvl="0" algn="dist"/>
            <a:r>
              <a:rPr lang="en-US" dirty="0"/>
              <a:t>EASY TO CHANGE COLORS, PHOTOS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E59A8648-BCF6-AC43-B37F-5FD0FDDD0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29752" y="4371504"/>
            <a:ext cx="4023359" cy="553998"/>
          </a:xfrm>
          <a:noFill/>
        </p:spPr>
        <p:txBody>
          <a:bodyPr wrap="square" lIns="36000" tIns="0" rIns="36000" bIns="0" rtlCol="0" anchor="ctr">
            <a:spAutoFit/>
          </a:bodyPr>
          <a:lstStyle>
            <a:lvl1pPr marL="0" indent="0">
              <a:buNone/>
              <a:defRPr lang="en-US" sz="2000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marL="0" lvl="0" algn="r"/>
            <a:r>
              <a:rPr lang="en-US" dirty="0"/>
              <a:t>EASY TO CHANGE COLORS, PHOTOS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3846CC36-5F0E-744A-B433-51A8F8E2D3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40188" y="6005534"/>
            <a:ext cx="2344595" cy="369332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dirty="0">
                <a:cs typeface="Arial" pitchFamily="34" charset="0"/>
              </a:defRPr>
            </a:lvl1pPr>
          </a:lstStyle>
          <a:p>
            <a:pPr marL="0" lvl="0" algn="dist"/>
            <a:r>
              <a:rPr lang="en-US" dirty="0"/>
              <a:t>RESTAURANT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6A875DAE-70C7-064C-90A1-5721071E1D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47138" y="271463"/>
            <a:ext cx="1482725" cy="116681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868F052-CBA9-F345-BFED-68F456D6498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70993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6AE1CFB-0831-8E46-BD05-0BF11EA14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2018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661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647E05-040F-9D42-875B-B7042F4BB6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5D324CD-E2B2-1F4E-B694-7E5C6E447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2018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591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22A391-916C-C840-BE67-7301A9BE75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E0C1CE4-2EF3-A941-AF92-ECABC91DF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2018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258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0C1D89-4474-8342-A951-C1D7A9D3DE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32049E-5148-FE4C-A951-02EE2F7B0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2018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555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03290F-2F4F-F84E-8E63-F15920D2F1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7F8EFDC-7632-2845-AB68-145766737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2018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309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pPr marL="16933">
              <a:spcBef>
                <a:spcPts val="80"/>
              </a:spcBef>
            </a:pPr>
            <a:endParaRPr lang="en-US" spc="-173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647AB-814D-0E4D-8E34-89AF090DFF02}" type="datetime1">
              <a:rPr lang="en-US" smtClean="0"/>
              <a:t>4/27/22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defRPr>
            </a:lvl1pPr>
          </a:lstStyle>
          <a:p>
            <a:pPr marL="50799">
              <a:spcBef>
                <a:spcPts val="87"/>
              </a:spcBef>
            </a:pPr>
            <a:fld id="{81D60167-4931-47E6-BA6A-407CBD079E47}" type="slidenum">
              <a:rPr lang="en-US" spc="13" smtClean="0"/>
              <a:pPr marL="50799">
                <a:spcBef>
                  <a:spcPts val="87"/>
                </a:spcBef>
              </a:pPr>
              <a:t>‹#›</a:t>
            </a:fld>
            <a:endParaRPr lang="en-US" spc="13"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AE0F178B-B169-4F4A-953A-0F47FDB83AF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19450" y="1836970"/>
            <a:ext cx="2753099" cy="2928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EF9465-4B48-AB4A-ABE8-E0FA3BD36F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3196" y="0"/>
            <a:ext cx="1390008" cy="6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9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04F617CE-470C-CB41-83E5-4CA73310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516"/>
            <a:ext cx="12192000" cy="1325563"/>
          </a:xfrm>
        </p:spPr>
        <p:txBody>
          <a:bodyPr>
            <a:normAutofit/>
          </a:bodyPr>
          <a:lstStyle>
            <a:lvl1pPr algn="ctr">
              <a:defRPr sz="36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06A906-1F69-F244-A558-3DDC2275DD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AC466CC-680C-234A-9473-9519BFD54CA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4408" y="1573619"/>
            <a:ext cx="11711527" cy="46145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4844732-177F-964C-997B-B3DC3DED5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2018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1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ACAEF2D-8F5F-C149-B6A0-1EA38F5408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24AAE89-3FA1-8043-AA19-414957DA4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2018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7FF738-6E84-B74C-8C1D-C09B5C3301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86811B3-0D76-DC40-B9D2-B0442D36C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2018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0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994DE-AFFD-004D-BF6E-7EAFB37CD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889FCD-9449-B94F-A272-D2F33DC30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2018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8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1C18C622-4672-5748-A66D-E4393D639B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7659" y="0"/>
            <a:ext cx="1434341" cy="62420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8F32A-8ECB-0947-9D56-5B89D51F6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2018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5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6FA78ABF-41BA-794E-B9A7-2D392F04F3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7659" y="0"/>
            <a:ext cx="1434341" cy="624204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8D7010-4A0E-5045-8873-026E22492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2018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8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2BE31FB-1504-1A48-93A2-29665B75BA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7659" y="0"/>
            <a:ext cx="1434341" cy="62420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2FA09-21AC-5243-B060-68EAA3639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2018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7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F26321"/>
            </a:gs>
            <a:gs pos="100000">
              <a:srgbClr val="F39B1C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B4140-106D-DF41-8C14-4E85BF47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C758-87B8-6546-AAA3-5C713FE25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13CF4-B379-194E-A850-C3061B239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C5874-93F9-C94A-9C0C-B6E666704D5E}" type="datetime1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77018-B1C7-6941-96B6-53E14B1EA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F0A59-34A4-5442-8C6F-53189D41D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672" r:id="rId3"/>
    <p:sldLayoutId id="2147483673" r:id="rId4"/>
    <p:sldLayoutId id="2147483674" r:id="rId5"/>
    <p:sldLayoutId id="2147483675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8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0A5A7E-C95D-B645-9D4F-93A5BF41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LẬP TRÌNH JAVASCRIPT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C37BF-31A9-3945-B6A5-FF5862A9F8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PRE-INTERMEDIATE JAVASCRIPT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2F99A3-2FE6-4245-9FD1-E380192F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0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9DAAF8D-F75B-264E-8575-56EC0E74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target property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9A667-681A-F04A-844C-4ECD89F8F7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err="1"/>
              <a:t>Thuộc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target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sự</a:t>
            </a:r>
            <a:r>
              <a:rPr lang="en-US" b="1" dirty="0"/>
              <a:t> </a:t>
            </a:r>
            <a:r>
              <a:rPr lang="en-US" b="1" dirty="0" err="1"/>
              <a:t>kiện</a:t>
            </a:r>
            <a:endParaRPr lang="en-US" b="1" dirty="0"/>
          </a:p>
          <a:p>
            <a:pPr lvl="1"/>
            <a:r>
              <a:rPr lang="en-US" sz="2800" dirty="0" err="1"/>
              <a:t>Bất</a:t>
            </a:r>
            <a:r>
              <a:rPr lang="en-US" sz="2800" dirty="0"/>
              <a:t> </a:t>
            </a:r>
            <a:r>
              <a:rPr lang="en-US" sz="2800" dirty="0" err="1"/>
              <a:t>cứ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&gt;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(event variable)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sẵn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rất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,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lệnh</a:t>
            </a:r>
            <a:r>
              <a:rPr lang="en-US" sz="2800" dirty="0"/>
              <a:t>: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Target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endParaRPr lang="en-US" sz="2800" dirty="0"/>
          </a:p>
          <a:p>
            <a:pPr lvl="1"/>
            <a:r>
              <a:rPr lang="en-US" sz="2800" dirty="0"/>
              <a:t>Target </a:t>
            </a:r>
            <a:r>
              <a:rPr lang="en-US" sz="2800" dirty="0" err="1"/>
              <a:t>là</a:t>
            </a:r>
            <a:r>
              <a:rPr lang="en-US" sz="2800" dirty="0"/>
              <a:t> HTML element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0FC9FA-B5BE-1C47-B422-4858A29D4A9E}"/>
              </a:ext>
            </a:extLst>
          </p:cNvPr>
          <p:cNvSpPr/>
          <p:nvPr/>
        </p:nvSpPr>
        <p:spPr>
          <a:xfrm>
            <a:off x="1548321" y="3793442"/>
            <a:ext cx="4265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console.dir</a:t>
            </a:r>
            <a:r>
              <a:rPr lang="en-US" sz="2800" dirty="0">
                <a:solidFill>
                  <a:srgbClr val="000000"/>
                </a:solidFill>
                <a:latin typeface="Source Code Pro" panose="020B0509030403020204" pitchFamily="49" charset="77"/>
              </a:rPr>
              <a:t>(event);</a:t>
            </a:r>
            <a:endParaRPr lang="en-US" sz="28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AFAA47-17FF-F343-A18B-E66A1BC16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9DAAF8D-F75B-264E-8575-56EC0E74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Event target property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9A667-681A-F04A-844C-4ECD89F8F7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A805D4-40B2-D145-994E-65E0B1722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871" y="1361930"/>
            <a:ext cx="10516777" cy="51259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EC9396-05E0-444A-A06B-A1FFD52DF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76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9DAAF8D-F75B-264E-8575-56EC0E74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target property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9A667-681A-F04A-844C-4ECD89F8F7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err="1"/>
              <a:t>Thuộc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target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sự</a:t>
            </a:r>
            <a:r>
              <a:rPr lang="en-US" b="1" dirty="0"/>
              <a:t> </a:t>
            </a:r>
            <a:r>
              <a:rPr lang="en-US" b="1" dirty="0" err="1"/>
              <a:t>kiện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sz="2800" dirty="0" err="1">
                <a:latin typeface="Source Code Pro" panose="020B0509030403020204" pitchFamily="49" charset="77"/>
              </a:rPr>
              <a:t>Event.target</a:t>
            </a:r>
            <a:r>
              <a:rPr lang="en-US" sz="2800" dirty="0">
                <a:latin typeface="Source Code Pro" panose="020B0509030403020204" pitchFamily="49" charset="77"/>
              </a:rPr>
              <a:t> </a:t>
            </a:r>
            <a:r>
              <a:rPr lang="en-US" sz="2800" dirty="0" err="1"/>
              <a:t>là</a:t>
            </a:r>
            <a:r>
              <a:rPr lang="en-US" sz="2800" dirty="0"/>
              <a:t> button element </a:t>
            </a:r>
            <a:r>
              <a:rPr lang="en-US" sz="2800" dirty="0" err="1"/>
              <a:t>sẽ</a:t>
            </a:r>
            <a:r>
              <a:rPr lang="en-US" sz="2800" dirty="0"/>
              <a:t> bao </a:t>
            </a:r>
            <a:r>
              <a:rPr lang="en-US" sz="2800" dirty="0" err="1"/>
              <a:t>gồm</a:t>
            </a:r>
            <a:r>
              <a:rPr lang="en-US" sz="2800" dirty="0"/>
              <a:t> element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(</a:t>
            </a:r>
            <a:r>
              <a:rPr lang="en-US" sz="2800" dirty="0" err="1"/>
              <a:t>gồm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anh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cha </a:t>
            </a:r>
            <a:r>
              <a:rPr lang="en-US" sz="2800" dirty="0" err="1"/>
              <a:t>mẹ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2800" dirty="0" err="1">
                <a:latin typeface="Source Code Pro" panose="020B0509030403020204" pitchFamily="49" charset="77"/>
              </a:rPr>
              <a:t>Event.target</a:t>
            </a:r>
            <a:r>
              <a:rPr lang="en-US" sz="2800" dirty="0">
                <a:latin typeface="Source Code Pro" panose="020B0509030403020204" pitchFamily="49" charset="77"/>
              </a:rPr>
              <a:t> </a:t>
            </a:r>
            <a:r>
              <a:rPr lang="en-US" sz="2800" dirty="0" err="1"/>
              <a:t>thường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HTML form (do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input field </a:t>
            </a:r>
            <a:r>
              <a:rPr lang="en-US" sz="2800" dirty="0" err="1"/>
              <a:t>và</a:t>
            </a:r>
            <a:r>
              <a:rPr lang="en-US" sz="2800" dirty="0"/>
              <a:t> button) . Button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form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cha </a:t>
            </a:r>
            <a:r>
              <a:rPr lang="en-US" sz="2800" dirty="0" err="1"/>
              <a:t>là</a:t>
            </a:r>
            <a:r>
              <a:rPr lang="en-US" sz="2800" dirty="0"/>
              <a:t> form. </a:t>
            </a:r>
            <a:r>
              <a:rPr lang="en-US" sz="2800" dirty="0" err="1"/>
              <a:t>Thông</a:t>
            </a:r>
            <a:r>
              <a:rPr lang="en-US" sz="2800" dirty="0"/>
              <a:t> qua form cha,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khiển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input </a:t>
            </a:r>
            <a:r>
              <a:rPr lang="en-US" sz="2800" dirty="0" err="1"/>
              <a:t>nằm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form cha </a:t>
            </a:r>
            <a:r>
              <a:rPr lang="en-US" sz="2800" dirty="0" err="1"/>
              <a:t>đó</a:t>
            </a:r>
            <a:r>
              <a:rPr lang="en-US" sz="2800" dirty="0"/>
              <a:t>.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EB027-BDA8-6549-905F-A8192AF2A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49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9DAAF8D-F75B-264E-8575-56EC0E74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form (input text field) </a:t>
            </a:r>
            <a:r>
              <a:rPr lang="en-US" dirty="0" err="1"/>
              <a:t>với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event target property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431E0A9-2C57-A84C-A36B-C1091CE025D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0" y="1291047"/>
            <a:ext cx="8817429" cy="41493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72268A-E51A-F942-9DF9-E504CE440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005" y="4877772"/>
            <a:ext cx="8843682" cy="18882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A53B85-6F54-5244-949E-3AEE283CC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52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9DAAF8D-F75B-264E-8575-56EC0E74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form (input checkbox) </a:t>
            </a:r>
            <a:r>
              <a:rPr lang="en-US" dirty="0" err="1"/>
              <a:t>với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event target property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2B4865-00C2-7441-A38A-7D60EB54194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0" y="1236056"/>
            <a:ext cx="8127546" cy="562194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039ADF-C037-B04C-98FC-626A47651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598" y="3862534"/>
            <a:ext cx="6449318" cy="135979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0D96E9-2A26-0C40-9E44-A12184A15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54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30B0-59C2-8546-89C4-87E948F3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Onchange</a:t>
            </a:r>
            <a:r>
              <a:rPr lang="en-US" dirty="0"/>
              <a:t> , </a:t>
            </a:r>
            <a:r>
              <a:rPr lang="en-US" dirty="0" err="1"/>
              <a:t>onblur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2E2D8-4E70-7E43-83AB-350338DC2D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err="1">
                <a:latin typeface="Source Code Pro" panose="020B0509030403020204" pitchFamily="49" charset="77"/>
              </a:rPr>
              <a:t>Onchange</a:t>
            </a:r>
            <a:r>
              <a:rPr lang="en-US" b="1" dirty="0">
                <a:latin typeface="Source Code Pro" panose="020B0509030403020204" pitchFamily="49" charset="77"/>
              </a:rPr>
              <a:t>, </a:t>
            </a:r>
            <a:r>
              <a:rPr lang="en-US" b="1" dirty="0" err="1">
                <a:latin typeface="Source Code Pro" panose="020B0509030403020204" pitchFamily="49" charset="77"/>
              </a:rPr>
              <a:t>onblur</a:t>
            </a:r>
            <a:r>
              <a:rPr lang="en-US" b="1" dirty="0">
                <a:latin typeface="Source Code Pro" panose="020B0509030403020204" pitchFamily="49" charset="77"/>
              </a:rPr>
              <a:t> </a:t>
            </a:r>
            <a:r>
              <a:rPr lang="en-US" dirty="0" err="1"/>
              <a:t>là</a:t>
            </a:r>
            <a:r>
              <a:rPr lang="en-US" dirty="0"/>
              <a:t> 2 event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input</a:t>
            </a:r>
          </a:p>
          <a:p>
            <a:pPr lvl="1"/>
            <a:r>
              <a:rPr lang="en-US" b="1" dirty="0" err="1">
                <a:latin typeface="Source Code Pro" panose="020B0509030403020204" pitchFamily="49" charset="77"/>
              </a:rPr>
              <a:t>Onchange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input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 lvl="1"/>
            <a:r>
              <a:rPr lang="en-US" b="1" dirty="0" err="1">
                <a:latin typeface="Source Code Pro" panose="020B0509030403020204" pitchFamily="49" charset="77"/>
              </a:rPr>
              <a:t>Onblur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focus.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khi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input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input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onblur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input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3CBA6-DF20-214C-955B-ED26F324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06" y="4151993"/>
            <a:ext cx="5398407" cy="1788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8A7F1-4C7E-D947-A73D-5F2C96B8F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913" y="4151992"/>
            <a:ext cx="4437743" cy="22456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F6F98-FA73-0141-AAD9-E40A3B3A5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99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30B0-59C2-8546-89C4-87E948F3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onchange</a:t>
            </a:r>
            <a:r>
              <a:rPr lang="en-US" dirty="0"/>
              <a:t>, </a:t>
            </a:r>
            <a:r>
              <a:rPr lang="en-US" dirty="0" err="1"/>
              <a:t>onblur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13C946-118C-0746-BFD4-0C6D5B54B5E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1103" y="1188063"/>
            <a:ext cx="9363754" cy="547820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A5D39A-E0F8-364A-871F-BBA6CCE76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142" y="2907347"/>
            <a:ext cx="4437743" cy="224560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6A2740-EBC7-3D46-BE99-3A76B132A5CF}"/>
              </a:ext>
            </a:extLst>
          </p:cNvPr>
          <p:cNvCxnSpPr>
            <a:cxnSpLocks/>
          </p:cNvCxnSpPr>
          <p:nvPr/>
        </p:nvCxnSpPr>
        <p:spPr>
          <a:xfrm>
            <a:off x="7384142" y="1698171"/>
            <a:ext cx="518887" cy="171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98D76C-8B8D-804E-A74A-DB0B791853FB}"/>
              </a:ext>
            </a:extLst>
          </p:cNvPr>
          <p:cNvCxnSpPr>
            <a:cxnSpLocks/>
          </p:cNvCxnSpPr>
          <p:nvPr/>
        </p:nvCxnSpPr>
        <p:spPr>
          <a:xfrm>
            <a:off x="7641771" y="1828800"/>
            <a:ext cx="2373086" cy="161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2F264-CFC3-2140-AC85-A4B322825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19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6ECA-C06F-104F-AFC0-CCC51249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event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EA57A-F9CC-E144-9101-562BE67731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(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2EE862-4AE2-AE42-89E5-1899B4774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614254"/>
              </p:ext>
            </p:extLst>
          </p:nvPr>
        </p:nvGraphicFramePr>
        <p:xfrm>
          <a:off x="486228" y="2352522"/>
          <a:ext cx="11183258" cy="2740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1">
                  <a:extLst>
                    <a:ext uri="{9D8B030D-6E8A-4147-A177-3AD203B41FA5}">
                      <a16:colId xmlns:a16="http://schemas.microsoft.com/office/drawing/2014/main" val="2311544893"/>
                    </a:ext>
                  </a:extLst>
                </a:gridCol>
                <a:gridCol w="8186057">
                  <a:extLst>
                    <a:ext uri="{9D8B030D-6E8A-4147-A177-3AD203B41FA5}">
                      <a16:colId xmlns:a16="http://schemas.microsoft.com/office/drawing/2014/main" val="3481580869"/>
                    </a:ext>
                  </a:extLst>
                </a:gridCol>
              </a:tblGrid>
              <a:tr h="685196">
                <a:tc>
                  <a:txBody>
                    <a:bodyPr/>
                    <a:lstStyle/>
                    <a:p>
                      <a:r>
                        <a:rPr lang="en-US" sz="2800" dirty="0" err="1"/>
                        <a:t>Sự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kiện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Mô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tả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601681"/>
                  </a:ext>
                </a:extLst>
              </a:tr>
              <a:tr h="685196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Source Code Pro" panose="020B0509030403020204" pitchFamily="49" charset="77"/>
                        </a:rPr>
                        <a:t>onkeydown</a:t>
                      </a:r>
                      <a:endParaRPr lang="en-US" sz="2800" dirty="0">
                        <a:latin typeface="Source Code Pro" panose="020B0509030403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Sự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kiện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xảy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ra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khi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người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dùng</a:t>
                      </a:r>
                      <a:r>
                        <a:rPr lang="en-US" sz="2800" dirty="0"/>
                        <a:t> </a:t>
                      </a:r>
                      <a:r>
                        <a:rPr lang="en-US" sz="2800" b="1" dirty="0" err="1"/>
                        <a:t>đang</a:t>
                      </a:r>
                      <a:r>
                        <a:rPr lang="en-US" sz="2800" b="1" dirty="0"/>
                        <a:t> </a:t>
                      </a:r>
                      <a:r>
                        <a:rPr lang="en-US" sz="2800" b="1" dirty="0" err="1"/>
                        <a:t>nhấn</a:t>
                      </a:r>
                      <a:r>
                        <a:rPr lang="en-US" sz="2800" b="1" dirty="0"/>
                        <a:t> </a:t>
                      </a:r>
                      <a:r>
                        <a:rPr lang="en-US" sz="2800" b="1" dirty="0" err="1"/>
                        <a:t>phím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98820"/>
                  </a:ext>
                </a:extLst>
              </a:tr>
              <a:tr h="685196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Source Code Pro" panose="020B0509030403020204" pitchFamily="49" charset="77"/>
                        </a:rPr>
                        <a:t>onkeypress</a:t>
                      </a:r>
                      <a:endParaRPr lang="en-US" sz="2800" dirty="0">
                        <a:latin typeface="Source Code Pro" panose="020B0509030403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Sự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kiện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xảy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ra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khi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người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dùng</a:t>
                      </a:r>
                      <a:r>
                        <a:rPr lang="en-US" sz="2800" dirty="0"/>
                        <a:t> </a:t>
                      </a:r>
                      <a:r>
                        <a:rPr lang="en-US" sz="2800" b="1" dirty="0" err="1"/>
                        <a:t>nhấn</a:t>
                      </a:r>
                      <a:r>
                        <a:rPr lang="en-US" sz="2800" b="1" dirty="0"/>
                        <a:t> </a:t>
                      </a:r>
                      <a:r>
                        <a:rPr lang="en-US" sz="2800" b="1" dirty="0" err="1"/>
                        <a:t>phím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798417"/>
                  </a:ext>
                </a:extLst>
              </a:tr>
              <a:tr h="685196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Source Code Pro" panose="020B0509030403020204" pitchFamily="49" charset="77"/>
                        </a:rPr>
                        <a:t>onkeyup</a:t>
                      </a:r>
                      <a:endParaRPr lang="en-US" sz="2800" dirty="0">
                        <a:latin typeface="Source Code Pro" panose="020B0509030403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Sự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kiện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xảy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ra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khi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người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dùng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buông</a:t>
                      </a:r>
                      <a:r>
                        <a:rPr lang="en-US" sz="2800" dirty="0"/>
                        <a:t>/</a:t>
                      </a:r>
                      <a:r>
                        <a:rPr lang="en-US" sz="2800" dirty="0" err="1"/>
                        <a:t>nhả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phím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04004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AC3DD-47EA-544F-A2E3-DFEC1B4EE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23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6ECA-C06F-104F-AFC0-CCC51249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key event handlers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8B1285D-0E24-DE4E-86D7-8ABA33E08E0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631950" y="2560837"/>
            <a:ext cx="8928100" cy="39497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197D69-DE44-A446-9111-3BEA8A8C8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08" y="1573619"/>
            <a:ext cx="3610658" cy="987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492850-E518-E94D-A384-EF9F80729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548" y="1573618"/>
            <a:ext cx="4349246" cy="11986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22E307-64E1-C44D-9BE4-24FE45068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066" y="1573620"/>
            <a:ext cx="3825905" cy="103888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57F2FF-0B51-A84B-B92D-BF36D83DC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46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6ECA-C06F-104F-AFC0-CCC51249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submission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16B6B3-D18F-7D46-B35D-A7891251A6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Mỗi</a:t>
            </a:r>
            <a:r>
              <a:rPr lang="en-US" dirty="0"/>
              <a:t> form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button Submit</a:t>
            </a:r>
          </a:p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>
                <a:latin typeface="Source Code Pro" panose="020B0509030403020204" pitchFamily="49" charset="77"/>
              </a:rPr>
              <a:t>onsubmit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 err="1"/>
              <a:t>của</a:t>
            </a:r>
            <a:r>
              <a:rPr lang="en-US" dirty="0"/>
              <a:t> form</a:t>
            </a:r>
          </a:p>
          <a:p>
            <a:pPr lvl="1">
              <a:lnSpc>
                <a:spcPct val="150000"/>
              </a:lnSpc>
            </a:pP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nhấn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button Submit</a:t>
            </a:r>
          </a:p>
          <a:p>
            <a:pPr lvl="1">
              <a:lnSpc>
                <a:spcPct val="150000"/>
              </a:lnSpc>
            </a:pP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>
                <a:latin typeface="Source Code Pro" panose="020B0509030403020204" pitchFamily="49" charset="77"/>
              </a:rPr>
              <a:t>onsubmit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True,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server</a:t>
            </a:r>
          </a:p>
          <a:p>
            <a:pPr lvl="1">
              <a:lnSpc>
                <a:spcPct val="150000"/>
              </a:lnSpc>
            </a:pP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>
                <a:latin typeface="Source Code Pro" panose="020B0509030403020204" pitchFamily="49" charset="77"/>
              </a:rPr>
              <a:t>onsubmit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False,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server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92BA43-A166-4D46-A944-B960E6823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0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DE0A-5274-9648-A504-A1350C96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cũ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F9C3E-47F4-0A46-AA5D-ECC97E2531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style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element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style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element.</a:t>
            </a:r>
          </a:p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element</a:t>
            </a:r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HTML</a:t>
            </a:r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event listeners</a:t>
            </a:r>
          </a:p>
          <a:p>
            <a:r>
              <a:rPr lang="en-US" dirty="0"/>
              <a:t>Mouse event handlers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Onblclick</a:t>
            </a:r>
            <a:r>
              <a:rPr lang="en-US" dirty="0"/>
              <a:t>, </a:t>
            </a:r>
            <a:r>
              <a:rPr lang="en-US" dirty="0" err="1"/>
              <a:t>onmousedown</a:t>
            </a:r>
            <a:r>
              <a:rPr lang="en-US" dirty="0"/>
              <a:t>, </a:t>
            </a:r>
            <a:r>
              <a:rPr lang="en-US" dirty="0" err="1"/>
              <a:t>onmouseup</a:t>
            </a:r>
            <a:r>
              <a:rPr lang="en-US" dirty="0"/>
              <a:t>, </a:t>
            </a:r>
            <a:r>
              <a:rPr lang="en-US" dirty="0" err="1"/>
              <a:t>onmouseenter,onmouseleave</a:t>
            </a:r>
            <a:endParaRPr lang="en-US" dirty="0"/>
          </a:p>
          <a:p>
            <a:pPr lvl="1"/>
            <a:r>
              <a:rPr lang="en-US" dirty="0" err="1"/>
              <a:t>Onmousemove,onmouseout</a:t>
            </a:r>
            <a:r>
              <a:rPr lang="en-US" dirty="0"/>
              <a:t>, </a:t>
            </a:r>
            <a:r>
              <a:rPr lang="en-US" dirty="0" err="1"/>
              <a:t>onmouseover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mouse event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rollover, slideshow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8B316-58AA-8E42-8A8A-12880C9D9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29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6ECA-C06F-104F-AFC0-CCC51249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submission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16B6B3-D18F-7D46-B35D-A7891251A6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CC1D8-572A-E343-9B35-8B8C13B7F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41" y="1558760"/>
            <a:ext cx="2705100" cy="195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EEBB93-8986-2E40-A921-F5A869805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920" y="1558760"/>
            <a:ext cx="2851307" cy="2026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8456AC-18F0-3346-BFC4-57F072C28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82274"/>
            <a:ext cx="12192000" cy="25595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09A628-1074-7144-97CC-636056EEE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29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6ECA-C06F-104F-AFC0-CCC51249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form submission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1510047-AF0A-754B-844B-C0D4B2F10E3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64050" y="1291048"/>
            <a:ext cx="6871028" cy="558824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EEBB93-8986-2E40-A921-F5A869805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712" y="4264365"/>
            <a:ext cx="2851307" cy="2026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D08076-245B-0C4A-8CF5-0996E8EC0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4712" y="1492414"/>
            <a:ext cx="2705100" cy="1955800"/>
          </a:xfrm>
          <a:prstGeom prst="rect">
            <a:avLst/>
          </a:prstGeom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9BBE2E08-5EB6-EB40-9376-53734509CD83}"/>
              </a:ext>
            </a:extLst>
          </p:cNvPr>
          <p:cNvCxnSpPr/>
          <p:nvPr/>
        </p:nvCxnSpPr>
        <p:spPr>
          <a:xfrm rot="5400000">
            <a:off x="8846167" y="2654512"/>
            <a:ext cx="1794051" cy="1425654"/>
          </a:xfrm>
          <a:prstGeom prst="curved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00123E-B234-5A4F-9D35-D0FAAA91D187}"/>
              </a:ext>
            </a:extLst>
          </p:cNvPr>
          <p:cNvSpPr txBox="1"/>
          <p:nvPr/>
        </p:nvSpPr>
        <p:spPr>
          <a:xfrm>
            <a:off x="9957320" y="3252196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submit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46E6A-2501-6D40-8F5C-3728109B1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53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6ECA-C06F-104F-AFC0-CCC51249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</a:t>
            </a:r>
            <a:r>
              <a:rPr lang="en-US" dirty="0" err="1"/>
              <a:t>và</a:t>
            </a:r>
            <a:r>
              <a:rPr lang="en-US" dirty="0"/>
              <a:t> drop elements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16B6B3-D18F-7D46-B35D-A7891251A6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>
                <a:latin typeface="Source Code Pro" panose="020B0509030403020204" pitchFamily="49" charset="77"/>
              </a:rPr>
              <a:t>event.preventDefault</a:t>
            </a:r>
            <a:r>
              <a:rPr lang="en-US" dirty="0"/>
              <a:t>: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80444F9C-2021-9644-A174-C487CCA7F2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9215504"/>
              </p:ext>
            </p:extLst>
          </p:nvPr>
        </p:nvGraphicFramePr>
        <p:xfrm>
          <a:off x="153883" y="2944813"/>
          <a:ext cx="1171257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334">
                  <a:extLst>
                    <a:ext uri="{9D8B030D-6E8A-4147-A177-3AD203B41FA5}">
                      <a16:colId xmlns:a16="http://schemas.microsoft.com/office/drawing/2014/main" val="695695123"/>
                    </a:ext>
                  </a:extLst>
                </a:gridCol>
                <a:gridCol w="9143242">
                  <a:extLst>
                    <a:ext uri="{9D8B030D-6E8A-4147-A177-3AD203B41FA5}">
                      <a16:colId xmlns:a16="http://schemas.microsoft.com/office/drawing/2014/main" val="157096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Sự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kiện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Mô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tả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4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Source Code Pro" panose="020B0509030403020204" pitchFamily="49" charset="77"/>
                        </a:rPr>
                        <a:t>ondrag</a:t>
                      </a:r>
                      <a:endParaRPr lang="en-US" sz="2800" dirty="0">
                        <a:latin typeface="Source Code Pro" panose="020B0509030403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Xảy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ra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khi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chọn</a:t>
                      </a:r>
                      <a:r>
                        <a:rPr lang="en-US" sz="2800" dirty="0"/>
                        <a:t> 1 element (text) </a:t>
                      </a:r>
                      <a:r>
                        <a:rPr lang="en-US" sz="2800" dirty="0" err="1"/>
                        <a:t>để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kéo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và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đang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kéo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8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Source Code Pro" panose="020B0509030403020204" pitchFamily="49" charset="77"/>
                        </a:rPr>
                        <a:t>ondrop</a:t>
                      </a:r>
                      <a:endParaRPr lang="en-US" sz="2800" dirty="0">
                        <a:latin typeface="Source Code Pro" panose="020B0509030403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Xảy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ra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khi</a:t>
                      </a:r>
                      <a:r>
                        <a:rPr lang="en-US" sz="2800" dirty="0"/>
                        <a:t> 1 element/text (</a:t>
                      </a:r>
                      <a:r>
                        <a:rPr lang="en-US" sz="2800" dirty="0" err="1"/>
                        <a:t>cho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phép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kéo</a:t>
                      </a:r>
                      <a:r>
                        <a:rPr lang="en-US" sz="2800" dirty="0"/>
                        <a:t>) </a:t>
                      </a:r>
                      <a:r>
                        <a:rPr lang="en-US" sz="2800" dirty="0" err="1"/>
                        <a:t>được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thả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xuống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vị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trí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hợp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lệ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2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Source Code Pro" panose="020B0509030403020204" pitchFamily="49" charset="77"/>
                        </a:rPr>
                        <a:t>ondragstart</a:t>
                      </a:r>
                      <a:endParaRPr lang="en-US" sz="2800" dirty="0">
                        <a:latin typeface="Source Code Pro" panose="020B0509030403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Xảy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ra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khi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người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dùng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kéo</a:t>
                      </a:r>
                      <a:r>
                        <a:rPr lang="en-US" sz="2800" dirty="0"/>
                        <a:t> 1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04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Source Code Pro" panose="020B0509030403020204" pitchFamily="49" charset="77"/>
                        </a:rPr>
                        <a:t>ondragover</a:t>
                      </a:r>
                      <a:endParaRPr lang="en-US" sz="2800" dirty="0">
                        <a:latin typeface="Source Code Pro" panose="020B0509030403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Xảy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ra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khi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phần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tử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được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kéo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vượt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quá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mục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tiêu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thả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78356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1D549A-389F-E541-A984-161EA4C65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45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99EEC0-4B50-034B-9BBD-526BA867E9F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004205" y="1683968"/>
            <a:ext cx="4647776" cy="349193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3D6ECA-C06F-104F-AFC0-CCC51249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drag </a:t>
            </a:r>
            <a:r>
              <a:rPr lang="en-US" dirty="0" err="1"/>
              <a:t>và</a:t>
            </a:r>
            <a:r>
              <a:rPr lang="en-US" dirty="0"/>
              <a:t> drop elements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45FAF1-866D-224B-BDA5-C6FBAA01A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9447"/>
            <a:ext cx="9288337" cy="1860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2F9579-6BEE-1542-B005-9873FF0C1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6" y="1291047"/>
            <a:ext cx="3887524" cy="27768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7B9187-37A8-C245-99C1-2243C4947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300" y="1322069"/>
            <a:ext cx="2652424" cy="22053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45822C-CD3B-0749-BA7E-9597D1F4E7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397" y="3658254"/>
            <a:ext cx="4178300" cy="3035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AD9DEA9-FCCA-444F-B6D2-0E9CF6524703}"/>
              </a:ext>
            </a:extLst>
          </p:cNvPr>
          <p:cNvSpPr txBox="1"/>
          <p:nvPr/>
        </p:nvSpPr>
        <p:spPr>
          <a:xfrm>
            <a:off x="5526157" y="1709876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Start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D6AA66-0F96-6040-A26C-84A4DB924619}"/>
              </a:ext>
            </a:extLst>
          </p:cNvPr>
          <p:cNvSpPr txBox="1"/>
          <p:nvPr/>
        </p:nvSpPr>
        <p:spPr>
          <a:xfrm>
            <a:off x="9024730" y="2663687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drag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ECB732-11D3-C24B-8F1E-65DE2475002A}"/>
              </a:ext>
            </a:extLst>
          </p:cNvPr>
          <p:cNvSpPr txBox="1"/>
          <p:nvPr/>
        </p:nvSpPr>
        <p:spPr>
          <a:xfrm>
            <a:off x="11203363" y="4396941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drop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276DE2-AB35-DE4B-AA69-2F2A437AF7B0}"/>
              </a:ext>
            </a:extLst>
          </p:cNvPr>
          <p:cNvCxnSpPr/>
          <p:nvPr/>
        </p:nvCxnSpPr>
        <p:spPr>
          <a:xfrm>
            <a:off x="4963842" y="2663687"/>
            <a:ext cx="193133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2A67D5-C988-E449-97A3-B0DFE01739EC}"/>
              </a:ext>
            </a:extLst>
          </p:cNvPr>
          <p:cNvCxnSpPr/>
          <p:nvPr/>
        </p:nvCxnSpPr>
        <p:spPr>
          <a:xfrm>
            <a:off x="8050696" y="3876914"/>
            <a:ext cx="119170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430B01-73D7-C84A-8205-2FF4B9332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51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35EE51-AA19-D440-B2E0-F6FF7A2C009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594803" y="1291047"/>
            <a:ext cx="7462716" cy="516938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3D6ECA-C06F-104F-AFC0-CCC51249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drag </a:t>
            </a:r>
            <a:r>
              <a:rPr lang="en-US" dirty="0" err="1"/>
              <a:t>và</a:t>
            </a:r>
            <a:r>
              <a:rPr lang="en-US" dirty="0"/>
              <a:t> drop elements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24EC10-9C51-DB43-9E56-F43548362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09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CB63-7656-F94B-9B3F-7521E2E3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740D-0195-EA4C-A6C2-5B36C2A194C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tuỳ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arguments</a:t>
            </a:r>
          </a:p>
          <a:p>
            <a:r>
              <a:rPr lang="en-US" dirty="0">
                <a:latin typeface="Source Code Pro" panose="020B0509030403020204" pitchFamily="49" charset="77"/>
              </a:rPr>
              <a:t>arguments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arguments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A4955-1C62-1B47-BB3F-264EBB59C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8" y="4235727"/>
            <a:ext cx="6587351" cy="223499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D5CC2-8D79-E14A-9395-EEF548CE9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93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CB63-7656-F94B-9B3F-7521E2E3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740D-0195-EA4C-A6C2-5B36C2A194C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Hoisting </a:t>
            </a:r>
            <a:r>
              <a:rPr lang="en-US" dirty="0" err="1"/>
              <a:t>là</a:t>
            </a:r>
            <a:r>
              <a:rPr lang="en-US" dirty="0"/>
              <a:t> default behavior (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declaration (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)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(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)</a:t>
            </a:r>
          </a:p>
          <a:p>
            <a:r>
              <a:rPr lang="en-US" dirty="0"/>
              <a:t>Hoisting (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developers)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developers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(scope)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37CD9-0C7F-EB4F-9AE9-F56DA8AE4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97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CB63-7656-F94B-9B3F-7521E2E3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javascript</a:t>
            </a:r>
            <a:r>
              <a:rPr lang="en-US" dirty="0"/>
              <a:t> 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740D-0195-EA4C-A6C2-5B36C2A194C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Hoisting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javascipt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y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code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49DB5-0083-A44F-A907-5D01C3278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08" y="1291047"/>
            <a:ext cx="8291539" cy="2137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CF2855-EF95-874B-A032-7069C7ABC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4549849"/>
            <a:ext cx="6893440" cy="19716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18DBF-A8DB-974E-8A44-45C2CD34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21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CB63-7656-F94B-9B3F-7521E2E3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javascript</a:t>
            </a:r>
            <a:r>
              <a:rPr lang="en-US" dirty="0"/>
              <a:t> 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740D-0195-EA4C-A6C2-5B36C2A194C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y </a:t>
            </a:r>
            <a:r>
              <a:rPr lang="en-US" dirty="0" err="1"/>
              <a:t>với</a:t>
            </a:r>
            <a:r>
              <a:rPr lang="en-US" dirty="0"/>
              <a:t> let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5E89E-A92E-F840-8FF6-F43299347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114550"/>
            <a:ext cx="9671798" cy="26098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0CFDF-0DF9-B444-BFC5-C74DB47BE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17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E43C-52D1-B242-A80B-75733CC7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strict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259DD-F3A0-3E42-9D8E-F02F430738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77"/>
              </a:rPr>
              <a:t>strict mode</a:t>
            </a:r>
            <a:r>
              <a:rPr lang="en-US" dirty="0"/>
              <a:t> (ES5):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latin typeface="Source Code Pro" panose="020B0509030403020204" pitchFamily="49" charset="77"/>
              </a:rPr>
              <a:t>“use strict”;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1 script </a:t>
            </a:r>
            <a:r>
              <a:rPr lang="en-US" dirty="0" err="1"/>
              <a:t>hoặc</a:t>
            </a:r>
            <a:r>
              <a:rPr lang="en-US" dirty="0"/>
              <a:t> 1 </a:t>
            </a:r>
            <a:r>
              <a:rPr lang="en-US" dirty="0" err="1"/>
              <a:t>hàm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Hoặc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1DFDCF-ECE1-9C46-90B0-10425828C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99" y="3145062"/>
            <a:ext cx="7899401" cy="10643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F899CB-C0C9-B14B-B71A-EA539DC0A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99" y="4438946"/>
            <a:ext cx="7543801" cy="21352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F721F-E8A8-0D42-B296-1149A2643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08CC-A1C3-D54E-AF30-C98DBBC3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MỤC TIÊU BÀI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7D4B4-08BF-E34B-B1D0-43487E5509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target property</a:t>
            </a:r>
          </a:p>
          <a:p>
            <a:r>
              <a:rPr lang="en-US" dirty="0" err="1"/>
              <a:t>onChange</a:t>
            </a:r>
            <a:r>
              <a:rPr lang="en-US" dirty="0"/>
              <a:t> &amp; </a:t>
            </a:r>
            <a:r>
              <a:rPr lang="en-US" dirty="0" err="1"/>
              <a:t>onBlur</a:t>
            </a:r>
            <a:endParaRPr lang="en-US" dirty="0"/>
          </a:p>
          <a:p>
            <a:r>
              <a:rPr lang="en-US" dirty="0"/>
              <a:t>Key event</a:t>
            </a:r>
          </a:p>
          <a:p>
            <a:r>
              <a:rPr lang="en-US" dirty="0"/>
              <a:t>Drag &amp; Drop elements</a:t>
            </a:r>
          </a:p>
          <a:p>
            <a:r>
              <a:rPr lang="en-US" dirty="0"/>
              <a:t>Form </a:t>
            </a:r>
            <a:r>
              <a:rPr lang="en-US" dirty="0" err="1"/>
              <a:t>Submision</a:t>
            </a:r>
            <a:r>
              <a:rPr lang="en-US" dirty="0"/>
              <a:t>. </a:t>
            </a:r>
          </a:p>
          <a:p>
            <a:r>
              <a:rPr lang="en-US" dirty="0"/>
              <a:t>Pre-intermediate </a:t>
            </a:r>
            <a:r>
              <a:rPr lang="en-US" dirty="0" err="1"/>
              <a:t>javascript</a:t>
            </a:r>
            <a:r>
              <a:rPr lang="en-US" dirty="0"/>
              <a:t>: function &amp; arguments object, </a:t>
            </a:r>
            <a:r>
              <a:rPr lang="en-US" dirty="0" err="1"/>
              <a:t>js</a:t>
            </a:r>
            <a:r>
              <a:rPr lang="en-US" dirty="0"/>
              <a:t> hoisting, strict mode,...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AE858-938E-5E4F-99EA-4B155C24E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96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E43C-52D1-B242-A80B-75733CC7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strict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259DD-F3A0-3E42-9D8E-F02F430738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B1E63-77E6-4041-B82D-257B1109B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08" y="2684581"/>
            <a:ext cx="4955009" cy="2487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3E7CC1-7B33-C04F-99C6-76EE9F0C0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774" y="2760781"/>
            <a:ext cx="7297161" cy="24559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74D08-86A7-204C-AB1D-DC2DB53AA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32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DE0A-5274-9648-A504-A1350C96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F9C3E-47F4-0A46-AA5D-ECC97E2531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target property</a:t>
            </a:r>
          </a:p>
          <a:p>
            <a:r>
              <a:rPr lang="en-US" dirty="0" err="1"/>
              <a:t>onChange</a:t>
            </a:r>
            <a:r>
              <a:rPr lang="en-US" dirty="0"/>
              <a:t> &amp; </a:t>
            </a:r>
            <a:r>
              <a:rPr lang="en-US" dirty="0" err="1"/>
              <a:t>onBlur</a:t>
            </a:r>
            <a:endParaRPr lang="en-US" dirty="0"/>
          </a:p>
          <a:p>
            <a:r>
              <a:rPr lang="en-US" dirty="0"/>
              <a:t>Key event</a:t>
            </a:r>
          </a:p>
          <a:p>
            <a:r>
              <a:rPr lang="en-US" dirty="0"/>
              <a:t>Drag &amp; Drop elements</a:t>
            </a:r>
          </a:p>
          <a:p>
            <a:r>
              <a:rPr lang="en-US" dirty="0"/>
              <a:t>Form </a:t>
            </a:r>
            <a:r>
              <a:rPr lang="en-US" dirty="0" err="1"/>
              <a:t>Submision</a:t>
            </a:r>
            <a:r>
              <a:rPr lang="en-US" dirty="0"/>
              <a:t>. </a:t>
            </a:r>
          </a:p>
          <a:p>
            <a:r>
              <a:rPr lang="en-US" dirty="0"/>
              <a:t>Pre-intermediate </a:t>
            </a:r>
            <a:r>
              <a:rPr lang="en-US" dirty="0" err="1"/>
              <a:t>javascript</a:t>
            </a:r>
            <a:r>
              <a:rPr lang="en-US" dirty="0"/>
              <a:t>: function &amp; arguments object, </a:t>
            </a:r>
            <a:r>
              <a:rPr lang="en-US" dirty="0" err="1"/>
              <a:t>js</a:t>
            </a:r>
            <a:r>
              <a:rPr lang="en-US" dirty="0"/>
              <a:t> hoisting, strict mode,...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DE735-6916-CD40-B046-55BA1F02B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56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75CD6-40F3-0A4D-AC90-46CDE491F2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799">
              <a:spcBef>
                <a:spcPts val="87"/>
              </a:spcBef>
            </a:pPr>
            <a:fld id="{81D60167-4931-47E6-BA6A-407CBD079E47}" type="slidenum">
              <a:rPr lang="en-US" spc="13"/>
              <a:pPr marL="50799">
                <a:spcBef>
                  <a:spcPts val="87"/>
                </a:spcBef>
              </a:pPr>
              <a:t>32</a:t>
            </a:fld>
            <a:endParaRPr lang="en-US" spc="13" dirty="0"/>
          </a:p>
        </p:txBody>
      </p:sp>
    </p:spTree>
    <p:extLst>
      <p:ext uri="{BB962C8B-B14F-4D97-AF65-F5344CB8AC3E}">
        <p14:creationId xmlns:p14="http://schemas.microsoft.com/office/powerpoint/2010/main" val="366443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8E51-BDC1-EC49-BC23-8F28F57E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&amp;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010D6-3E10-6B4E-9C3D-6DE6A5752A3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i="1" dirty="0" err="1"/>
              <a:t>Nhắc</a:t>
            </a:r>
            <a:r>
              <a:rPr lang="en-US" b="1" i="1" dirty="0"/>
              <a:t> </a:t>
            </a:r>
            <a:r>
              <a:rPr lang="en-US" b="1" i="1" dirty="0" err="1"/>
              <a:t>lại</a:t>
            </a:r>
            <a:r>
              <a:rPr lang="en-US" b="1" i="1" dirty="0"/>
              <a:t> </a:t>
            </a:r>
            <a:r>
              <a:rPr lang="en-US" b="1" i="1" dirty="0" err="1"/>
              <a:t>bài</a:t>
            </a:r>
            <a:r>
              <a:rPr lang="en-US" b="1" i="1" dirty="0"/>
              <a:t> </a:t>
            </a:r>
            <a:r>
              <a:rPr lang="en-US" b="1" i="1" dirty="0" err="1"/>
              <a:t>cũ</a:t>
            </a:r>
            <a:r>
              <a:rPr lang="en-US" b="1" i="1" dirty="0"/>
              <a:t>: </a:t>
            </a:r>
            <a:r>
              <a:rPr lang="en-US" dirty="0"/>
              <a:t>Form </a:t>
            </a:r>
            <a:r>
              <a:rPr lang="en-US" dirty="0" err="1"/>
              <a:t>và</a:t>
            </a:r>
            <a:r>
              <a:rPr lang="en-US" dirty="0"/>
              <a:t> input (text, radio, checkbox, select,…), button..</a:t>
            </a:r>
          </a:p>
          <a:p>
            <a:r>
              <a:rPr lang="en-US" b="1" i="1" dirty="0" err="1"/>
              <a:t>Nhắc</a:t>
            </a:r>
            <a:r>
              <a:rPr lang="en-US" b="1" i="1" dirty="0"/>
              <a:t> </a:t>
            </a:r>
            <a:r>
              <a:rPr lang="en-US" b="1" i="1" dirty="0" err="1"/>
              <a:t>lại</a:t>
            </a:r>
            <a:r>
              <a:rPr lang="en-US" b="1" i="1" dirty="0"/>
              <a:t> </a:t>
            </a:r>
            <a:r>
              <a:rPr lang="en-US" b="1" i="1" dirty="0" err="1"/>
              <a:t>bài</a:t>
            </a:r>
            <a:r>
              <a:rPr lang="en-US" b="1" i="1" dirty="0"/>
              <a:t> </a:t>
            </a:r>
            <a:r>
              <a:rPr lang="en-US" b="1" i="1" dirty="0" err="1"/>
              <a:t>cũ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element (node)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element (node) </a:t>
            </a:r>
            <a:r>
              <a:rPr lang="en-US" b="1" dirty="0" err="1"/>
              <a:t>bằng</a:t>
            </a:r>
            <a:r>
              <a:rPr lang="en-US" dirty="0"/>
              <a:t> </a:t>
            </a:r>
            <a:r>
              <a:rPr lang="en-US" b="1" dirty="0"/>
              <a:t>ID</a:t>
            </a:r>
            <a:r>
              <a:rPr lang="en-US" dirty="0"/>
              <a:t>: </a:t>
            </a:r>
            <a:r>
              <a:rPr lang="en-US" b="1" dirty="0" err="1">
                <a:latin typeface="Source Code Pro" panose="020B0509030403020204" pitchFamily="49" charset="77"/>
              </a:rPr>
              <a:t>getElementsById</a:t>
            </a:r>
            <a:r>
              <a:rPr lang="en-US" b="1" dirty="0">
                <a:latin typeface="Source Code Pro" panose="020B0509030403020204" pitchFamily="49" charset="77"/>
              </a:rPr>
              <a:t>()</a:t>
            </a:r>
          </a:p>
          <a:p>
            <a:pPr lvl="1"/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element (node) </a:t>
            </a:r>
            <a:r>
              <a:rPr lang="en-US" b="1" dirty="0" err="1"/>
              <a:t>bằng</a:t>
            </a:r>
            <a:r>
              <a:rPr lang="en-US" dirty="0"/>
              <a:t> </a:t>
            </a:r>
            <a:r>
              <a:rPr lang="en-US" b="1" dirty="0" err="1"/>
              <a:t>tên</a:t>
            </a:r>
            <a:r>
              <a:rPr lang="en-US" b="1" dirty="0"/>
              <a:t> </a:t>
            </a:r>
            <a:r>
              <a:rPr lang="en-US" b="1" dirty="0" err="1"/>
              <a:t>thẻ</a:t>
            </a:r>
            <a:r>
              <a:rPr lang="en-US" b="1" dirty="0"/>
              <a:t> (Tag name)</a:t>
            </a:r>
            <a:r>
              <a:rPr lang="en-US" dirty="0"/>
              <a:t>: </a:t>
            </a:r>
            <a:r>
              <a:rPr lang="en-US" b="1" dirty="0" err="1">
                <a:latin typeface="Source Code Pro" panose="020B0509030403020204" pitchFamily="49" charset="77"/>
              </a:rPr>
              <a:t>getElementsByTagName</a:t>
            </a:r>
            <a:r>
              <a:rPr lang="en-US" b="1" dirty="0">
                <a:latin typeface="Source Code Pro" panose="020B0509030403020204" pitchFamily="49" charset="77"/>
              </a:rPr>
              <a:t>()</a:t>
            </a:r>
          </a:p>
          <a:p>
            <a:pPr lvl="1"/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element (node) </a:t>
            </a:r>
            <a:r>
              <a:rPr lang="en-US" b="1" dirty="0" err="1"/>
              <a:t>bằng</a:t>
            </a:r>
            <a:r>
              <a:rPr lang="en-US" dirty="0"/>
              <a:t> </a:t>
            </a:r>
            <a:r>
              <a:rPr lang="en-US" b="1" dirty="0" err="1"/>
              <a:t>tên</a:t>
            </a:r>
            <a:r>
              <a:rPr lang="en-US" b="1" dirty="0"/>
              <a:t> class (Class name)</a:t>
            </a:r>
            <a:r>
              <a:rPr lang="en-US" dirty="0"/>
              <a:t>: </a:t>
            </a:r>
            <a:r>
              <a:rPr lang="en-US" b="1" dirty="0" err="1">
                <a:latin typeface="Source Code Pro" panose="020B0509030403020204" pitchFamily="49" charset="77"/>
              </a:rPr>
              <a:t>getElementsByClassName</a:t>
            </a:r>
            <a:r>
              <a:rPr lang="en-US" b="1" dirty="0">
                <a:latin typeface="Source Code Pro" panose="020B0509030403020204" pitchFamily="49" charset="77"/>
              </a:rPr>
              <a:t>()</a:t>
            </a:r>
          </a:p>
          <a:p>
            <a:pPr lvl="1"/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element (node)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b="1" dirty="0"/>
              <a:t>CSS selector: </a:t>
            </a:r>
            <a:r>
              <a:rPr lang="en-US" b="1" dirty="0" err="1"/>
              <a:t>querySelector</a:t>
            </a:r>
            <a:r>
              <a:rPr lang="en-US" b="1" dirty="0"/>
              <a:t>(), </a:t>
            </a:r>
            <a:r>
              <a:rPr lang="en-US" b="1" dirty="0" err="1"/>
              <a:t>querySelectorAll</a:t>
            </a:r>
            <a:r>
              <a:rPr lang="en-US" b="1" dirty="0"/>
              <a:t>()</a:t>
            </a:r>
            <a:endParaRPr lang="en-US" b="1" dirty="0">
              <a:latin typeface="Source Code Pro" panose="020B0509030403020204" pitchFamily="49" charset="7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FA2A9-A4F5-884B-A2D4-880A9964B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6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8E51-BDC1-EC49-BC23-8F28F57E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010D6-3E10-6B4E-9C3D-6DE6A5752A3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server</a:t>
            </a:r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Button Submit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Server</a:t>
            </a:r>
          </a:p>
          <a:p>
            <a:r>
              <a:rPr lang="en-US" dirty="0"/>
              <a:t>Form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GET </a:t>
            </a:r>
            <a:r>
              <a:rPr lang="en-US" dirty="0" err="1"/>
              <a:t>hoặc</a:t>
            </a:r>
            <a:r>
              <a:rPr lang="en-US" dirty="0"/>
              <a:t> POST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Server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1009DC-BCBA-0940-9DED-F5A7F8D5D38B}"/>
              </a:ext>
            </a:extLst>
          </p:cNvPr>
          <p:cNvGrpSpPr/>
          <p:nvPr/>
        </p:nvGrpSpPr>
        <p:grpSpPr>
          <a:xfrm>
            <a:off x="2137623" y="3465547"/>
            <a:ext cx="7745095" cy="3005174"/>
            <a:chOff x="533401" y="3389347"/>
            <a:chExt cx="7745095" cy="3005174"/>
          </a:xfrm>
        </p:grpSpPr>
        <p:pic>
          <p:nvPicPr>
            <p:cNvPr id="1025" name="Picture 1" descr="page39image44249904">
              <a:extLst>
                <a:ext uri="{FF2B5EF4-FFF2-40B4-BE49-F238E27FC236}">
                  <a16:creationId xmlns:a16="http://schemas.microsoft.com/office/drawing/2014/main" id="{E2A152CD-5368-8E4B-B306-58B150D99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1" y="3593710"/>
              <a:ext cx="2768600" cy="26992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page39image38404288">
              <a:extLst>
                <a:ext uri="{FF2B5EF4-FFF2-40B4-BE49-F238E27FC236}">
                  <a16:creationId xmlns:a16="http://schemas.microsoft.com/office/drawing/2014/main" id="{E1722CD1-E454-9C4B-A3EF-134D0883F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868" y="5410200"/>
              <a:ext cx="2819400" cy="165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0D9E556-EA81-3042-86F6-03BDF6739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2336" y="3657600"/>
              <a:ext cx="2044700" cy="1752600"/>
            </a:xfrm>
            <a:prstGeom prst="rect">
              <a:avLst/>
            </a:prstGeom>
          </p:spPr>
        </p:pic>
        <p:pic>
          <p:nvPicPr>
            <p:cNvPr id="1027" name="Picture 3" descr="page39image44238464">
              <a:extLst>
                <a:ext uri="{FF2B5EF4-FFF2-40B4-BE49-F238E27FC236}">
                  <a16:creationId xmlns:a16="http://schemas.microsoft.com/office/drawing/2014/main" id="{102427AE-F37D-554B-9315-FE7F9355B4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603" y="3389347"/>
              <a:ext cx="2023893" cy="3005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BEC24-3BF7-5F49-A978-C82E51617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3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86F4-40C7-4C4D-BABE-A145B80E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D6F6-06A4-DF4B-9C21-EBDDA03121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server (sever side validation)</a:t>
            </a:r>
          </a:p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browser (client-side validation)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server</a:t>
            </a:r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browser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server</a:t>
            </a:r>
          </a:p>
          <a:p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: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server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disable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8FE5C-9078-BA4F-999B-A198B8ECA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0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4CB7-DCFC-FA44-908C-9DD556C3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</a:t>
            </a:r>
            <a:r>
              <a:rPr lang="en-US" dirty="0" err="1"/>
              <a:t>và</a:t>
            </a:r>
            <a:r>
              <a:rPr lang="en-US" dirty="0"/>
              <a:t>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71E01-9ACB-024C-B61F-7C1215AA74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element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name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checkbox, radio,…)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attribute name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element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attribute name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id </a:t>
            </a:r>
            <a:r>
              <a:rPr lang="en-US" dirty="0" err="1"/>
              <a:t>và</a:t>
            </a:r>
            <a:r>
              <a:rPr lang="en-US" dirty="0"/>
              <a:t> name</a:t>
            </a:r>
          </a:p>
          <a:p>
            <a:pPr lvl="1"/>
            <a:r>
              <a:rPr lang="en-US" dirty="0"/>
              <a:t>Id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id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element </a:t>
            </a:r>
          </a:p>
          <a:p>
            <a:pPr lvl="1"/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attribute name,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name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b="1" dirty="0" err="1"/>
              <a:t>getElementsByName</a:t>
            </a:r>
            <a:r>
              <a:rPr lang="en-US" dirty="0"/>
              <a:t>(name)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element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EEEFD-07E9-1141-A6CF-714199398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8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8E51-BDC1-EC49-BC23-8F28F57E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</a:t>
            </a:r>
            <a:r>
              <a:rPr lang="en-US" dirty="0" err="1"/>
              <a:t>và</a:t>
            </a:r>
            <a:r>
              <a:rPr lang="en-US" dirty="0"/>
              <a:t> DOM</a:t>
            </a:r>
            <a:br>
              <a:rPr lang="en-US" dirty="0"/>
            </a:br>
            <a:r>
              <a:rPr lang="en-US" dirty="0"/>
              <a:t>(Demo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form: input text field)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D8BFC51-5ED5-D34C-9789-C03C297844E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54029" y="1378131"/>
            <a:ext cx="11283942" cy="515329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22B5D-1858-C64B-A32C-D151A7B04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2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8E51-BDC1-EC49-BC23-8F28F57E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</a:t>
            </a:r>
            <a:r>
              <a:rPr lang="en-US" dirty="0" err="1"/>
              <a:t>và</a:t>
            </a:r>
            <a:r>
              <a:rPr lang="en-US" dirty="0"/>
              <a:t> DOM</a:t>
            </a:r>
            <a:br>
              <a:rPr lang="en-US" dirty="0"/>
            </a:br>
            <a:r>
              <a:rPr lang="en-US" dirty="0"/>
              <a:t>(Demo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form: input checkbox field)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755EA1-6A38-284C-9199-5C4295A3114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67694" y="1574076"/>
            <a:ext cx="10256612" cy="474469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A945E-C5AB-9B40-B597-C99E931CA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592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4339</TotalTime>
  <Words>1317</Words>
  <Application>Microsoft Macintosh PowerPoint</Application>
  <PresentationFormat>Widescreen</PresentationFormat>
  <Paragraphs>197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FZShuTi</vt:lpstr>
      <vt:lpstr>굴림</vt:lpstr>
      <vt:lpstr>Arial</vt:lpstr>
      <vt:lpstr>Calibri</vt:lpstr>
      <vt:lpstr>Source Code Pro</vt:lpstr>
      <vt:lpstr>Tahoma</vt:lpstr>
      <vt:lpstr>Verdana</vt:lpstr>
      <vt:lpstr>Custom Design</vt:lpstr>
      <vt:lpstr>LẬP TRÌNH JAVASCRIPT</vt:lpstr>
      <vt:lpstr>Hệ thống bài cũ</vt:lpstr>
      <vt:lpstr>MỤC TIÊU BÀI HỌC</vt:lpstr>
      <vt:lpstr>Form &amp; truy xuất Form</vt:lpstr>
      <vt:lpstr>Form</vt:lpstr>
      <vt:lpstr>Kiểm tra hợp lệ cho form</vt:lpstr>
      <vt:lpstr>Form và DOM</vt:lpstr>
      <vt:lpstr>Form và DOM (Demo truy xuất form: input text field)</vt:lpstr>
      <vt:lpstr>Form và DOM (Demo truy xuất form: input checkbox field)</vt:lpstr>
      <vt:lpstr>Event target property</vt:lpstr>
      <vt:lpstr>Demo: Event target property</vt:lpstr>
      <vt:lpstr>Event target property</vt:lpstr>
      <vt:lpstr>Truy xuất form (input text field) với  event target property</vt:lpstr>
      <vt:lpstr>Truy xuất form (input checkbox) với  event target property</vt:lpstr>
      <vt:lpstr>Onchange , onblur</vt:lpstr>
      <vt:lpstr>Demo onchange, onblur</vt:lpstr>
      <vt:lpstr>Key event handlers</vt:lpstr>
      <vt:lpstr>Demo key event handlers</vt:lpstr>
      <vt:lpstr>Form submission</vt:lpstr>
      <vt:lpstr>Form submission</vt:lpstr>
      <vt:lpstr>Demo form submission</vt:lpstr>
      <vt:lpstr>Drag và drop elements</vt:lpstr>
      <vt:lpstr>Demo drag và drop elements</vt:lpstr>
      <vt:lpstr>Demo drag và drop elements</vt:lpstr>
      <vt:lpstr>Functions và đối tượng arguments</vt:lpstr>
      <vt:lpstr>Javascript hoisting</vt:lpstr>
      <vt:lpstr>DEMO javascript hoisting</vt:lpstr>
      <vt:lpstr>Demo javascript hoisting</vt:lpstr>
      <vt:lpstr>Sử dụng strict mode</vt:lpstr>
      <vt:lpstr>Demo sử dụng strict mode</vt:lpstr>
      <vt:lpstr>Tổng kết bài học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Tram Ta</dc:creator>
  <cp:lastModifiedBy>Tram Ta</cp:lastModifiedBy>
  <cp:revision>240</cp:revision>
  <dcterms:created xsi:type="dcterms:W3CDTF">2022-03-14T03:38:22Z</dcterms:created>
  <dcterms:modified xsi:type="dcterms:W3CDTF">2022-04-27T02:55:30Z</dcterms:modified>
</cp:coreProperties>
</file>