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5.jpg" ContentType="image/jp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339" r:id="rId3"/>
    <p:sldId id="258" r:id="rId4"/>
    <p:sldId id="261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260" r:id="rId19"/>
    <p:sldId id="353" r:id="rId20"/>
    <p:sldId id="364" r:id="rId21"/>
    <p:sldId id="356" r:id="rId22"/>
    <p:sldId id="362" r:id="rId23"/>
    <p:sldId id="358" r:id="rId24"/>
    <p:sldId id="365" r:id="rId25"/>
    <p:sldId id="360" r:id="rId26"/>
    <p:sldId id="361" r:id="rId27"/>
    <p:sldId id="33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912"/>
    <a:srgbClr val="F66B18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9"/>
    <p:restoredTop sz="94512"/>
  </p:normalViewPr>
  <p:slideViewPr>
    <p:cSldViewPr snapToGrid="0" snapToObjects="1">
      <p:cViewPr varScale="1">
        <p:scale>
          <a:sx n="79" d="100"/>
          <a:sy n="79" d="100"/>
        </p:scale>
        <p:origin x="1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F88BF-C2E3-A345-B8C6-C3CFB314E887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8BF82-D8E5-7F4B-8C40-D9AACCB17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9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9539E-71CF-664D-A972-38D146C0E4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13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A0353-C73E-0941-B7B3-79E70AE3F5E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31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rgbClr val="F26321"/>
            </a:gs>
            <a:gs pos="100000">
              <a:srgbClr val="F39B1C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DBF1D-37B2-1E42-94F5-A3A49BF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494B-240E-3C4B-B8A8-EE4EF8B017CA}" type="datetime1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3C5F2-E5C1-D34C-AE61-18F10341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D8901-BF80-3548-8A2E-548E2312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5696BB-38F8-6146-968C-3D52C7BFBA14}"/>
              </a:ext>
            </a:extLst>
          </p:cNvPr>
          <p:cNvSpPr/>
          <p:nvPr userDrawn="1"/>
        </p:nvSpPr>
        <p:spPr>
          <a:xfrm>
            <a:off x="0" y="0"/>
            <a:ext cx="4978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8C767F4-AD0F-BF40-9356-FF39A6BA0DA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31796265"/>
              </p:ext>
            </p:extLst>
          </p:nvPr>
        </p:nvGraphicFramePr>
        <p:xfrm>
          <a:off x="871579" y="1017918"/>
          <a:ext cx="10516727" cy="503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828">
                  <a:extLst>
                    <a:ext uri="{9D8B030D-6E8A-4147-A177-3AD203B41FA5}">
                      <a16:colId xmlns:a16="http://schemas.microsoft.com/office/drawing/2014/main" val="942709693"/>
                    </a:ext>
                  </a:extLst>
                </a:gridCol>
                <a:gridCol w="6414899">
                  <a:extLst>
                    <a:ext uri="{9D8B030D-6E8A-4147-A177-3AD203B41FA5}">
                      <a16:colId xmlns:a16="http://schemas.microsoft.com/office/drawing/2014/main" val="18488290"/>
                    </a:ext>
                  </a:extLst>
                </a:gridCol>
              </a:tblGrid>
              <a:tr h="503782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117" marR="92117" marT="46059" marB="46059">
                    <a:lnL w="76200" cap="flat" cmpd="sng" algn="ctr">
                      <a:solidFill>
                        <a:srgbClr val="F599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599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599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117" marR="92117" marT="46059" marB="46059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258787"/>
                  </a:ext>
                </a:extLst>
              </a:tr>
            </a:tbl>
          </a:graphicData>
        </a:graphic>
      </p:graphicFrame>
      <p:sp>
        <p:nvSpPr>
          <p:cNvPr id="28" name="Title 27">
            <a:extLst>
              <a:ext uri="{FF2B5EF4-FFF2-40B4-BE49-F238E27FC236}">
                <a16:creationId xmlns:a16="http://schemas.microsoft.com/office/drawing/2014/main" id="{750DB0AA-9E4F-4141-B614-723857FCD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78400" y="2535097"/>
            <a:ext cx="6340894" cy="1705214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Heading</a:t>
            </a:r>
            <a:br>
              <a:rPr lang="en-US" dirty="0"/>
            </a:br>
            <a:r>
              <a:rPr lang="en-US" dirty="0"/>
              <a:t>Insert title here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8C224D3-FA00-8746-9AAB-ECC5E019BE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0F74075-1B8B-B242-ACA8-75F3A991E3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647" y="1626008"/>
            <a:ext cx="1930466" cy="26122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4F87494-0185-F147-B807-F39EFF023360}"/>
              </a:ext>
            </a:extLst>
          </p:cNvPr>
          <p:cNvSpPr/>
          <p:nvPr userDrawn="1"/>
        </p:nvSpPr>
        <p:spPr>
          <a:xfrm>
            <a:off x="1244801" y="4374823"/>
            <a:ext cx="32976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1" cap="all" spc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b="1" cap="all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all" spc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800" b="1" cap="all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800" b="1" cap="all" spc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b="1" cap="all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all" spc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sz="1800" b="1" cap="all" spc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29A11DD-654D-8643-AE08-33C47D975C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8401" y="4343829"/>
            <a:ext cx="6340893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7494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B8D327-3CE1-974E-95A5-51B6E3F2BA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0E4691A-1ECD-5B4E-97E7-5BD97D973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363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988FCF-9C16-E647-B7D9-6DB2134022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EAA95E-F379-734B-A399-C2FA4F8A3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10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solidFill>
            <a:srgbClr val="F599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70A59-7981-6249-A05B-873389805E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4597" y="0"/>
            <a:ext cx="1434341" cy="62420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2A59E85-3368-5043-B3B4-7E58EF5B6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87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1B0FA0-1098-3C49-BD1D-28A59F0BAD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40B35C6-5844-ED40-875D-C2CF92F07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99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4C0121-370C-0744-BD7C-9F591556F4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74CF24C-1DBB-3346-9AD5-11DC2DEC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54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71BB8-54B5-B54D-B1FD-F3D46F6814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7970" y="29441"/>
            <a:ext cx="1816300" cy="790427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96B934D-62C2-A54A-9049-00855FE0C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3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881E4-4ACD-D644-A4D4-3355962BA4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E840A-4D44-5A47-B55C-A30F39D1B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79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405494-B2BF-7649-8BD9-A660B07C5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473FB2B-17FD-0B40-8D8E-417C17D7E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445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7C5506-BF4E-7343-8E42-0EABF73ADF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96E9479-770D-7743-B24F-110117EC8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0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6471F-93A0-8A46-9F4B-4C73C7F5BF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67C8F6A-6D1B-8E4B-86D1-32B9C73D9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01B5E5E-9860-E347-B8D7-9C5D04B023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B3BC8B8-A71B-6147-B306-C69E522231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17" y="1910184"/>
            <a:ext cx="1930466" cy="26122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8E6456A-5B2C-3C48-BA15-98E28361AC53}"/>
              </a:ext>
            </a:extLst>
          </p:cNvPr>
          <p:cNvSpPr/>
          <p:nvPr userDrawn="1"/>
        </p:nvSpPr>
        <p:spPr>
          <a:xfrm>
            <a:off x="1384062" y="4522474"/>
            <a:ext cx="32976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1" cap="all" spc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b="1" cap="all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all" spc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800" b="1" cap="all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800" b="1" cap="all" spc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b="1" cap="all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cap="all" spc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sz="1800" b="1" cap="all" spc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1A99DE-3C9A-A44B-8CCB-C55BD7A18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98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EECC65-29B1-6947-872B-F48EE515A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64B56DC-0E3A-204E-B902-E71AD1A1D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95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rgbClr val="5A5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CE5930-9F6E-FF48-B666-EC8DF56329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79FE356-D2A6-2A40-A0B3-5DB901F00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16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D71D7D-5294-F940-935B-F990148D0E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82D369-F866-7D4C-9C15-8AFCEA2B52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33934" y="1608914"/>
            <a:ext cx="4023359" cy="701731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4400" b="1" dirty="0">
                <a:cs typeface="Arial" pitchFamily="34" charset="0"/>
              </a:defRPr>
            </a:lvl1pPr>
          </a:lstStyle>
          <a:p>
            <a:pPr marL="0" lvl="0" algn="dist"/>
            <a:r>
              <a:rPr lang="en-US" dirty="0"/>
              <a:t>AWESOME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E3389F-59D8-9A42-9ADC-99D6775DAE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29753" y="2386609"/>
            <a:ext cx="4023359" cy="535531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3200" b="1" dirty="0">
                <a:cs typeface="Arial" pitchFamily="34" charset="0"/>
              </a:defRPr>
            </a:lvl1pPr>
          </a:lstStyle>
          <a:p>
            <a:pPr marL="0" lvl="0" algn="dist"/>
            <a:r>
              <a:rPr lang="en-US" dirty="0"/>
              <a:t>PRESENTATION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233D1CB-51EA-D14F-ABE1-00AB03A96F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61424" y="2816609"/>
            <a:ext cx="4023359" cy="2862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b="1" dirty="0">
                <a:ea typeface="FZShuTi" pitchFamily="2" charset="-122"/>
                <a:cs typeface="Arial" pitchFamily="34" charset="0"/>
              </a:defRPr>
            </a:lvl1pPr>
          </a:lstStyle>
          <a:p>
            <a:pPr marL="0" lvl="0" algn="dist"/>
            <a:r>
              <a:rPr lang="en-US" dirty="0"/>
              <a:t>EASY TO CHANGE COLORS, PHOTOS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E59A8648-BCF6-AC43-B37F-5FD0FDDD0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29752" y="4371504"/>
            <a:ext cx="4023359" cy="553998"/>
          </a:xfrm>
          <a:noFill/>
        </p:spPr>
        <p:txBody>
          <a:bodyPr wrap="square" lIns="36000" tIns="0" rIns="36000" bIns="0" rtlCol="0" anchor="ctr">
            <a:spAutoFit/>
          </a:bodyPr>
          <a:lstStyle>
            <a:lvl1pPr marL="0" indent="0">
              <a:buNone/>
              <a:defRPr lang="en-US" sz="2000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marL="0" lvl="0" algn="r"/>
            <a:r>
              <a:rPr lang="en-US" dirty="0"/>
              <a:t>EASY TO CHANGE COLORS, PHOTOS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3846CC36-5F0E-744A-B433-51A8F8E2D3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40188" y="6005534"/>
            <a:ext cx="2344595" cy="369332"/>
          </a:xfr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en-US" sz="2000" dirty="0">
                <a:cs typeface="Arial" pitchFamily="34" charset="0"/>
              </a:defRPr>
            </a:lvl1pPr>
          </a:lstStyle>
          <a:p>
            <a:pPr marL="0" lvl="0" algn="dist"/>
            <a:r>
              <a:rPr lang="en-US" dirty="0"/>
              <a:t>RESTAURANT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6A875DAE-70C7-064C-90A1-5721071E1D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47138" y="271463"/>
            <a:ext cx="1482725" cy="116681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868F052-CBA9-F345-BFED-68F456D6498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70993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C281691-B569-D243-AED0-BE615969C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661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647E05-040F-9D42-875B-B7042F4BB6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016E039-F528-034B-AC2F-6B8E0B5B2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591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22A391-916C-C840-BE67-7301A9BE75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1CD0A70-4F7F-2A44-BBD0-60E1495AB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258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0C1D89-4474-8342-A951-C1D7A9D3DE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9B3CAF3-2E5D-4546-8087-12BC73D79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555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03290F-2F4F-F84E-8E63-F15920D2F1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3C3BD84-95ED-ED49-99C5-B42C851EB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309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pPr marL="16933">
              <a:spcBef>
                <a:spcPts val="80"/>
              </a:spcBef>
            </a:pPr>
            <a:endParaRPr lang="en-US" spc="-173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4149-1CA3-D946-AEC3-AA6635535119}" type="datetime1">
              <a:rPr lang="en-US" smtClean="0"/>
              <a:t>4/27/22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7" b="0" i="0">
                <a:solidFill>
                  <a:schemeClr val="bg1">
                    <a:lumMod val="50000"/>
                  </a:schemeClr>
                </a:solidFill>
                <a:latin typeface="Tahoma"/>
                <a:cs typeface="Tahoma"/>
              </a:defRPr>
            </a:lvl1pPr>
          </a:lstStyle>
          <a:p>
            <a:pPr marL="50799">
              <a:spcBef>
                <a:spcPts val="87"/>
              </a:spcBef>
            </a:pPr>
            <a:fld id="{81D60167-4931-47E6-BA6A-407CBD079E47}" type="slidenum">
              <a:rPr lang="en-US" spc="13" smtClean="0"/>
              <a:pPr marL="50799">
                <a:spcBef>
                  <a:spcPts val="87"/>
                </a:spcBef>
              </a:pPr>
              <a:t>‹#›</a:t>
            </a:fld>
            <a:endParaRPr lang="en-US" spc="13"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AE0F178B-B169-4F4A-953A-0F47FDB83AF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19450" y="1836970"/>
            <a:ext cx="2753099" cy="2928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EF9465-4B48-AB4A-ABE8-E0FA3BD36F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3196" y="0"/>
            <a:ext cx="1390008" cy="6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7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04F617CE-470C-CB41-83E5-4CA73310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516"/>
            <a:ext cx="12192000" cy="1325563"/>
          </a:xfrm>
        </p:spPr>
        <p:txBody>
          <a:bodyPr>
            <a:normAutofit/>
          </a:bodyPr>
          <a:lstStyle>
            <a:lvl1pPr algn="ctr">
              <a:defRPr sz="36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06A906-1F69-F244-A558-3DDC2275DD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AC466CC-680C-234A-9473-9519BFD54CA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4408" y="1573619"/>
            <a:ext cx="11711527" cy="46145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EF4ECA-E694-8749-8AC1-2914A85F7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1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ACAEF2D-8F5F-C149-B6A0-1EA38F5408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6C612B1-86EA-AB42-9378-B54F1C8AE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7FF738-6E84-B74C-8C1D-C09B5C3301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B76858B-A9B6-174C-989A-DA2436B2D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0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994DE-AFFD-004D-BF6E-7EAFB37CD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408" y="0"/>
            <a:ext cx="1434341" cy="62420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AAAEA5-49B5-444D-B1E2-9640185E1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8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1C18C622-4672-5748-A66D-E4393D639B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7659" y="0"/>
            <a:ext cx="1434341" cy="62420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41B39-ED90-824D-BB5C-700628D42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5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6FA78ABF-41BA-794E-B9A7-2D392F04F3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7659" y="0"/>
            <a:ext cx="1434341" cy="624204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FA08B94-1244-8C4F-ADAF-235354C32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8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rgbClr val="F66B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2BE31FB-1504-1A48-93A2-29665B75BA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7659" y="0"/>
            <a:ext cx="1434341" cy="62420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6A3AB-3E4E-0E43-95D4-435B27397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735" y="61881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7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F26321"/>
            </a:gs>
            <a:gs pos="100000">
              <a:srgbClr val="F39B1C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B4140-106D-DF41-8C14-4E85BF47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C758-87B8-6546-AAA3-5C713FE25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13CF4-B379-194E-A850-C3061B239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D8B14-E5E6-854E-BE33-2D41EF85F184}" type="datetime1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77018-B1C7-6941-96B6-53E14B1EA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F0A59-34A4-5442-8C6F-53189D41D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E1A0-8C48-7746-AC3B-5F1AD119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672" r:id="rId3"/>
    <p:sldLayoutId id="2147483673" r:id="rId4"/>
    <p:sldLayoutId id="2147483674" r:id="rId5"/>
    <p:sldLayoutId id="2147483675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8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0A5A7E-C95D-B645-9D4F-93A5BF41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LẬP TRÌNH JAVASCRIPT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C37BF-31A9-3945-B6A5-FF5862A9F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PRE-INTERMEDIATE JAVASCRIPT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D2466A-93D6-724E-B163-259F8A71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0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1A50-E6C7-EB46-99D0-605B760E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geolocation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BEC9D-D018-8045-A73F-349AC02F85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645808"/>
            <a:ext cx="11711527" cy="461453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3E7D3-0BA8-3849-B80A-CC5ECC5C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1" y="1362273"/>
            <a:ext cx="7708900" cy="5181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343C38-4B49-B447-ABF4-774A9E61E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684" y="1430359"/>
            <a:ext cx="3455893" cy="24438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ED2E4F-9CBA-064E-98D7-4411A364F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633" y="2310555"/>
            <a:ext cx="3407418" cy="2430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750770-5807-BF40-92D4-454EFD8A8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577" y="3942255"/>
            <a:ext cx="3571416" cy="2521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7B29D-C4BC-FA48-B037-7BC4096C9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17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AD09-57AA-284D-9C06-485EE8A3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geolocation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1774F-368D-B446-96BB-51F362A066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vi-VN" sz="2800" dirty="0"/>
              <a:t>Kiểm tra xem </a:t>
            </a:r>
            <a:r>
              <a:rPr lang="vi-VN" sz="2800" b="1" dirty="0"/>
              <a:t>Geolocation</a:t>
            </a:r>
            <a:r>
              <a:rPr lang="vi-VN" sz="2800" dirty="0"/>
              <a:t> có được trình duyệt hỗ trợ không</a:t>
            </a:r>
          </a:p>
          <a:p>
            <a:pPr lvl="1">
              <a:lnSpc>
                <a:spcPct val="150000"/>
              </a:lnSpc>
            </a:pPr>
            <a:r>
              <a:rPr lang="vi-VN" sz="2800" dirty="0"/>
              <a:t>Nếu trình duyệt hỗ trợ, chạy phương thức </a:t>
            </a:r>
            <a:r>
              <a:rPr lang="vi-VN" sz="2800" b="1" dirty="0">
                <a:latin typeface="Source Code Pro" panose="020B0509030403020204" pitchFamily="49" charset="77"/>
              </a:rPr>
              <a:t>getCurrentPosition()</a:t>
            </a:r>
            <a:r>
              <a:rPr lang="vi-VN" sz="2800" dirty="0"/>
              <a:t>. Nếu không, hiển thị thông báo cho người dùng.</a:t>
            </a:r>
          </a:p>
          <a:p>
            <a:pPr lvl="1">
              <a:lnSpc>
                <a:spcPct val="150000"/>
              </a:lnSpc>
            </a:pPr>
            <a:r>
              <a:rPr lang="vi-VN" sz="2800" dirty="0"/>
              <a:t>Nếu hàm </a:t>
            </a:r>
            <a:r>
              <a:rPr lang="vi-VN" sz="2800" b="1" dirty="0">
                <a:latin typeface="Source Code Pro" panose="020B0509030403020204" pitchFamily="49" charset="77"/>
              </a:rPr>
              <a:t>getCurrentPosition()</a:t>
            </a:r>
            <a:r>
              <a:rPr lang="vi-VN" sz="2800" dirty="0">
                <a:latin typeface="Source Code Pro" panose="020B0509030403020204" pitchFamily="49" charset="77"/>
              </a:rPr>
              <a:t> </a:t>
            </a:r>
            <a:r>
              <a:rPr lang="vi-VN" sz="2800" dirty="0"/>
              <a:t>chạy thành công, thì nó trả về cho người dùng tọa độ vị trí thông qua hàm truyền tham số (showPosition)</a:t>
            </a:r>
          </a:p>
          <a:p>
            <a:pPr lvl="1">
              <a:lnSpc>
                <a:spcPct val="150000"/>
              </a:lnSpc>
            </a:pPr>
            <a:r>
              <a:rPr lang="vi-VN" sz="2800" dirty="0"/>
              <a:t>Hàm </a:t>
            </a:r>
            <a:r>
              <a:rPr lang="vi-VN" sz="2800" dirty="0">
                <a:latin typeface="Source Code Pro" panose="020B0509030403020204" pitchFamily="49" charset="77"/>
              </a:rPr>
              <a:t>showPosition()</a:t>
            </a:r>
            <a:r>
              <a:rPr lang="vi-VN" sz="2800" dirty="0"/>
              <a:t> in ra là kinh độ và vĩ độ của người dùng.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AA05D-BC31-6549-B797-B2E5F89FB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2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4187-7459-6446-A0F3-E556E3E4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E39CE-10DF-E545-960F-4E29CA5159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err="1"/>
              <a:t>Ôn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dirty="0"/>
              <a:t>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audio </a:t>
            </a:r>
            <a:r>
              <a:rPr lang="en-US" dirty="0" err="1"/>
              <a:t>với</a:t>
            </a:r>
            <a:r>
              <a:rPr lang="en-US" dirty="0"/>
              <a:t>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7636C-2608-E74D-ADC0-5687CD778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08" y="2343348"/>
            <a:ext cx="9654674" cy="412737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F3919-699D-2F4F-AF51-D0325F14E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65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4187-7459-6446-A0F3-E556E3E4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E39CE-10DF-E545-960F-4E29CA5159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err="1"/>
              <a:t>Ôn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dirty="0"/>
              <a:t>: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video (video, </a:t>
            </a:r>
            <a:r>
              <a:rPr lang="en-US" dirty="0" err="1"/>
              <a:t>youtube</a:t>
            </a:r>
            <a:r>
              <a:rPr lang="en-US" dirty="0"/>
              <a:t>) </a:t>
            </a:r>
            <a:r>
              <a:rPr lang="en-US" dirty="0" err="1"/>
              <a:t>với</a:t>
            </a:r>
            <a:r>
              <a:rPr lang="en-US" dirty="0"/>
              <a:t> 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C38434-B516-5E40-AD8E-531C53D2B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23" y="2223168"/>
            <a:ext cx="9341180" cy="1737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9268F2-9CC3-9646-9FE1-A80D07DB3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23" y="4291760"/>
            <a:ext cx="10264940" cy="20529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510F1-B2C6-A94E-AD63-57EBCBB07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31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4187-7459-6446-A0F3-E556E3E4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Audio/Video 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E39CE-10DF-E545-960F-4E29CA5159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HTML Audio/Video DOM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 &lt;audio&gt; </a:t>
            </a:r>
            <a:r>
              <a:rPr lang="en-US" dirty="0" err="1"/>
              <a:t>và</a:t>
            </a:r>
            <a:r>
              <a:rPr lang="en-US" dirty="0"/>
              <a:t> &lt;video&gt; element</a:t>
            </a:r>
          </a:p>
          <a:p>
            <a:r>
              <a:rPr lang="en-US" dirty="0"/>
              <a:t>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600756-316C-0442-ACF5-E46F5B704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491921"/>
              </p:ext>
            </p:extLst>
          </p:nvPr>
        </p:nvGraphicFramePr>
        <p:xfrm>
          <a:off x="467895" y="3139203"/>
          <a:ext cx="11398040" cy="3048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758">
                  <a:extLst>
                    <a:ext uri="{9D8B030D-6E8A-4147-A177-3AD203B41FA5}">
                      <a16:colId xmlns:a16="http://schemas.microsoft.com/office/drawing/2014/main" val="1784386732"/>
                    </a:ext>
                  </a:extLst>
                </a:gridCol>
                <a:gridCol w="8569282">
                  <a:extLst>
                    <a:ext uri="{9D8B030D-6E8A-4147-A177-3AD203B41FA5}">
                      <a16:colId xmlns:a16="http://schemas.microsoft.com/office/drawing/2014/main" val="92952472"/>
                    </a:ext>
                  </a:extLst>
                </a:gridCol>
              </a:tblGrid>
              <a:tr h="762236">
                <a:tc>
                  <a:txBody>
                    <a:bodyPr/>
                    <a:lstStyle/>
                    <a:p>
                      <a:r>
                        <a:rPr lang="en-US" sz="2800" dirty="0" err="1"/>
                        <a:t>Phương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thức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Mô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tả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77261"/>
                  </a:ext>
                </a:extLst>
              </a:tr>
              <a:tr h="76223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Source Code Pro" panose="020B0509030403020204" pitchFamily="49" charset="77"/>
                        </a:rPr>
                        <a:t>Load()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Reload </a:t>
                      </a:r>
                      <a:r>
                        <a:rPr lang="en-US" sz="2800" dirty="0" err="1"/>
                        <a:t>lại</a:t>
                      </a:r>
                      <a:r>
                        <a:rPr lang="en-US" sz="2800" dirty="0"/>
                        <a:t> audio/video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53488"/>
                  </a:ext>
                </a:extLst>
              </a:tr>
              <a:tr h="76223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Source Code Pro" panose="020B0509030403020204" pitchFamily="49" charset="77"/>
                        </a:rPr>
                        <a:t>Play()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Bắt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đầu</a:t>
                      </a:r>
                      <a:r>
                        <a:rPr lang="en-US" sz="2800" dirty="0"/>
                        <a:t> play audio/video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056126"/>
                  </a:ext>
                </a:extLst>
              </a:tr>
              <a:tr h="76223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Source Code Pro" panose="020B0509030403020204" pitchFamily="49" charset="77"/>
                        </a:rPr>
                        <a:t>Pause()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Dừng</a:t>
                      </a:r>
                      <a:r>
                        <a:rPr lang="en-US" sz="2800" dirty="0"/>
                        <a:t> play audio/video </a:t>
                      </a:r>
                      <a:r>
                        <a:rPr lang="en-US" sz="2800" dirty="0" err="1"/>
                        <a:t>hiện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tại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63085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3A42A-00A7-EA4F-B88A-E9F828FC1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22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4187-7459-6446-A0F3-E556E3E4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Audio/Video 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E39CE-10DF-E545-960F-4E29CA5159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600756-316C-0442-ACF5-E46F5B704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48402"/>
              </p:ext>
            </p:extLst>
          </p:nvPr>
        </p:nvGraphicFramePr>
        <p:xfrm>
          <a:off x="421043" y="2182289"/>
          <a:ext cx="11398040" cy="418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715">
                  <a:extLst>
                    <a:ext uri="{9D8B030D-6E8A-4147-A177-3AD203B41FA5}">
                      <a16:colId xmlns:a16="http://schemas.microsoft.com/office/drawing/2014/main" val="1784386732"/>
                    </a:ext>
                  </a:extLst>
                </a:gridCol>
                <a:gridCol w="9244325">
                  <a:extLst>
                    <a:ext uri="{9D8B030D-6E8A-4147-A177-3AD203B41FA5}">
                      <a16:colId xmlns:a16="http://schemas.microsoft.com/office/drawing/2014/main" val="92952472"/>
                    </a:ext>
                  </a:extLst>
                </a:gridCol>
              </a:tblGrid>
              <a:tr h="506809">
                <a:tc>
                  <a:txBody>
                    <a:bodyPr/>
                    <a:lstStyle/>
                    <a:p>
                      <a:r>
                        <a:rPr lang="en-US" sz="2800" dirty="0" err="1"/>
                        <a:t>Thuộc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tính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Mô tả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77261"/>
                  </a:ext>
                </a:extLst>
              </a:tr>
              <a:tr h="51442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Source Code Pro" panose="020B0509030403020204" pitchFamily="49" charset="77"/>
                        </a:rPr>
                        <a:t>autoplay</a:t>
                      </a:r>
                      <a:endParaRPr lang="en-US" sz="2800" dirty="0">
                        <a:latin typeface="Source Code Pro" panose="020B0509030403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audio/video </a:t>
                      </a:r>
                      <a:r>
                        <a:rPr lang="en-US" sz="2300" dirty="0" err="1"/>
                        <a:t>có</a:t>
                      </a:r>
                      <a:r>
                        <a:rPr lang="en-US" sz="2300" dirty="0"/>
                        <a:t> </a:t>
                      </a:r>
                      <a:r>
                        <a:rPr lang="en-US" sz="2300" dirty="0" err="1"/>
                        <a:t>tự</a:t>
                      </a:r>
                      <a:r>
                        <a:rPr lang="en-US" sz="2300" dirty="0"/>
                        <a:t> </a:t>
                      </a:r>
                      <a:r>
                        <a:rPr lang="en-US" sz="2300" dirty="0" err="1"/>
                        <a:t>động</a:t>
                      </a:r>
                      <a:r>
                        <a:rPr lang="en-US" sz="2300" dirty="0"/>
                        <a:t> play </a:t>
                      </a:r>
                      <a:r>
                        <a:rPr lang="en-US" sz="2300" dirty="0" err="1"/>
                        <a:t>sau</a:t>
                      </a:r>
                      <a:r>
                        <a:rPr lang="en-US" sz="2300" dirty="0"/>
                        <a:t> </a:t>
                      </a:r>
                      <a:r>
                        <a:rPr lang="en-US" sz="2300" dirty="0" err="1"/>
                        <a:t>khi</a:t>
                      </a:r>
                      <a:r>
                        <a:rPr lang="en-US" sz="2300" dirty="0"/>
                        <a:t> load hay </a:t>
                      </a:r>
                      <a:r>
                        <a:rPr lang="en-US" sz="2300" dirty="0" err="1"/>
                        <a:t>không</a:t>
                      </a:r>
                      <a:r>
                        <a:rPr lang="en-US" sz="2300" dirty="0"/>
                        <a:t> (set/return)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53488"/>
                  </a:ext>
                </a:extLst>
              </a:tr>
              <a:tr h="50657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Source Code Pro" panose="020B0509030403020204" pitchFamily="49" charset="77"/>
                        </a:rPr>
                        <a:t>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Audio/video </a:t>
                      </a:r>
                      <a:r>
                        <a:rPr lang="en-US" sz="2300" dirty="0" err="1"/>
                        <a:t>có</a:t>
                      </a:r>
                      <a:r>
                        <a:rPr lang="en-US" sz="2300" dirty="0"/>
                        <a:t> </a:t>
                      </a:r>
                      <a:r>
                        <a:rPr lang="en-US" sz="2300" dirty="0" err="1"/>
                        <a:t>hiển</a:t>
                      </a:r>
                      <a:r>
                        <a:rPr lang="en-US" sz="2300" dirty="0"/>
                        <a:t> </a:t>
                      </a:r>
                      <a:r>
                        <a:rPr lang="en-US" sz="2300" dirty="0" err="1"/>
                        <a:t>thị</a:t>
                      </a:r>
                      <a:r>
                        <a:rPr lang="en-US" sz="2300" dirty="0"/>
                        <a:t> </a:t>
                      </a:r>
                      <a:r>
                        <a:rPr lang="en-US" sz="2300" dirty="0" err="1"/>
                        <a:t>các</a:t>
                      </a:r>
                      <a:r>
                        <a:rPr lang="en-US" sz="2300" dirty="0"/>
                        <a:t> controls (set/return)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056126"/>
                  </a:ext>
                </a:extLst>
              </a:tr>
              <a:tr h="531669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Source Code Pro" panose="020B0509030403020204" pitchFamily="49" charset="77"/>
                        </a:rPr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err="1"/>
                        <a:t>Trả</a:t>
                      </a:r>
                      <a:r>
                        <a:rPr lang="en-US" sz="2300" dirty="0"/>
                        <a:t> </a:t>
                      </a:r>
                      <a:r>
                        <a:rPr lang="en-US" sz="2300" dirty="0" err="1"/>
                        <a:t>về</a:t>
                      </a:r>
                      <a:r>
                        <a:rPr lang="en-US" sz="2300" dirty="0"/>
                        <a:t> </a:t>
                      </a:r>
                      <a:r>
                        <a:rPr lang="en-US" sz="2300" dirty="0" err="1"/>
                        <a:t>kích</a:t>
                      </a:r>
                      <a:r>
                        <a:rPr lang="en-US" sz="2300" dirty="0"/>
                        <a:t> </a:t>
                      </a:r>
                      <a:r>
                        <a:rPr lang="en-US" sz="2300" dirty="0" err="1"/>
                        <a:t>thước</a:t>
                      </a:r>
                      <a:r>
                        <a:rPr lang="en-US" sz="2300" dirty="0"/>
                        <a:t> (length) </a:t>
                      </a:r>
                      <a:r>
                        <a:rPr lang="en-US" sz="2300" dirty="0" err="1"/>
                        <a:t>của</a:t>
                      </a:r>
                      <a:r>
                        <a:rPr lang="en-US" sz="2300" dirty="0"/>
                        <a:t> audio/video </a:t>
                      </a:r>
                      <a:r>
                        <a:rPr lang="en-US" sz="2300" dirty="0" err="1"/>
                        <a:t>hiện</a:t>
                      </a:r>
                      <a:r>
                        <a:rPr lang="en-US" sz="2300" dirty="0"/>
                        <a:t> </a:t>
                      </a:r>
                      <a:r>
                        <a:rPr lang="en-US" sz="2300" dirty="0" err="1"/>
                        <a:t>hành</a:t>
                      </a:r>
                      <a:endParaRPr lang="en-U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630853"/>
                  </a:ext>
                </a:extLst>
              </a:tr>
              <a:tr h="51755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Source Code Pro" panose="020B0509030403020204" pitchFamily="49" charset="77"/>
                        </a:rPr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Sau </a:t>
                      </a:r>
                      <a:r>
                        <a:rPr lang="en-US" sz="2300" dirty="0" err="1"/>
                        <a:t>khi</a:t>
                      </a:r>
                      <a:r>
                        <a:rPr lang="en-US" sz="2300" dirty="0"/>
                        <a:t> </a:t>
                      </a:r>
                      <a:r>
                        <a:rPr lang="en-US" sz="2300" dirty="0" err="1"/>
                        <a:t>kết</a:t>
                      </a:r>
                      <a:r>
                        <a:rPr lang="en-US" sz="2300" dirty="0"/>
                        <a:t> </a:t>
                      </a:r>
                      <a:r>
                        <a:rPr lang="en-US" sz="2300" dirty="0" err="1"/>
                        <a:t>thúc</a:t>
                      </a:r>
                      <a:r>
                        <a:rPr lang="en-US" sz="2300" dirty="0"/>
                        <a:t> </a:t>
                      </a:r>
                      <a:r>
                        <a:rPr lang="en-US" sz="2300" dirty="0" err="1"/>
                        <a:t>bài</a:t>
                      </a:r>
                      <a:r>
                        <a:rPr lang="en-US" sz="2300" dirty="0"/>
                        <a:t> </a:t>
                      </a:r>
                      <a:r>
                        <a:rPr lang="en-US" sz="2300" dirty="0" err="1"/>
                        <a:t>có</a:t>
                      </a:r>
                      <a:r>
                        <a:rPr lang="en-US" sz="2300" dirty="0"/>
                        <a:t> audio/video </a:t>
                      </a:r>
                      <a:r>
                        <a:rPr lang="en-US" sz="2300" dirty="0" err="1"/>
                        <a:t>có</a:t>
                      </a:r>
                      <a:r>
                        <a:rPr lang="en-US" sz="2300" dirty="0"/>
                        <a:t> </a:t>
                      </a:r>
                      <a:r>
                        <a:rPr lang="en-US" sz="2300" dirty="0" err="1"/>
                        <a:t>lặp</a:t>
                      </a:r>
                      <a:r>
                        <a:rPr lang="en-US" sz="2300" dirty="0"/>
                        <a:t> </a:t>
                      </a:r>
                      <a:r>
                        <a:rPr lang="en-US" sz="2300" dirty="0" err="1"/>
                        <a:t>lại</a:t>
                      </a:r>
                      <a:r>
                        <a:rPr lang="en-US" sz="2300" dirty="0"/>
                        <a:t> hay </a:t>
                      </a:r>
                      <a:r>
                        <a:rPr lang="en-US" sz="2300" dirty="0" err="1"/>
                        <a:t>không</a:t>
                      </a:r>
                      <a:r>
                        <a:rPr lang="en-US" sz="23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83275"/>
                  </a:ext>
                </a:extLst>
              </a:tr>
              <a:tr h="517555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Source Code Pro" panose="020B0509030403020204" pitchFamily="49" charset="77"/>
                        </a:rPr>
                        <a:t>muted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Audio/video </a:t>
                      </a:r>
                      <a:r>
                        <a:rPr lang="en-US" sz="2300" dirty="0" err="1"/>
                        <a:t>có</a:t>
                      </a:r>
                      <a:r>
                        <a:rPr lang="en-US" sz="2300" dirty="0"/>
                        <a:t> </a:t>
                      </a:r>
                      <a:r>
                        <a:rPr lang="en-US" sz="2300" dirty="0" err="1"/>
                        <a:t>tắt</a:t>
                      </a:r>
                      <a:r>
                        <a:rPr lang="en-US" sz="2300" dirty="0"/>
                        <a:t> </a:t>
                      </a:r>
                      <a:r>
                        <a:rPr lang="en-US" sz="2300" dirty="0" err="1"/>
                        <a:t>tiếng</a:t>
                      </a:r>
                      <a:r>
                        <a:rPr lang="en-US" sz="2300" dirty="0"/>
                        <a:t> hay </a:t>
                      </a:r>
                      <a:r>
                        <a:rPr lang="en-US" sz="2300" dirty="0" err="1"/>
                        <a:t>không</a:t>
                      </a:r>
                      <a:r>
                        <a:rPr lang="en-US" sz="23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55534"/>
                  </a:ext>
                </a:extLst>
              </a:tr>
              <a:tr h="54108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Source Code Pro" panose="020B0509030403020204" pitchFamily="49" charset="77"/>
                        </a:rPr>
                        <a:t>paused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Audio/video </a:t>
                      </a:r>
                      <a:r>
                        <a:rPr lang="en-US" sz="2300" dirty="0" err="1"/>
                        <a:t>có</a:t>
                      </a:r>
                      <a:r>
                        <a:rPr lang="en-US" sz="2300" dirty="0"/>
                        <a:t> </a:t>
                      </a:r>
                      <a:r>
                        <a:rPr lang="en-US" sz="2300" dirty="0" err="1"/>
                        <a:t>đang</a:t>
                      </a:r>
                      <a:r>
                        <a:rPr lang="en-US" sz="2300" dirty="0"/>
                        <a:t> </a:t>
                      </a:r>
                      <a:r>
                        <a:rPr lang="en-US" sz="2300" dirty="0" err="1"/>
                        <a:t>tạm</a:t>
                      </a:r>
                      <a:r>
                        <a:rPr lang="en-US" sz="2300" dirty="0"/>
                        <a:t> </a:t>
                      </a:r>
                      <a:r>
                        <a:rPr lang="en-US" sz="2300" dirty="0" err="1"/>
                        <a:t>dừng</a:t>
                      </a:r>
                      <a:r>
                        <a:rPr lang="en-US" sz="2300" dirty="0"/>
                        <a:t> hay </a:t>
                      </a:r>
                      <a:r>
                        <a:rPr lang="en-US" sz="2300" dirty="0" err="1"/>
                        <a:t>không</a:t>
                      </a:r>
                      <a:endParaRPr lang="en-U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574639"/>
                  </a:ext>
                </a:extLst>
              </a:tr>
              <a:tr h="242139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Source Code Pro" panose="020B0509030403020204" pitchFamily="49" charset="77"/>
                        </a:rPr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err="1"/>
                        <a:t>Âm</a:t>
                      </a:r>
                      <a:r>
                        <a:rPr lang="en-US" sz="2300" dirty="0"/>
                        <a:t> </a:t>
                      </a:r>
                      <a:r>
                        <a:rPr lang="en-US" sz="2300" dirty="0" err="1"/>
                        <a:t>thanh</a:t>
                      </a:r>
                      <a:r>
                        <a:rPr lang="en-US" sz="2300" dirty="0"/>
                        <a:t> </a:t>
                      </a:r>
                      <a:r>
                        <a:rPr lang="en-US" sz="2300" dirty="0" err="1"/>
                        <a:t>của</a:t>
                      </a:r>
                      <a:r>
                        <a:rPr lang="en-US" sz="2300" dirty="0"/>
                        <a:t> audio/video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15945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422FD-339B-E648-A27F-58C8E3E0B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64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4A21-5474-C647-9E24-1EAAFB23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HTML Audio/Video DOM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8C8E3-7C6F-C046-B98F-033365D60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1047"/>
            <a:ext cx="8710863" cy="486692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91F584-C359-8A4B-BA6E-5D99D882442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7652085" y="3120888"/>
            <a:ext cx="4419600" cy="328155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FF1682-6C43-2646-BA7F-3734FF5BF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18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4A21-5474-C647-9E24-1EAAFB23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HTML Audio/Video DOM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67F7B-96CC-9841-B9A7-9A6E2D394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01" y="1291047"/>
            <a:ext cx="5151184" cy="5586216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98B247BB-A463-DB49-9955-86222F6AD90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510464" y="1797416"/>
            <a:ext cx="6208294" cy="460965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E1D470-AD9D-0D4E-8293-8A58E3F05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7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F4BF8812-2377-5243-AC57-CEDCFE7DA93B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rcRect l="20963" r="20963"/>
          <a:stretch>
            <a:fillRect/>
          </a:stretch>
        </p:blipFill>
        <p:spPr>
          <a:xfrm>
            <a:off x="466165" y="1438275"/>
            <a:ext cx="4477008" cy="434134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08566-5DE1-BB44-B0A2-B0CC382929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PHẦN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4CADF1-EA7E-A842-A6D3-995954119E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6B40C7-21F5-C44B-8181-F7B575DFD16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582E1CA-DA69-AA46-9DEB-F5E962B4524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29753" y="2405074"/>
            <a:ext cx="4023359" cy="757130"/>
          </a:xfrm>
        </p:spPr>
        <p:txBody>
          <a:bodyPr/>
          <a:lstStyle/>
          <a:p>
            <a:r>
              <a:rPr lang="en-US" sz="2400" dirty="0"/>
              <a:t>LIBRARIES &amp; FRAMEWORKS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BFDC7E-A7F7-9842-BB10-CFBD25E2A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9D5B43-4D7E-0346-A1E1-1E9C5908A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69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CD7F278-67E9-7240-8CD4-FE8A66C1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&amp; framework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213A53-734F-8349-91BF-201574482A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Libraries: </a:t>
            </a:r>
          </a:p>
          <a:p>
            <a:pPr lvl="1">
              <a:lnSpc>
                <a:spcPct val="150000"/>
              </a:lnSpc>
            </a:pP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module </a:t>
            </a:r>
            <a:r>
              <a:rPr lang="en-US" sz="2800" dirty="0" err="1"/>
              <a:t>javascript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sẵn</a:t>
            </a:r>
            <a:r>
              <a:rPr lang="en-US" sz="2800" dirty="0"/>
              <a:t>,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tăng</a:t>
            </a:r>
            <a:r>
              <a:rPr lang="en-US" sz="2800" dirty="0"/>
              <a:t> </a:t>
            </a:r>
            <a:r>
              <a:rPr lang="en-US" sz="2800" dirty="0" err="1"/>
              <a:t>tốc</a:t>
            </a:r>
            <a:r>
              <a:rPr lang="en-US" sz="2800" dirty="0"/>
              <a:t>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mình</a:t>
            </a:r>
            <a:r>
              <a:rPr lang="en-US" sz="2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800" dirty="0" err="1"/>
              <a:t>Thường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dirty="0"/>
              <a:t>Framework: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Libraries &amp; framework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sủa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0C6307-97E4-4249-9D7A-DB0B97C2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8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DE0A-5274-9648-A504-A1350C96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HỆ THỐNG BÀI CŨ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F9C3E-47F4-0A46-AA5D-ECC97E2531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target property</a:t>
            </a:r>
          </a:p>
          <a:p>
            <a:r>
              <a:rPr lang="en-US" dirty="0" err="1"/>
              <a:t>onChange</a:t>
            </a:r>
            <a:r>
              <a:rPr lang="en-US" dirty="0"/>
              <a:t> &amp; </a:t>
            </a:r>
            <a:r>
              <a:rPr lang="en-US" dirty="0" err="1"/>
              <a:t>onBlur</a:t>
            </a:r>
            <a:endParaRPr lang="en-US" dirty="0"/>
          </a:p>
          <a:p>
            <a:r>
              <a:rPr lang="en-US" dirty="0"/>
              <a:t>Key event</a:t>
            </a:r>
          </a:p>
          <a:p>
            <a:r>
              <a:rPr lang="en-US" dirty="0"/>
              <a:t>Drag &amp; Drop elements</a:t>
            </a:r>
          </a:p>
          <a:p>
            <a:r>
              <a:rPr lang="en-US" dirty="0"/>
              <a:t>Form </a:t>
            </a:r>
            <a:r>
              <a:rPr lang="en-US" dirty="0" err="1"/>
              <a:t>Submision</a:t>
            </a:r>
            <a:r>
              <a:rPr lang="en-US" dirty="0"/>
              <a:t>. </a:t>
            </a:r>
          </a:p>
          <a:p>
            <a:r>
              <a:rPr lang="en-US" dirty="0"/>
              <a:t>Pre-intermediate </a:t>
            </a:r>
            <a:r>
              <a:rPr lang="en-US" dirty="0" err="1"/>
              <a:t>javascript</a:t>
            </a:r>
            <a:r>
              <a:rPr lang="en-US" dirty="0"/>
              <a:t>: function &amp; arguments object, </a:t>
            </a:r>
            <a:r>
              <a:rPr lang="en-US" dirty="0" err="1"/>
              <a:t>js</a:t>
            </a:r>
            <a:r>
              <a:rPr lang="en-US" dirty="0"/>
              <a:t> hoisting, strict mode,...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5AA88-C7CE-0D48-ABCB-A1AA8CEF2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04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CD7F278-67E9-7240-8CD4-FE8A66C1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&amp; framework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213A53-734F-8349-91BF-201574482A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8C0BB-D7B0-E34A-8511-61CC4A1A8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00" y="2768867"/>
            <a:ext cx="2661497" cy="26614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82866D-0C58-2D4D-B79D-AAE6D8ADD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043" y="2904365"/>
            <a:ext cx="2516561" cy="23904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57AAB5-463B-9840-AD2C-E3A318430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735" y="3661464"/>
            <a:ext cx="5029200" cy="8763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4F08FF-2134-2C43-AEDC-8978DC7C5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48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CD7F278-67E9-7240-8CD4-FE8A66C1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&amp; framework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213A53-734F-8349-91BF-201574482A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: </a:t>
            </a:r>
            <a:r>
              <a:rPr lang="en-US" b="1" dirty="0" err="1"/>
              <a:t>Jquery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HTML/DOM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CSS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HTML event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animation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AJAX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8C0BB-D7B0-E34A-8511-61CC4A1A8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319" y="1573619"/>
            <a:ext cx="4570743" cy="457074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DCD80F-EC16-F140-A24B-5A3F75C93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75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82866D-0C58-2D4D-B79D-AAE6D8AD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952" y="1818491"/>
            <a:ext cx="3468984" cy="329521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CD7F278-67E9-7240-8CD4-FE8A66C1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&amp; framework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213A53-734F-8349-91BF-201574482A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: </a:t>
            </a:r>
            <a:r>
              <a:rPr lang="en-US" b="1" dirty="0"/>
              <a:t>D3</a:t>
            </a:r>
          </a:p>
          <a:p>
            <a:pPr lvl="1">
              <a:lnSpc>
                <a:spcPct val="150000"/>
              </a:lnSpc>
            </a:pPr>
            <a:r>
              <a:rPr lang="en-US" sz="2800" dirty="0" err="1"/>
              <a:t>Viết</a:t>
            </a:r>
            <a:r>
              <a:rPr lang="en-US" sz="2800" dirty="0"/>
              <a:t> </a:t>
            </a:r>
            <a:r>
              <a:rPr lang="en-US" sz="2800" dirty="0" err="1"/>
              <a:t>tắt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Data Driven Documents</a:t>
            </a:r>
          </a:p>
          <a:p>
            <a:pPr lvl="1">
              <a:lnSpc>
                <a:spcPct val="150000"/>
              </a:lnSpc>
            </a:pP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hoá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duyệt</a:t>
            </a:r>
            <a:r>
              <a:rPr lang="en-US" sz="2800" dirty="0"/>
              <a:t> web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/>
              <a:t>SVG, HTML </a:t>
            </a:r>
            <a:r>
              <a:rPr lang="en-US" sz="2800" dirty="0" err="1"/>
              <a:t>và</a:t>
            </a:r>
            <a:r>
              <a:rPr lang="en-US" sz="2800" dirty="0"/>
              <a:t> CSS (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viện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hoạ</a:t>
            </a:r>
            <a:endParaRPr lang="en-US" sz="2800" dirty="0"/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595587-E16A-2D43-8A22-1A9401D1E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77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CD7F278-67E9-7240-8CD4-FE8A66C1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&amp; framework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213A53-734F-8349-91BF-201574482A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framewok</a:t>
            </a:r>
            <a:r>
              <a:rPr lang="en-US" dirty="0"/>
              <a:t>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Framework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frontend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API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data,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AngualarJS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fix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,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phí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F9AABB-1245-4945-A214-000E317BF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505" y="0"/>
            <a:ext cx="3649579" cy="364957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2D7D57-0A49-BF4D-BAD1-FDDF6774B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67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CD7F278-67E9-7240-8CD4-FE8A66C1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&amp; framework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213A53-734F-8349-91BF-201574482A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4408" y="1573619"/>
            <a:ext cx="7239169" cy="46145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Node.js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node.js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flatform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4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mạnh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(</a:t>
            </a:r>
            <a:r>
              <a:rPr lang="en-US" dirty="0" err="1"/>
              <a:t>nhờ</a:t>
            </a:r>
            <a:r>
              <a:rPr lang="en-US" dirty="0"/>
              <a:t> V8)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Paradigm </a:t>
            </a:r>
            <a:r>
              <a:rPr lang="en-US" dirty="0" err="1"/>
              <a:t>mới</a:t>
            </a:r>
            <a:r>
              <a:rPr lang="en-US" dirty="0"/>
              <a:t> (non blocking I/O)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(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/>
              <a:t>)</a:t>
            </a:r>
            <a:endParaRPr lang="en-US" dirty="0"/>
          </a:p>
        </p:txBody>
      </p:sp>
      <p:pic>
        <p:nvPicPr>
          <p:cNvPr id="7" name="object 11">
            <a:extLst>
              <a:ext uri="{FF2B5EF4-FFF2-40B4-BE49-F238E27FC236}">
                <a16:creationId xmlns:a16="http://schemas.microsoft.com/office/drawing/2014/main" id="{E851A49C-7FDB-1D4E-B9CA-24D567F570A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8299" y="2502988"/>
            <a:ext cx="4267636" cy="222576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21D27D-012B-AD44-BB47-8C1CCAF03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39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CD7F278-67E9-7240-8CD4-FE8A66C1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&amp; framework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213A53-734F-8349-91BF-201574482A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framework </a:t>
            </a:r>
            <a:r>
              <a:rPr lang="en-US" dirty="0" err="1"/>
              <a:t>khác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97693-DBDF-D84A-9738-95AF4B98E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940" y="1815171"/>
            <a:ext cx="3703021" cy="37030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5ABCEB-461D-FC43-850C-7836CE5B9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3160" y="2006276"/>
            <a:ext cx="3511916" cy="35119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0471F4-84E0-4D45-80BC-977E91DA7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845" y="1573619"/>
            <a:ext cx="6020018" cy="41397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55F628-CFEE-3E44-8BA0-E514580BD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63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08CC-A1C3-D54E-AF30-C98DBBC3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TỔNG KẾT BÀI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7D4B4-08BF-E34B-B1D0-43487E5509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Upload Files</a:t>
            </a:r>
          </a:p>
          <a:p>
            <a:r>
              <a:rPr lang="en-US" dirty="0"/>
              <a:t>Geolocation</a:t>
            </a:r>
          </a:p>
          <a:p>
            <a:r>
              <a:rPr lang="en-US" dirty="0"/>
              <a:t>Media on page (audio, video)</a:t>
            </a:r>
          </a:p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Libraries &amp; Frameworks</a:t>
            </a:r>
          </a:p>
          <a:p>
            <a:pPr lvl="1"/>
            <a:r>
              <a:rPr lang="en-US" dirty="0" err="1"/>
              <a:t>Jquery</a:t>
            </a:r>
            <a:r>
              <a:rPr lang="en-US" dirty="0"/>
              <a:t> / D3 / </a:t>
            </a:r>
            <a:r>
              <a:rPr lang="en-US" dirty="0" err="1"/>
              <a:t>underscore.js</a:t>
            </a:r>
            <a:endParaRPr lang="en-US" dirty="0"/>
          </a:p>
          <a:p>
            <a:pPr lvl="1"/>
            <a:r>
              <a:rPr lang="en-US" dirty="0" err="1"/>
              <a:t>Angularjs</a:t>
            </a:r>
            <a:endParaRPr lang="en-US" dirty="0"/>
          </a:p>
          <a:p>
            <a:pPr lvl="1"/>
            <a:r>
              <a:rPr lang="en-US" dirty="0" err="1"/>
              <a:t>Vue.js</a:t>
            </a:r>
            <a:endParaRPr lang="en-US" dirty="0"/>
          </a:p>
          <a:p>
            <a:pPr lvl="1"/>
            <a:r>
              <a:rPr lang="en-US" dirty="0" err="1"/>
              <a:t>Reactjs</a:t>
            </a:r>
            <a:endParaRPr lang="en-US" dirty="0"/>
          </a:p>
          <a:p>
            <a:pPr lvl="1"/>
            <a:r>
              <a:rPr lang="en-US" dirty="0"/>
              <a:t>Angular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55CBA-2CF8-7A42-A776-581FE0601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48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75CD6-40F3-0A4D-AC90-46CDE491F2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799">
              <a:spcBef>
                <a:spcPts val="87"/>
              </a:spcBef>
            </a:pPr>
            <a:fld id="{81D60167-4931-47E6-BA6A-407CBD079E47}" type="slidenum">
              <a:rPr lang="en-US" spc="13"/>
              <a:pPr marL="50799">
                <a:spcBef>
                  <a:spcPts val="87"/>
                </a:spcBef>
              </a:pPr>
              <a:t>27</a:t>
            </a:fld>
            <a:endParaRPr lang="en-US" spc="13" dirty="0"/>
          </a:p>
        </p:txBody>
      </p:sp>
    </p:spTree>
    <p:extLst>
      <p:ext uri="{BB962C8B-B14F-4D97-AF65-F5344CB8AC3E}">
        <p14:creationId xmlns:p14="http://schemas.microsoft.com/office/powerpoint/2010/main" val="91109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08CC-A1C3-D54E-AF30-C98DBBC3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MỤC TIÊU BÀI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7D4B4-08BF-E34B-B1D0-43487E5509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Upload Files</a:t>
            </a:r>
          </a:p>
          <a:p>
            <a:r>
              <a:rPr lang="en-US" dirty="0"/>
              <a:t>Geolocation</a:t>
            </a:r>
          </a:p>
          <a:p>
            <a:r>
              <a:rPr lang="en-US" dirty="0"/>
              <a:t>Media on page</a:t>
            </a:r>
          </a:p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Libraries &amp; Frameworks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B433C-F7DC-C449-859B-7AD741B18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9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F4BF8812-2377-5243-AC57-CEDCFE7DA93B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rcRect l="20963" r="20963"/>
          <a:stretch>
            <a:fillRect/>
          </a:stretch>
        </p:blipFill>
        <p:spPr>
          <a:xfrm>
            <a:off x="466165" y="1438275"/>
            <a:ext cx="4477008" cy="434134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08566-5DE1-BB44-B0A2-B0CC382929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PHẦN 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4CADF1-EA7E-A842-A6D3-995954119E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6B40C7-21F5-C44B-8181-F7B575DFD16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582E1CA-DA69-AA46-9DEB-F5E962B4524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29753" y="2454678"/>
            <a:ext cx="4023359" cy="757130"/>
          </a:xfrm>
        </p:spPr>
        <p:txBody>
          <a:bodyPr/>
          <a:lstStyle/>
          <a:p>
            <a:r>
              <a:rPr lang="en-US" sz="2400" dirty="0"/>
              <a:t>PRE-INTERMEDIATE JAVASCRIPT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BFDC7E-A7F7-9842-BB10-CFBD25E2A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722217-A2A9-C349-B3DB-42E002732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5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38B0B4-0266-4544-8C6F-B74D2427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files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1563DDD-2ABD-1F4E-838B-11792E7E3C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upload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input </a:t>
            </a:r>
            <a:r>
              <a:rPr lang="en-US" dirty="0" err="1"/>
              <a:t>có</a:t>
            </a:r>
            <a:r>
              <a:rPr lang="en-US" dirty="0"/>
              <a:t> type=file</a:t>
            </a:r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upload,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  <a:p>
            <a:pPr lvl="1"/>
            <a:r>
              <a:rPr lang="en-US" dirty="0"/>
              <a:t>name: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  <a:p>
            <a:pPr lvl="1"/>
            <a:r>
              <a:rPr lang="en-US" dirty="0"/>
              <a:t>size: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  <a:p>
            <a:pPr lvl="1"/>
            <a:r>
              <a:rPr lang="en-US" dirty="0"/>
              <a:t>type: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3BC5AE-73C4-B541-BFDB-B07ACF96D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2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38B0B4-0266-4544-8C6F-B74D2427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uploading files – 1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53F1A5A-F381-BC43-B703-53ACE8F1DCF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0" y="1291047"/>
            <a:ext cx="10515433" cy="530630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B5384A-7BDE-1F48-9EE7-83D8ACE88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308" y="4212946"/>
            <a:ext cx="5780692" cy="238441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6EBAB1-FF1F-044D-AEB5-8C5F5C013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2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BCFD201-8826-C64A-8073-372F1043D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1047"/>
            <a:ext cx="10957015" cy="525413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E38B0B4-0266-4544-8C6F-B74D2427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uploading files –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A63CE5-4F5B-7740-A58C-AC8606E71C7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936795" y="4712833"/>
            <a:ext cx="5949448" cy="2072978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4D0B43-A99C-1641-839A-C4E5827DE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1A50-E6C7-EB46-99D0-605B760E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BEC9D-D018-8045-A73F-349AC02F85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HTML Geolocation API </a:t>
            </a:r>
          </a:p>
          <a:p>
            <a:pPr lvl="1"/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(GPS)</a:t>
            </a:r>
          </a:p>
          <a:p>
            <a:pPr lvl="1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,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/>
            <a:r>
              <a:rPr lang="en-US" dirty="0"/>
              <a:t>…..</a:t>
            </a:r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 marL="0" indent="0">
              <a:buNone/>
            </a:pPr>
            <a:r>
              <a:rPr lang="en-US" sz="2600" dirty="0" err="1">
                <a:latin typeface="Source Code Pro" panose="020B0509030403020204" pitchFamily="49" charset="77"/>
              </a:rPr>
              <a:t>navigator.geolocation.getCurrentPosition</a:t>
            </a:r>
            <a:r>
              <a:rPr lang="en-US" sz="2600" dirty="0">
                <a:latin typeface="Source Code Pro" panose="020B0509030403020204" pitchFamily="49" charset="77"/>
              </a:rPr>
              <a:t>(success, error);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getCurrentPosition</a:t>
            </a:r>
            <a:r>
              <a:rPr lang="en-US" dirty="0"/>
              <a:t>()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r>
              <a:rPr lang="en-US" dirty="0" err="1"/>
              <a:t>getCurrentPossition</a:t>
            </a:r>
            <a:r>
              <a:rPr lang="en-US" dirty="0"/>
              <a:t>()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72F99-C1EB-F543-B2CB-1CE2DD6E6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0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1A50-E6C7-EB46-99D0-605B760E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BEC9D-D018-8045-A73F-349AC02F85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CA853E-F869-3946-9AEF-D7D785C58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618190"/>
              </p:ext>
            </p:extLst>
          </p:nvPr>
        </p:nvGraphicFramePr>
        <p:xfrm>
          <a:off x="154408" y="2259707"/>
          <a:ext cx="11879749" cy="4312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385">
                  <a:extLst>
                    <a:ext uri="{9D8B030D-6E8A-4147-A177-3AD203B41FA5}">
                      <a16:colId xmlns:a16="http://schemas.microsoft.com/office/drawing/2014/main" val="722499836"/>
                    </a:ext>
                  </a:extLst>
                </a:gridCol>
                <a:gridCol w="8118364">
                  <a:extLst>
                    <a:ext uri="{9D8B030D-6E8A-4147-A177-3AD203B41FA5}">
                      <a16:colId xmlns:a16="http://schemas.microsoft.com/office/drawing/2014/main" val="1019953241"/>
                    </a:ext>
                  </a:extLst>
                </a:gridCol>
              </a:tblGrid>
              <a:tr h="516256">
                <a:tc>
                  <a:txBody>
                    <a:bodyPr/>
                    <a:lstStyle/>
                    <a:p>
                      <a:r>
                        <a:rPr lang="en-US" sz="2600" dirty="0" err="1"/>
                        <a:t>Thuộc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tính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Giá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trị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trả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về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38134"/>
                  </a:ext>
                </a:extLst>
              </a:tr>
              <a:tr h="841404">
                <a:tc>
                  <a:txBody>
                    <a:bodyPr/>
                    <a:lstStyle/>
                    <a:p>
                      <a:r>
                        <a:rPr lang="en-US" sz="2600" dirty="0" err="1">
                          <a:latin typeface="Source Code Pro" panose="020B0509030403020204" pitchFamily="49" charset="77"/>
                        </a:rPr>
                        <a:t>coords.latitude</a:t>
                      </a:r>
                      <a:endParaRPr lang="en-US" sz="2600" dirty="0">
                        <a:latin typeface="Source Code Pro" panose="020B0509030403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Vĩ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độ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ở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dạng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số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thập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phân</a:t>
                      </a:r>
                      <a:r>
                        <a:rPr lang="en-US" sz="2600" dirty="0"/>
                        <a:t> (</a:t>
                      </a:r>
                      <a:r>
                        <a:rPr lang="en-US" sz="2600" dirty="0" err="1"/>
                        <a:t>giá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trị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này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luôn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được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trả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về</a:t>
                      </a:r>
                      <a:r>
                        <a:rPr lang="en-US" sz="2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52316"/>
                  </a:ext>
                </a:extLst>
              </a:tr>
              <a:tr h="932317">
                <a:tc>
                  <a:txBody>
                    <a:bodyPr/>
                    <a:lstStyle/>
                    <a:p>
                      <a:r>
                        <a:rPr lang="en-US" sz="2600" dirty="0" err="1">
                          <a:latin typeface="Source Code Pro" panose="020B0509030403020204" pitchFamily="49" charset="77"/>
                        </a:rPr>
                        <a:t>coords.longitude</a:t>
                      </a:r>
                      <a:endParaRPr lang="en-US" sz="2600" dirty="0">
                        <a:latin typeface="Source Code Pro" panose="020B0509030403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Kinh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độ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ở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dạng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số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thập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phân</a:t>
                      </a:r>
                      <a:r>
                        <a:rPr lang="en-US" sz="2600" dirty="0"/>
                        <a:t> (</a:t>
                      </a:r>
                      <a:r>
                        <a:rPr lang="en-US" sz="2600" dirty="0" err="1"/>
                        <a:t>giá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trị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này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luôn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được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trả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về</a:t>
                      </a:r>
                      <a:r>
                        <a:rPr lang="en-US" sz="2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73243"/>
                  </a:ext>
                </a:extLst>
              </a:tr>
              <a:tr h="699645">
                <a:tc>
                  <a:txBody>
                    <a:bodyPr/>
                    <a:lstStyle/>
                    <a:p>
                      <a:r>
                        <a:rPr lang="en-US" sz="2600" dirty="0" err="1">
                          <a:latin typeface="Source Code Pro" panose="020B0509030403020204" pitchFamily="49" charset="77"/>
                        </a:rPr>
                        <a:t>coords.accuracy</a:t>
                      </a:r>
                      <a:endParaRPr lang="en-US" sz="2600" dirty="0">
                        <a:latin typeface="Source Code Pro" panose="020B05090304030202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Độ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chính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xác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của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vị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trí</a:t>
                      </a:r>
                      <a:endParaRPr lang="en-US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240472"/>
                  </a:ext>
                </a:extLst>
              </a:tr>
              <a:tr h="1221392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Source Code Pro" panose="020B0509030403020204" pitchFamily="49" charset="77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&lt; </a:t>
                      </a:r>
                      <a:r>
                        <a:rPr lang="en-US" sz="2600" dirty="0" err="1"/>
                        <a:t>tham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khảo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thêm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các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thuộc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tính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khác</a:t>
                      </a:r>
                      <a:r>
                        <a:rPr lang="en-US" sz="2600" dirty="0"/>
                        <a:t>&gt;</a:t>
                      </a:r>
                    </a:p>
                    <a:p>
                      <a:r>
                        <a:rPr lang="en-US" sz="2600" dirty="0"/>
                        <a:t>https://www.w3schools.com/html/html5_geolocation.asp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2184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4D060-82F4-EA42-A4D8-9B7D62A59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3BE1A0-8C48-7746-AC3B-5F1AD1196E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835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982</Words>
  <Application>Microsoft Macintosh PowerPoint</Application>
  <PresentationFormat>Widescreen</PresentationFormat>
  <Paragraphs>180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FZShuTi</vt:lpstr>
      <vt:lpstr>굴림</vt:lpstr>
      <vt:lpstr>Arial</vt:lpstr>
      <vt:lpstr>Calibri</vt:lpstr>
      <vt:lpstr>Source Code Pro</vt:lpstr>
      <vt:lpstr>Tahoma</vt:lpstr>
      <vt:lpstr>Verdana</vt:lpstr>
      <vt:lpstr>Custom Design</vt:lpstr>
      <vt:lpstr>LẬP TRÌNH JAVASCRIPT</vt:lpstr>
      <vt:lpstr>HỆ THỐNG BÀI CŨ</vt:lpstr>
      <vt:lpstr>MỤC TIÊU BÀI HỌC</vt:lpstr>
      <vt:lpstr>PowerPoint Presentation</vt:lpstr>
      <vt:lpstr>Uploading files</vt:lpstr>
      <vt:lpstr>Demo uploading files – 1 tập tin</vt:lpstr>
      <vt:lpstr>Demo uploading files – nhiều tập tin</vt:lpstr>
      <vt:lpstr>Geolocation</vt:lpstr>
      <vt:lpstr>Geolocation</vt:lpstr>
      <vt:lpstr>Demo geolocation</vt:lpstr>
      <vt:lpstr>Demo geolocation</vt:lpstr>
      <vt:lpstr>Media on page</vt:lpstr>
      <vt:lpstr>Media on page</vt:lpstr>
      <vt:lpstr>HTML Audio/Video DOM</vt:lpstr>
      <vt:lpstr>HTML Audio/Video DOM</vt:lpstr>
      <vt:lpstr>Demo HTML Audio/Video DOM</vt:lpstr>
      <vt:lpstr>Demo HTML Audio/Video DOM</vt:lpstr>
      <vt:lpstr>PowerPoint Presentation</vt:lpstr>
      <vt:lpstr>Libraries &amp; framework</vt:lpstr>
      <vt:lpstr>Libraries &amp; framework</vt:lpstr>
      <vt:lpstr>Libraries &amp; framework</vt:lpstr>
      <vt:lpstr>Libraries &amp; framework</vt:lpstr>
      <vt:lpstr>Libraries &amp; framework</vt:lpstr>
      <vt:lpstr>Libraries &amp; framework</vt:lpstr>
      <vt:lpstr>Libraries &amp; framework</vt:lpstr>
      <vt:lpstr>TỔNG KẾT BÀI HỌC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Tram Ta</dc:creator>
  <cp:lastModifiedBy>Tram Ta</cp:lastModifiedBy>
  <cp:revision>161</cp:revision>
  <dcterms:created xsi:type="dcterms:W3CDTF">2022-03-14T03:38:22Z</dcterms:created>
  <dcterms:modified xsi:type="dcterms:W3CDTF">2022-04-27T03:04:08Z</dcterms:modified>
</cp:coreProperties>
</file>