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tif" ContentType="image/tiff"/>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8404800" cy="32918400"/>
  <p:notesSz cx="6858000" cy="9144000"/>
  <p:defaultText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2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EB9931"/>
    <a:srgbClr val="1F1B53"/>
    <a:srgbClr val="150371"/>
    <a:srgbClr val="1C05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357"/>
    <p:restoredTop sz="93699" autoAdjust="0"/>
  </p:normalViewPr>
  <p:slideViewPr>
    <p:cSldViewPr snapToGrid="0" snapToObjects="1">
      <p:cViewPr>
        <p:scale>
          <a:sx n="10" d="100"/>
          <a:sy n="10" d="100"/>
        </p:scale>
        <p:origin x="856" y="832"/>
      </p:cViewPr>
      <p:guideLst>
        <p:guide orient="horz" pos="10368"/>
        <p:guide pos="12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1081C-BEDF-44FD-ACFA-036D84A21325}" type="datetimeFigureOut">
              <a:rPr lang="en-US" smtClean="0"/>
              <a:t>9/18/20</a:t>
            </a:fld>
            <a:endParaRPr lang="en-US"/>
          </a:p>
        </p:txBody>
      </p:sp>
      <p:sp>
        <p:nvSpPr>
          <p:cNvPr id="4" name="Slide Image Placeholder 3"/>
          <p:cNvSpPr>
            <a:spLocks noGrp="1" noRot="1" noChangeAspect="1"/>
          </p:cNvSpPr>
          <p:nvPr>
            <p:ph type="sldImg" idx="2"/>
          </p:nvPr>
        </p:nvSpPr>
        <p:spPr>
          <a:xfrm>
            <a:off x="1628775" y="1143000"/>
            <a:ext cx="3600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1CB14-D7CF-4C53-A214-05FF2B59E3D2}" type="slidenum">
              <a:rPr lang="en-US" smtClean="0"/>
              <a:t>‹#›</a:t>
            </a:fld>
            <a:endParaRPr lang="en-US"/>
          </a:p>
        </p:txBody>
      </p:sp>
    </p:spTree>
    <p:extLst>
      <p:ext uri="{BB962C8B-B14F-4D97-AF65-F5344CB8AC3E}">
        <p14:creationId xmlns:p14="http://schemas.microsoft.com/office/powerpoint/2010/main" val="3890555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a:cs typeface="Times"/>
              </a:rPr>
              <a:t>Atom-by-atom fabrication using scanning tunneling microscopy (STM) has great potential to revolutionize materials synthesis for digital electronics. Key to the fabrication process is the </a:t>
            </a:r>
            <a:r>
              <a:rPr lang="en-US" sz="1200" b="1" i="1" dirty="0">
                <a:latin typeface="Times"/>
                <a:cs typeface="Times"/>
              </a:rPr>
              <a:t>automatic</a:t>
            </a:r>
            <a:r>
              <a:rPr lang="en-US" sz="1200" dirty="0">
                <a:latin typeface="Times"/>
                <a:cs typeface="Times"/>
              </a:rPr>
              <a:t> localization and classification of intended or unintended defects – seen in Figure 1(a) below – in STM data. </a:t>
            </a:r>
          </a:p>
          <a:p>
            <a:endParaRPr lang="en-US" sz="1200" dirty="0">
              <a:latin typeface="Times"/>
              <a:cs typeface="Times"/>
            </a:endParaRPr>
          </a:p>
          <a:p>
            <a:r>
              <a:rPr lang="en-US" sz="1200" dirty="0">
                <a:latin typeface="Times"/>
                <a:cs typeface="Times"/>
              </a:rPr>
              <a:t>This is a complex instance of an object detection problem that seeks to automate a human analysis task; we are addressing it by developing a two-step machine learning workflow involving two convolutional neural networks. The first, with an autoencoder topology, identifies defects on the surface that are not part of the standard silicon surface layer and creates an array of defect sub-images – as seen in Figure 1(b) as its output. This output feeds into the next CNN, which classifies each defect as a silicon vacancy, hydrogen depassivated site, or an unidentified feature. A visualization of these classifications for each sub-image are shown overlaid on the original image in Figure 1(c).</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a:cs typeface="Times"/>
              </a:rPr>
              <a:t>Scanning tunneling microscopy is used to generate atomic-scale images of surfaces, and for our purposes, provides images of hydrogen-passivated silicon surfaces. Sample images, illustrating surfaces before and after hydrogen depassivation – the removal of hydrogen atoms from the silicon surface – are shown in the figure below.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a:cs typeface="Times"/>
              </a:rPr>
              <a:t>In both images, rows of H-passivated silicon dimers – paired silicon atoms with hydrogen attached – make up the background. The defects that we are interested in locating and classifying show up in both images as anything that stands out from this silicon background, with a clear distinction shown between bright spots and dark spots; in our classification, we denote three kinds of defects and predict accordingly.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a:cs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a:cs typeface="Times"/>
            </a:endParaRPr>
          </a:p>
          <a:p>
            <a:r>
              <a:rPr lang="en-US" sz="1200" dirty="0">
                <a:latin typeface="Times"/>
                <a:cs typeface="Times"/>
              </a:rPr>
              <a:t>Broadly speaking, the first step of the machine learning workflow entails feeding an input image into a convolutional neural network that returns as its output the coordinates of any identified defects. </a:t>
            </a:r>
          </a:p>
          <a:p>
            <a:endParaRPr lang="en-US" sz="1200" dirty="0">
              <a:latin typeface="Times"/>
              <a:cs typeface="Times"/>
            </a:endParaRPr>
          </a:p>
          <a:p>
            <a:r>
              <a:rPr lang="en-US" sz="1200" dirty="0">
                <a:latin typeface="Times"/>
                <a:cs typeface="Times"/>
              </a:rPr>
              <a:t>The object localization network – using an autoencoder  topology – was already pre-trained using separate data and when fed an input image, it categorizes each pixel in a binary fashion as either a defect or not. The pixel locations are then returned and can be used to draw bounding boxes around the defects as shown in Figure 3. </a:t>
            </a:r>
          </a:p>
          <a:p>
            <a:endParaRPr lang="en-US" sz="1200" dirty="0">
              <a:latin typeface="Times"/>
              <a:cs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a:cs typeface="Times"/>
              </a:rPr>
              <a:t>From this stage, it was fairly trivial to extract an array of sub-images of the defects given the coordinates, which forms the basis for the input into the classification network. </a:t>
            </a:r>
          </a:p>
          <a:p>
            <a:endParaRPr lang="en-US" sz="1200" dirty="0">
              <a:latin typeface="Times"/>
              <a:cs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a:cs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a:cs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a:cs typeface="Times"/>
              </a:rPr>
              <a:t>The second part of the machine learning workflow is the classification convolutional neural network. This network takes as its input the sub-images centered around defects and returns 4 possible labels, either background silicon or one of three possible defects. The network was trained on a set of 180 sub-images – evenly distributed over the four possible classes – taken from an STM image of a hydrogen-passivated silicon surface and human labels placed on each, identifying each one as either a silicon atom (label of 0) or a defect (possible labels of 1, 2, or 3). The network’s training accuracy and loss are shown in Figure 4. A limited testing set of 20 sub-images yielded a testing accuracy of 0.91, though significant improvement is expected using larger sets to train and test. The results of running the network on a new dataset are shown in Figure 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imes"/>
              <a:cs typeface="Times"/>
            </a:endParaRPr>
          </a:p>
          <a:p>
            <a:endParaRPr lang="en-US" dirty="0"/>
          </a:p>
        </p:txBody>
      </p:sp>
      <p:sp>
        <p:nvSpPr>
          <p:cNvPr id="4" name="Slide Number Placeholder 3"/>
          <p:cNvSpPr>
            <a:spLocks noGrp="1"/>
          </p:cNvSpPr>
          <p:nvPr>
            <p:ph type="sldNum" sz="quarter" idx="5"/>
          </p:nvPr>
        </p:nvSpPr>
        <p:spPr/>
        <p:txBody>
          <a:bodyPr/>
          <a:lstStyle/>
          <a:p>
            <a:fld id="{4181CB14-D7CF-4C53-A214-05FF2B59E3D2}" type="slidenum">
              <a:rPr lang="en-US" smtClean="0"/>
              <a:t>1</a:t>
            </a:fld>
            <a:endParaRPr lang="en-US"/>
          </a:p>
        </p:txBody>
      </p:sp>
    </p:spTree>
    <p:extLst>
      <p:ext uri="{BB962C8B-B14F-4D97-AF65-F5344CB8AC3E}">
        <p14:creationId xmlns:p14="http://schemas.microsoft.com/office/powerpoint/2010/main" val="1305016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0226042"/>
            <a:ext cx="32644080" cy="7056120"/>
          </a:xfrm>
        </p:spPr>
        <p:txBody>
          <a:bodyPr/>
          <a:lstStyle/>
          <a:p>
            <a:r>
              <a:rPr lang="en-US"/>
              <a:t>Click to edit Master title style</a:t>
            </a:r>
          </a:p>
        </p:txBody>
      </p:sp>
      <p:sp>
        <p:nvSpPr>
          <p:cNvPr id="3" name="Subtitle 2"/>
          <p:cNvSpPr>
            <a:spLocks noGrp="1"/>
          </p:cNvSpPr>
          <p:nvPr>
            <p:ph type="subTitle" idx="1"/>
          </p:nvPr>
        </p:nvSpPr>
        <p:spPr>
          <a:xfrm>
            <a:off x="5760720" y="18653760"/>
            <a:ext cx="26883360" cy="8412480"/>
          </a:xfrm>
        </p:spPr>
        <p:txBody>
          <a:bodyPr/>
          <a:lstStyle>
            <a:lvl1pPr marL="0" indent="0" algn="ctr">
              <a:buNone/>
              <a:defRPr>
                <a:solidFill>
                  <a:schemeClr val="tx1">
                    <a:tint val="75000"/>
                  </a:schemeClr>
                </a:solidFill>
              </a:defRPr>
            </a:lvl1pPr>
            <a:lvl2pPr marL="2037786" indent="0" algn="ctr">
              <a:buNone/>
              <a:defRPr>
                <a:solidFill>
                  <a:schemeClr val="tx1">
                    <a:tint val="75000"/>
                  </a:schemeClr>
                </a:solidFill>
              </a:defRPr>
            </a:lvl2pPr>
            <a:lvl3pPr marL="4075572" indent="0" algn="ctr">
              <a:buNone/>
              <a:defRPr>
                <a:solidFill>
                  <a:schemeClr val="tx1">
                    <a:tint val="75000"/>
                  </a:schemeClr>
                </a:solidFill>
              </a:defRPr>
            </a:lvl3pPr>
            <a:lvl4pPr marL="6113358" indent="0" algn="ctr">
              <a:buNone/>
              <a:defRPr>
                <a:solidFill>
                  <a:schemeClr val="tx1">
                    <a:tint val="75000"/>
                  </a:schemeClr>
                </a:solidFill>
              </a:defRPr>
            </a:lvl4pPr>
            <a:lvl5pPr marL="8151144" indent="0" algn="ctr">
              <a:buNone/>
              <a:defRPr>
                <a:solidFill>
                  <a:schemeClr val="tx1">
                    <a:tint val="75000"/>
                  </a:schemeClr>
                </a:solidFill>
              </a:defRPr>
            </a:lvl5pPr>
            <a:lvl6pPr marL="10188931" indent="0" algn="ctr">
              <a:buNone/>
              <a:defRPr>
                <a:solidFill>
                  <a:schemeClr val="tx1">
                    <a:tint val="75000"/>
                  </a:schemeClr>
                </a:solidFill>
              </a:defRPr>
            </a:lvl6pPr>
            <a:lvl7pPr marL="12226717" indent="0" algn="ctr">
              <a:buNone/>
              <a:defRPr>
                <a:solidFill>
                  <a:schemeClr val="tx1">
                    <a:tint val="75000"/>
                  </a:schemeClr>
                </a:solidFill>
              </a:defRPr>
            </a:lvl7pPr>
            <a:lvl8pPr marL="14264503" indent="0" algn="ctr">
              <a:buNone/>
              <a:defRPr>
                <a:solidFill>
                  <a:schemeClr val="tx1">
                    <a:tint val="75000"/>
                  </a:schemeClr>
                </a:solidFill>
              </a:defRPr>
            </a:lvl8pPr>
            <a:lvl9pPr marL="1630228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3220F6-96F2-794D-8BDC-D8C675104DD9}" type="datetimeFigureOut">
              <a:rPr lang="en-US" smtClean="0"/>
              <a:pPr/>
              <a:t>9/18/20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B0071-52D1-9143-868E-E4EEDDEA8C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3220F6-96F2-794D-8BDC-D8C675104DD9}" type="datetimeFigureOut">
              <a:rPr lang="en-US" smtClean="0"/>
              <a:pPr/>
              <a:t>9/18/20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B0071-52D1-9143-868E-E4EEDDEA8C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941285" y="6324600"/>
            <a:ext cx="36291200"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7675" y="6324600"/>
            <a:ext cx="108233530"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3220F6-96F2-794D-8BDC-D8C675104DD9}" type="datetimeFigureOut">
              <a:rPr lang="en-US" smtClean="0"/>
              <a:pPr/>
              <a:t>9/18/20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B0071-52D1-9143-868E-E4EEDDEA8C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3220F6-96F2-794D-8BDC-D8C675104DD9}" type="datetimeFigureOut">
              <a:rPr lang="en-US" smtClean="0"/>
              <a:pPr/>
              <a:t>9/18/20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B0071-52D1-9143-868E-E4EEDDEA8C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5" y="21153122"/>
            <a:ext cx="32644080" cy="6537960"/>
          </a:xfrm>
        </p:spPr>
        <p:txBody>
          <a:bodyPr anchor="t"/>
          <a:lstStyle>
            <a:lvl1pPr algn="l">
              <a:defRPr sz="17800" b="1" cap="all"/>
            </a:lvl1pPr>
          </a:lstStyle>
          <a:p>
            <a:r>
              <a:rPr lang="en-US"/>
              <a:t>Click to edit Master title style</a:t>
            </a:r>
          </a:p>
        </p:txBody>
      </p:sp>
      <p:sp>
        <p:nvSpPr>
          <p:cNvPr id="3" name="Text Placeholder 2"/>
          <p:cNvSpPr>
            <a:spLocks noGrp="1"/>
          </p:cNvSpPr>
          <p:nvPr>
            <p:ph type="body" idx="1"/>
          </p:nvPr>
        </p:nvSpPr>
        <p:spPr>
          <a:xfrm>
            <a:off x="3033715" y="13952225"/>
            <a:ext cx="32644080" cy="7200898"/>
          </a:xfrm>
        </p:spPr>
        <p:txBody>
          <a:bodyPr anchor="b"/>
          <a:lstStyle>
            <a:lvl1pPr marL="0" indent="0">
              <a:buNone/>
              <a:defRPr sz="8900">
                <a:solidFill>
                  <a:schemeClr val="tx1">
                    <a:tint val="75000"/>
                  </a:schemeClr>
                </a:solidFill>
              </a:defRPr>
            </a:lvl1pPr>
            <a:lvl2pPr marL="2037786" indent="0">
              <a:buNone/>
              <a:defRPr sz="8000">
                <a:solidFill>
                  <a:schemeClr val="tx1">
                    <a:tint val="75000"/>
                  </a:schemeClr>
                </a:solidFill>
              </a:defRPr>
            </a:lvl2pPr>
            <a:lvl3pPr marL="4075572" indent="0">
              <a:buNone/>
              <a:defRPr sz="7100">
                <a:solidFill>
                  <a:schemeClr val="tx1">
                    <a:tint val="75000"/>
                  </a:schemeClr>
                </a:solidFill>
              </a:defRPr>
            </a:lvl3pPr>
            <a:lvl4pPr marL="6113358" indent="0">
              <a:buNone/>
              <a:defRPr sz="6200">
                <a:solidFill>
                  <a:schemeClr val="tx1">
                    <a:tint val="75000"/>
                  </a:schemeClr>
                </a:solidFill>
              </a:defRPr>
            </a:lvl4pPr>
            <a:lvl5pPr marL="8151144" indent="0">
              <a:buNone/>
              <a:defRPr sz="6200">
                <a:solidFill>
                  <a:schemeClr val="tx1">
                    <a:tint val="75000"/>
                  </a:schemeClr>
                </a:solidFill>
              </a:defRPr>
            </a:lvl5pPr>
            <a:lvl6pPr marL="10188931" indent="0">
              <a:buNone/>
              <a:defRPr sz="6200">
                <a:solidFill>
                  <a:schemeClr val="tx1">
                    <a:tint val="75000"/>
                  </a:schemeClr>
                </a:solidFill>
              </a:defRPr>
            </a:lvl6pPr>
            <a:lvl7pPr marL="12226717" indent="0">
              <a:buNone/>
              <a:defRPr sz="6200">
                <a:solidFill>
                  <a:schemeClr val="tx1">
                    <a:tint val="75000"/>
                  </a:schemeClr>
                </a:solidFill>
              </a:defRPr>
            </a:lvl7pPr>
            <a:lvl8pPr marL="14264503" indent="0">
              <a:buNone/>
              <a:defRPr sz="6200">
                <a:solidFill>
                  <a:schemeClr val="tx1">
                    <a:tint val="75000"/>
                  </a:schemeClr>
                </a:solidFill>
              </a:defRPr>
            </a:lvl8pPr>
            <a:lvl9pPr marL="16302289" indent="0">
              <a:buNone/>
              <a:defRPr sz="6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3220F6-96F2-794D-8BDC-D8C675104DD9}" type="datetimeFigureOut">
              <a:rPr lang="en-US" smtClean="0"/>
              <a:pPr/>
              <a:t>9/18/20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EB0071-52D1-9143-868E-E4EEDDEA8C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7677"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0970122" y="36865560"/>
            <a:ext cx="72262365" cy="104279702"/>
          </a:xfrm>
        </p:spPr>
        <p:txBody>
          <a:bodyPr/>
          <a:lstStyle>
            <a:lvl1pPr>
              <a:defRPr sz="12500"/>
            </a:lvl1pPr>
            <a:lvl2pPr>
              <a:defRPr sz="10700"/>
            </a:lvl2pPr>
            <a:lvl3pPr>
              <a:defRPr sz="89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3220F6-96F2-794D-8BDC-D8C675104DD9}" type="datetimeFigureOut">
              <a:rPr lang="en-US" smtClean="0"/>
              <a:pPr/>
              <a:t>9/18/20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B0071-52D1-9143-868E-E4EEDDEA8C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20240" y="1318262"/>
            <a:ext cx="3456432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20240" y="7368542"/>
            <a:ext cx="16968790"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4" name="Content Placeholder 3"/>
          <p:cNvSpPr>
            <a:spLocks noGrp="1"/>
          </p:cNvSpPr>
          <p:nvPr>
            <p:ph sz="half" idx="2"/>
          </p:nvPr>
        </p:nvSpPr>
        <p:spPr>
          <a:xfrm>
            <a:off x="1920240" y="10439400"/>
            <a:ext cx="16968790"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9107" y="7368542"/>
            <a:ext cx="16975455" cy="3070858"/>
          </a:xfrm>
        </p:spPr>
        <p:txBody>
          <a:bodyPr anchor="b"/>
          <a:lstStyle>
            <a:lvl1pPr marL="0" indent="0">
              <a:buNone/>
              <a:defRPr sz="10700" b="1"/>
            </a:lvl1pPr>
            <a:lvl2pPr marL="2037786" indent="0">
              <a:buNone/>
              <a:defRPr sz="8900" b="1"/>
            </a:lvl2pPr>
            <a:lvl3pPr marL="4075572" indent="0">
              <a:buNone/>
              <a:defRPr sz="8000" b="1"/>
            </a:lvl3pPr>
            <a:lvl4pPr marL="6113358" indent="0">
              <a:buNone/>
              <a:defRPr sz="7100" b="1"/>
            </a:lvl4pPr>
            <a:lvl5pPr marL="8151144" indent="0">
              <a:buNone/>
              <a:defRPr sz="7100" b="1"/>
            </a:lvl5pPr>
            <a:lvl6pPr marL="10188931" indent="0">
              <a:buNone/>
              <a:defRPr sz="7100" b="1"/>
            </a:lvl6pPr>
            <a:lvl7pPr marL="12226717" indent="0">
              <a:buNone/>
              <a:defRPr sz="7100" b="1"/>
            </a:lvl7pPr>
            <a:lvl8pPr marL="14264503" indent="0">
              <a:buNone/>
              <a:defRPr sz="7100" b="1"/>
            </a:lvl8pPr>
            <a:lvl9pPr marL="16302289" indent="0">
              <a:buNone/>
              <a:defRPr sz="7100" b="1"/>
            </a:lvl9pPr>
          </a:lstStyle>
          <a:p>
            <a:pPr lvl="0"/>
            <a:r>
              <a:rPr lang="en-US"/>
              <a:t>Click to edit Master text styles</a:t>
            </a:r>
          </a:p>
        </p:txBody>
      </p:sp>
      <p:sp>
        <p:nvSpPr>
          <p:cNvPr id="6" name="Content Placeholder 5"/>
          <p:cNvSpPr>
            <a:spLocks noGrp="1"/>
          </p:cNvSpPr>
          <p:nvPr>
            <p:ph sz="quarter" idx="4"/>
          </p:nvPr>
        </p:nvSpPr>
        <p:spPr>
          <a:xfrm>
            <a:off x="19509107" y="10439400"/>
            <a:ext cx="16975455" cy="18966182"/>
          </a:xfrm>
        </p:spPr>
        <p:txBody>
          <a:bodyPr/>
          <a:lstStyle>
            <a:lvl1pPr>
              <a:defRPr sz="10700"/>
            </a:lvl1pPr>
            <a:lvl2pPr>
              <a:defRPr sz="8900"/>
            </a:lvl2pPr>
            <a:lvl3pPr>
              <a:defRPr sz="8000"/>
            </a:lvl3pPr>
            <a:lvl4pPr>
              <a:defRPr sz="7100"/>
            </a:lvl4pPr>
            <a:lvl5pPr>
              <a:defRPr sz="7100"/>
            </a:lvl5pPr>
            <a:lvl6pPr>
              <a:defRPr sz="7100"/>
            </a:lvl6pPr>
            <a:lvl7pPr>
              <a:defRPr sz="7100"/>
            </a:lvl7pPr>
            <a:lvl8pPr>
              <a:defRPr sz="7100"/>
            </a:lvl8pPr>
            <a:lvl9pPr>
              <a:defRPr sz="7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3220F6-96F2-794D-8BDC-D8C675104DD9}" type="datetimeFigureOut">
              <a:rPr lang="en-US" smtClean="0"/>
              <a:pPr/>
              <a:t>9/18/20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EB0071-52D1-9143-868E-E4EEDDEA8C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53220F6-96F2-794D-8BDC-D8C675104DD9}" type="datetimeFigureOut">
              <a:rPr lang="en-US" smtClean="0"/>
              <a:pPr/>
              <a:t>9/18/20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EB0071-52D1-9143-868E-E4EEDDEA8C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220F6-96F2-794D-8BDC-D8C675104DD9}" type="datetimeFigureOut">
              <a:rPr lang="en-US" smtClean="0"/>
              <a:pPr/>
              <a:t>9/18/20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EB0071-52D1-9143-868E-E4EEDDEA8C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2" y="1310640"/>
            <a:ext cx="12634915" cy="5577840"/>
          </a:xfrm>
        </p:spPr>
        <p:txBody>
          <a:bodyPr anchor="b"/>
          <a:lstStyle>
            <a:lvl1pPr algn="l">
              <a:defRPr sz="8900" b="1"/>
            </a:lvl1pPr>
          </a:lstStyle>
          <a:p>
            <a:r>
              <a:rPr lang="en-US"/>
              <a:t>Click to edit Master title style</a:t>
            </a:r>
          </a:p>
        </p:txBody>
      </p:sp>
      <p:sp>
        <p:nvSpPr>
          <p:cNvPr id="3" name="Content Placeholder 2"/>
          <p:cNvSpPr>
            <a:spLocks noGrp="1"/>
          </p:cNvSpPr>
          <p:nvPr>
            <p:ph idx="1"/>
          </p:nvPr>
        </p:nvSpPr>
        <p:spPr>
          <a:xfrm>
            <a:off x="15015210" y="1310643"/>
            <a:ext cx="21469350" cy="28094942"/>
          </a:xfrm>
        </p:spPr>
        <p:txBody>
          <a:bodyPr/>
          <a:lstStyle>
            <a:lvl1pPr>
              <a:defRPr sz="14300"/>
            </a:lvl1pPr>
            <a:lvl2pPr>
              <a:defRPr sz="12500"/>
            </a:lvl2pPr>
            <a:lvl3pPr>
              <a:defRPr sz="10700"/>
            </a:lvl3pPr>
            <a:lvl4pPr>
              <a:defRPr sz="8900"/>
            </a:lvl4pPr>
            <a:lvl5pPr>
              <a:defRPr sz="8900"/>
            </a:lvl5pPr>
            <a:lvl6pPr>
              <a:defRPr sz="8900"/>
            </a:lvl6pPr>
            <a:lvl7pPr>
              <a:defRPr sz="8900"/>
            </a:lvl7pPr>
            <a:lvl8pPr>
              <a:defRPr sz="8900"/>
            </a:lvl8pPr>
            <a:lvl9pPr>
              <a:defRPr sz="8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20242" y="6888483"/>
            <a:ext cx="12634915" cy="22517102"/>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753220F6-96F2-794D-8BDC-D8C675104DD9}" type="datetimeFigureOut">
              <a:rPr lang="en-US" smtClean="0"/>
              <a:pPr/>
              <a:t>9/18/20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B0071-52D1-9143-868E-E4EEDDEA8C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7610" y="23042880"/>
            <a:ext cx="23042880" cy="2720342"/>
          </a:xfrm>
        </p:spPr>
        <p:txBody>
          <a:bodyPr anchor="b"/>
          <a:lstStyle>
            <a:lvl1pPr algn="l">
              <a:defRPr sz="8900" b="1"/>
            </a:lvl1pPr>
          </a:lstStyle>
          <a:p>
            <a:r>
              <a:rPr lang="en-US"/>
              <a:t>Click to edit Master title style</a:t>
            </a:r>
          </a:p>
        </p:txBody>
      </p:sp>
      <p:sp>
        <p:nvSpPr>
          <p:cNvPr id="3" name="Picture Placeholder 2"/>
          <p:cNvSpPr>
            <a:spLocks noGrp="1"/>
          </p:cNvSpPr>
          <p:nvPr>
            <p:ph type="pic" idx="1"/>
          </p:nvPr>
        </p:nvSpPr>
        <p:spPr>
          <a:xfrm>
            <a:off x="7527610" y="2941320"/>
            <a:ext cx="23042880" cy="19751040"/>
          </a:xfrm>
        </p:spPr>
        <p:txBody>
          <a:bodyPr/>
          <a:lstStyle>
            <a:lvl1pPr marL="0" indent="0">
              <a:buNone/>
              <a:defRPr sz="14300"/>
            </a:lvl1pPr>
            <a:lvl2pPr marL="2037786" indent="0">
              <a:buNone/>
              <a:defRPr sz="12500"/>
            </a:lvl2pPr>
            <a:lvl3pPr marL="4075572" indent="0">
              <a:buNone/>
              <a:defRPr sz="10700"/>
            </a:lvl3pPr>
            <a:lvl4pPr marL="6113358" indent="0">
              <a:buNone/>
              <a:defRPr sz="8900"/>
            </a:lvl4pPr>
            <a:lvl5pPr marL="8151144" indent="0">
              <a:buNone/>
              <a:defRPr sz="8900"/>
            </a:lvl5pPr>
            <a:lvl6pPr marL="10188931" indent="0">
              <a:buNone/>
              <a:defRPr sz="8900"/>
            </a:lvl6pPr>
            <a:lvl7pPr marL="12226717" indent="0">
              <a:buNone/>
              <a:defRPr sz="8900"/>
            </a:lvl7pPr>
            <a:lvl8pPr marL="14264503" indent="0">
              <a:buNone/>
              <a:defRPr sz="8900"/>
            </a:lvl8pPr>
            <a:lvl9pPr marL="16302289" indent="0">
              <a:buNone/>
              <a:defRPr sz="8900"/>
            </a:lvl9pPr>
          </a:lstStyle>
          <a:p>
            <a:endParaRPr lang="en-US"/>
          </a:p>
        </p:txBody>
      </p:sp>
      <p:sp>
        <p:nvSpPr>
          <p:cNvPr id="4" name="Text Placeholder 3"/>
          <p:cNvSpPr>
            <a:spLocks noGrp="1"/>
          </p:cNvSpPr>
          <p:nvPr>
            <p:ph type="body" sz="half" idx="2"/>
          </p:nvPr>
        </p:nvSpPr>
        <p:spPr>
          <a:xfrm>
            <a:off x="7527610" y="25763222"/>
            <a:ext cx="23042880" cy="3863338"/>
          </a:xfrm>
        </p:spPr>
        <p:txBody>
          <a:bodyPr/>
          <a:lstStyle>
            <a:lvl1pPr marL="0" indent="0">
              <a:buNone/>
              <a:defRPr sz="6200"/>
            </a:lvl1pPr>
            <a:lvl2pPr marL="2037786" indent="0">
              <a:buNone/>
              <a:defRPr sz="5300"/>
            </a:lvl2pPr>
            <a:lvl3pPr marL="4075572" indent="0">
              <a:buNone/>
              <a:defRPr sz="4500"/>
            </a:lvl3pPr>
            <a:lvl4pPr marL="6113358" indent="0">
              <a:buNone/>
              <a:defRPr sz="4000"/>
            </a:lvl4pPr>
            <a:lvl5pPr marL="8151144" indent="0">
              <a:buNone/>
              <a:defRPr sz="4000"/>
            </a:lvl5pPr>
            <a:lvl6pPr marL="10188931" indent="0">
              <a:buNone/>
              <a:defRPr sz="4000"/>
            </a:lvl6pPr>
            <a:lvl7pPr marL="12226717" indent="0">
              <a:buNone/>
              <a:defRPr sz="4000"/>
            </a:lvl7pPr>
            <a:lvl8pPr marL="14264503" indent="0">
              <a:buNone/>
              <a:defRPr sz="4000"/>
            </a:lvl8pPr>
            <a:lvl9pPr marL="16302289"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753220F6-96F2-794D-8BDC-D8C675104DD9}" type="datetimeFigureOut">
              <a:rPr lang="en-US" smtClean="0"/>
              <a:pPr/>
              <a:t>9/18/20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EB0071-52D1-9143-868E-E4EEDDEA8C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1318262"/>
            <a:ext cx="34564320" cy="5486400"/>
          </a:xfrm>
          <a:prstGeom prst="rect">
            <a:avLst/>
          </a:prstGeom>
        </p:spPr>
        <p:txBody>
          <a:bodyPr vert="horz" lIns="407557" tIns="203779" rIns="407557" bIns="203779" rtlCol="0" anchor="ctr">
            <a:normAutofit/>
          </a:bodyPr>
          <a:lstStyle/>
          <a:p>
            <a:r>
              <a:rPr lang="en-US"/>
              <a:t>Click to edit Master title style</a:t>
            </a:r>
          </a:p>
        </p:txBody>
      </p:sp>
      <p:sp>
        <p:nvSpPr>
          <p:cNvPr id="3" name="Text Placeholder 2"/>
          <p:cNvSpPr>
            <a:spLocks noGrp="1"/>
          </p:cNvSpPr>
          <p:nvPr>
            <p:ph type="body" idx="1"/>
          </p:nvPr>
        </p:nvSpPr>
        <p:spPr>
          <a:xfrm>
            <a:off x="1920240" y="7680963"/>
            <a:ext cx="34564320" cy="21724622"/>
          </a:xfrm>
          <a:prstGeom prst="rect">
            <a:avLst/>
          </a:prstGeom>
        </p:spPr>
        <p:txBody>
          <a:bodyPr vert="horz" lIns="407557" tIns="203779" rIns="407557" bIns="2037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920240" y="30510482"/>
            <a:ext cx="8961120" cy="1752600"/>
          </a:xfrm>
          <a:prstGeom prst="rect">
            <a:avLst/>
          </a:prstGeom>
        </p:spPr>
        <p:txBody>
          <a:bodyPr vert="horz" lIns="407557" tIns="203779" rIns="407557" bIns="203779" rtlCol="0" anchor="ctr"/>
          <a:lstStyle>
            <a:lvl1pPr algn="l">
              <a:defRPr sz="5300">
                <a:solidFill>
                  <a:schemeClr val="tx1">
                    <a:tint val="75000"/>
                  </a:schemeClr>
                </a:solidFill>
              </a:defRPr>
            </a:lvl1pPr>
          </a:lstStyle>
          <a:p>
            <a:fld id="{753220F6-96F2-794D-8BDC-D8C675104DD9}" type="datetimeFigureOut">
              <a:rPr lang="en-US" smtClean="0"/>
              <a:pPr/>
              <a:t>9/18/20</a:t>
            </a:fld>
            <a:endParaRPr lang="en-US"/>
          </a:p>
        </p:txBody>
      </p:sp>
      <p:sp>
        <p:nvSpPr>
          <p:cNvPr id="5" name="Footer Placeholder 4"/>
          <p:cNvSpPr>
            <a:spLocks noGrp="1"/>
          </p:cNvSpPr>
          <p:nvPr>
            <p:ph type="ftr" sz="quarter" idx="3"/>
          </p:nvPr>
        </p:nvSpPr>
        <p:spPr>
          <a:xfrm>
            <a:off x="13121640" y="30510482"/>
            <a:ext cx="12161520" cy="1752600"/>
          </a:xfrm>
          <a:prstGeom prst="rect">
            <a:avLst/>
          </a:prstGeom>
        </p:spPr>
        <p:txBody>
          <a:bodyPr vert="horz" lIns="407557" tIns="203779" rIns="407557" bIns="203779" rtlCol="0" anchor="ctr"/>
          <a:lstStyle>
            <a:lvl1pPr algn="ctr">
              <a:defRPr sz="5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523440" y="30510482"/>
            <a:ext cx="8961120" cy="1752600"/>
          </a:xfrm>
          <a:prstGeom prst="rect">
            <a:avLst/>
          </a:prstGeom>
        </p:spPr>
        <p:txBody>
          <a:bodyPr vert="horz" lIns="407557" tIns="203779" rIns="407557" bIns="203779" rtlCol="0" anchor="ctr"/>
          <a:lstStyle>
            <a:lvl1pPr algn="r">
              <a:defRPr sz="5300">
                <a:solidFill>
                  <a:schemeClr val="tx1">
                    <a:tint val="75000"/>
                  </a:schemeClr>
                </a:solidFill>
              </a:defRPr>
            </a:lvl1pPr>
          </a:lstStyle>
          <a:p>
            <a:fld id="{9DEB0071-52D1-9143-868E-E4EEDDEA8C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37786" rtl="0" eaLnBrk="1" latinLnBrk="0" hangingPunct="1">
        <a:spcBef>
          <a:spcPct val="0"/>
        </a:spcBef>
        <a:buNone/>
        <a:defRPr sz="19600" kern="1200">
          <a:solidFill>
            <a:schemeClr val="tx1"/>
          </a:solidFill>
          <a:latin typeface="+mj-lt"/>
          <a:ea typeface="+mj-ea"/>
          <a:cs typeface="+mj-cs"/>
        </a:defRPr>
      </a:lvl1pPr>
    </p:titleStyle>
    <p:bodyStyle>
      <a:lvl1pPr marL="1528340" indent="-1528340" algn="l" defTabSz="2037786" rtl="0" eaLnBrk="1" latinLnBrk="0" hangingPunct="1">
        <a:spcBef>
          <a:spcPct val="20000"/>
        </a:spcBef>
        <a:buFont typeface="Arial"/>
        <a:buChar char="•"/>
        <a:defRPr sz="14300" kern="1200">
          <a:solidFill>
            <a:schemeClr val="tx1"/>
          </a:solidFill>
          <a:latin typeface="+mn-lt"/>
          <a:ea typeface="+mn-ea"/>
          <a:cs typeface="+mn-cs"/>
        </a:defRPr>
      </a:lvl1pPr>
      <a:lvl2pPr marL="3311402" indent="-1273616" algn="l" defTabSz="2037786" rtl="0" eaLnBrk="1" latinLnBrk="0" hangingPunct="1">
        <a:spcBef>
          <a:spcPct val="20000"/>
        </a:spcBef>
        <a:buFont typeface="Arial"/>
        <a:buChar char="–"/>
        <a:defRPr sz="12500" kern="1200">
          <a:solidFill>
            <a:schemeClr val="tx1"/>
          </a:solidFill>
          <a:latin typeface="+mn-lt"/>
          <a:ea typeface="+mn-ea"/>
          <a:cs typeface="+mn-cs"/>
        </a:defRPr>
      </a:lvl2pPr>
      <a:lvl3pPr marL="5094465" indent="-1018893" algn="l" defTabSz="2037786" rtl="0" eaLnBrk="1" latinLnBrk="0" hangingPunct="1">
        <a:spcBef>
          <a:spcPct val="20000"/>
        </a:spcBef>
        <a:buFont typeface="Arial"/>
        <a:buChar char="•"/>
        <a:defRPr sz="10700" kern="1200">
          <a:solidFill>
            <a:schemeClr val="tx1"/>
          </a:solidFill>
          <a:latin typeface="+mn-lt"/>
          <a:ea typeface="+mn-ea"/>
          <a:cs typeface="+mn-cs"/>
        </a:defRPr>
      </a:lvl3pPr>
      <a:lvl4pPr marL="7132251" indent="-1018893" algn="l" defTabSz="2037786" rtl="0" eaLnBrk="1" latinLnBrk="0" hangingPunct="1">
        <a:spcBef>
          <a:spcPct val="20000"/>
        </a:spcBef>
        <a:buFont typeface="Arial"/>
        <a:buChar char="–"/>
        <a:defRPr sz="8900" kern="1200">
          <a:solidFill>
            <a:schemeClr val="tx1"/>
          </a:solidFill>
          <a:latin typeface="+mn-lt"/>
          <a:ea typeface="+mn-ea"/>
          <a:cs typeface="+mn-cs"/>
        </a:defRPr>
      </a:lvl4pPr>
      <a:lvl5pPr marL="9170038" indent="-1018893" algn="l" defTabSz="2037786" rtl="0" eaLnBrk="1" latinLnBrk="0" hangingPunct="1">
        <a:spcBef>
          <a:spcPct val="20000"/>
        </a:spcBef>
        <a:buFont typeface="Arial"/>
        <a:buChar char="»"/>
        <a:defRPr sz="8900" kern="1200">
          <a:solidFill>
            <a:schemeClr val="tx1"/>
          </a:solidFill>
          <a:latin typeface="+mn-lt"/>
          <a:ea typeface="+mn-ea"/>
          <a:cs typeface="+mn-cs"/>
        </a:defRPr>
      </a:lvl5pPr>
      <a:lvl6pPr marL="11207824" indent="-1018893" algn="l" defTabSz="2037786" rtl="0" eaLnBrk="1" latinLnBrk="0" hangingPunct="1">
        <a:spcBef>
          <a:spcPct val="20000"/>
        </a:spcBef>
        <a:buFont typeface="Arial"/>
        <a:buChar char="•"/>
        <a:defRPr sz="8900" kern="1200">
          <a:solidFill>
            <a:schemeClr val="tx1"/>
          </a:solidFill>
          <a:latin typeface="+mn-lt"/>
          <a:ea typeface="+mn-ea"/>
          <a:cs typeface="+mn-cs"/>
        </a:defRPr>
      </a:lvl6pPr>
      <a:lvl7pPr marL="13245610" indent="-1018893" algn="l" defTabSz="2037786" rtl="0" eaLnBrk="1" latinLnBrk="0" hangingPunct="1">
        <a:spcBef>
          <a:spcPct val="20000"/>
        </a:spcBef>
        <a:buFont typeface="Arial"/>
        <a:buChar char="•"/>
        <a:defRPr sz="8900" kern="1200">
          <a:solidFill>
            <a:schemeClr val="tx1"/>
          </a:solidFill>
          <a:latin typeface="+mn-lt"/>
          <a:ea typeface="+mn-ea"/>
          <a:cs typeface="+mn-cs"/>
        </a:defRPr>
      </a:lvl7pPr>
      <a:lvl8pPr marL="15283396" indent="-1018893" algn="l" defTabSz="2037786" rtl="0" eaLnBrk="1" latinLnBrk="0" hangingPunct="1">
        <a:spcBef>
          <a:spcPct val="20000"/>
        </a:spcBef>
        <a:buFont typeface="Arial"/>
        <a:buChar char="•"/>
        <a:defRPr sz="8900" kern="1200">
          <a:solidFill>
            <a:schemeClr val="tx1"/>
          </a:solidFill>
          <a:latin typeface="+mn-lt"/>
          <a:ea typeface="+mn-ea"/>
          <a:cs typeface="+mn-cs"/>
        </a:defRPr>
      </a:lvl8pPr>
      <a:lvl9pPr marL="17321182" indent="-1018893" algn="l" defTabSz="2037786" rtl="0" eaLnBrk="1" latinLnBrk="0" hangingPunct="1">
        <a:spcBef>
          <a:spcPct val="20000"/>
        </a:spcBef>
        <a:buFont typeface="Arial"/>
        <a:buChar char="•"/>
        <a:defRPr sz="8900" kern="1200">
          <a:solidFill>
            <a:schemeClr val="tx1"/>
          </a:solidFill>
          <a:latin typeface="+mn-lt"/>
          <a:ea typeface="+mn-ea"/>
          <a:cs typeface="+mn-cs"/>
        </a:defRPr>
      </a:lvl9pPr>
    </p:bodyStyle>
    <p:otherStyle>
      <a:defPPr>
        <a:defRPr lang="en-US"/>
      </a:defPPr>
      <a:lvl1pPr marL="0" algn="l" defTabSz="2037786" rtl="0" eaLnBrk="1" latinLnBrk="0" hangingPunct="1">
        <a:defRPr sz="8000" kern="1200">
          <a:solidFill>
            <a:schemeClr val="tx1"/>
          </a:solidFill>
          <a:latin typeface="+mn-lt"/>
          <a:ea typeface="+mn-ea"/>
          <a:cs typeface="+mn-cs"/>
        </a:defRPr>
      </a:lvl1pPr>
      <a:lvl2pPr marL="2037786" algn="l" defTabSz="2037786" rtl="0" eaLnBrk="1" latinLnBrk="0" hangingPunct="1">
        <a:defRPr sz="8000" kern="1200">
          <a:solidFill>
            <a:schemeClr val="tx1"/>
          </a:solidFill>
          <a:latin typeface="+mn-lt"/>
          <a:ea typeface="+mn-ea"/>
          <a:cs typeface="+mn-cs"/>
        </a:defRPr>
      </a:lvl2pPr>
      <a:lvl3pPr marL="4075572" algn="l" defTabSz="2037786" rtl="0" eaLnBrk="1" latinLnBrk="0" hangingPunct="1">
        <a:defRPr sz="8000" kern="1200">
          <a:solidFill>
            <a:schemeClr val="tx1"/>
          </a:solidFill>
          <a:latin typeface="+mn-lt"/>
          <a:ea typeface="+mn-ea"/>
          <a:cs typeface="+mn-cs"/>
        </a:defRPr>
      </a:lvl3pPr>
      <a:lvl4pPr marL="6113358" algn="l" defTabSz="2037786" rtl="0" eaLnBrk="1" latinLnBrk="0" hangingPunct="1">
        <a:defRPr sz="8000" kern="1200">
          <a:solidFill>
            <a:schemeClr val="tx1"/>
          </a:solidFill>
          <a:latin typeface="+mn-lt"/>
          <a:ea typeface="+mn-ea"/>
          <a:cs typeface="+mn-cs"/>
        </a:defRPr>
      </a:lvl4pPr>
      <a:lvl5pPr marL="8151144" algn="l" defTabSz="2037786" rtl="0" eaLnBrk="1" latinLnBrk="0" hangingPunct="1">
        <a:defRPr sz="8000" kern="1200">
          <a:solidFill>
            <a:schemeClr val="tx1"/>
          </a:solidFill>
          <a:latin typeface="+mn-lt"/>
          <a:ea typeface="+mn-ea"/>
          <a:cs typeface="+mn-cs"/>
        </a:defRPr>
      </a:lvl5pPr>
      <a:lvl6pPr marL="10188931" algn="l" defTabSz="2037786" rtl="0" eaLnBrk="1" latinLnBrk="0" hangingPunct="1">
        <a:defRPr sz="8000" kern="1200">
          <a:solidFill>
            <a:schemeClr val="tx1"/>
          </a:solidFill>
          <a:latin typeface="+mn-lt"/>
          <a:ea typeface="+mn-ea"/>
          <a:cs typeface="+mn-cs"/>
        </a:defRPr>
      </a:lvl6pPr>
      <a:lvl7pPr marL="12226717" algn="l" defTabSz="2037786" rtl="0" eaLnBrk="1" latinLnBrk="0" hangingPunct="1">
        <a:defRPr sz="8000" kern="1200">
          <a:solidFill>
            <a:schemeClr val="tx1"/>
          </a:solidFill>
          <a:latin typeface="+mn-lt"/>
          <a:ea typeface="+mn-ea"/>
          <a:cs typeface="+mn-cs"/>
        </a:defRPr>
      </a:lvl7pPr>
      <a:lvl8pPr marL="14264503" algn="l" defTabSz="2037786" rtl="0" eaLnBrk="1" latinLnBrk="0" hangingPunct="1">
        <a:defRPr sz="8000" kern="1200">
          <a:solidFill>
            <a:schemeClr val="tx1"/>
          </a:solidFill>
          <a:latin typeface="+mn-lt"/>
          <a:ea typeface="+mn-ea"/>
          <a:cs typeface="+mn-cs"/>
        </a:defRPr>
      </a:lvl8pPr>
      <a:lvl9pPr marL="16302289" algn="l" defTabSz="2037786" rtl="0" eaLnBrk="1" latinLnBrk="0" hangingPunct="1">
        <a:defRPr sz="8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tiff"/><Relationship Id="rId13" Type="http://schemas.openxmlformats.org/officeDocument/2006/relationships/image" Target="../media/image8.png"/><Relationship Id="rId18" Type="http://schemas.openxmlformats.org/officeDocument/2006/relationships/image" Target="../media/image13.png"/><Relationship Id="rId21" Type="http://schemas.openxmlformats.org/officeDocument/2006/relationships/image" Target="../media/image16.PNG"/><Relationship Id="rId7" Type="http://schemas.openxmlformats.org/officeDocument/2006/relationships/image" Target="../media/image2.jpeg"/><Relationship Id="rId12" Type="http://schemas.openxmlformats.org/officeDocument/2006/relationships/image" Target="../media/image7.PNG"/><Relationship Id="rId17" Type="http://schemas.openxmlformats.org/officeDocument/2006/relationships/image" Target="../media/image12.tif"/><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image" Target="../media/image1.pdf"/><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9" Type="http://schemas.openxmlformats.org/officeDocument/2006/relationships/image" Target="../media/image4.jpe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80018" y="474462"/>
            <a:ext cx="29253519" cy="2207412"/>
          </a:xfrm>
        </p:spPr>
        <p:txBody>
          <a:bodyPr>
            <a:noAutofit/>
          </a:bodyPr>
          <a:lstStyle/>
          <a:p>
            <a:r>
              <a:rPr lang="en-US" sz="7000" b="1" dirty="0">
                <a:latin typeface="Times"/>
                <a:cs typeface="Times"/>
              </a:rPr>
              <a:t>Machine learning detection and classification of defects in STM lithography data</a:t>
            </a:r>
          </a:p>
        </p:txBody>
      </p:sp>
      <p:sp>
        <p:nvSpPr>
          <p:cNvPr id="4" name="Rectangle 3"/>
          <p:cNvSpPr/>
          <p:nvPr/>
        </p:nvSpPr>
        <p:spPr>
          <a:xfrm>
            <a:off x="0" y="0"/>
            <a:ext cx="38481774" cy="665247"/>
          </a:xfrm>
          <a:prstGeom prst="rect">
            <a:avLst/>
          </a:prstGeom>
          <a:solidFill>
            <a:srgbClr val="1F1B53"/>
          </a:solidFill>
          <a:ln>
            <a:noFill/>
          </a:ln>
          <a:scene3d>
            <a:camera prst="orthographicFront"/>
            <a:lightRig rig="threePt" dir="t"/>
          </a:scene3d>
          <a:sp3d>
            <a:bevelT w="190500" h="1270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4142676"/>
            <a:ext cx="38404800" cy="120954"/>
          </a:xfrm>
          <a:prstGeom prst="rect">
            <a:avLst/>
          </a:prstGeom>
          <a:solidFill>
            <a:srgbClr val="1F1B53"/>
          </a:solidFill>
          <a:ln>
            <a:noFill/>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3902191" y="2575264"/>
            <a:ext cx="28231346" cy="1454244"/>
          </a:xfrm>
          <a:prstGeom prst="rect">
            <a:avLst/>
          </a:prstGeom>
          <a:noFill/>
        </p:spPr>
        <p:txBody>
          <a:bodyPr wrap="square" rtlCol="0">
            <a:spAutoFit/>
          </a:bodyPr>
          <a:lstStyle/>
          <a:p>
            <a:pPr algn="ctr"/>
            <a:r>
              <a:rPr lang="en-US" sz="2950" dirty="0">
                <a:latin typeface="Futura Condensed"/>
                <a:cs typeface="Futura Condensed"/>
              </a:rPr>
              <a:t>Daniel A. Noble Hernandez[1, 2], Jeff A. </a:t>
            </a:r>
            <a:r>
              <a:rPr lang="en-US" sz="2950" dirty="0" err="1">
                <a:latin typeface="Futura Condensed"/>
                <a:cs typeface="Futura Condensed"/>
              </a:rPr>
              <a:t>Ivie</a:t>
            </a:r>
            <a:r>
              <a:rPr lang="en-US" sz="2950" dirty="0">
                <a:latin typeface="Futura Condensed"/>
                <a:cs typeface="Futura Condensed"/>
              </a:rPr>
              <a:t>[1], Sergei V. Kalinin[3], Maxim Ziatdinov[3], David Scrymgeour[1], Ezra Bussmann[1, 4], Andy M. Mounce[1, 4]</a:t>
            </a:r>
            <a:br>
              <a:rPr lang="en-US" sz="2950" dirty="0">
                <a:latin typeface="Futura Condensed"/>
                <a:cs typeface="Futura Condensed"/>
              </a:rPr>
            </a:br>
            <a:r>
              <a:rPr lang="en-US" sz="2950" dirty="0">
                <a:latin typeface="Futura Condensed"/>
                <a:cs typeface="Futura Condensed"/>
              </a:rPr>
              <a:t> [1] Sandia National Laboratories; [2] The University of Texas at Austin; [3] The Center for Nanophase Materials Science, Oak Ridge National Laboratory; </a:t>
            </a:r>
          </a:p>
          <a:p>
            <a:pPr algn="ctr"/>
            <a:r>
              <a:rPr lang="en-US" sz="2950" dirty="0">
                <a:latin typeface="Futura Condensed"/>
                <a:cs typeface="Futura Condensed"/>
              </a:rPr>
              <a:t>[4] Center for Integrated Nanotechnology, Sandia National Laboratories</a:t>
            </a:r>
          </a:p>
        </p:txBody>
      </p:sp>
      <p:pic>
        <p:nvPicPr>
          <p:cNvPr id="8" name="Picture 7" descr="CINTLogo-Vector.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tretch>
                <a:fillRect/>
              </a:stretch>
            </p:blipFill>
          </mc:Choice>
          <mc:Fallback>
            <p:blipFill>
              <a:blip r:embed="rId6"/>
              <a:stretch>
                <a:fillRect/>
              </a:stretch>
            </p:blipFill>
          </mc:Fallback>
        </mc:AlternateContent>
        <p:spPr>
          <a:xfrm>
            <a:off x="679118" y="786203"/>
            <a:ext cx="3223073" cy="3223073"/>
          </a:xfrm>
          <a:prstGeom prst="rect">
            <a:avLst/>
          </a:prstGeom>
        </p:spPr>
      </p:pic>
      <p:pic>
        <p:nvPicPr>
          <p:cNvPr id="9" name="Picture 8" descr="DOE_SC Vertical.jpg"/>
          <p:cNvPicPr>
            <a:picLocks noChangeAspect="1"/>
          </p:cNvPicPr>
          <p:nvPr/>
        </p:nvPicPr>
        <p:blipFill>
          <a:blip r:embed="rId7"/>
          <a:stretch>
            <a:fillRect/>
          </a:stretch>
        </p:blipFill>
        <p:spPr>
          <a:xfrm>
            <a:off x="32133537" y="1303745"/>
            <a:ext cx="6271263" cy="2192600"/>
          </a:xfrm>
          <a:prstGeom prst="rect">
            <a:avLst/>
          </a:prstGeom>
        </p:spPr>
      </p:pic>
      <p:sp>
        <p:nvSpPr>
          <p:cNvPr id="10" name="TextBox 9"/>
          <p:cNvSpPr txBox="1"/>
          <p:nvPr/>
        </p:nvSpPr>
        <p:spPr>
          <a:xfrm>
            <a:off x="34679416" y="3629745"/>
            <a:ext cx="2826595" cy="553998"/>
          </a:xfrm>
          <a:prstGeom prst="rect">
            <a:avLst/>
          </a:prstGeom>
          <a:noFill/>
        </p:spPr>
        <p:txBody>
          <a:bodyPr wrap="square" rtlCol="0">
            <a:spAutoFit/>
          </a:bodyPr>
          <a:lstStyle/>
          <a:p>
            <a:pPr algn="ctr"/>
            <a:r>
              <a:rPr lang="en-US" sz="3000" dirty="0" err="1">
                <a:latin typeface="Futura Condensed"/>
                <a:cs typeface="Futura Condensed"/>
              </a:rPr>
              <a:t>cint.lanl.gov</a:t>
            </a:r>
            <a:r>
              <a:rPr lang="en-US" sz="3000" dirty="0">
                <a:latin typeface="Futura Condensed"/>
                <a:cs typeface="Futura Condensed"/>
              </a:rPr>
              <a:t> </a:t>
            </a:r>
          </a:p>
        </p:txBody>
      </p:sp>
      <p:sp>
        <p:nvSpPr>
          <p:cNvPr id="12" name="TextBox 11"/>
          <p:cNvSpPr txBox="1"/>
          <p:nvPr/>
        </p:nvSpPr>
        <p:spPr>
          <a:xfrm>
            <a:off x="922195" y="6748394"/>
            <a:ext cx="11083083" cy="5509200"/>
          </a:xfrm>
          <a:prstGeom prst="rect">
            <a:avLst/>
          </a:prstGeom>
          <a:noFill/>
          <a:effectLst/>
        </p:spPr>
        <p:txBody>
          <a:bodyPr wrap="square" rtlCol="0">
            <a:spAutoFit/>
          </a:bodyPr>
          <a:lstStyle/>
          <a:p>
            <a:r>
              <a:rPr lang="en-US" sz="3200" dirty="0">
                <a:latin typeface="Times"/>
                <a:cs typeface="Times"/>
              </a:rPr>
              <a:t>Atom-by-atom fabrication using scanning tunneling microscopy (STM) has great potential to revolutionize materials synthesis for digital electronics. Key to the fabrication process is the </a:t>
            </a:r>
            <a:r>
              <a:rPr lang="en-US" sz="3200" b="1" i="1" dirty="0">
                <a:latin typeface="Times"/>
                <a:cs typeface="Times"/>
              </a:rPr>
              <a:t>automatic</a:t>
            </a:r>
            <a:r>
              <a:rPr lang="en-US" sz="3200" dirty="0">
                <a:latin typeface="Times"/>
                <a:cs typeface="Times"/>
              </a:rPr>
              <a:t> localization and classification of intended or unintended defects – seen in Figure 1(a) below – in STM data. </a:t>
            </a:r>
          </a:p>
          <a:p>
            <a:endParaRPr lang="en-US" sz="3200" dirty="0">
              <a:latin typeface="Times"/>
              <a:cs typeface="Times"/>
            </a:endParaRPr>
          </a:p>
          <a:p>
            <a:r>
              <a:rPr lang="en-US" sz="3200" dirty="0">
                <a:latin typeface="Times"/>
                <a:cs typeface="Times"/>
              </a:rPr>
              <a:t>Auto defect detection and classification:</a:t>
            </a:r>
          </a:p>
          <a:p>
            <a:pPr marL="514350" indent="-514350">
              <a:buFont typeface="+mj-lt"/>
              <a:buAutoNum type="arabicPeriod"/>
            </a:pPr>
            <a:r>
              <a:rPr lang="en-US" sz="3200" dirty="0">
                <a:latin typeface="Times"/>
                <a:cs typeface="Times"/>
              </a:rPr>
              <a:t>STM Lithography data </a:t>
            </a:r>
          </a:p>
          <a:p>
            <a:pPr marL="514350" indent="-514350">
              <a:buFont typeface="+mj-lt"/>
              <a:buAutoNum type="arabicPeriod"/>
            </a:pPr>
            <a:r>
              <a:rPr lang="en-US" sz="3200" dirty="0">
                <a:latin typeface="Times"/>
                <a:cs typeface="Times"/>
              </a:rPr>
              <a:t>Defect detection neural network</a:t>
            </a:r>
          </a:p>
          <a:p>
            <a:pPr marL="514350" indent="-514350">
              <a:buFont typeface="+mj-lt"/>
              <a:buAutoNum type="arabicPeriod"/>
            </a:pPr>
            <a:r>
              <a:rPr lang="en-US" sz="3200" dirty="0">
                <a:latin typeface="Times"/>
                <a:cs typeface="Times"/>
              </a:rPr>
              <a:t>Defect classification neural network</a:t>
            </a:r>
          </a:p>
          <a:p>
            <a:pPr marL="457200" indent="-457200">
              <a:buFont typeface="Arial" panose="020B0604020202020204" pitchFamily="34" charset="0"/>
              <a:buChar char="•"/>
            </a:pPr>
            <a:endParaRPr lang="en-US" sz="3200" dirty="0">
              <a:latin typeface="Times"/>
              <a:cs typeface="Times"/>
            </a:endParaRPr>
          </a:p>
        </p:txBody>
      </p:sp>
      <p:grpSp>
        <p:nvGrpSpPr>
          <p:cNvPr id="44" name="Group 43"/>
          <p:cNvGrpSpPr/>
          <p:nvPr/>
        </p:nvGrpSpPr>
        <p:grpSpPr>
          <a:xfrm>
            <a:off x="687712" y="4757083"/>
            <a:ext cx="11899484" cy="16298559"/>
            <a:chOff x="679118" y="4928876"/>
            <a:chExt cx="11899484" cy="16298559"/>
          </a:xfrm>
        </p:grpSpPr>
        <p:sp>
          <p:nvSpPr>
            <p:cNvPr id="13" name="Rounded Rectangle 12"/>
            <p:cNvSpPr/>
            <p:nvPr/>
          </p:nvSpPr>
          <p:spPr>
            <a:xfrm>
              <a:off x="679118" y="4928876"/>
              <a:ext cx="11899484" cy="16298559"/>
            </a:xfrm>
            <a:prstGeom prst="roundRect">
              <a:avLst>
                <a:gd name="adj" fmla="val 5232"/>
              </a:avLst>
            </a:prstGeom>
            <a:noFill/>
            <a:ln w="38100" cap="flat" cmpd="sng" algn="ctr">
              <a:solidFill>
                <a:srgbClr val="1F1B53"/>
              </a:solidFill>
              <a:prstDash val="solid"/>
              <a:round/>
              <a:headEnd type="none" w="med" len="med"/>
              <a:tailEnd type="none" w="med" len="med"/>
            </a:ln>
            <a:effectLst>
              <a:outerShdw blurRad="50800" dist="38100" dir="2700000" algn="br">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14" name="Round Same Side Corner Rectangle 13"/>
            <p:cNvSpPr/>
            <p:nvPr/>
          </p:nvSpPr>
          <p:spPr>
            <a:xfrm>
              <a:off x="679118" y="4928876"/>
              <a:ext cx="11899484" cy="1542164"/>
            </a:xfrm>
            <a:prstGeom prst="round2SameRect">
              <a:avLst>
                <a:gd name="adj1" fmla="val 50000"/>
                <a:gd name="adj2" fmla="val 0"/>
              </a:avLst>
            </a:prstGeom>
            <a:solidFill>
              <a:srgbClr val="1F1B53"/>
            </a:solidFill>
            <a:ln>
              <a:noFill/>
            </a:ln>
            <a:scene3d>
              <a:camera prst="orthographicFront"/>
              <a:lightRig rig="threePt" dir="t"/>
            </a:scene3d>
            <a:sp3d>
              <a:bevelT w="190500" h="1270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6" name="TextBox 15"/>
          <p:cNvSpPr txBox="1"/>
          <p:nvPr/>
        </p:nvSpPr>
        <p:spPr>
          <a:xfrm>
            <a:off x="1225166" y="5324813"/>
            <a:ext cx="8526841" cy="769441"/>
          </a:xfrm>
          <a:prstGeom prst="rect">
            <a:avLst/>
          </a:prstGeom>
          <a:noFill/>
        </p:spPr>
        <p:txBody>
          <a:bodyPr wrap="square" rtlCol="0">
            <a:spAutoFit/>
          </a:bodyPr>
          <a:lstStyle/>
          <a:p>
            <a:r>
              <a:rPr lang="en-US" sz="4400" dirty="0">
                <a:solidFill>
                  <a:schemeClr val="bg1"/>
                </a:solidFill>
                <a:latin typeface="Futura Condensed"/>
                <a:cs typeface="Futura Condensed"/>
              </a:rPr>
              <a:t>Introduction</a:t>
            </a:r>
          </a:p>
        </p:txBody>
      </p:sp>
      <p:sp>
        <p:nvSpPr>
          <p:cNvPr id="21" name="TextBox 20"/>
          <p:cNvSpPr txBox="1"/>
          <p:nvPr/>
        </p:nvSpPr>
        <p:spPr>
          <a:xfrm>
            <a:off x="13551023" y="6679990"/>
            <a:ext cx="4972756" cy="5509200"/>
          </a:xfrm>
          <a:prstGeom prst="rect">
            <a:avLst/>
          </a:prstGeom>
          <a:noFill/>
          <a:effectLst/>
        </p:spPr>
        <p:txBody>
          <a:bodyPr wrap="square" rtlCol="0">
            <a:spAutoFit/>
          </a:bodyPr>
          <a:lstStyle/>
          <a:p>
            <a:pPr marL="457200" indent="-457200">
              <a:buFont typeface="Arial" panose="020B0604020202020204" pitchFamily="34" charset="0"/>
              <a:buChar char="•"/>
            </a:pPr>
            <a:r>
              <a:rPr lang="en-US" sz="3200" dirty="0">
                <a:latin typeface="Times"/>
                <a:cs typeface="Times"/>
              </a:rPr>
              <a:t>Scanning Tunneling Microscopy is used to generate images like those seen in Figure 2 (b and c)</a:t>
            </a:r>
          </a:p>
          <a:p>
            <a:pPr marL="457200" indent="-457200">
              <a:buFont typeface="Arial" panose="020B0604020202020204" pitchFamily="34" charset="0"/>
              <a:buChar char="•"/>
            </a:pPr>
            <a:r>
              <a:rPr lang="en-US" sz="3200" dirty="0">
                <a:latin typeface="Times"/>
                <a:cs typeface="Times"/>
              </a:rPr>
              <a:t>Bright and dark spots are types of defects</a:t>
            </a:r>
          </a:p>
          <a:p>
            <a:pPr marL="457200" indent="-457200">
              <a:buFont typeface="Arial" panose="020B0604020202020204" pitchFamily="34" charset="0"/>
              <a:buChar char="•"/>
            </a:pPr>
            <a:r>
              <a:rPr lang="en-US" sz="3200" dirty="0">
                <a:latin typeface="Times"/>
                <a:cs typeface="Times"/>
              </a:rPr>
              <a:t>Hydrogen depassivation as seen in Figure 2(a) leads to an array of stripped hydrogen as seen in Figure 2(c)</a:t>
            </a:r>
          </a:p>
        </p:txBody>
      </p:sp>
      <p:grpSp>
        <p:nvGrpSpPr>
          <p:cNvPr id="42" name="Group 41"/>
          <p:cNvGrpSpPr/>
          <p:nvPr/>
        </p:nvGrpSpPr>
        <p:grpSpPr>
          <a:xfrm>
            <a:off x="13142822" y="4928876"/>
            <a:ext cx="11950284" cy="16298559"/>
            <a:chOff x="13142822" y="4928876"/>
            <a:chExt cx="11950284" cy="16298559"/>
          </a:xfrm>
        </p:grpSpPr>
        <p:sp>
          <p:nvSpPr>
            <p:cNvPr id="22" name="Rounded Rectangle 21"/>
            <p:cNvSpPr/>
            <p:nvPr/>
          </p:nvSpPr>
          <p:spPr>
            <a:xfrm>
              <a:off x="13142822" y="4928876"/>
              <a:ext cx="11899484" cy="16298559"/>
            </a:xfrm>
            <a:prstGeom prst="roundRect">
              <a:avLst>
                <a:gd name="adj" fmla="val 5232"/>
              </a:avLst>
            </a:prstGeom>
            <a:noFill/>
            <a:ln w="38100" cap="flat" cmpd="sng" algn="ctr">
              <a:solidFill>
                <a:srgbClr val="EB9931"/>
              </a:solidFill>
              <a:prstDash val="solid"/>
              <a:round/>
              <a:headEnd type="none" w="med" len="med"/>
              <a:tailEnd type="none" w="med" len="med"/>
            </a:ln>
            <a:effectLst>
              <a:outerShdw blurRad="50800" dist="38100" dir="2700000" algn="br">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23" name="Round Same Side Corner Rectangle 22"/>
            <p:cNvSpPr/>
            <p:nvPr/>
          </p:nvSpPr>
          <p:spPr>
            <a:xfrm>
              <a:off x="13142822" y="4928876"/>
              <a:ext cx="11950284" cy="1542163"/>
            </a:xfrm>
            <a:prstGeom prst="round2SameRect">
              <a:avLst>
                <a:gd name="adj1" fmla="val 50000"/>
                <a:gd name="adj2" fmla="val 0"/>
              </a:avLst>
            </a:prstGeom>
            <a:solidFill>
              <a:srgbClr val="EB9931"/>
            </a:solidFill>
            <a:ln>
              <a:noFill/>
            </a:ln>
            <a:scene3d>
              <a:camera prst="orthographicFront"/>
              <a:lightRig rig="threePt" dir="t"/>
            </a:scene3d>
            <a:sp3d>
              <a:bevelT w="190500" h="1270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4" name="TextBox 23"/>
          <p:cNvSpPr txBox="1"/>
          <p:nvPr/>
        </p:nvSpPr>
        <p:spPr>
          <a:xfrm>
            <a:off x="13684035" y="5316878"/>
            <a:ext cx="8526841" cy="769441"/>
          </a:xfrm>
          <a:prstGeom prst="rect">
            <a:avLst/>
          </a:prstGeom>
          <a:noFill/>
        </p:spPr>
        <p:txBody>
          <a:bodyPr wrap="square" rtlCol="0">
            <a:spAutoFit/>
          </a:bodyPr>
          <a:lstStyle/>
          <a:p>
            <a:r>
              <a:rPr lang="en-US" sz="4400" dirty="0">
                <a:solidFill>
                  <a:schemeClr val="bg1"/>
                </a:solidFill>
                <a:latin typeface="Futura Condensed"/>
                <a:cs typeface="Futura Condensed"/>
              </a:rPr>
              <a:t>1. STM Lithography Data</a:t>
            </a:r>
          </a:p>
        </p:txBody>
      </p:sp>
      <p:sp>
        <p:nvSpPr>
          <p:cNvPr id="25" name="TextBox 24"/>
          <p:cNvSpPr txBox="1"/>
          <p:nvPr/>
        </p:nvSpPr>
        <p:spPr>
          <a:xfrm>
            <a:off x="25969373" y="6778108"/>
            <a:ext cx="11083083" cy="10187404"/>
          </a:xfrm>
          <a:prstGeom prst="rect">
            <a:avLst/>
          </a:prstGeom>
          <a:noFill/>
          <a:effectLst/>
        </p:spPr>
        <p:txBody>
          <a:bodyPr wrap="square" rtlCol="0">
            <a:spAutoFit/>
          </a:bodyPr>
          <a:lstStyle/>
          <a:p>
            <a:r>
              <a:rPr lang="en-US" sz="3200" dirty="0">
                <a:latin typeface="Times"/>
                <a:cs typeface="Times"/>
              </a:rPr>
              <a:t>Broadly speaking, the first step of the machine learning workflow entails feeding an input image into a convolutional neural network that returns as its output the coordinates of any identified defects. </a:t>
            </a:r>
          </a:p>
          <a:p>
            <a:endParaRPr lang="en-US" sz="3200" dirty="0">
              <a:latin typeface="Times"/>
              <a:cs typeface="Times"/>
            </a:endParaRPr>
          </a:p>
          <a:p>
            <a:pPr marL="457200" indent="-457200">
              <a:lnSpc>
                <a:spcPct val="150000"/>
              </a:lnSpc>
              <a:buFont typeface="Arial" panose="020B0604020202020204" pitchFamily="34" charset="0"/>
              <a:buChar char="•"/>
            </a:pPr>
            <a:r>
              <a:rPr lang="en-US" sz="3200" dirty="0">
                <a:latin typeface="Times"/>
                <a:cs typeface="Times"/>
              </a:rPr>
              <a:t>Autoencoder topology</a:t>
            </a:r>
          </a:p>
          <a:p>
            <a:pPr marL="457200" indent="-457200">
              <a:lnSpc>
                <a:spcPct val="150000"/>
              </a:lnSpc>
              <a:buFont typeface="Arial" panose="020B0604020202020204" pitchFamily="34" charset="0"/>
              <a:buChar char="•"/>
            </a:pPr>
            <a:r>
              <a:rPr lang="en-US" sz="3200" dirty="0">
                <a:latin typeface="Times"/>
                <a:cs typeface="Times"/>
              </a:rPr>
              <a:t>Pre-trained on separate data</a:t>
            </a:r>
          </a:p>
          <a:p>
            <a:pPr marL="457200" indent="-457200">
              <a:lnSpc>
                <a:spcPct val="150000"/>
              </a:lnSpc>
              <a:buFont typeface="Arial" panose="020B0604020202020204" pitchFamily="34" charset="0"/>
              <a:buChar char="•"/>
            </a:pPr>
            <a:r>
              <a:rPr lang="en-US" sz="3200" dirty="0">
                <a:latin typeface="Times"/>
                <a:cs typeface="Times"/>
              </a:rPr>
              <a:t>Binary classification of pixels as defect or lattice</a:t>
            </a:r>
          </a:p>
          <a:p>
            <a:pPr marL="457200" indent="-457200">
              <a:lnSpc>
                <a:spcPct val="150000"/>
              </a:lnSpc>
              <a:buFont typeface="Arial" panose="020B0604020202020204" pitchFamily="34" charset="0"/>
              <a:buChar char="•"/>
            </a:pPr>
            <a:r>
              <a:rPr lang="en-US" sz="3200" dirty="0">
                <a:latin typeface="Times"/>
                <a:cs typeface="Times"/>
              </a:rPr>
              <a:t>Defect pixels’ location returned</a:t>
            </a:r>
          </a:p>
          <a:p>
            <a:pPr>
              <a:lnSpc>
                <a:spcPct val="150000"/>
              </a:lnSpc>
            </a:pPr>
            <a:endParaRPr lang="en-US" sz="3200" dirty="0">
              <a:latin typeface="Times"/>
              <a:cs typeface="Times"/>
            </a:endParaRPr>
          </a:p>
          <a:p>
            <a:endParaRPr lang="en-US" sz="3200" dirty="0">
              <a:latin typeface="Times"/>
              <a:cs typeface="Times"/>
            </a:endParaRPr>
          </a:p>
          <a:p>
            <a:endParaRPr lang="en-US" sz="3200" dirty="0">
              <a:latin typeface="Times"/>
              <a:cs typeface="Times"/>
            </a:endParaRPr>
          </a:p>
          <a:p>
            <a:endParaRPr lang="en-US" sz="3200" dirty="0">
              <a:latin typeface="Times"/>
              <a:cs typeface="Times"/>
            </a:endParaRPr>
          </a:p>
          <a:p>
            <a:endParaRPr lang="en-US" sz="3200" dirty="0">
              <a:latin typeface="Times"/>
              <a:cs typeface="Times"/>
            </a:endParaRPr>
          </a:p>
          <a:p>
            <a:endParaRPr lang="en-US" sz="3200" dirty="0">
              <a:latin typeface="Times"/>
              <a:cs typeface="Times"/>
            </a:endParaRPr>
          </a:p>
          <a:p>
            <a:endParaRPr lang="en-US" sz="3200" dirty="0">
              <a:latin typeface="Times"/>
              <a:cs typeface="Times"/>
            </a:endParaRPr>
          </a:p>
          <a:p>
            <a:endParaRPr lang="en-US" sz="3200" dirty="0">
              <a:latin typeface="Times"/>
              <a:cs typeface="Times"/>
            </a:endParaRPr>
          </a:p>
          <a:p>
            <a:endParaRPr lang="en-US" sz="3200" dirty="0">
              <a:latin typeface="Times"/>
              <a:cs typeface="Times"/>
            </a:endParaRPr>
          </a:p>
          <a:p>
            <a:endParaRPr lang="en-US" sz="3200" dirty="0">
              <a:latin typeface="Times"/>
              <a:cs typeface="Times"/>
            </a:endParaRPr>
          </a:p>
        </p:txBody>
      </p:sp>
      <p:grpSp>
        <p:nvGrpSpPr>
          <p:cNvPr id="37" name="Group 36"/>
          <p:cNvGrpSpPr/>
          <p:nvPr/>
        </p:nvGrpSpPr>
        <p:grpSpPr>
          <a:xfrm>
            <a:off x="25606527" y="4928876"/>
            <a:ext cx="11899484" cy="16298559"/>
            <a:chOff x="25606527" y="4928876"/>
            <a:chExt cx="11899484" cy="16298559"/>
          </a:xfrm>
        </p:grpSpPr>
        <p:sp>
          <p:nvSpPr>
            <p:cNvPr id="26" name="Rounded Rectangle 25"/>
            <p:cNvSpPr/>
            <p:nvPr/>
          </p:nvSpPr>
          <p:spPr>
            <a:xfrm>
              <a:off x="25606527" y="4928876"/>
              <a:ext cx="11899484" cy="16298559"/>
            </a:xfrm>
            <a:prstGeom prst="roundRect">
              <a:avLst>
                <a:gd name="adj" fmla="val 5232"/>
              </a:avLst>
            </a:prstGeom>
            <a:noFill/>
            <a:ln w="38100" cap="flat" cmpd="sng" algn="ctr">
              <a:solidFill>
                <a:srgbClr val="1F1B53"/>
              </a:solidFill>
              <a:prstDash val="solid"/>
              <a:round/>
              <a:headEnd type="none" w="med" len="med"/>
              <a:tailEnd type="none" w="med" len="med"/>
            </a:ln>
            <a:effectLst>
              <a:outerShdw blurRad="50800" dist="38100" dir="2700000" algn="br">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27" name="Round Same Side Corner Rectangle 26"/>
            <p:cNvSpPr/>
            <p:nvPr/>
          </p:nvSpPr>
          <p:spPr>
            <a:xfrm>
              <a:off x="25606527" y="4928876"/>
              <a:ext cx="11899484" cy="1542164"/>
            </a:xfrm>
            <a:prstGeom prst="round2SameRect">
              <a:avLst>
                <a:gd name="adj1" fmla="val 50000"/>
                <a:gd name="adj2" fmla="val 0"/>
              </a:avLst>
            </a:prstGeom>
            <a:solidFill>
              <a:srgbClr val="1F1B53"/>
            </a:solidFill>
            <a:ln>
              <a:noFill/>
            </a:ln>
            <a:scene3d>
              <a:camera prst="orthographicFront"/>
              <a:lightRig rig="threePt" dir="t"/>
            </a:scene3d>
            <a:sp3d>
              <a:bevelT w="190500" h="1270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8" name="TextBox 27"/>
          <p:cNvSpPr txBox="1"/>
          <p:nvPr/>
        </p:nvSpPr>
        <p:spPr>
          <a:xfrm>
            <a:off x="26152575" y="5217263"/>
            <a:ext cx="10528933" cy="769441"/>
          </a:xfrm>
          <a:prstGeom prst="rect">
            <a:avLst/>
          </a:prstGeom>
          <a:noFill/>
        </p:spPr>
        <p:txBody>
          <a:bodyPr wrap="square" rtlCol="0">
            <a:spAutoFit/>
          </a:bodyPr>
          <a:lstStyle/>
          <a:p>
            <a:r>
              <a:rPr lang="en-US" sz="4400" dirty="0">
                <a:solidFill>
                  <a:schemeClr val="bg1"/>
                </a:solidFill>
                <a:latin typeface="Futura Condensed"/>
                <a:cs typeface="Futura Condensed"/>
              </a:rPr>
              <a:t>2. Defect Detection Neural Network</a:t>
            </a:r>
          </a:p>
        </p:txBody>
      </p:sp>
      <p:sp>
        <p:nvSpPr>
          <p:cNvPr id="29" name="TextBox 28"/>
          <p:cNvSpPr txBox="1"/>
          <p:nvPr/>
        </p:nvSpPr>
        <p:spPr>
          <a:xfrm>
            <a:off x="25919295" y="23447003"/>
            <a:ext cx="11721159" cy="7848302"/>
          </a:xfrm>
          <a:prstGeom prst="rect">
            <a:avLst/>
          </a:prstGeom>
          <a:noFill/>
          <a:effectLst/>
        </p:spPr>
        <p:txBody>
          <a:bodyPr wrap="square" rtlCol="0">
            <a:spAutoFit/>
          </a:bodyPr>
          <a:lstStyle/>
          <a:p>
            <a:r>
              <a:rPr lang="en-US" sz="3200" dirty="0"/>
              <a:t>Immediate next steps will focus on the second part of the workflow. Although results from the classification network are promising, there are significant improvements yet to be made. During training, testing accuracy was shown as 0.91 on a very limited testing set, so expanding the data available for training will likely lead to significant improvement.</a:t>
            </a:r>
          </a:p>
          <a:p>
            <a:endParaRPr lang="en-US" sz="3200" dirty="0"/>
          </a:p>
          <a:p>
            <a:r>
              <a:rPr lang="en-US" sz="3200" dirty="0"/>
              <a:t>Three areas for future direction:</a:t>
            </a:r>
          </a:p>
          <a:p>
            <a:endParaRPr lang="en-US" sz="3200" dirty="0"/>
          </a:p>
          <a:p>
            <a:pPr marL="457200" indent="-457200">
              <a:lnSpc>
                <a:spcPct val="150000"/>
              </a:lnSpc>
              <a:buFont typeface="Arial" panose="020B0604020202020204" pitchFamily="34" charset="0"/>
              <a:buChar char="•"/>
            </a:pPr>
            <a:r>
              <a:rPr lang="en-US" sz="3200" dirty="0"/>
              <a:t>More training </a:t>
            </a:r>
          </a:p>
          <a:p>
            <a:pPr marL="457200" indent="-457200">
              <a:lnSpc>
                <a:spcPct val="150000"/>
              </a:lnSpc>
              <a:buFont typeface="Arial" panose="020B0604020202020204" pitchFamily="34" charset="0"/>
              <a:buChar char="•"/>
            </a:pPr>
            <a:r>
              <a:rPr lang="en-US" sz="3200" dirty="0"/>
              <a:t>Human verification</a:t>
            </a:r>
          </a:p>
          <a:p>
            <a:pPr marL="457200" indent="-457200">
              <a:lnSpc>
                <a:spcPct val="150000"/>
              </a:lnSpc>
              <a:buFont typeface="Arial" panose="020B0604020202020204" pitchFamily="34" charset="0"/>
              <a:buChar char="•"/>
            </a:pPr>
            <a:r>
              <a:rPr lang="en-US" sz="3200" dirty="0"/>
              <a:t>More labeled data</a:t>
            </a:r>
          </a:p>
          <a:p>
            <a:endParaRPr lang="en-US" sz="3200" dirty="0"/>
          </a:p>
          <a:p>
            <a:r>
              <a:rPr lang="en-US" sz="2000" dirty="0"/>
              <a:t>1.   Ziatdinov, M., Fuchs, U., Owen, J.H.G., Randall, J.N., &amp; Kalinin, S.V. Robust multi-scale multi-feature deep learning for atomic and defect identification in Scanning Tunneling Microscopy on H-Si(100) 2x1 surface (2020)</a:t>
            </a:r>
          </a:p>
        </p:txBody>
      </p:sp>
      <p:grpSp>
        <p:nvGrpSpPr>
          <p:cNvPr id="45" name="Group 44"/>
          <p:cNvGrpSpPr/>
          <p:nvPr/>
        </p:nvGrpSpPr>
        <p:grpSpPr>
          <a:xfrm>
            <a:off x="25734157" y="21515822"/>
            <a:ext cx="11724659" cy="9955076"/>
            <a:chOff x="679118" y="21681013"/>
            <a:chExt cx="11899484" cy="9736801"/>
          </a:xfrm>
        </p:grpSpPr>
        <p:sp>
          <p:nvSpPr>
            <p:cNvPr id="30" name="Rounded Rectangle 29"/>
            <p:cNvSpPr/>
            <p:nvPr/>
          </p:nvSpPr>
          <p:spPr>
            <a:xfrm>
              <a:off x="679118" y="21681013"/>
              <a:ext cx="11899484" cy="9736801"/>
            </a:xfrm>
            <a:prstGeom prst="roundRect">
              <a:avLst>
                <a:gd name="adj" fmla="val 5232"/>
              </a:avLst>
            </a:prstGeom>
            <a:noFill/>
            <a:ln w="38100" cap="flat" cmpd="sng" algn="ctr">
              <a:solidFill>
                <a:srgbClr val="1F1B53"/>
              </a:solidFill>
              <a:prstDash val="solid"/>
              <a:round/>
              <a:headEnd type="none" w="med" len="med"/>
              <a:tailEnd type="none" w="med" len="med"/>
            </a:ln>
            <a:effectLst>
              <a:outerShdw blurRad="50800" dist="38100" dir="2700000" algn="br">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31" name="Round Same Side Corner Rectangle 30"/>
            <p:cNvSpPr/>
            <p:nvPr/>
          </p:nvSpPr>
          <p:spPr>
            <a:xfrm>
              <a:off x="679118" y="21681013"/>
              <a:ext cx="11899484" cy="1359557"/>
            </a:xfrm>
            <a:prstGeom prst="round2SameRect">
              <a:avLst>
                <a:gd name="adj1" fmla="val 25767"/>
                <a:gd name="adj2" fmla="val 0"/>
              </a:avLst>
            </a:prstGeom>
            <a:solidFill>
              <a:srgbClr val="1F1B53"/>
            </a:solidFill>
            <a:ln>
              <a:noFill/>
            </a:ln>
            <a:scene3d>
              <a:camera prst="orthographicFront"/>
              <a:lightRig rig="threePt" dir="t"/>
            </a:scene3d>
            <a:sp3d>
              <a:bevelT w="190500" h="1270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2" name="TextBox 31"/>
          <p:cNvSpPr txBox="1"/>
          <p:nvPr/>
        </p:nvSpPr>
        <p:spPr>
          <a:xfrm>
            <a:off x="26152575" y="22041440"/>
            <a:ext cx="8526841" cy="769441"/>
          </a:xfrm>
          <a:prstGeom prst="rect">
            <a:avLst/>
          </a:prstGeom>
          <a:noFill/>
        </p:spPr>
        <p:txBody>
          <a:bodyPr wrap="square" rtlCol="0">
            <a:spAutoFit/>
          </a:bodyPr>
          <a:lstStyle/>
          <a:p>
            <a:r>
              <a:rPr lang="en-US" sz="4400" dirty="0">
                <a:solidFill>
                  <a:schemeClr val="bg1"/>
                </a:solidFill>
                <a:latin typeface="Futura Condensed"/>
                <a:cs typeface="Futura Condensed"/>
              </a:rPr>
              <a:t>Conclusions &amp; Future Steps</a:t>
            </a:r>
          </a:p>
        </p:txBody>
      </p:sp>
      <p:grpSp>
        <p:nvGrpSpPr>
          <p:cNvPr id="46" name="Group 45"/>
          <p:cNvGrpSpPr/>
          <p:nvPr/>
        </p:nvGrpSpPr>
        <p:grpSpPr>
          <a:xfrm>
            <a:off x="679116" y="21734097"/>
            <a:ext cx="24363190" cy="9736801"/>
            <a:chOff x="13142821" y="21681013"/>
            <a:chExt cx="24413989" cy="9736801"/>
          </a:xfrm>
        </p:grpSpPr>
        <p:sp>
          <p:nvSpPr>
            <p:cNvPr id="34" name="Rounded Rectangle 33"/>
            <p:cNvSpPr/>
            <p:nvPr/>
          </p:nvSpPr>
          <p:spPr>
            <a:xfrm>
              <a:off x="13142821" y="21681013"/>
              <a:ext cx="24363189" cy="9736801"/>
            </a:xfrm>
            <a:prstGeom prst="roundRect">
              <a:avLst>
                <a:gd name="adj" fmla="val 5232"/>
              </a:avLst>
            </a:prstGeom>
            <a:noFill/>
            <a:ln w="38100" cap="flat" cmpd="sng" algn="ctr">
              <a:solidFill>
                <a:srgbClr val="EB9931"/>
              </a:solidFill>
              <a:prstDash val="solid"/>
              <a:round/>
              <a:headEnd type="none" w="med" len="med"/>
              <a:tailEnd type="none" w="med" len="med"/>
            </a:ln>
            <a:effectLst>
              <a:outerShdw blurRad="50800" dist="38100" dir="2700000" algn="br">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35" name="Round Same Side Corner Rectangle 34"/>
            <p:cNvSpPr/>
            <p:nvPr/>
          </p:nvSpPr>
          <p:spPr>
            <a:xfrm>
              <a:off x="13142821" y="21681013"/>
              <a:ext cx="24413989" cy="1365425"/>
            </a:xfrm>
            <a:prstGeom prst="round2SameRect">
              <a:avLst>
                <a:gd name="adj1" fmla="val 50000"/>
                <a:gd name="adj2" fmla="val 0"/>
              </a:avLst>
            </a:prstGeom>
            <a:solidFill>
              <a:srgbClr val="EB9931"/>
            </a:solidFill>
            <a:ln>
              <a:noFill/>
            </a:ln>
            <a:scene3d>
              <a:camera prst="orthographicFront"/>
              <a:lightRig rig="threePt" dir="t"/>
            </a:scene3d>
            <a:sp3d>
              <a:bevelT w="190500" h="127000"/>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TextBox 35"/>
          <p:cNvSpPr txBox="1"/>
          <p:nvPr/>
        </p:nvSpPr>
        <p:spPr>
          <a:xfrm>
            <a:off x="1225166" y="22071549"/>
            <a:ext cx="17457987" cy="769441"/>
          </a:xfrm>
          <a:prstGeom prst="rect">
            <a:avLst/>
          </a:prstGeom>
          <a:noFill/>
        </p:spPr>
        <p:txBody>
          <a:bodyPr wrap="square" rtlCol="0">
            <a:spAutoFit/>
          </a:bodyPr>
          <a:lstStyle/>
          <a:p>
            <a:r>
              <a:rPr lang="en-US" sz="4400" dirty="0">
                <a:solidFill>
                  <a:schemeClr val="bg1"/>
                </a:solidFill>
                <a:latin typeface="Futura Condensed"/>
                <a:cs typeface="Futura Condensed"/>
              </a:rPr>
              <a:t>3. Defect Classification Neural Network</a:t>
            </a:r>
          </a:p>
        </p:txBody>
      </p:sp>
      <p:pic>
        <p:nvPicPr>
          <p:cNvPr id="39" name="Picture 38" descr="LANLLogo.tif"/>
          <p:cNvPicPr>
            <a:picLocks noChangeAspect="1"/>
          </p:cNvPicPr>
          <p:nvPr/>
        </p:nvPicPr>
        <p:blipFill>
          <a:blip r:embed="rId8"/>
          <a:stretch>
            <a:fillRect/>
          </a:stretch>
        </p:blipFill>
        <p:spPr>
          <a:xfrm>
            <a:off x="1225166" y="31541029"/>
            <a:ext cx="2677025" cy="1285266"/>
          </a:xfrm>
          <a:prstGeom prst="rect">
            <a:avLst/>
          </a:prstGeom>
        </p:spPr>
      </p:pic>
      <p:pic>
        <p:nvPicPr>
          <p:cNvPr id="40" name="Picture 39" descr="SNLlogo_Blue.jpg"/>
          <p:cNvPicPr>
            <a:picLocks noChangeAspect="1"/>
          </p:cNvPicPr>
          <p:nvPr/>
        </p:nvPicPr>
        <p:blipFill>
          <a:blip r:embed="rId9"/>
          <a:stretch>
            <a:fillRect/>
          </a:stretch>
        </p:blipFill>
        <p:spPr>
          <a:xfrm>
            <a:off x="33942401" y="31594552"/>
            <a:ext cx="3110055" cy="1298448"/>
          </a:xfrm>
          <a:prstGeom prst="rect">
            <a:avLst/>
          </a:prstGeom>
        </p:spPr>
      </p:pic>
      <p:sp>
        <p:nvSpPr>
          <p:cNvPr id="41" name="TextBox 40"/>
          <p:cNvSpPr txBox="1"/>
          <p:nvPr/>
        </p:nvSpPr>
        <p:spPr>
          <a:xfrm>
            <a:off x="6196896" y="31946261"/>
            <a:ext cx="8483600" cy="584775"/>
          </a:xfrm>
          <a:prstGeom prst="rect">
            <a:avLst/>
          </a:prstGeom>
          <a:noFill/>
        </p:spPr>
        <p:txBody>
          <a:bodyPr wrap="square" rtlCol="0">
            <a:spAutoFit/>
          </a:bodyPr>
          <a:lstStyle/>
          <a:p>
            <a:r>
              <a:rPr lang="en-US" sz="3200" dirty="0">
                <a:latin typeface="Futura Condensed"/>
              </a:rPr>
              <a:t>SAND2020-9961 J</a:t>
            </a:r>
          </a:p>
        </p:txBody>
      </p:sp>
      <p:pic>
        <p:nvPicPr>
          <p:cNvPr id="5" name="Picture 4" descr="A close up of a street&#10;&#10;Description automatically generated">
            <a:extLst>
              <a:ext uri="{FF2B5EF4-FFF2-40B4-BE49-F238E27FC236}">
                <a16:creationId xmlns:a16="http://schemas.microsoft.com/office/drawing/2014/main" id="{F4A4A1CA-C3E8-4F3B-87B3-64CDF9551984}"/>
              </a:ext>
            </a:extLst>
          </p:cNvPr>
          <p:cNvPicPr>
            <a:picLocks noChangeAspect="1"/>
          </p:cNvPicPr>
          <p:nvPr/>
        </p:nvPicPr>
        <p:blipFill>
          <a:blip r:embed="rId10"/>
          <a:stretch>
            <a:fillRect/>
          </a:stretch>
        </p:blipFill>
        <p:spPr>
          <a:xfrm>
            <a:off x="12457730" y="27088491"/>
            <a:ext cx="4185862" cy="4200812"/>
          </a:xfrm>
          <a:prstGeom prst="rect">
            <a:avLst/>
          </a:prstGeom>
        </p:spPr>
      </p:pic>
      <p:pic>
        <p:nvPicPr>
          <p:cNvPr id="15" name="Picture 14" descr="A group of people walking down the street&#10;&#10;Description automatically generated">
            <a:extLst>
              <a:ext uri="{FF2B5EF4-FFF2-40B4-BE49-F238E27FC236}">
                <a16:creationId xmlns:a16="http://schemas.microsoft.com/office/drawing/2014/main" id="{9CE9D7FD-566B-42DC-9501-2B3DB3615074}"/>
              </a:ext>
            </a:extLst>
          </p:cNvPr>
          <p:cNvPicPr>
            <a:picLocks noChangeAspect="1"/>
          </p:cNvPicPr>
          <p:nvPr/>
        </p:nvPicPr>
        <p:blipFill>
          <a:blip r:embed="rId11"/>
          <a:stretch>
            <a:fillRect/>
          </a:stretch>
        </p:blipFill>
        <p:spPr>
          <a:xfrm>
            <a:off x="16652439" y="27195129"/>
            <a:ext cx="4042948" cy="4042948"/>
          </a:xfrm>
          <a:prstGeom prst="rect">
            <a:avLst/>
          </a:prstGeom>
        </p:spPr>
      </p:pic>
      <p:pic>
        <p:nvPicPr>
          <p:cNvPr id="18" name="Picture 17" descr="A sign on the side of a building&#10;&#10;Description automatically generated">
            <a:extLst>
              <a:ext uri="{FF2B5EF4-FFF2-40B4-BE49-F238E27FC236}">
                <a16:creationId xmlns:a16="http://schemas.microsoft.com/office/drawing/2014/main" id="{FDFD6A04-9F49-4DFE-B8A5-0D13952831DC}"/>
              </a:ext>
            </a:extLst>
          </p:cNvPr>
          <p:cNvPicPr>
            <a:picLocks noChangeAspect="1"/>
          </p:cNvPicPr>
          <p:nvPr/>
        </p:nvPicPr>
        <p:blipFill>
          <a:blip r:embed="rId12"/>
          <a:stretch>
            <a:fillRect/>
          </a:stretch>
        </p:blipFill>
        <p:spPr>
          <a:xfrm>
            <a:off x="20711891" y="27209794"/>
            <a:ext cx="4042949" cy="4042949"/>
          </a:xfrm>
          <a:prstGeom prst="rect">
            <a:avLst/>
          </a:prstGeom>
        </p:spPr>
      </p:pic>
      <p:sp>
        <p:nvSpPr>
          <p:cNvPr id="47" name="Rectangle: Rounded Corners 46">
            <a:extLst>
              <a:ext uri="{FF2B5EF4-FFF2-40B4-BE49-F238E27FC236}">
                <a16:creationId xmlns:a16="http://schemas.microsoft.com/office/drawing/2014/main" id="{D03C94A6-1DC0-4030-B537-DA6A3DCA3DE1}"/>
              </a:ext>
            </a:extLst>
          </p:cNvPr>
          <p:cNvSpPr/>
          <p:nvPr/>
        </p:nvSpPr>
        <p:spPr>
          <a:xfrm>
            <a:off x="984377" y="12877126"/>
            <a:ext cx="2411046" cy="2064898"/>
          </a:xfrm>
          <a:prstGeom prst="roundRect">
            <a:avLst/>
          </a:prstGeom>
          <a:solidFill>
            <a:srgbClr val="EB993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bg1"/>
                </a:solidFill>
              </a:rPr>
              <a:t>Lithography Data</a:t>
            </a:r>
          </a:p>
        </p:txBody>
      </p:sp>
      <p:sp>
        <p:nvSpPr>
          <p:cNvPr id="50" name="Rectangle: Rounded Corners 49">
            <a:extLst>
              <a:ext uri="{FF2B5EF4-FFF2-40B4-BE49-F238E27FC236}">
                <a16:creationId xmlns:a16="http://schemas.microsoft.com/office/drawing/2014/main" id="{93681B42-72B7-4F2E-837F-02F932548C43}"/>
              </a:ext>
            </a:extLst>
          </p:cNvPr>
          <p:cNvSpPr/>
          <p:nvPr/>
        </p:nvSpPr>
        <p:spPr>
          <a:xfrm>
            <a:off x="5154559" y="12854986"/>
            <a:ext cx="2618354" cy="2064898"/>
          </a:xfrm>
          <a:prstGeom prst="roundRect">
            <a:avLst/>
          </a:prstGeom>
          <a:solidFill>
            <a:srgbClr val="1F1B5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bg1"/>
                </a:solidFill>
              </a:rPr>
              <a:t>Defect Detection</a:t>
            </a:r>
          </a:p>
        </p:txBody>
      </p:sp>
      <p:sp>
        <p:nvSpPr>
          <p:cNvPr id="51" name="Rectangle: Rounded Corners 50">
            <a:extLst>
              <a:ext uri="{FF2B5EF4-FFF2-40B4-BE49-F238E27FC236}">
                <a16:creationId xmlns:a16="http://schemas.microsoft.com/office/drawing/2014/main" id="{55639CEB-84B5-4BB1-981A-8894FE0AEC1C}"/>
              </a:ext>
            </a:extLst>
          </p:cNvPr>
          <p:cNvSpPr/>
          <p:nvPr/>
        </p:nvSpPr>
        <p:spPr>
          <a:xfrm>
            <a:off x="9655392" y="12877126"/>
            <a:ext cx="2618353" cy="2064898"/>
          </a:xfrm>
          <a:prstGeom prst="roundRect">
            <a:avLst/>
          </a:prstGeom>
          <a:solidFill>
            <a:srgbClr val="EB993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solidFill>
                  <a:schemeClr val="bg1"/>
                </a:solidFill>
              </a:rPr>
              <a:t>Classified defects on original data</a:t>
            </a:r>
          </a:p>
        </p:txBody>
      </p:sp>
      <p:sp>
        <p:nvSpPr>
          <p:cNvPr id="19" name="Arrow: Right 18">
            <a:extLst>
              <a:ext uri="{FF2B5EF4-FFF2-40B4-BE49-F238E27FC236}">
                <a16:creationId xmlns:a16="http://schemas.microsoft.com/office/drawing/2014/main" id="{E8BD2171-2E30-45D5-B381-D9B5E50F635B}"/>
              </a:ext>
            </a:extLst>
          </p:cNvPr>
          <p:cNvSpPr/>
          <p:nvPr/>
        </p:nvSpPr>
        <p:spPr>
          <a:xfrm>
            <a:off x="3395424" y="13853718"/>
            <a:ext cx="1759136" cy="248850"/>
          </a:xfrm>
          <a:prstGeom prst="rightArrow">
            <a:avLst/>
          </a:prstGeom>
          <a:solidFill>
            <a:srgbClr val="1F1B5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2" name="Arrow: Right 51">
            <a:extLst>
              <a:ext uri="{FF2B5EF4-FFF2-40B4-BE49-F238E27FC236}">
                <a16:creationId xmlns:a16="http://schemas.microsoft.com/office/drawing/2014/main" id="{02AA2BD5-C9FA-4F41-9A57-C952363F272D}"/>
              </a:ext>
            </a:extLst>
          </p:cNvPr>
          <p:cNvSpPr/>
          <p:nvPr/>
        </p:nvSpPr>
        <p:spPr>
          <a:xfrm>
            <a:off x="7772913" y="13759772"/>
            <a:ext cx="1882479" cy="264255"/>
          </a:xfrm>
          <a:prstGeom prst="rightArrow">
            <a:avLst/>
          </a:prstGeom>
          <a:solidFill>
            <a:srgbClr val="EB993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5F57586-63C4-4F50-A718-9ED42B7F3000}"/>
              </a:ext>
            </a:extLst>
          </p:cNvPr>
          <p:cNvSpPr txBox="1"/>
          <p:nvPr/>
        </p:nvSpPr>
        <p:spPr>
          <a:xfrm>
            <a:off x="3201070" y="12319775"/>
            <a:ext cx="2102117" cy="1015663"/>
          </a:xfrm>
          <a:prstGeom prst="rect">
            <a:avLst/>
          </a:prstGeom>
          <a:noFill/>
        </p:spPr>
        <p:txBody>
          <a:bodyPr wrap="square" rtlCol="0">
            <a:spAutoFit/>
          </a:bodyPr>
          <a:lstStyle/>
          <a:p>
            <a:pPr algn="ctr"/>
            <a:r>
              <a:rPr lang="en-US" sz="3000" dirty="0"/>
              <a:t>Localization CNN</a:t>
            </a:r>
          </a:p>
        </p:txBody>
      </p:sp>
      <p:sp>
        <p:nvSpPr>
          <p:cNvPr id="53" name="TextBox 52">
            <a:extLst>
              <a:ext uri="{FF2B5EF4-FFF2-40B4-BE49-F238E27FC236}">
                <a16:creationId xmlns:a16="http://schemas.microsoft.com/office/drawing/2014/main" id="{B208CAE3-18CE-4AD2-982F-64C15B1A2F2F}"/>
              </a:ext>
            </a:extLst>
          </p:cNvPr>
          <p:cNvSpPr txBox="1"/>
          <p:nvPr/>
        </p:nvSpPr>
        <p:spPr>
          <a:xfrm>
            <a:off x="7594223" y="12396785"/>
            <a:ext cx="2230243" cy="1015663"/>
          </a:xfrm>
          <a:prstGeom prst="rect">
            <a:avLst/>
          </a:prstGeom>
          <a:noFill/>
        </p:spPr>
        <p:txBody>
          <a:bodyPr wrap="square" rtlCol="0">
            <a:spAutoFit/>
          </a:bodyPr>
          <a:lstStyle/>
          <a:p>
            <a:pPr algn="ctr"/>
            <a:r>
              <a:rPr lang="en-US" sz="3000" dirty="0"/>
              <a:t>Classification CNN</a:t>
            </a:r>
          </a:p>
        </p:txBody>
      </p:sp>
      <p:pic>
        <p:nvPicPr>
          <p:cNvPr id="54" name="Picture 53">
            <a:extLst>
              <a:ext uri="{FF2B5EF4-FFF2-40B4-BE49-F238E27FC236}">
                <a16:creationId xmlns:a16="http://schemas.microsoft.com/office/drawing/2014/main" id="{CF544C38-01E6-416E-A854-0F7C6D37071C}"/>
              </a:ext>
            </a:extLst>
          </p:cNvPr>
          <p:cNvPicPr>
            <a:picLocks noChangeAspect="1"/>
          </p:cNvPicPr>
          <p:nvPr/>
        </p:nvPicPr>
        <p:blipFill>
          <a:blip r:embed="rId13"/>
          <a:stretch>
            <a:fillRect/>
          </a:stretch>
        </p:blipFill>
        <p:spPr>
          <a:xfrm>
            <a:off x="775171" y="15501334"/>
            <a:ext cx="3577014" cy="3577014"/>
          </a:xfrm>
          <a:prstGeom prst="rect">
            <a:avLst/>
          </a:prstGeom>
        </p:spPr>
      </p:pic>
      <p:pic>
        <p:nvPicPr>
          <p:cNvPr id="55" name="Picture 54">
            <a:extLst>
              <a:ext uri="{FF2B5EF4-FFF2-40B4-BE49-F238E27FC236}">
                <a16:creationId xmlns:a16="http://schemas.microsoft.com/office/drawing/2014/main" id="{E11993AE-C0B1-44D3-B116-1CABAC19CC1C}"/>
              </a:ext>
            </a:extLst>
          </p:cNvPr>
          <p:cNvPicPr>
            <a:picLocks noChangeAspect="1"/>
          </p:cNvPicPr>
          <p:nvPr/>
        </p:nvPicPr>
        <p:blipFill>
          <a:blip r:embed="rId14"/>
          <a:stretch>
            <a:fillRect/>
          </a:stretch>
        </p:blipFill>
        <p:spPr>
          <a:xfrm>
            <a:off x="4738410" y="15511604"/>
            <a:ext cx="3553534" cy="3566744"/>
          </a:xfrm>
          <a:prstGeom prst="rect">
            <a:avLst/>
          </a:prstGeom>
        </p:spPr>
      </p:pic>
      <p:pic>
        <p:nvPicPr>
          <p:cNvPr id="56" name="Picture 55">
            <a:extLst>
              <a:ext uri="{FF2B5EF4-FFF2-40B4-BE49-F238E27FC236}">
                <a16:creationId xmlns:a16="http://schemas.microsoft.com/office/drawing/2014/main" id="{CA1C7EB0-81E3-41CD-8388-B9CEBFDDF204}"/>
              </a:ext>
            </a:extLst>
          </p:cNvPr>
          <p:cNvPicPr>
            <a:picLocks noChangeAspect="1"/>
          </p:cNvPicPr>
          <p:nvPr/>
        </p:nvPicPr>
        <p:blipFill>
          <a:blip r:embed="rId15"/>
          <a:stretch>
            <a:fillRect/>
          </a:stretch>
        </p:blipFill>
        <p:spPr>
          <a:xfrm>
            <a:off x="8717923" y="15545109"/>
            <a:ext cx="3577013" cy="3564101"/>
          </a:xfrm>
          <a:prstGeom prst="rect">
            <a:avLst/>
          </a:prstGeom>
        </p:spPr>
      </p:pic>
      <p:sp>
        <p:nvSpPr>
          <p:cNvPr id="59" name="TextBox 58">
            <a:extLst>
              <a:ext uri="{FF2B5EF4-FFF2-40B4-BE49-F238E27FC236}">
                <a16:creationId xmlns:a16="http://schemas.microsoft.com/office/drawing/2014/main" id="{85E55059-890B-4739-A8D6-15A7A9163FA4}"/>
              </a:ext>
            </a:extLst>
          </p:cNvPr>
          <p:cNvSpPr txBox="1"/>
          <p:nvPr/>
        </p:nvSpPr>
        <p:spPr>
          <a:xfrm>
            <a:off x="898789" y="19179341"/>
            <a:ext cx="11374956" cy="1077218"/>
          </a:xfrm>
          <a:prstGeom prst="rect">
            <a:avLst/>
          </a:prstGeom>
          <a:noFill/>
        </p:spPr>
        <p:txBody>
          <a:bodyPr wrap="square" rtlCol="0">
            <a:spAutoFit/>
          </a:bodyPr>
          <a:lstStyle/>
          <a:p>
            <a:r>
              <a:rPr lang="en-US" sz="3200" b="1" dirty="0"/>
              <a:t>Figure 1:</a:t>
            </a:r>
            <a:r>
              <a:rPr lang="en-US" sz="3200" dirty="0"/>
              <a:t> Machine learning workflow showing the input and output data for each network </a:t>
            </a:r>
            <a:endParaRPr lang="en-US" sz="3200" b="1" dirty="0"/>
          </a:p>
        </p:txBody>
      </p:sp>
      <p:sp>
        <p:nvSpPr>
          <p:cNvPr id="62" name="TextBox 61">
            <a:extLst>
              <a:ext uri="{FF2B5EF4-FFF2-40B4-BE49-F238E27FC236}">
                <a16:creationId xmlns:a16="http://schemas.microsoft.com/office/drawing/2014/main" id="{AF076726-87DF-4ABB-8D51-90C75948097C}"/>
              </a:ext>
            </a:extLst>
          </p:cNvPr>
          <p:cNvSpPr txBox="1"/>
          <p:nvPr/>
        </p:nvSpPr>
        <p:spPr>
          <a:xfrm>
            <a:off x="750344" y="15526701"/>
            <a:ext cx="603050" cy="553998"/>
          </a:xfrm>
          <a:prstGeom prst="rect">
            <a:avLst/>
          </a:prstGeom>
          <a:noFill/>
        </p:spPr>
        <p:txBody>
          <a:bodyPr wrap="none" rtlCol="0">
            <a:spAutoFit/>
          </a:bodyPr>
          <a:lstStyle/>
          <a:p>
            <a:r>
              <a:rPr lang="en-US" sz="3000" dirty="0">
                <a:solidFill>
                  <a:schemeClr val="bg1"/>
                </a:solidFill>
              </a:rPr>
              <a:t>(a)</a:t>
            </a:r>
          </a:p>
        </p:txBody>
      </p:sp>
      <p:sp>
        <p:nvSpPr>
          <p:cNvPr id="63" name="TextBox 62">
            <a:extLst>
              <a:ext uri="{FF2B5EF4-FFF2-40B4-BE49-F238E27FC236}">
                <a16:creationId xmlns:a16="http://schemas.microsoft.com/office/drawing/2014/main" id="{D94464A0-5C61-4660-80D3-1D30D1D443E0}"/>
              </a:ext>
            </a:extLst>
          </p:cNvPr>
          <p:cNvSpPr txBox="1"/>
          <p:nvPr/>
        </p:nvSpPr>
        <p:spPr>
          <a:xfrm>
            <a:off x="8717923" y="15522725"/>
            <a:ext cx="580608" cy="553998"/>
          </a:xfrm>
          <a:prstGeom prst="rect">
            <a:avLst/>
          </a:prstGeom>
          <a:noFill/>
        </p:spPr>
        <p:txBody>
          <a:bodyPr wrap="square" rtlCol="0">
            <a:spAutoFit/>
          </a:bodyPr>
          <a:lstStyle/>
          <a:p>
            <a:r>
              <a:rPr lang="en-US" sz="3000" dirty="0">
                <a:solidFill>
                  <a:schemeClr val="bg1"/>
                </a:solidFill>
              </a:rPr>
              <a:t>(c)</a:t>
            </a:r>
          </a:p>
        </p:txBody>
      </p:sp>
      <p:sp>
        <p:nvSpPr>
          <p:cNvPr id="64" name="TextBox 63">
            <a:extLst>
              <a:ext uri="{FF2B5EF4-FFF2-40B4-BE49-F238E27FC236}">
                <a16:creationId xmlns:a16="http://schemas.microsoft.com/office/drawing/2014/main" id="{B71D27C2-38AA-44B2-B781-8CFB2CD87D7C}"/>
              </a:ext>
            </a:extLst>
          </p:cNvPr>
          <p:cNvSpPr txBox="1"/>
          <p:nvPr/>
        </p:nvSpPr>
        <p:spPr>
          <a:xfrm>
            <a:off x="4687610" y="15501334"/>
            <a:ext cx="620683" cy="553998"/>
          </a:xfrm>
          <a:prstGeom prst="rect">
            <a:avLst/>
          </a:prstGeom>
          <a:noFill/>
        </p:spPr>
        <p:txBody>
          <a:bodyPr wrap="none" rtlCol="0">
            <a:spAutoFit/>
          </a:bodyPr>
          <a:lstStyle/>
          <a:p>
            <a:r>
              <a:rPr lang="en-US" sz="3000" dirty="0">
                <a:solidFill>
                  <a:schemeClr val="bg1"/>
                </a:solidFill>
              </a:rPr>
              <a:t>(b)</a:t>
            </a:r>
          </a:p>
        </p:txBody>
      </p:sp>
      <p:pic>
        <p:nvPicPr>
          <p:cNvPr id="65" name="Picture 64">
            <a:extLst>
              <a:ext uri="{FF2B5EF4-FFF2-40B4-BE49-F238E27FC236}">
                <a16:creationId xmlns:a16="http://schemas.microsoft.com/office/drawing/2014/main" id="{27398C8D-6EA0-4757-AC58-173C78A84DB0}"/>
              </a:ext>
            </a:extLst>
          </p:cNvPr>
          <p:cNvPicPr>
            <a:picLocks noChangeAspect="1"/>
          </p:cNvPicPr>
          <p:nvPr/>
        </p:nvPicPr>
        <p:blipFill>
          <a:blip r:embed="rId16"/>
          <a:stretch>
            <a:fillRect/>
          </a:stretch>
        </p:blipFill>
        <p:spPr>
          <a:xfrm>
            <a:off x="13438329" y="13066178"/>
            <a:ext cx="5665279" cy="5678832"/>
          </a:xfrm>
          <a:prstGeom prst="rect">
            <a:avLst/>
          </a:prstGeom>
        </p:spPr>
      </p:pic>
      <p:pic>
        <p:nvPicPr>
          <p:cNvPr id="67" name="Picture 66">
            <a:extLst>
              <a:ext uri="{FF2B5EF4-FFF2-40B4-BE49-F238E27FC236}">
                <a16:creationId xmlns:a16="http://schemas.microsoft.com/office/drawing/2014/main" id="{E8FAAEA3-7E4C-40A6-BD2C-98C8AD3C2704}"/>
              </a:ext>
            </a:extLst>
          </p:cNvPr>
          <p:cNvPicPr>
            <a:picLocks noChangeAspect="1"/>
          </p:cNvPicPr>
          <p:nvPr/>
        </p:nvPicPr>
        <p:blipFill>
          <a:blip r:embed="rId17"/>
          <a:stretch>
            <a:fillRect/>
          </a:stretch>
        </p:blipFill>
        <p:spPr>
          <a:xfrm>
            <a:off x="19158627" y="13092072"/>
            <a:ext cx="5676806" cy="5676806"/>
          </a:xfrm>
          <a:prstGeom prst="rect">
            <a:avLst/>
          </a:prstGeom>
        </p:spPr>
      </p:pic>
      <p:sp>
        <p:nvSpPr>
          <p:cNvPr id="69" name="TextBox 68">
            <a:extLst>
              <a:ext uri="{FF2B5EF4-FFF2-40B4-BE49-F238E27FC236}">
                <a16:creationId xmlns:a16="http://schemas.microsoft.com/office/drawing/2014/main" id="{EBF95EE2-F437-4361-B027-54EEEAA706A1}"/>
              </a:ext>
            </a:extLst>
          </p:cNvPr>
          <p:cNvSpPr txBox="1"/>
          <p:nvPr/>
        </p:nvSpPr>
        <p:spPr>
          <a:xfrm>
            <a:off x="13834095" y="18910249"/>
            <a:ext cx="10678194" cy="2062103"/>
          </a:xfrm>
          <a:prstGeom prst="rect">
            <a:avLst/>
          </a:prstGeom>
          <a:noFill/>
        </p:spPr>
        <p:txBody>
          <a:bodyPr wrap="square" rtlCol="0">
            <a:spAutoFit/>
          </a:bodyPr>
          <a:lstStyle/>
          <a:p>
            <a:r>
              <a:rPr lang="en-US" sz="3200" b="1" dirty="0"/>
              <a:t>Figure 2: </a:t>
            </a:r>
            <a:r>
              <a:rPr lang="en-US" sz="3200" dirty="0"/>
              <a:t>Hydrogen depassivation (c) is the process by which H atoms are removed.  A hydrogen-passivated silicon surface (b) and another that has been depassivated (c), displaying an array of hydrogen-removed areas, both show varieties of defects.</a:t>
            </a:r>
            <a:endParaRPr lang="en-US" sz="3200" b="1" dirty="0"/>
          </a:p>
        </p:txBody>
      </p:sp>
      <p:sp>
        <p:nvSpPr>
          <p:cNvPr id="71" name="TextBox 70">
            <a:extLst>
              <a:ext uri="{FF2B5EF4-FFF2-40B4-BE49-F238E27FC236}">
                <a16:creationId xmlns:a16="http://schemas.microsoft.com/office/drawing/2014/main" id="{D6307D1C-6F88-4844-B611-9D1D1FE5D0A8}"/>
              </a:ext>
            </a:extLst>
          </p:cNvPr>
          <p:cNvSpPr txBox="1"/>
          <p:nvPr/>
        </p:nvSpPr>
        <p:spPr>
          <a:xfrm>
            <a:off x="19105110" y="10050899"/>
            <a:ext cx="620683" cy="553998"/>
          </a:xfrm>
          <a:prstGeom prst="rect">
            <a:avLst/>
          </a:prstGeom>
          <a:noFill/>
        </p:spPr>
        <p:txBody>
          <a:bodyPr wrap="none" rtlCol="0">
            <a:spAutoFit/>
          </a:bodyPr>
          <a:lstStyle/>
          <a:p>
            <a:r>
              <a:rPr lang="en-US" sz="3000" dirty="0">
                <a:solidFill>
                  <a:schemeClr val="bg1"/>
                </a:solidFill>
              </a:rPr>
              <a:t>(b)</a:t>
            </a:r>
          </a:p>
        </p:txBody>
      </p:sp>
      <p:sp>
        <p:nvSpPr>
          <p:cNvPr id="72" name="TextBox 71">
            <a:extLst>
              <a:ext uri="{FF2B5EF4-FFF2-40B4-BE49-F238E27FC236}">
                <a16:creationId xmlns:a16="http://schemas.microsoft.com/office/drawing/2014/main" id="{B3DCC1F8-80EE-4F54-9765-1BB2DC0B2452}"/>
              </a:ext>
            </a:extLst>
          </p:cNvPr>
          <p:cNvSpPr txBox="1"/>
          <p:nvPr/>
        </p:nvSpPr>
        <p:spPr>
          <a:xfrm>
            <a:off x="13412507" y="10025086"/>
            <a:ext cx="603050" cy="553998"/>
          </a:xfrm>
          <a:prstGeom prst="rect">
            <a:avLst/>
          </a:prstGeom>
          <a:noFill/>
        </p:spPr>
        <p:txBody>
          <a:bodyPr wrap="none" rtlCol="0">
            <a:spAutoFit/>
          </a:bodyPr>
          <a:lstStyle/>
          <a:p>
            <a:r>
              <a:rPr lang="en-US" sz="3000" dirty="0">
                <a:solidFill>
                  <a:schemeClr val="bg1"/>
                </a:solidFill>
              </a:rPr>
              <a:t>(a)</a:t>
            </a:r>
          </a:p>
        </p:txBody>
      </p:sp>
      <p:pic>
        <p:nvPicPr>
          <p:cNvPr id="73" name="Picture 72">
            <a:extLst>
              <a:ext uri="{FF2B5EF4-FFF2-40B4-BE49-F238E27FC236}">
                <a16:creationId xmlns:a16="http://schemas.microsoft.com/office/drawing/2014/main" id="{FF47BE93-182F-41CE-8D37-7681C46789E1}"/>
              </a:ext>
            </a:extLst>
          </p:cNvPr>
          <p:cNvPicPr>
            <a:picLocks noChangeAspect="1"/>
          </p:cNvPicPr>
          <p:nvPr/>
        </p:nvPicPr>
        <p:blipFill>
          <a:blip r:embed="rId18"/>
          <a:stretch>
            <a:fillRect/>
          </a:stretch>
        </p:blipFill>
        <p:spPr>
          <a:xfrm>
            <a:off x="29378299" y="12396785"/>
            <a:ext cx="7870448" cy="7947420"/>
          </a:xfrm>
          <a:prstGeom prst="rect">
            <a:avLst/>
          </a:prstGeom>
        </p:spPr>
      </p:pic>
      <p:sp>
        <p:nvSpPr>
          <p:cNvPr id="75" name="TextBox 74">
            <a:extLst>
              <a:ext uri="{FF2B5EF4-FFF2-40B4-BE49-F238E27FC236}">
                <a16:creationId xmlns:a16="http://schemas.microsoft.com/office/drawing/2014/main" id="{CC777321-CFCE-405D-B100-2BD9C072B8FE}"/>
              </a:ext>
            </a:extLst>
          </p:cNvPr>
          <p:cNvSpPr txBox="1"/>
          <p:nvPr/>
        </p:nvSpPr>
        <p:spPr>
          <a:xfrm>
            <a:off x="26053669" y="12589300"/>
            <a:ext cx="3324630" cy="7478970"/>
          </a:xfrm>
          <a:prstGeom prst="rect">
            <a:avLst/>
          </a:prstGeom>
          <a:noFill/>
        </p:spPr>
        <p:txBody>
          <a:bodyPr wrap="square" rtlCol="0">
            <a:spAutoFit/>
          </a:bodyPr>
          <a:lstStyle/>
          <a:p>
            <a:r>
              <a:rPr lang="en-US" sz="3200" b="1" dirty="0"/>
              <a:t>Figure 3:</a:t>
            </a:r>
            <a:r>
              <a:rPr lang="en-US" sz="3200" dirty="0"/>
              <a:t> The image shows the output of the localization CNN, with the pixels marked as defects now bearing a bounding box over. These locations can also be used to obtain defect sub-images, to be used in the next part of the workflow.</a:t>
            </a:r>
            <a:endParaRPr lang="en-US" sz="3200" b="1" dirty="0"/>
          </a:p>
        </p:txBody>
      </p:sp>
      <p:sp>
        <p:nvSpPr>
          <p:cNvPr id="17" name="TextBox 16">
            <a:extLst>
              <a:ext uri="{FF2B5EF4-FFF2-40B4-BE49-F238E27FC236}">
                <a16:creationId xmlns:a16="http://schemas.microsoft.com/office/drawing/2014/main" id="{6090177B-147E-48B1-B772-7A7F84EA8026}"/>
              </a:ext>
            </a:extLst>
          </p:cNvPr>
          <p:cNvSpPr txBox="1"/>
          <p:nvPr/>
        </p:nvSpPr>
        <p:spPr>
          <a:xfrm>
            <a:off x="9000912" y="23320289"/>
            <a:ext cx="3444144" cy="7478970"/>
          </a:xfrm>
          <a:prstGeom prst="rect">
            <a:avLst/>
          </a:prstGeom>
          <a:noFill/>
        </p:spPr>
        <p:txBody>
          <a:bodyPr wrap="square" rtlCol="0">
            <a:spAutoFit/>
          </a:bodyPr>
          <a:lstStyle/>
          <a:p>
            <a:r>
              <a:rPr lang="en-US" sz="3200" b="1" dirty="0"/>
              <a:t>Figure 5</a:t>
            </a:r>
            <a:r>
              <a:rPr lang="en-US" sz="3200" dirty="0"/>
              <a:t>:The three types of defect sub-images are shown in (a), (b), and (c), showing instances of classes 1, 2, and 3 respectively. Classification results overlaid on the original STM image are seen in (d), (e), and (f), showing defect classes 1, 2, and 3 respectively. </a:t>
            </a:r>
            <a:endParaRPr lang="en-US" sz="3200" b="1" dirty="0"/>
          </a:p>
        </p:txBody>
      </p:sp>
      <p:sp>
        <p:nvSpPr>
          <p:cNvPr id="70" name="TextBox 69">
            <a:extLst>
              <a:ext uri="{FF2B5EF4-FFF2-40B4-BE49-F238E27FC236}">
                <a16:creationId xmlns:a16="http://schemas.microsoft.com/office/drawing/2014/main" id="{60FFB3BC-C58A-4CA6-B84C-D4FE13AB596A}"/>
              </a:ext>
            </a:extLst>
          </p:cNvPr>
          <p:cNvSpPr txBox="1"/>
          <p:nvPr/>
        </p:nvSpPr>
        <p:spPr>
          <a:xfrm>
            <a:off x="16916101" y="26602497"/>
            <a:ext cx="620683" cy="553998"/>
          </a:xfrm>
          <a:prstGeom prst="rect">
            <a:avLst/>
          </a:prstGeom>
          <a:noFill/>
        </p:spPr>
        <p:txBody>
          <a:bodyPr wrap="none" rtlCol="0">
            <a:spAutoFit/>
          </a:bodyPr>
          <a:lstStyle/>
          <a:p>
            <a:r>
              <a:rPr lang="en-US" sz="3000" dirty="0">
                <a:solidFill>
                  <a:schemeClr val="bg1"/>
                </a:solidFill>
              </a:rPr>
              <a:t>(b)</a:t>
            </a:r>
          </a:p>
        </p:txBody>
      </p:sp>
      <p:sp>
        <p:nvSpPr>
          <p:cNvPr id="74" name="TextBox 73">
            <a:extLst>
              <a:ext uri="{FF2B5EF4-FFF2-40B4-BE49-F238E27FC236}">
                <a16:creationId xmlns:a16="http://schemas.microsoft.com/office/drawing/2014/main" id="{6A353937-0BBD-4AB8-B83C-9F4C5038F036}"/>
              </a:ext>
            </a:extLst>
          </p:cNvPr>
          <p:cNvSpPr txBox="1"/>
          <p:nvPr/>
        </p:nvSpPr>
        <p:spPr>
          <a:xfrm>
            <a:off x="20704629" y="26574622"/>
            <a:ext cx="580608" cy="553998"/>
          </a:xfrm>
          <a:prstGeom prst="rect">
            <a:avLst/>
          </a:prstGeom>
          <a:noFill/>
        </p:spPr>
        <p:txBody>
          <a:bodyPr wrap="none" rtlCol="0">
            <a:spAutoFit/>
          </a:bodyPr>
          <a:lstStyle/>
          <a:p>
            <a:r>
              <a:rPr lang="en-US" sz="3000" dirty="0">
                <a:solidFill>
                  <a:schemeClr val="bg1"/>
                </a:solidFill>
              </a:rPr>
              <a:t>(c)</a:t>
            </a:r>
          </a:p>
        </p:txBody>
      </p:sp>
      <p:cxnSp>
        <p:nvCxnSpPr>
          <p:cNvPr id="48" name="Straight Connector 47">
            <a:extLst>
              <a:ext uri="{FF2B5EF4-FFF2-40B4-BE49-F238E27FC236}">
                <a16:creationId xmlns:a16="http://schemas.microsoft.com/office/drawing/2014/main" id="{CA52C07C-EE2C-4785-AFBE-09BAF9F8B9C6}"/>
              </a:ext>
            </a:extLst>
          </p:cNvPr>
          <p:cNvCxnSpPr>
            <a:cxnSpLocks/>
          </p:cNvCxnSpPr>
          <p:nvPr/>
        </p:nvCxnSpPr>
        <p:spPr>
          <a:xfrm flipV="1">
            <a:off x="19487099" y="13064197"/>
            <a:ext cx="4137825" cy="104712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BF896D1-F3C8-4307-932E-8F660D5B6BA6}"/>
              </a:ext>
            </a:extLst>
          </p:cNvPr>
          <p:cNvCxnSpPr>
            <a:cxnSpLocks/>
          </p:cNvCxnSpPr>
          <p:nvPr/>
        </p:nvCxnSpPr>
        <p:spPr>
          <a:xfrm>
            <a:off x="23612628" y="13066178"/>
            <a:ext cx="1222805" cy="391067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F64D6168-0526-49A1-9989-04369B9E8308}"/>
              </a:ext>
            </a:extLst>
          </p:cNvPr>
          <p:cNvCxnSpPr/>
          <p:nvPr/>
        </p:nvCxnSpPr>
        <p:spPr>
          <a:xfrm flipH="1">
            <a:off x="20547895" y="16940891"/>
            <a:ext cx="4256632" cy="118272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03769059-66A9-4740-BCA0-421765BB27A1}"/>
              </a:ext>
            </a:extLst>
          </p:cNvPr>
          <p:cNvCxnSpPr/>
          <p:nvPr/>
        </p:nvCxnSpPr>
        <p:spPr>
          <a:xfrm flipH="1" flipV="1">
            <a:off x="19466454" y="14070391"/>
            <a:ext cx="1100711" cy="40377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85" name="Picture 84" descr="A close up of a logo&#10;&#10;Description automatically generated">
            <a:extLst>
              <a:ext uri="{FF2B5EF4-FFF2-40B4-BE49-F238E27FC236}">
                <a16:creationId xmlns:a16="http://schemas.microsoft.com/office/drawing/2014/main" id="{81C4E712-B0C8-49A4-8319-ECA41BFD145A}"/>
              </a:ext>
            </a:extLst>
          </p:cNvPr>
          <p:cNvPicPr>
            <a:picLocks noChangeAspect="1"/>
          </p:cNvPicPr>
          <p:nvPr/>
        </p:nvPicPr>
        <p:blipFill>
          <a:blip r:embed="rId19"/>
          <a:stretch>
            <a:fillRect/>
          </a:stretch>
        </p:blipFill>
        <p:spPr>
          <a:xfrm>
            <a:off x="12539197" y="23149763"/>
            <a:ext cx="4095551" cy="4020541"/>
          </a:xfrm>
          <a:prstGeom prst="rect">
            <a:avLst/>
          </a:prstGeom>
        </p:spPr>
      </p:pic>
      <p:pic>
        <p:nvPicPr>
          <p:cNvPr id="87" name="Picture 86" descr="A close up of a logo&#10;&#10;Description automatically generated">
            <a:extLst>
              <a:ext uri="{FF2B5EF4-FFF2-40B4-BE49-F238E27FC236}">
                <a16:creationId xmlns:a16="http://schemas.microsoft.com/office/drawing/2014/main" id="{7027B8B8-2245-4C47-9254-BD7383159AFB}"/>
              </a:ext>
            </a:extLst>
          </p:cNvPr>
          <p:cNvPicPr>
            <a:picLocks noChangeAspect="1"/>
          </p:cNvPicPr>
          <p:nvPr/>
        </p:nvPicPr>
        <p:blipFill>
          <a:blip r:embed="rId20"/>
          <a:stretch>
            <a:fillRect/>
          </a:stretch>
        </p:blipFill>
        <p:spPr>
          <a:xfrm>
            <a:off x="16660096" y="23132864"/>
            <a:ext cx="4028029" cy="4042948"/>
          </a:xfrm>
          <a:prstGeom prst="rect">
            <a:avLst/>
          </a:prstGeom>
        </p:spPr>
      </p:pic>
      <p:pic>
        <p:nvPicPr>
          <p:cNvPr id="89" name="Picture 88" descr="A picture containing monitor, sign, clock, person&#10;&#10;Description automatically generated">
            <a:extLst>
              <a:ext uri="{FF2B5EF4-FFF2-40B4-BE49-F238E27FC236}">
                <a16:creationId xmlns:a16="http://schemas.microsoft.com/office/drawing/2014/main" id="{11F7F39F-7743-4656-B86D-C719F85271C5}"/>
              </a:ext>
            </a:extLst>
          </p:cNvPr>
          <p:cNvPicPr>
            <a:picLocks noChangeAspect="1"/>
          </p:cNvPicPr>
          <p:nvPr/>
        </p:nvPicPr>
        <p:blipFill>
          <a:blip r:embed="rId21"/>
          <a:stretch>
            <a:fillRect/>
          </a:stretch>
        </p:blipFill>
        <p:spPr>
          <a:xfrm>
            <a:off x="20711891" y="23123252"/>
            <a:ext cx="4026445" cy="4086542"/>
          </a:xfrm>
          <a:prstGeom prst="rect">
            <a:avLst/>
          </a:prstGeom>
        </p:spPr>
      </p:pic>
      <p:sp>
        <p:nvSpPr>
          <p:cNvPr id="90" name="TextBox 89">
            <a:extLst>
              <a:ext uri="{FF2B5EF4-FFF2-40B4-BE49-F238E27FC236}">
                <a16:creationId xmlns:a16="http://schemas.microsoft.com/office/drawing/2014/main" id="{7B0119BD-71D8-44D7-9166-33D98D7FE9FC}"/>
              </a:ext>
            </a:extLst>
          </p:cNvPr>
          <p:cNvSpPr txBox="1"/>
          <p:nvPr/>
        </p:nvSpPr>
        <p:spPr>
          <a:xfrm>
            <a:off x="12582088" y="23159975"/>
            <a:ext cx="715658" cy="553998"/>
          </a:xfrm>
          <a:prstGeom prst="rect">
            <a:avLst/>
          </a:prstGeom>
          <a:noFill/>
        </p:spPr>
        <p:txBody>
          <a:bodyPr wrap="square" rtlCol="0">
            <a:spAutoFit/>
          </a:bodyPr>
          <a:lstStyle/>
          <a:p>
            <a:r>
              <a:rPr lang="en-US" sz="3000" dirty="0">
                <a:solidFill>
                  <a:schemeClr val="bg1"/>
                </a:solidFill>
              </a:rPr>
              <a:t>(a)</a:t>
            </a:r>
          </a:p>
        </p:txBody>
      </p:sp>
      <p:sp>
        <p:nvSpPr>
          <p:cNvPr id="91" name="TextBox 90">
            <a:extLst>
              <a:ext uri="{FF2B5EF4-FFF2-40B4-BE49-F238E27FC236}">
                <a16:creationId xmlns:a16="http://schemas.microsoft.com/office/drawing/2014/main" id="{7A68876C-B9C4-4EDF-93EC-A5DF91D6F902}"/>
              </a:ext>
            </a:extLst>
          </p:cNvPr>
          <p:cNvSpPr txBox="1"/>
          <p:nvPr/>
        </p:nvSpPr>
        <p:spPr>
          <a:xfrm>
            <a:off x="20715012" y="27156495"/>
            <a:ext cx="715658" cy="553998"/>
          </a:xfrm>
          <a:prstGeom prst="rect">
            <a:avLst/>
          </a:prstGeom>
          <a:noFill/>
        </p:spPr>
        <p:txBody>
          <a:bodyPr wrap="square" rtlCol="0">
            <a:spAutoFit/>
          </a:bodyPr>
          <a:lstStyle/>
          <a:p>
            <a:r>
              <a:rPr lang="en-US" sz="3000" dirty="0">
                <a:solidFill>
                  <a:schemeClr val="bg1"/>
                </a:solidFill>
              </a:rPr>
              <a:t>(f)</a:t>
            </a:r>
          </a:p>
        </p:txBody>
      </p:sp>
      <p:sp>
        <p:nvSpPr>
          <p:cNvPr id="92" name="TextBox 91">
            <a:extLst>
              <a:ext uri="{FF2B5EF4-FFF2-40B4-BE49-F238E27FC236}">
                <a16:creationId xmlns:a16="http://schemas.microsoft.com/office/drawing/2014/main" id="{9DB88323-1710-4369-9373-3B40B023C090}"/>
              </a:ext>
            </a:extLst>
          </p:cNvPr>
          <p:cNvSpPr txBox="1"/>
          <p:nvPr/>
        </p:nvSpPr>
        <p:spPr>
          <a:xfrm>
            <a:off x="16650854" y="27209154"/>
            <a:ext cx="715658" cy="553998"/>
          </a:xfrm>
          <a:prstGeom prst="rect">
            <a:avLst/>
          </a:prstGeom>
          <a:noFill/>
        </p:spPr>
        <p:txBody>
          <a:bodyPr wrap="square" rtlCol="0">
            <a:spAutoFit/>
          </a:bodyPr>
          <a:lstStyle/>
          <a:p>
            <a:r>
              <a:rPr lang="en-US" sz="3000" dirty="0">
                <a:solidFill>
                  <a:schemeClr val="bg1"/>
                </a:solidFill>
              </a:rPr>
              <a:t>(e)</a:t>
            </a:r>
          </a:p>
        </p:txBody>
      </p:sp>
      <p:sp>
        <p:nvSpPr>
          <p:cNvPr id="93" name="TextBox 92">
            <a:extLst>
              <a:ext uri="{FF2B5EF4-FFF2-40B4-BE49-F238E27FC236}">
                <a16:creationId xmlns:a16="http://schemas.microsoft.com/office/drawing/2014/main" id="{BD230A93-7815-4E9D-A11E-16C0E5AEF48C}"/>
              </a:ext>
            </a:extLst>
          </p:cNvPr>
          <p:cNvSpPr txBox="1"/>
          <p:nvPr/>
        </p:nvSpPr>
        <p:spPr>
          <a:xfrm>
            <a:off x="20840353" y="23134923"/>
            <a:ext cx="715658" cy="553998"/>
          </a:xfrm>
          <a:prstGeom prst="rect">
            <a:avLst/>
          </a:prstGeom>
          <a:noFill/>
        </p:spPr>
        <p:txBody>
          <a:bodyPr wrap="square" rtlCol="0">
            <a:spAutoFit/>
          </a:bodyPr>
          <a:lstStyle/>
          <a:p>
            <a:r>
              <a:rPr lang="en-US" sz="3000" dirty="0">
                <a:solidFill>
                  <a:schemeClr val="bg1"/>
                </a:solidFill>
              </a:rPr>
              <a:t>(c)</a:t>
            </a:r>
          </a:p>
        </p:txBody>
      </p:sp>
      <p:sp>
        <p:nvSpPr>
          <p:cNvPr id="94" name="TextBox 93">
            <a:extLst>
              <a:ext uri="{FF2B5EF4-FFF2-40B4-BE49-F238E27FC236}">
                <a16:creationId xmlns:a16="http://schemas.microsoft.com/office/drawing/2014/main" id="{057480FA-3317-4EF4-B470-22C323F5178C}"/>
              </a:ext>
            </a:extLst>
          </p:cNvPr>
          <p:cNvSpPr txBox="1"/>
          <p:nvPr/>
        </p:nvSpPr>
        <p:spPr>
          <a:xfrm>
            <a:off x="16685443" y="23170004"/>
            <a:ext cx="715658" cy="553998"/>
          </a:xfrm>
          <a:prstGeom prst="rect">
            <a:avLst/>
          </a:prstGeom>
          <a:noFill/>
        </p:spPr>
        <p:txBody>
          <a:bodyPr wrap="square" rtlCol="0">
            <a:spAutoFit/>
          </a:bodyPr>
          <a:lstStyle/>
          <a:p>
            <a:r>
              <a:rPr lang="en-US" sz="3000" dirty="0">
                <a:solidFill>
                  <a:schemeClr val="bg1"/>
                </a:solidFill>
              </a:rPr>
              <a:t>(b)</a:t>
            </a:r>
          </a:p>
        </p:txBody>
      </p:sp>
      <p:sp>
        <p:nvSpPr>
          <p:cNvPr id="95" name="TextBox 94">
            <a:extLst>
              <a:ext uri="{FF2B5EF4-FFF2-40B4-BE49-F238E27FC236}">
                <a16:creationId xmlns:a16="http://schemas.microsoft.com/office/drawing/2014/main" id="{E133EBA8-D3B2-4DBC-ACD0-2DDDD8880163}"/>
              </a:ext>
            </a:extLst>
          </p:cNvPr>
          <p:cNvSpPr txBox="1"/>
          <p:nvPr/>
        </p:nvSpPr>
        <p:spPr>
          <a:xfrm>
            <a:off x="12513849" y="27144093"/>
            <a:ext cx="715658" cy="553998"/>
          </a:xfrm>
          <a:prstGeom prst="rect">
            <a:avLst/>
          </a:prstGeom>
          <a:noFill/>
        </p:spPr>
        <p:txBody>
          <a:bodyPr wrap="square" rtlCol="0">
            <a:spAutoFit/>
          </a:bodyPr>
          <a:lstStyle/>
          <a:p>
            <a:r>
              <a:rPr lang="en-US" sz="3000" dirty="0">
                <a:solidFill>
                  <a:schemeClr val="bg1"/>
                </a:solidFill>
              </a:rPr>
              <a:t>(d)</a:t>
            </a:r>
          </a:p>
        </p:txBody>
      </p:sp>
      <p:sp>
        <p:nvSpPr>
          <p:cNvPr id="96" name="TextBox 95">
            <a:extLst>
              <a:ext uri="{FF2B5EF4-FFF2-40B4-BE49-F238E27FC236}">
                <a16:creationId xmlns:a16="http://schemas.microsoft.com/office/drawing/2014/main" id="{D7E6C24F-76AE-4DA1-B168-6C31665145BD}"/>
              </a:ext>
            </a:extLst>
          </p:cNvPr>
          <p:cNvSpPr txBox="1"/>
          <p:nvPr/>
        </p:nvSpPr>
        <p:spPr>
          <a:xfrm>
            <a:off x="1051869" y="23688921"/>
            <a:ext cx="7206498"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t>Convolutional Neural Network takes defect sub-images as input</a:t>
            </a:r>
          </a:p>
          <a:p>
            <a:pPr marL="457200" indent="-457200">
              <a:buFont typeface="Arial" panose="020B0604020202020204" pitchFamily="34" charset="0"/>
              <a:buChar char="•"/>
            </a:pPr>
            <a:r>
              <a:rPr lang="en-US" sz="3200" dirty="0"/>
              <a:t>Classifies as lattice or 1 of 3 defect classes</a:t>
            </a:r>
          </a:p>
          <a:p>
            <a:pPr marL="457200" indent="-457200">
              <a:buFont typeface="Arial" panose="020B0604020202020204" pitchFamily="34" charset="0"/>
              <a:buChar char="•"/>
            </a:pPr>
            <a:r>
              <a:rPr lang="en-US" sz="3200" dirty="0"/>
              <a:t>Training accuracy of 0.98 is promising</a:t>
            </a:r>
          </a:p>
          <a:p>
            <a:pPr marL="457200" indent="-457200">
              <a:buFont typeface="Arial" panose="020B0604020202020204" pitchFamily="34" charset="0"/>
              <a:buChar char="•"/>
            </a:pPr>
            <a:r>
              <a:rPr lang="en-US" sz="3200" dirty="0"/>
              <a:t>Limited training set of 180 images</a:t>
            </a:r>
          </a:p>
          <a:p>
            <a:pPr marL="457200" indent="-457200">
              <a:buFont typeface="Arial" panose="020B0604020202020204" pitchFamily="34" charset="0"/>
              <a:buChar char="•"/>
            </a:pPr>
            <a:r>
              <a:rPr lang="en-US" sz="3200" dirty="0"/>
              <a:t>Tested on 20 labeled images with 0.91 accuracy</a:t>
            </a:r>
          </a:p>
          <a:p>
            <a:pPr marL="457200" indent="-457200">
              <a:buFont typeface="Arial" panose="020B0604020202020204" pitchFamily="34" charset="0"/>
              <a:buChar char="•"/>
            </a:pPr>
            <a:endParaRPr lang="en-US" sz="3200" dirty="0"/>
          </a:p>
        </p:txBody>
      </p:sp>
      <p:pic>
        <p:nvPicPr>
          <p:cNvPr id="97" name="Picture 96">
            <a:extLst>
              <a:ext uri="{FF2B5EF4-FFF2-40B4-BE49-F238E27FC236}">
                <a16:creationId xmlns:a16="http://schemas.microsoft.com/office/drawing/2014/main" id="{1E24B869-96FC-4F87-B193-08EAB550EE63}"/>
              </a:ext>
            </a:extLst>
          </p:cNvPr>
          <p:cNvPicPr>
            <a:picLocks noChangeAspect="1"/>
          </p:cNvPicPr>
          <p:nvPr/>
        </p:nvPicPr>
        <p:blipFill>
          <a:blip r:embed="rId22"/>
          <a:stretch>
            <a:fillRect/>
          </a:stretch>
        </p:blipFill>
        <p:spPr>
          <a:xfrm>
            <a:off x="4010488" y="27284106"/>
            <a:ext cx="4531792" cy="4131255"/>
          </a:xfrm>
          <a:prstGeom prst="rect">
            <a:avLst/>
          </a:prstGeom>
        </p:spPr>
      </p:pic>
      <p:sp>
        <p:nvSpPr>
          <p:cNvPr id="98" name="TextBox 97">
            <a:extLst>
              <a:ext uri="{FF2B5EF4-FFF2-40B4-BE49-F238E27FC236}">
                <a16:creationId xmlns:a16="http://schemas.microsoft.com/office/drawing/2014/main" id="{AB4D6C92-20BA-44AC-AFE5-02515C569A3E}"/>
              </a:ext>
            </a:extLst>
          </p:cNvPr>
          <p:cNvSpPr txBox="1"/>
          <p:nvPr/>
        </p:nvSpPr>
        <p:spPr>
          <a:xfrm>
            <a:off x="1188989" y="27763151"/>
            <a:ext cx="2920721" cy="2554545"/>
          </a:xfrm>
          <a:prstGeom prst="rect">
            <a:avLst/>
          </a:prstGeom>
          <a:noFill/>
        </p:spPr>
        <p:txBody>
          <a:bodyPr wrap="square" rtlCol="0">
            <a:spAutoFit/>
          </a:bodyPr>
          <a:lstStyle/>
          <a:p>
            <a:r>
              <a:rPr lang="en-US" sz="3200" b="1" dirty="0"/>
              <a:t>Figure 4: </a:t>
            </a:r>
            <a:r>
              <a:rPr lang="en-US" sz="3200" dirty="0"/>
              <a:t>Current training accuracy of network is around 0.98</a:t>
            </a:r>
            <a:endParaRPr lang="en-US" sz="3200" b="1" dirty="0"/>
          </a:p>
        </p:txBody>
      </p:sp>
      <p:pic>
        <p:nvPicPr>
          <p:cNvPr id="99" name="Picture 98">
            <a:extLst>
              <a:ext uri="{FF2B5EF4-FFF2-40B4-BE49-F238E27FC236}">
                <a16:creationId xmlns:a16="http://schemas.microsoft.com/office/drawing/2014/main" id="{0A8FB054-9BC2-4259-B32A-A4E3BE48A522}"/>
              </a:ext>
            </a:extLst>
          </p:cNvPr>
          <p:cNvPicPr>
            <a:picLocks noChangeAspect="1"/>
          </p:cNvPicPr>
          <p:nvPr/>
        </p:nvPicPr>
        <p:blipFill>
          <a:blip r:embed="rId23"/>
          <a:stretch>
            <a:fillRect/>
          </a:stretch>
        </p:blipFill>
        <p:spPr>
          <a:xfrm>
            <a:off x="18759990" y="6543183"/>
            <a:ext cx="5752299" cy="5983816"/>
          </a:xfrm>
          <a:prstGeom prst="rect">
            <a:avLst/>
          </a:prstGeom>
        </p:spPr>
      </p:pic>
      <p:sp>
        <p:nvSpPr>
          <p:cNvPr id="100" name="TextBox 99">
            <a:extLst>
              <a:ext uri="{FF2B5EF4-FFF2-40B4-BE49-F238E27FC236}">
                <a16:creationId xmlns:a16="http://schemas.microsoft.com/office/drawing/2014/main" id="{C0CF7FE9-4367-4F9D-A603-B2343001E3DD}"/>
              </a:ext>
            </a:extLst>
          </p:cNvPr>
          <p:cNvSpPr txBox="1"/>
          <p:nvPr/>
        </p:nvSpPr>
        <p:spPr>
          <a:xfrm>
            <a:off x="13510310" y="13059301"/>
            <a:ext cx="620683" cy="553998"/>
          </a:xfrm>
          <a:prstGeom prst="rect">
            <a:avLst/>
          </a:prstGeom>
          <a:noFill/>
        </p:spPr>
        <p:txBody>
          <a:bodyPr wrap="none" rtlCol="0">
            <a:spAutoFit/>
          </a:bodyPr>
          <a:lstStyle/>
          <a:p>
            <a:r>
              <a:rPr lang="en-US" sz="3000" dirty="0">
                <a:solidFill>
                  <a:schemeClr val="bg1"/>
                </a:solidFill>
              </a:rPr>
              <a:t>(b)</a:t>
            </a:r>
          </a:p>
        </p:txBody>
      </p:sp>
      <p:sp>
        <p:nvSpPr>
          <p:cNvPr id="101" name="TextBox 100">
            <a:extLst>
              <a:ext uri="{FF2B5EF4-FFF2-40B4-BE49-F238E27FC236}">
                <a16:creationId xmlns:a16="http://schemas.microsoft.com/office/drawing/2014/main" id="{C96D89C7-AAD5-466D-9D22-98C388E4D5FA}"/>
              </a:ext>
            </a:extLst>
          </p:cNvPr>
          <p:cNvSpPr txBox="1"/>
          <p:nvPr/>
        </p:nvSpPr>
        <p:spPr>
          <a:xfrm>
            <a:off x="19148063" y="13183770"/>
            <a:ext cx="580608" cy="553998"/>
          </a:xfrm>
          <a:prstGeom prst="rect">
            <a:avLst/>
          </a:prstGeom>
          <a:noFill/>
        </p:spPr>
        <p:txBody>
          <a:bodyPr wrap="none" rtlCol="0">
            <a:spAutoFit/>
          </a:bodyPr>
          <a:lstStyle/>
          <a:p>
            <a:r>
              <a:rPr lang="en-US" sz="3000" dirty="0">
                <a:solidFill>
                  <a:schemeClr val="bg1"/>
                </a:solidFill>
              </a:rPr>
              <a:t>(c)</a:t>
            </a:r>
          </a:p>
        </p:txBody>
      </p:sp>
      <p:sp>
        <p:nvSpPr>
          <p:cNvPr id="102" name="TextBox 101">
            <a:extLst>
              <a:ext uri="{FF2B5EF4-FFF2-40B4-BE49-F238E27FC236}">
                <a16:creationId xmlns:a16="http://schemas.microsoft.com/office/drawing/2014/main" id="{FD2EF6DB-591E-447C-A00C-616E4A88F70A}"/>
              </a:ext>
            </a:extLst>
          </p:cNvPr>
          <p:cNvSpPr txBox="1"/>
          <p:nvPr/>
        </p:nvSpPr>
        <p:spPr>
          <a:xfrm>
            <a:off x="23922681" y="6484760"/>
            <a:ext cx="808051" cy="553998"/>
          </a:xfrm>
          <a:prstGeom prst="rect">
            <a:avLst/>
          </a:prstGeom>
          <a:noFill/>
        </p:spPr>
        <p:txBody>
          <a:bodyPr wrap="square" rtlCol="0">
            <a:spAutoFit/>
          </a:bodyPr>
          <a:lstStyle/>
          <a:p>
            <a:r>
              <a:rPr lang="en-US" sz="3000" dirty="0"/>
              <a:t>(a)</a:t>
            </a:r>
          </a:p>
        </p:txBody>
      </p:sp>
      <p:sp>
        <p:nvSpPr>
          <p:cNvPr id="3" name="TextBox 2">
            <a:extLst>
              <a:ext uri="{FF2B5EF4-FFF2-40B4-BE49-F238E27FC236}">
                <a16:creationId xmlns:a16="http://schemas.microsoft.com/office/drawing/2014/main" id="{7DAAFBEC-99CE-F44C-B102-FCFAF2EBF637}"/>
              </a:ext>
            </a:extLst>
          </p:cNvPr>
          <p:cNvSpPr txBox="1"/>
          <p:nvPr/>
        </p:nvSpPr>
        <p:spPr>
          <a:xfrm>
            <a:off x="14852784" y="12476779"/>
            <a:ext cx="3049981" cy="584775"/>
          </a:xfrm>
          <a:prstGeom prst="rect">
            <a:avLst/>
          </a:prstGeom>
          <a:noFill/>
        </p:spPr>
        <p:txBody>
          <a:bodyPr wrap="square" rtlCol="0">
            <a:spAutoFit/>
          </a:bodyPr>
          <a:lstStyle/>
          <a:p>
            <a:r>
              <a:rPr lang="en-US" sz="3200" dirty="0">
                <a:latin typeface="Times" pitchFamily="2" charset="0"/>
              </a:rPr>
              <a:t>H Terminated</a:t>
            </a:r>
          </a:p>
        </p:txBody>
      </p:sp>
      <p:sp>
        <p:nvSpPr>
          <p:cNvPr id="86" name="TextBox 85">
            <a:extLst>
              <a:ext uri="{FF2B5EF4-FFF2-40B4-BE49-F238E27FC236}">
                <a16:creationId xmlns:a16="http://schemas.microsoft.com/office/drawing/2014/main" id="{FA80DF63-9D31-4F40-8628-20CC12B4EA48}"/>
              </a:ext>
            </a:extLst>
          </p:cNvPr>
          <p:cNvSpPr txBox="1"/>
          <p:nvPr/>
        </p:nvSpPr>
        <p:spPr>
          <a:xfrm>
            <a:off x="20937789" y="12519638"/>
            <a:ext cx="3049981" cy="584775"/>
          </a:xfrm>
          <a:prstGeom prst="rect">
            <a:avLst/>
          </a:prstGeom>
          <a:noFill/>
        </p:spPr>
        <p:txBody>
          <a:bodyPr wrap="square" rtlCol="0">
            <a:spAutoFit/>
          </a:bodyPr>
          <a:lstStyle/>
          <a:p>
            <a:r>
              <a:rPr lang="en-US" sz="3200" dirty="0">
                <a:latin typeface="Times" pitchFamily="2" charset="0"/>
              </a:rPr>
              <a:t>Templated</a:t>
            </a:r>
          </a:p>
        </p:txBody>
      </p:sp>
      <p:sp>
        <p:nvSpPr>
          <p:cNvPr id="88" name="Rectangle 87">
            <a:extLst>
              <a:ext uri="{FF2B5EF4-FFF2-40B4-BE49-F238E27FC236}">
                <a16:creationId xmlns:a16="http://schemas.microsoft.com/office/drawing/2014/main" id="{27C23E8B-5F5C-6D44-8836-93F3F26C3906}"/>
              </a:ext>
            </a:extLst>
          </p:cNvPr>
          <p:cNvSpPr/>
          <p:nvPr/>
        </p:nvSpPr>
        <p:spPr>
          <a:xfrm>
            <a:off x="14550661" y="31624198"/>
            <a:ext cx="19202400" cy="1938992"/>
          </a:xfrm>
          <a:prstGeom prst="rect">
            <a:avLst/>
          </a:prstGeom>
        </p:spPr>
        <p:txBody>
          <a:bodyPr>
            <a:spAutoFit/>
          </a:bodyPr>
          <a:lstStyle/>
          <a:p>
            <a:pPr fontAlgn="t"/>
            <a:r>
              <a:rPr lang="en-US" sz="2000" dirty="0">
                <a:solidFill>
                  <a:srgbClr val="3D3C40"/>
                </a:solidFill>
                <a:latin typeface="Open Sans"/>
              </a:rPr>
              <a:t>Sandia National Laboratories is a multi-mission laboratory managed and operated by the National Technology and Engineering Solutions of Sandia, LLC, a wholly owned subsidiary of Honeywell International, Inc., for the DOE’s National Nuclear Security Administration under Contract No. DE-NA0003525. This work was funded by the Laboratory Directed Research and Development Program and performed, in part, at the Center for Integrated Nanotechnologies, an Office of Science User Facility operated for the U.S. Department of Energy (DOE) Office of Science.</a:t>
            </a:r>
          </a:p>
          <a:p>
            <a:pPr algn="r" fontAlgn="t"/>
            <a:br>
              <a:rPr lang="en-US" sz="2000" dirty="0">
                <a:solidFill>
                  <a:srgbClr val="3D3C40"/>
                </a:solidFill>
                <a:latin typeface="Open Sans"/>
              </a:rPr>
            </a:br>
            <a:endParaRPr lang="en-US" sz="2000" b="0" i="0" dirty="0">
              <a:solidFill>
                <a:srgbClr val="3D3C40"/>
              </a:solidFill>
              <a:effectLst/>
              <a:latin typeface="Open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943</TotalTime>
  <Words>1406</Words>
  <Application>Microsoft Macintosh PowerPoint</Application>
  <PresentationFormat>Custom</PresentationFormat>
  <Paragraphs>97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Futura Condensed</vt:lpstr>
      <vt:lpstr>Open Sans</vt:lpstr>
      <vt:lpstr>Times</vt:lpstr>
      <vt:lpstr>Office Theme</vt:lpstr>
      <vt:lpstr>Machine learning detection and classification of defects in STM lithography data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detection and classification of defects in STM lithography data</dc:title>
  <dc:creator>Noble Hernandez, Daniel Alejandro</dc:creator>
  <cp:lastModifiedBy>Noble Hernandez, Daniel A</cp:lastModifiedBy>
  <cp:revision>10</cp:revision>
  <dcterms:created xsi:type="dcterms:W3CDTF">2020-09-17T21:56:41Z</dcterms:created>
  <dcterms:modified xsi:type="dcterms:W3CDTF">2020-09-18T21:59:00Z</dcterms:modified>
</cp:coreProperties>
</file>