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90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5818B-EDBA-4A60-AFFB-07F33EE455FA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1E05-E16D-4DD0-8012-1175C3AF1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91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A1E05-E16D-4DD0-8012-1175C3AF181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20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3C3B3B"/>
                </a:solidFill>
                <a:effectLst/>
                <a:latin typeface="charter"/>
              </a:rPr>
              <a:t>los algoritmos actor-crítico (actor-</a:t>
            </a:r>
            <a:r>
              <a:rPr lang="es-MX" b="1" i="0" dirty="0" err="1">
                <a:solidFill>
                  <a:srgbClr val="3C3B3B"/>
                </a:solidFill>
                <a:effectLst/>
                <a:latin typeface="charter"/>
              </a:rPr>
              <a:t>critic</a:t>
            </a:r>
            <a:r>
              <a:rPr lang="es-MX" b="1" i="0" dirty="0">
                <a:solidFill>
                  <a:srgbClr val="3C3B3B"/>
                </a:solidFill>
                <a:effectLst/>
                <a:latin typeface="charter"/>
              </a:rPr>
              <a:t>) </a:t>
            </a:r>
            <a:r>
              <a:rPr lang="es-MX" b="0" i="0" dirty="0">
                <a:solidFill>
                  <a:srgbClr val="3C3B3B"/>
                </a:solidFill>
                <a:effectLst/>
                <a:latin typeface="charter"/>
              </a:rPr>
              <a:t>utilizan tanto una función de valor como una función de política</a:t>
            </a:r>
          </a:p>
          <a:p>
            <a:endParaRPr lang="es-MX" b="0" i="0" dirty="0">
              <a:solidFill>
                <a:srgbClr val="3C3B3B"/>
              </a:solidFill>
              <a:effectLst/>
              <a:latin typeface="charter"/>
            </a:endParaRPr>
          </a:p>
          <a:p>
            <a:r>
              <a:rPr lang="es-MX" b="0" i="0" dirty="0">
                <a:solidFill>
                  <a:srgbClr val="3C3B3B"/>
                </a:solidFill>
                <a:effectLst/>
                <a:latin typeface="charter"/>
              </a:rPr>
              <a:t>El “Actor” actualiza la distribución de políticas en la dirección sugerida por el Crítico (como con gradientes de políticas).</a:t>
            </a:r>
          </a:p>
          <a:p>
            <a:r>
              <a:rPr lang="es-MX" dirty="0"/>
              <a:t>El “</a:t>
            </a:r>
            <a:r>
              <a:rPr lang="es-MX" dirty="0" err="1"/>
              <a:t>Critic</a:t>
            </a:r>
            <a:r>
              <a:rPr lang="es-MX" dirty="0"/>
              <a:t>” estima la función de valor. Este podría ser el valor de acción (el valor Q ) o el valor de estado (el valor V 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A1E05-E16D-4DD0-8012-1175C3AF181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41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A1E05-E16D-4DD0-8012-1175C3AF181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27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Actor ejecuta una acción de acuerdo a su política dada la observación del ambiente.</a:t>
            </a:r>
          </a:p>
          <a:p>
            <a:r>
              <a:rPr lang="es-MX" dirty="0"/>
              <a:t>Una vez recibida la acción, el ambiente actualiza su estado y retorna una recompensa al </a:t>
            </a:r>
            <a:r>
              <a:rPr lang="es-MX" dirty="0" err="1"/>
              <a:t>Critic</a:t>
            </a:r>
            <a:r>
              <a:rPr lang="es-MX" dirty="0"/>
              <a:t>.</a:t>
            </a:r>
          </a:p>
          <a:p>
            <a:r>
              <a:rPr lang="es-MX" dirty="0" err="1"/>
              <a:t>Critic</a:t>
            </a:r>
            <a:r>
              <a:rPr lang="es-MX" dirty="0"/>
              <a:t> actualiza su método de evaluación y da </a:t>
            </a:r>
            <a:r>
              <a:rPr lang="es-MX" dirty="0" err="1"/>
              <a:t>feedback</a:t>
            </a:r>
            <a:r>
              <a:rPr lang="es-MX" dirty="0"/>
              <a:t> al actor</a:t>
            </a:r>
          </a:p>
          <a:p>
            <a:r>
              <a:rPr lang="es-MX" dirty="0"/>
              <a:t>Actor actualiza su política de acuerdo al </a:t>
            </a:r>
            <a:r>
              <a:rPr lang="es-MX" dirty="0" err="1"/>
              <a:t>feedback</a:t>
            </a:r>
            <a:r>
              <a:rPr lang="es-MX" dirty="0"/>
              <a:t> dado por </a:t>
            </a:r>
            <a:r>
              <a:rPr lang="es-MX" dirty="0" err="1"/>
              <a:t>critic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A1E05-E16D-4DD0-8012-1175C3AF181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30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REINFORCE es el aprendizaje de MONTE-CARLO que indica que el rendimiento total se muestrea a partir de la trayectoria completa. Se actualiza la política tomando muestras aleatorias.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A1E05-E16D-4DD0-8012-1175C3AF181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06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45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7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97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64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75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62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80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85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50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59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66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1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0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65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78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46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088F8-16C0-4400-9A6C-30DA22F87D12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932A24-EBD5-4FEA-B4EA-61F9C14382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47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intro-to-artificial-intelligence/the-actor-critic-reinforcement-learning-algorithm-c8095a655c14" TargetMode="External"/><Relationship Id="rId2" Type="http://schemas.openxmlformats.org/officeDocument/2006/relationships/hyperlink" Target="https://towardsdatascience.com/understanding-actor-critic-methods-931b97b6df3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ebook.manning.com/book/deep-learning-and-the-game-of-go/chapter-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C56B5-B201-4191-B9F6-F6BADBDF1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Método Actor - </a:t>
            </a:r>
            <a:r>
              <a:rPr lang="es-MX" dirty="0" err="1"/>
              <a:t>Critic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F05610-066B-4651-BBAD-B99971791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M.Sc</a:t>
            </a:r>
            <a:r>
              <a:rPr lang="es-MX" dirty="0"/>
              <a:t>. Oscar Daniel Ortíz Esquivel</a:t>
            </a:r>
          </a:p>
        </p:txBody>
      </p:sp>
    </p:spTree>
    <p:extLst>
      <p:ext uri="{BB962C8B-B14F-4D97-AF65-F5344CB8AC3E}">
        <p14:creationId xmlns:p14="http://schemas.microsoft.com/office/powerpoint/2010/main" val="196513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31071-048A-457A-A626-3704530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42930-236C-48C3-BBBD-A78790B2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Muchos problemas de decisiones secuenciales óptimas pueden formularse como </a:t>
            </a:r>
            <a:r>
              <a:rPr lang="es-MX" sz="2400" dirty="0" err="1"/>
              <a:t>MDP’s</a:t>
            </a:r>
            <a:r>
              <a:rPr lang="es-MX" sz="2400" dirty="0"/>
              <a:t>.</a:t>
            </a:r>
          </a:p>
          <a:p>
            <a:r>
              <a:rPr lang="es-MX" sz="2400" dirty="0"/>
              <a:t>En varios casos, los </a:t>
            </a:r>
            <a:r>
              <a:rPr lang="es-MX" sz="2400" dirty="0" err="1"/>
              <a:t>MDP’s</a:t>
            </a:r>
            <a:r>
              <a:rPr lang="es-MX" sz="2400" dirty="0"/>
              <a:t> pueden ser resueltos analíticamente, con programación dinámica o lineal.</a:t>
            </a:r>
          </a:p>
          <a:p>
            <a:r>
              <a:rPr lang="es-MX" sz="2400" dirty="0"/>
              <a:t>Pero en otros casos, cuando el espacio de estados es muy grande, no es posible aplicar estos métodos.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B41732-A6BB-4E9A-A89D-F50091EE8816}"/>
              </a:ext>
            </a:extLst>
          </p:cNvPr>
          <p:cNvSpPr txBox="1"/>
          <p:nvPr/>
        </p:nvSpPr>
        <p:spPr>
          <a:xfrm>
            <a:off x="472987" y="62715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596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EC23E-3DF6-46A7-A527-DF9CB97F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55283-BA3E-4B35-B543-0F29994A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s-MX" sz="2800" dirty="0"/>
              <a:t>A medida que un </a:t>
            </a:r>
            <a:r>
              <a:rPr lang="es-MX" sz="2800" u="sng" dirty="0"/>
              <a:t>agente</a:t>
            </a:r>
            <a:r>
              <a:rPr lang="es-MX" sz="2800" dirty="0"/>
              <a:t> realiza </a:t>
            </a:r>
            <a:r>
              <a:rPr lang="es-MX" sz="2800" u="sng" dirty="0"/>
              <a:t>acciones</a:t>
            </a:r>
            <a:r>
              <a:rPr lang="es-MX" sz="2800" dirty="0"/>
              <a:t> y se mueve a través de un </a:t>
            </a:r>
            <a:r>
              <a:rPr lang="es-MX" sz="2800" u="sng" dirty="0"/>
              <a:t>entorno</a:t>
            </a:r>
            <a:r>
              <a:rPr lang="es-MX" sz="2800" dirty="0"/>
              <a:t>, aprende a </a:t>
            </a:r>
            <a:r>
              <a:rPr lang="es-MX" sz="2800" u="sng" dirty="0"/>
              <a:t>mapear</a:t>
            </a:r>
            <a:r>
              <a:rPr lang="es-MX" sz="2800" dirty="0"/>
              <a:t> el </a:t>
            </a:r>
            <a:r>
              <a:rPr lang="es-MX" sz="2800" u="sng" dirty="0"/>
              <a:t>estado observado </a:t>
            </a:r>
            <a:r>
              <a:rPr lang="es-MX" sz="2800" dirty="0"/>
              <a:t>del entorno en dos posibles salidas: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Acción recomendada: Valor de probabilidad para cada acción en el espacio de acción. La parte del agente responsable de esta salida se llama </a:t>
            </a:r>
            <a:r>
              <a:rPr lang="es-MX" sz="2800" b="1" dirty="0"/>
              <a:t>actor</a:t>
            </a:r>
            <a:r>
              <a:rPr lang="es-MX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Recompensas estimadas en el futuro: Suma de todas las recompensas que espera recibir en el futuro. La parte del agente responsable de esta salida es </a:t>
            </a:r>
            <a:r>
              <a:rPr lang="es-MX" sz="2800" b="1" dirty="0" err="1"/>
              <a:t>critic</a:t>
            </a:r>
            <a:endParaRPr lang="es-MX" sz="2800" b="1" dirty="0"/>
          </a:p>
          <a:p>
            <a:r>
              <a:rPr lang="es-MX" sz="2800" dirty="0"/>
              <a:t>El </a:t>
            </a:r>
            <a:r>
              <a:rPr lang="es-MX" sz="2800" b="1" dirty="0"/>
              <a:t>actor</a:t>
            </a:r>
            <a:r>
              <a:rPr lang="es-MX" sz="2800" dirty="0"/>
              <a:t> y </a:t>
            </a:r>
            <a:r>
              <a:rPr lang="es-MX" sz="2800" b="1" dirty="0" err="1"/>
              <a:t>critic</a:t>
            </a:r>
            <a:r>
              <a:rPr lang="es-MX" sz="2800" dirty="0"/>
              <a:t> aprenden a realizar sus tareas, de modo que las acciones recomendadas por el actor maximizan las recompensas.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33EDE0-79A3-4C4F-B553-0B41F90C3492}"/>
              </a:ext>
            </a:extLst>
          </p:cNvPr>
          <p:cNvSpPr txBox="1"/>
          <p:nvPr/>
        </p:nvSpPr>
        <p:spPr>
          <a:xfrm>
            <a:off x="472987" y="62715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459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351A7-2D54-4596-9712-C0F6F6E1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Los algoritmos Actor-</a:t>
            </a:r>
            <a:r>
              <a:rPr lang="es-MX" dirty="0" err="1"/>
              <a:t>Critic</a:t>
            </a:r>
            <a:r>
              <a:rPr lang="es-MX" dirty="0"/>
              <a:t> utilizan tanto una función de valor como una función de política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E6E20-9C59-4966-B067-C5CFB3DC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57DFB7-4505-4CE5-9100-53D46308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30" y="2134525"/>
            <a:ext cx="851726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62C8DC-BA89-4775-A36D-6498F8E4EFA8}"/>
              </a:ext>
            </a:extLst>
          </p:cNvPr>
          <p:cNvSpPr txBox="1"/>
          <p:nvPr/>
        </p:nvSpPr>
        <p:spPr>
          <a:xfrm>
            <a:off x="472987" y="62715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64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7BF98-832A-4912-AF9F-552BB3E5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Actor - </a:t>
            </a:r>
            <a:r>
              <a:rPr lang="es-MX" dirty="0" err="1"/>
              <a:t>Critic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F22F0-95F6-4960-AF42-03FEFB9E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984226" cy="4400146"/>
          </a:xfrm>
        </p:spPr>
        <p:txBody>
          <a:bodyPr>
            <a:normAutofit/>
          </a:bodyPr>
          <a:lstStyle/>
          <a:p>
            <a:r>
              <a:rPr lang="es-MX" sz="2000" dirty="0"/>
              <a:t>Es una versión de Diferencia Temporal (TD) de la política de Gradiente.</a:t>
            </a:r>
          </a:p>
          <a:p>
            <a:r>
              <a:rPr lang="es-MX" sz="2000" dirty="0"/>
              <a:t>Tiene dos redes: Actor y </a:t>
            </a:r>
            <a:r>
              <a:rPr lang="es-MX" sz="2000" dirty="0" err="1"/>
              <a:t>Critic</a:t>
            </a:r>
            <a:r>
              <a:rPr lang="es-MX" sz="2000" dirty="0"/>
              <a:t>.</a:t>
            </a:r>
          </a:p>
          <a:p>
            <a:r>
              <a:rPr lang="es-MX" sz="2000" dirty="0"/>
              <a:t>Actor decide qué acción debe tomarse</a:t>
            </a:r>
          </a:p>
          <a:p>
            <a:r>
              <a:rPr lang="es-MX" sz="2000" dirty="0" err="1"/>
              <a:t>Critic</a:t>
            </a:r>
            <a:r>
              <a:rPr lang="es-MX" sz="2000" dirty="0"/>
              <a:t> informa qué tan buena es la acción y cómo debe ajustarse</a:t>
            </a:r>
          </a:p>
          <a:p>
            <a:r>
              <a:rPr lang="es-MX" sz="2000" dirty="0"/>
              <a:t>El aprendizaje de </a:t>
            </a:r>
            <a:r>
              <a:rPr lang="es-MX" sz="2000" b="1" dirty="0"/>
              <a:t>ACTOR </a:t>
            </a:r>
            <a:r>
              <a:rPr lang="es-MX" sz="2000" dirty="0"/>
              <a:t>se basa en el enfoque de gradiente de políticas.</a:t>
            </a:r>
          </a:p>
          <a:p>
            <a:r>
              <a:rPr lang="es-MX" sz="2000" dirty="0"/>
              <a:t>En contraste, </a:t>
            </a:r>
            <a:r>
              <a:rPr lang="es-MX" sz="2000" b="1" dirty="0"/>
              <a:t>CRITIC</a:t>
            </a:r>
            <a:r>
              <a:rPr lang="es-MX" sz="2000" dirty="0"/>
              <a:t> evalúa la acción producida por ACTOR calculando la función de valor.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559E8-BFAC-4C66-93BB-6788EAA3B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90" y="4446322"/>
            <a:ext cx="6961768" cy="22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F4C7240-C56D-41C3-A5E7-B4AA40B78058}"/>
              </a:ext>
            </a:extLst>
          </p:cNvPr>
          <p:cNvSpPr txBox="1"/>
          <p:nvPr/>
        </p:nvSpPr>
        <p:spPr>
          <a:xfrm>
            <a:off x="472987" y="62715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959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interactions among actor, critic and environment.">
            <a:extLst>
              <a:ext uri="{FF2B5EF4-FFF2-40B4-BE49-F238E27FC236}">
                <a16:creationId xmlns:a16="http://schemas.microsoft.com/office/drawing/2014/main" id="{01D7BC9B-B008-408B-9813-DEAA6573E3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631" y="643466"/>
            <a:ext cx="1038473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282F353-713C-4316-BBD3-3A856938A782}"/>
              </a:ext>
            </a:extLst>
          </p:cNvPr>
          <p:cNvSpPr txBox="1"/>
          <p:nvPr/>
        </p:nvSpPr>
        <p:spPr>
          <a:xfrm>
            <a:off x="1611824" y="6214820"/>
            <a:ext cx="940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Interacción entre Actor, </a:t>
            </a:r>
            <a:r>
              <a:rPr lang="es-MX" dirty="0" err="1"/>
              <a:t>Critic</a:t>
            </a:r>
            <a:r>
              <a:rPr lang="es-MX" dirty="0"/>
              <a:t> y ambiente (</a:t>
            </a:r>
            <a:r>
              <a:rPr lang="es-MX" dirty="0" err="1"/>
              <a:t>Tong</a:t>
            </a:r>
            <a:r>
              <a:rPr lang="es-MX" dirty="0"/>
              <a:t>, L., et al. 2019)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E29DBC-470C-44DC-BB91-C57C8F52D98D}"/>
              </a:ext>
            </a:extLst>
          </p:cNvPr>
          <p:cNvSpPr txBox="1"/>
          <p:nvPr/>
        </p:nvSpPr>
        <p:spPr>
          <a:xfrm>
            <a:off x="472987" y="62715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587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01915-7619-4039-A673-167EECA7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Retomando la política de gradiente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F20A0-ADA1-4014-97B0-D2C58AD6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05432"/>
            <a:ext cx="8596668" cy="3135930"/>
          </a:xfrm>
        </p:spPr>
        <p:txBody>
          <a:bodyPr/>
          <a:lstStyle/>
          <a:p>
            <a:r>
              <a:rPr lang="es-MX" dirty="0"/>
              <a:t>Es Similar al algoritmo de política de gradiente REINFORCE con línea de base.</a:t>
            </a:r>
          </a:p>
          <a:p>
            <a:endParaRPr lang="es-MX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9B2733-FEF6-4F11-A786-922574272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57" y="1406038"/>
            <a:ext cx="6912077" cy="12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8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6BF2-962A-4CE4-BB06-C145037E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8D91D-4885-4B31-9608-2C489FE1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/>
              <a:t>Shalabh</a:t>
            </a:r>
            <a:r>
              <a:rPr lang="es-MX" dirty="0"/>
              <a:t> </a:t>
            </a:r>
            <a:r>
              <a:rPr lang="es-MX" dirty="0" err="1"/>
              <a:t>Bhatnagar</a:t>
            </a:r>
            <a:r>
              <a:rPr lang="es-MX" dirty="0"/>
              <a:t>, Richard Sutton, Mohammad </a:t>
            </a:r>
            <a:r>
              <a:rPr lang="es-MX" dirty="0" err="1"/>
              <a:t>Ghavamzadeh</a:t>
            </a:r>
            <a:r>
              <a:rPr lang="es-MX" dirty="0"/>
              <a:t>, Mark Lee. Natural Actor-</a:t>
            </a:r>
            <a:r>
              <a:rPr lang="es-MX" dirty="0" err="1"/>
              <a:t>Critic</a:t>
            </a:r>
            <a:r>
              <a:rPr lang="es-MX" dirty="0"/>
              <a:t> </a:t>
            </a:r>
            <a:r>
              <a:rPr lang="es-MX" dirty="0" err="1"/>
              <a:t>Algorithms</a:t>
            </a:r>
            <a:r>
              <a:rPr lang="es-MX" dirty="0"/>
              <a:t>. </a:t>
            </a:r>
            <a:r>
              <a:rPr lang="es-MX" dirty="0" err="1"/>
              <a:t>Automatica</a:t>
            </a:r>
            <a:r>
              <a:rPr lang="es-MX" dirty="0"/>
              <a:t>, Elsevier, 2009, 45 (11), ff10.1016/j.automatica.2009.07.008ff. ffhal-00840470</a:t>
            </a:r>
          </a:p>
          <a:p>
            <a:r>
              <a:rPr lang="es-MX" dirty="0" err="1"/>
              <a:t>Yoon</a:t>
            </a:r>
            <a:r>
              <a:rPr lang="es-MX" dirty="0"/>
              <a:t> Chris. </a:t>
            </a:r>
            <a:r>
              <a:rPr lang="en-US" dirty="0"/>
              <a:t>Understanding Actor Critic Methods and A2C, Towards Data Science, 2019, </a:t>
            </a:r>
            <a:r>
              <a:rPr lang="es-MX" dirty="0">
                <a:hlinkClick r:id="rId2"/>
              </a:rPr>
              <a:t>https://towardsdatascience.com/understanding-actor-critic-methods-931b97b6df3f</a:t>
            </a:r>
            <a:endParaRPr lang="es-MX" dirty="0"/>
          </a:p>
          <a:p>
            <a:r>
              <a:rPr lang="es-MX" dirty="0">
                <a:hlinkClick r:id="rId3"/>
              </a:rPr>
              <a:t>https://medium.com/intro-to-artificial-intelligence/the-actor-critic-reinforcement-learning-algorithm-c8095a655c14</a:t>
            </a:r>
            <a:endParaRPr lang="es-MX" dirty="0"/>
          </a:p>
          <a:p>
            <a:r>
              <a:rPr lang="es-MX" dirty="0">
                <a:hlinkClick r:id="rId4"/>
              </a:rPr>
              <a:t>https://livebook.manning.com/book/deep-learning-and-the-game-of-go/chapter-12/</a:t>
            </a:r>
            <a:endParaRPr lang="es-MX" dirty="0"/>
          </a:p>
          <a:p>
            <a:r>
              <a:rPr lang="es-MX" dirty="0" err="1"/>
              <a:t>Tong</a:t>
            </a:r>
            <a:r>
              <a:rPr lang="es-MX" dirty="0"/>
              <a:t>, L., </a:t>
            </a:r>
            <a:r>
              <a:rPr lang="es-MX" dirty="0" err="1"/>
              <a:t>Laszka</a:t>
            </a:r>
            <a:r>
              <a:rPr lang="es-MX" dirty="0"/>
              <a:t>, A., Yan, C., Zhang, N., &amp; </a:t>
            </a:r>
            <a:r>
              <a:rPr lang="es-MX" dirty="0" err="1"/>
              <a:t>Vorobeychik</a:t>
            </a:r>
            <a:r>
              <a:rPr lang="es-MX" dirty="0"/>
              <a:t>, Y. (2019). </a:t>
            </a:r>
            <a:r>
              <a:rPr lang="es-MX" i="1" dirty="0" err="1"/>
              <a:t>Finding</a:t>
            </a:r>
            <a:r>
              <a:rPr lang="es-MX" i="1" dirty="0"/>
              <a:t> </a:t>
            </a:r>
            <a:r>
              <a:rPr lang="es-MX" i="1" dirty="0" err="1"/>
              <a:t>Needles</a:t>
            </a:r>
            <a:r>
              <a:rPr lang="es-MX" i="1" dirty="0"/>
              <a:t> in a </a:t>
            </a:r>
            <a:r>
              <a:rPr lang="es-MX" i="1" dirty="0" err="1"/>
              <a:t>Moving</a:t>
            </a:r>
            <a:r>
              <a:rPr lang="es-MX" i="1" dirty="0"/>
              <a:t> </a:t>
            </a:r>
            <a:r>
              <a:rPr lang="es-MX" i="1" dirty="0" err="1"/>
              <a:t>Haystack</a:t>
            </a:r>
            <a:r>
              <a:rPr lang="es-MX" i="1" dirty="0"/>
              <a:t>: </a:t>
            </a:r>
            <a:r>
              <a:rPr lang="es-MX" i="1" dirty="0" err="1"/>
              <a:t>Prioritizing</a:t>
            </a:r>
            <a:r>
              <a:rPr lang="es-MX" i="1" dirty="0"/>
              <a:t> </a:t>
            </a:r>
            <a:r>
              <a:rPr lang="es-MX" i="1" dirty="0" err="1"/>
              <a:t>Alerts</a:t>
            </a:r>
            <a:r>
              <a:rPr lang="es-MX" i="1" dirty="0"/>
              <a:t> </a:t>
            </a:r>
            <a:r>
              <a:rPr lang="es-MX" i="1" dirty="0" err="1"/>
              <a:t>with</a:t>
            </a:r>
            <a:r>
              <a:rPr lang="es-MX" i="1" dirty="0"/>
              <a:t> Adversarial </a:t>
            </a:r>
            <a:r>
              <a:rPr lang="es-MX" i="1" dirty="0" err="1"/>
              <a:t>Reinforcement</a:t>
            </a:r>
            <a:r>
              <a:rPr lang="es-MX" i="1" dirty="0"/>
              <a:t> </a:t>
            </a:r>
            <a:r>
              <a:rPr lang="es-MX" i="1" dirty="0" err="1"/>
              <a:t>Learning</a:t>
            </a:r>
            <a:r>
              <a:rPr lang="es-MX" dirty="0"/>
              <a:t>. http://arxiv.org/abs/1906.08805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8654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3663</TotalTime>
  <Words>590</Words>
  <Application>Microsoft Office PowerPoint</Application>
  <PresentationFormat>Panorámica</PresentationFormat>
  <Paragraphs>48</Paragraphs>
  <Slides>8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charter</vt:lpstr>
      <vt:lpstr>Trebuchet MS</vt:lpstr>
      <vt:lpstr>Wingdings 3</vt:lpstr>
      <vt:lpstr>Faceta</vt:lpstr>
      <vt:lpstr>Método Actor - Critic</vt:lpstr>
      <vt:lpstr>Introducción</vt:lpstr>
      <vt:lpstr>Funcionamiento</vt:lpstr>
      <vt:lpstr>Los algoritmos Actor-Critic utilizan tanto una función de valor como una función de política </vt:lpstr>
      <vt:lpstr>Actor - Critic</vt:lpstr>
      <vt:lpstr>Presentación de PowerPoint</vt:lpstr>
      <vt:lpstr>Retomando la política de gradiente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Actor - Critic</dc:title>
  <dc:creator>Daniel Ortiz</dc:creator>
  <cp:lastModifiedBy>Daniel Ortiz</cp:lastModifiedBy>
  <cp:revision>28</cp:revision>
  <dcterms:created xsi:type="dcterms:W3CDTF">2022-03-16T17:23:41Z</dcterms:created>
  <dcterms:modified xsi:type="dcterms:W3CDTF">2022-03-24T15:39:48Z</dcterms:modified>
</cp:coreProperties>
</file>