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7" r:id="rId2"/>
    <p:sldId id="258" r:id="rId3"/>
    <p:sldId id="259" r:id="rId4"/>
    <p:sldId id="260" r:id="rId5"/>
    <p:sldId id="261" r:id="rId6"/>
    <p:sldId id="262" r:id="rId7"/>
    <p:sldId id="263" r:id="rId8"/>
    <p:sldId id="264" r:id="rId9"/>
    <p:sldId id="265" r:id="rId10"/>
    <p:sldId id="266" r:id="rId11"/>
    <p:sldId id="267" r:id="rId12"/>
    <p:sldId id="272" r:id="rId13"/>
    <p:sldId id="268" r:id="rId14"/>
    <p:sldId id="269" r:id="rId15"/>
    <p:sldId id="270" r:id="rId16"/>
    <p:sldId id="271" r:id="rId17"/>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D9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793"/>
    <p:restoredTop sz="94808"/>
  </p:normalViewPr>
  <p:slideViewPr>
    <p:cSldViewPr snapToGrid="0" snapToObjects="1">
      <p:cViewPr varScale="1">
        <p:scale>
          <a:sx n="212" d="100"/>
          <a:sy n="212" d="100"/>
        </p:scale>
        <p:origin x="152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D99B3C-9790-754C-88E8-103983A30FA2}" type="doc">
      <dgm:prSet loTypeId="urn:microsoft.com/office/officeart/2005/8/layout/chevron1" loCatId="" qsTypeId="urn:microsoft.com/office/officeart/2005/8/quickstyle/simple1" qsCatId="simple" csTypeId="urn:microsoft.com/office/officeart/2005/8/colors/accent1_2" csCatId="accent1" phldr="1"/>
      <dgm:spPr/>
      <dgm:t>
        <a:bodyPr/>
        <a:lstStyle/>
        <a:p>
          <a:endParaRPr lang="en-US"/>
        </a:p>
      </dgm:t>
    </dgm:pt>
    <dgm:pt modelId="{816DA731-3FD3-844A-93AE-77A79D109BB8}">
      <dgm:prSet phldrT="[Text]"/>
      <dgm:spPr>
        <a:solidFill>
          <a:schemeClr val="accent6">
            <a:lumMod val="40000"/>
            <a:lumOff val="60000"/>
          </a:schemeClr>
        </a:solidFill>
      </dgm:spPr>
      <dgm:t>
        <a:bodyPr/>
        <a:lstStyle/>
        <a:p>
          <a:pPr rtl="0"/>
          <a:r>
            <a:rPr lang="en-US" dirty="0"/>
            <a:t>Data Acquisition</a:t>
          </a:r>
        </a:p>
      </dgm:t>
    </dgm:pt>
    <dgm:pt modelId="{87A4D718-AAE3-C444-886D-B58D2A2B7B9E}" type="parTrans" cxnId="{42FD78D4-D64A-8449-8329-84CE0136B4F6}">
      <dgm:prSet/>
      <dgm:spPr/>
      <dgm:t>
        <a:bodyPr/>
        <a:lstStyle/>
        <a:p>
          <a:endParaRPr lang="en-US"/>
        </a:p>
      </dgm:t>
    </dgm:pt>
    <dgm:pt modelId="{A806A664-1762-4E4F-94C6-6029312D7051}" type="sibTrans" cxnId="{42FD78D4-D64A-8449-8329-84CE0136B4F6}">
      <dgm:prSet/>
      <dgm:spPr/>
      <dgm:t>
        <a:bodyPr/>
        <a:lstStyle/>
        <a:p>
          <a:endParaRPr lang="en-US"/>
        </a:p>
      </dgm:t>
    </dgm:pt>
    <dgm:pt modelId="{396F96FF-026C-AD42-8BAF-6DE9BF65C438}">
      <dgm:prSet phldrT="[Text]"/>
      <dgm:spPr>
        <a:solidFill>
          <a:schemeClr val="accent6">
            <a:lumMod val="60000"/>
            <a:lumOff val="40000"/>
          </a:schemeClr>
        </a:solidFill>
      </dgm:spPr>
      <dgm:t>
        <a:bodyPr/>
        <a:lstStyle/>
        <a:p>
          <a:pPr rtl="0"/>
          <a:r>
            <a:rPr lang="en-US" dirty="0"/>
            <a:t>Data Scrubbing</a:t>
          </a:r>
        </a:p>
      </dgm:t>
    </dgm:pt>
    <dgm:pt modelId="{C2B91203-CDA8-FB41-9165-DD34E5313766}" type="parTrans" cxnId="{C03CDC9D-6685-8545-8F67-E52E75518772}">
      <dgm:prSet/>
      <dgm:spPr/>
      <dgm:t>
        <a:bodyPr/>
        <a:lstStyle/>
        <a:p>
          <a:endParaRPr lang="en-US"/>
        </a:p>
      </dgm:t>
    </dgm:pt>
    <dgm:pt modelId="{876181C9-3BB6-1843-AEFF-07CE01FBE89E}" type="sibTrans" cxnId="{C03CDC9D-6685-8545-8F67-E52E75518772}">
      <dgm:prSet/>
      <dgm:spPr/>
      <dgm:t>
        <a:bodyPr/>
        <a:lstStyle/>
        <a:p>
          <a:endParaRPr lang="en-US"/>
        </a:p>
      </dgm:t>
    </dgm:pt>
    <dgm:pt modelId="{11DEEE00-0579-A04C-A533-48A874402E5F}">
      <dgm:prSet phldrT="[Text]"/>
      <dgm:spPr>
        <a:solidFill>
          <a:schemeClr val="accent6">
            <a:lumMod val="75000"/>
          </a:schemeClr>
        </a:solidFill>
      </dgm:spPr>
      <dgm:t>
        <a:bodyPr/>
        <a:lstStyle/>
        <a:p>
          <a:pPr rtl="0"/>
          <a:r>
            <a:rPr lang="en-US" dirty="0"/>
            <a:t>EDA</a:t>
          </a:r>
        </a:p>
        <a:p>
          <a:pPr rtl="0"/>
          <a:r>
            <a:rPr lang="en-US" dirty="0"/>
            <a:t>(Data exploration)</a:t>
          </a:r>
        </a:p>
      </dgm:t>
    </dgm:pt>
    <dgm:pt modelId="{0BBB000B-FBFE-BE4B-B3B6-9A07BA46802D}" type="parTrans" cxnId="{0B7CF9B5-9B1F-6840-A3BC-2D23C9FD89CE}">
      <dgm:prSet/>
      <dgm:spPr/>
      <dgm:t>
        <a:bodyPr/>
        <a:lstStyle/>
        <a:p>
          <a:endParaRPr lang="en-US"/>
        </a:p>
      </dgm:t>
    </dgm:pt>
    <dgm:pt modelId="{CB10E1E3-95B3-F24E-8113-8CC71747F2BD}" type="sibTrans" cxnId="{0B7CF9B5-9B1F-6840-A3BC-2D23C9FD89CE}">
      <dgm:prSet/>
      <dgm:spPr/>
      <dgm:t>
        <a:bodyPr/>
        <a:lstStyle/>
        <a:p>
          <a:endParaRPr lang="en-US"/>
        </a:p>
      </dgm:t>
    </dgm:pt>
    <dgm:pt modelId="{58329A8F-BD5D-324C-AFF7-BE1CBCCF0A92}">
      <dgm:prSet/>
      <dgm:spPr>
        <a:solidFill>
          <a:schemeClr val="accent6">
            <a:lumMod val="50000"/>
          </a:schemeClr>
        </a:solidFill>
      </dgm:spPr>
      <dgm:t>
        <a:bodyPr/>
        <a:lstStyle/>
        <a:p>
          <a:pPr rtl="0"/>
          <a:r>
            <a:rPr lang="en-US" dirty="0"/>
            <a:t>Machine Learning Modeling</a:t>
          </a:r>
        </a:p>
      </dgm:t>
    </dgm:pt>
    <dgm:pt modelId="{EA2D4B1E-BF83-B64D-ADB3-910BF561761D}" type="parTrans" cxnId="{56BEC306-7960-884B-AB9F-CADA320F0120}">
      <dgm:prSet/>
      <dgm:spPr/>
      <dgm:t>
        <a:bodyPr/>
        <a:lstStyle/>
        <a:p>
          <a:endParaRPr lang="en-US"/>
        </a:p>
      </dgm:t>
    </dgm:pt>
    <dgm:pt modelId="{1A87632A-8E05-BA47-9C8C-77FD150D7D06}" type="sibTrans" cxnId="{56BEC306-7960-884B-AB9F-CADA320F0120}">
      <dgm:prSet/>
      <dgm:spPr/>
      <dgm:t>
        <a:bodyPr/>
        <a:lstStyle/>
        <a:p>
          <a:endParaRPr lang="en-US"/>
        </a:p>
      </dgm:t>
    </dgm:pt>
    <dgm:pt modelId="{DAD0CECB-3E18-6849-82C0-08F59A2D2483}" type="pres">
      <dgm:prSet presAssocID="{9CD99B3C-9790-754C-88E8-103983A30FA2}" presName="Name0" presStyleCnt="0">
        <dgm:presLayoutVars>
          <dgm:dir/>
          <dgm:animLvl val="lvl"/>
          <dgm:resizeHandles val="exact"/>
        </dgm:presLayoutVars>
      </dgm:prSet>
      <dgm:spPr/>
    </dgm:pt>
    <dgm:pt modelId="{0CEF49C3-C522-5F40-9F10-706B2954530E}" type="pres">
      <dgm:prSet presAssocID="{816DA731-3FD3-844A-93AE-77A79D109BB8}" presName="parTxOnly" presStyleLbl="node1" presStyleIdx="0" presStyleCnt="4">
        <dgm:presLayoutVars>
          <dgm:chMax val="0"/>
          <dgm:chPref val="0"/>
          <dgm:bulletEnabled val="1"/>
        </dgm:presLayoutVars>
      </dgm:prSet>
      <dgm:spPr/>
    </dgm:pt>
    <dgm:pt modelId="{0D7AA3D0-3C28-2D47-BEB4-80DC2F814422}" type="pres">
      <dgm:prSet presAssocID="{A806A664-1762-4E4F-94C6-6029312D7051}" presName="parTxOnlySpace" presStyleCnt="0"/>
      <dgm:spPr/>
    </dgm:pt>
    <dgm:pt modelId="{55249217-7E6B-CF40-812B-3AA731286563}" type="pres">
      <dgm:prSet presAssocID="{396F96FF-026C-AD42-8BAF-6DE9BF65C438}" presName="parTxOnly" presStyleLbl="node1" presStyleIdx="1" presStyleCnt="4">
        <dgm:presLayoutVars>
          <dgm:chMax val="0"/>
          <dgm:chPref val="0"/>
          <dgm:bulletEnabled val="1"/>
        </dgm:presLayoutVars>
      </dgm:prSet>
      <dgm:spPr/>
    </dgm:pt>
    <dgm:pt modelId="{2CF9BBEF-20F6-6343-A584-201CAFE9A33C}" type="pres">
      <dgm:prSet presAssocID="{876181C9-3BB6-1843-AEFF-07CE01FBE89E}" presName="parTxOnlySpace" presStyleCnt="0"/>
      <dgm:spPr/>
    </dgm:pt>
    <dgm:pt modelId="{99CC9749-05CD-FC49-B2E4-1DE3EDF39BB9}" type="pres">
      <dgm:prSet presAssocID="{11DEEE00-0579-A04C-A533-48A874402E5F}" presName="parTxOnly" presStyleLbl="node1" presStyleIdx="2" presStyleCnt="4">
        <dgm:presLayoutVars>
          <dgm:chMax val="0"/>
          <dgm:chPref val="0"/>
          <dgm:bulletEnabled val="1"/>
        </dgm:presLayoutVars>
      </dgm:prSet>
      <dgm:spPr/>
    </dgm:pt>
    <dgm:pt modelId="{6F3154B8-2DE0-B14D-8265-0085C20903DF}" type="pres">
      <dgm:prSet presAssocID="{CB10E1E3-95B3-F24E-8113-8CC71747F2BD}" presName="parTxOnlySpace" presStyleCnt="0"/>
      <dgm:spPr/>
    </dgm:pt>
    <dgm:pt modelId="{16FC2803-97C0-7C49-B976-48A9C4829DE6}" type="pres">
      <dgm:prSet presAssocID="{58329A8F-BD5D-324C-AFF7-BE1CBCCF0A92}" presName="parTxOnly" presStyleLbl="node1" presStyleIdx="3" presStyleCnt="4">
        <dgm:presLayoutVars>
          <dgm:chMax val="0"/>
          <dgm:chPref val="0"/>
          <dgm:bulletEnabled val="1"/>
        </dgm:presLayoutVars>
      </dgm:prSet>
      <dgm:spPr/>
    </dgm:pt>
  </dgm:ptLst>
  <dgm:cxnLst>
    <dgm:cxn modelId="{56BEC306-7960-884B-AB9F-CADA320F0120}" srcId="{9CD99B3C-9790-754C-88E8-103983A30FA2}" destId="{58329A8F-BD5D-324C-AFF7-BE1CBCCF0A92}" srcOrd="3" destOrd="0" parTransId="{EA2D4B1E-BF83-B64D-ADB3-910BF561761D}" sibTransId="{1A87632A-8E05-BA47-9C8C-77FD150D7D06}"/>
    <dgm:cxn modelId="{509E3A13-6F6D-5D4A-89D4-EF770DAFB57C}" type="presOf" srcId="{816DA731-3FD3-844A-93AE-77A79D109BB8}" destId="{0CEF49C3-C522-5F40-9F10-706B2954530E}" srcOrd="0" destOrd="0" presId="urn:microsoft.com/office/officeart/2005/8/layout/chevron1"/>
    <dgm:cxn modelId="{92146D43-8760-854A-B4F4-C2207E619E8B}" type="presOf" srcId="{396F96FF-026C-AD42-8BAF-6DE9BF65C438}" destId="{55249217-7E6B-CF40-812B-3AA731286563}" srcOrd="0" destOrd="0" presId="urn:microsoft.com/office/officeart/2005/8/layout/chevron1"/>
    <dgm:cxn modelId="{3586D699-15CE-9649-86BB-5A578797970A}" type="presOf" srcId="{9CD99B3C-9790-754C-88E8-103983A30FA2}" destId="{DAD0CECB-3E18-6849-82C0-08F59A2D2483}" srcOrd="0" destOrd="0" presId="urn:microsoft.com/office/officeart/2005/8/layout/chevron1"/>
    <dgm:cxn modelId="{C03CDC9D-6685-8545-8F67-E52E75518772}" srcId="{9CD99B3C-9790-754C-88E8-103983A30FA2}" destId="{396F96FF-026C-AD42-8BAF-6DE9BF65C438}" srcOrd="1" destOrd="0" parTransId="{C2B91203-CDA8-FB41-9165-DD34E5313766}" sibTransId="{876181C9-3BB6-1843-AEFF-07CE01FBE89E}"/>
    <dgm:cxn modelId="{0B7CF9B5-9B1F-6840-A3BC-2D23C9FD89CE}" srcId="{9CD99B3C-9790-754C-88E8-103983A30FA2}" destId="{11DEEE00-0579-A04C-A533-48A874402E5F}" srcOrd="2" destOrd="0" parTransId="{0BBB000B-FBFE-BE4B-B3B6-9A07BA46802D}" sibTransId="{CB10E1E3-95B3-F24E-8113-8CC71747F2BD}"/>
    <dgm:cxn modelId="{9F4256D4-8030-324C-8285-D334549078F5}" type="presOf" srcId="{58329A8F-BD5D-324C-AFF7-BE1CBCCF0A92}" destId="{16FC2803-97C0-7C49-B976-48A9C4829DE6}" srcOrd="0" destOrd="0" presId="urn:microsoft.com/office/officeart/2005/8/layout/chevron1"/>
    <dgm:cxn modelId="{42FD78D4-D64A-8449-8329-84CE0136B4F6}" srcId="{9CD99B3C-9790-754C-88E8-103983A30FA2}" destId="{816DA731-3FD3-844A-93AE-77A79D109BB8}" srcOrd="0" destOrd="0" parTransId="{87A4D718-AAE3-C444-886D-B58D2A2B7B9E}" sibTransId="{A806A664-1762-4E4F-94C6-6029312D7051}"/>
    <dgm:cxn modelId="{935CE6E0-00F5-3E44-B9A9-024B652312D1}" type="presOf" srcId="{11DEEE00-0579-A04C-A533-48A874402E5F}" destId="{99CC9749-05CD-FC49-B2E4-1DE3EDF39BB9}" srcOrd="0" destOrd="0" presId="urn:microsoft.com/office/officeart/2005/8/layout/chevron1"/>
    <dgm:cxn modelId="{00A40CA8-039D-BF43-BF7B-60BAF3D2D6EF}" type="presParOf" srcId="{DAD0CECB-3E18-6849-82C0-08F59A2D2483}" destId="{0CEF49C3-C522-5F40-9F10-706B2954530E}" srcOrd="0" destOrd="0" presId="urn:microsoft.com/office/officeart/2005/8/layout/chevron1"/>
    <dgm:cxn modelId="{19BC17A1-E32F-8848-AE15-8D1552B8FC51}" type="presParOf" srcId="{DAD0CECB-3E18-6849-82C0-08F59A2D2483}" destId="{0D7AA3D0-3C28-2D47-BEB4-80DC2F814422}" srcOrd="1" destOrd="0" presId="urn:microsoft.com/office/officeart/2005/8/layout/chevron1"/>
    <dgm:cxn modelId="{B60EFAFD-FD7C-1C4E-B6EF-992592A9B497}" type="presParOf" srcId="{DAD0CECB-3E18-6849-82C0-08F59A2D2483}" destId="{55249217-7E6B-CF40-812B-3AA731286563}" srcOrd="2" destOrd="0" presId="urn:microsoft.com/office/officeart/2005/8/layout/chevron1"/>
    <dgm:cxn modelId="{5126B6EA-B976-DB47-B9C9-4ABC48DDC33C}" type="presParOf" srcId="{DAD0CECB-3E18-6849-82C0-08F59A2D2483}" destId="{2CF9BBEF-20F6-6343-A584-201CAFE9A33C}" srcOrd="3" destOrd="0" presId="urn:microsoft.com/office/officeart/2005/8/layout/chevron1"/>
    <dgm:cxn modelId="{D9CF9A23-6676-9D42-9391-BA8284EA6236}" type="presParOf" srcId="{DAD0CECB-3E18-6849-82C0-08F59A2D2483}" destId="{99CC9749-05CD-FC49-B2E4-1DE3EDF39BB9}" srcOrd="4" destOrd="0" presId="urn:microsoft.com/office/officeart/2005/8/layout/chevron1"/>
    <dgm:cxn modelId="{9768FCF9-FF40-1A4B-8158-8B1E6A221ECE}" type="presParOf" srcId="{DAD0CECB-3E18-6849-82C0-08F59A2D2483}" destId="{6F3154B8-2DE0-B14D-8265-0085C20903DF}" srcOrd="5" destOrd="0" presId="urn:microsoft.com/office/officeart/2005/8/layout/chevron1"/>
    <dgm:cxn modelId="{A2C9E44A-E57A-E544-8313-D04378CCE921}" type="presParOf" srcId="{DAD0CECB-3E18-6849-82C0-08F59A2D2483}" destId="{16FC2803-97C0-7C49-B976-48A9C4829DE6}"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EF49C3-C522-5F40-9F10-706B2954530E}">
      <dsp:nvSpPr>
        <dsp:cNvPr id="0" name=""/>
        <dsp:cNvSpPr/>
      </dsp:nvSpPr>
      <dsp:spPr>
        <a:xfrm>
          <a:off x="4910" y="2361283"/>
          <a:ext cx="2858231" cy="1143292"/>
        </a:xfrm>
        <a:prstGeom prst="chevron">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rtl="0">
            <a:lnSpc>
              <a:spcPct val="90000"/>
            </a:lnSpc>
            <a:spcBef>
              <a:spcPct val="0"/>
            </a:spcBef>
            <a:spcAft>
              <a:spcPct val="35000"/>
            </a:spcAft>
            <a:buNone/>
          </a:pPr>
          <a:r>
            <a:rPr lang="en-US" sz="2200" kern="1200" dirty="0"/>
            <a:t>Data Acquisition</a:t>
          </a:r>
        </a:p>
      </dsp:txBody>
      <dsp:txXfrm>
        <a:off x="576556" y="2361283"/>
        <a:ext cx="1714939" cy="1143292"/>
      </dsp:txXfrm>
    </dsp:sp>
    <dsp:sp modelId="{55249217-7E6B-CF40-812B-3AA731286563}">
      <dsp:nvSpPr>
        <dsp:cNvPr id="0" name=""/>
        <dsp:cNvSpPr/>
      </dsp:nvSpPr>
      <dsp:spPr>
        <a:xfrm>
          <a:off x="2577318" y="2361283"/>
          <a:ext cx="2858231" cy="1143292"/>
        </a:xfrm>
        <a:prstGeom prst="chevron">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rtl="0">
            <a:lnSpc>
              <a:spcPct val="90000"/>
            </a:lnSpc>
            <a:spcBef>
              <a:spcPct val="0"/>
            </a:spcBef>
            <a:spcAft>
              <a:spcPct val="35000"/>
            </a:spcAft>
            <a:buNone/>
          </a:pPr>
          <a:r>
            <a:rPr lang="en-US" sz="2200" kern="1200" dirty="0"/>
            <a:t>Data Scrubbing</a:t>
          </a:r>
        </a:p>
      </dsp:txBody>
      <dsp:txXfrm>
        <a:off x="3148964" y="2361283"/>
        <a:ext cx="1714939" cy="1143292"/>
      </dsp:txXfrm>
    </dsp:sp>
    <dsp:sp modelId="{99CC9749-05CD-FC49-B2E4-1DE3EDF39BB9}">
      <dsp:nvSpPr>
        <dsp:cNvPr id="0" name=""/>
        <dsp:cNvSpPr/>
      </dsp:nvSpPr>
      <dsp:spPr>
        <a:xfrm>
          <a:off x="5149727" y="2361283"/>
          <a:ext cx="2858231" cy="1143292"/>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rtl="0">
            <a:lnSpc>
              <a:spcPct val="90000"/>
            </a:lnSpc>
            <a:spcBef>
              <a:spcPct val="0"/>
            </a:spcBef>
            <a:spcAft>
              <a:spcPct val="35000"/>
            </a:spcAft>
            <a:buNone/>
          </a:pPr>
          <a:r>
            <a:rPr lang="en-US" sz="2200" kern="1200" dirty="0"/>
            <a:t>EDA</a:t>
          </a:r>
        </a:p>
        <a:p>
          <a:pPr marL="0" lvl="0" indent="0" algn="ctr" defTabSz="977900" rtl="0">
            <a:lnSpc>
              <a:spcPct val="90000"/>
            </a:lnSpc>
            <a:spcBef>
              <a:spcPct val="0"/>
            </a:spcBef>
            <a:spcAft>
              <a:spcPct val="35000"/>
            </a:spcAft>
            <a:buNone/>
          </a:pPr>
          <a:r>
            <a:rPr lang="en-US" sz="2200" kern="1200" dirty="0"/>
            <a:t>(Data exploration)</a:t>
          </a:r>
        </a:p>
      </dsp:txBody>
      <dsp:txXfrm>
        <a:off x="5721373" y="2361283"/>
        <a:ext cx="1714939" cy="1143292"/>
      </dsp:txXfrm>
    </dsp:sp>
    <dsp:sp modelId="{16FC2803-97C0-7C49-B976-48A9C4829DE6}">
      <dsp:nvSpPr>
        <dsp:cNvPr id="0" name=""/>
        <dsp:cNvSpPr/>
      </dsp:nvSpPr>
      <dsp:spPr>
        <a:xfrm>
          <a:off x="7722136" y="2361283"/>
          <a:ext cx="2858231" cy="1143292"/>
        </a:xfrm>
        <a:prstGeom prst="chevron">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rtl="0">
            <a:lnSpc>
              <a:spcPct val="90000"/>
            </a:lnSpc>
            <a:spcBef>
              <a:spcPct val="0"/>
            </a:spcBef>
            <a:spcAft>
              <a:spcPct val="35000"/>
            </a:spcAft>
            <a:buNone/>
          </a:pPr>
          <a:r>
            <a:rPr lang="en-US" sz="2200" kern="1200" dirty="0"/>
            <a:t>Machine Learning Modeling</a:t>
          </a:r>
        </a:p>
      </dsp:txBody>
      <dsp:txXfrm>
        <a:off x="8293782" y="2361283"/>
        <a:ext cx="1714939" cy="114329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B6B7E0-806B-9945-BCC6-56DE783D1852}" type="datetimeFigureOut">
              <a:rPr lang="en-IL" smtClean="0"/>
              <a:t>28/06/2021</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73FD79-E0BE-5147-B1E9-3434CAC9370A}" type="slidenum">
              <a:rPr lang="en-IL" smtClean="0"/>
              <a:t>‹#›</a:t>
            </a:fld>
            <a:endParaRPr lang="en-IL"/>
          </a:p>
        </p:txBody>
      </p:sp>
    </p:spTree>
    <p:extLst>
      <p:ext uri="{BB962C8B-B14F-4D97-AF65-F5344CB8AC3E}">
        <p14:creationId xmlns:p14="http://schemas.microsoft.com/office/powerpoint/2010/main" val="3154515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3073FD79-E0BE-5147-B1E9-3434CAC9370A}" type="slidenum">
              <a:rPr lang="en-IL" smtClean="0"/>
              <a:t>12</a:t>
            </a:fld>
            <a:endParaRPr lang="en-IL"/>
          </a:p>
        </p:txBody>
      </p:sp>
    </p:spTree>
    <p:extLst>
      <p:ext uri="{BB962C8B-B14F-4D97-AF65-F5344CB8AC3E}">
        <p14:creationId xmlns:p14="http://schemas.microsoft.com/office/powerpoint/2010/main" val="1848609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2882-A38A-FB48-9968-EA4729C758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96F8CABD-10B6-F245-B21A-8D36DFA9AA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C987A60F-1F10-3949-BA06-FF2E911F3FDA}"/>
              </a:ext>
            </a:extLst>
          </p:cNvPr>
          <p:cNvSpPr>
            <a:spLocks noGrp="1"/>
          </p:cNvSpPr>
          <p:nvPr>
            <p:ph type="dt" sz="half" idx="10"/>
          </p:nvPr>
        </p:nvSpPr>
        <p:spPr/>
        <p:txBody>
          <a:bodyPr/>
          <a:lstStyle/>
          <a:p>
            <a:fld id="{69F92D36-85D3-CE46-89D4-60137E68FEA3}" type="datetimeFigureOut">
              <a:rPr lang="en-IL" smtClean="0"/>
              <a:t>28/06/2021</a:t>
            </a:fld>
            <a:endParaRPr lang="en-IL"/>
          </a:p>
        </p:txBody>
      </p:sp>
      <p:sp>
        <p:nvSpPr>
          <p:cNvPr id="5" name="Footer Placeholder 4">
            <a:extLst>
              <a:ext uri="{FF2B5EF4-FFF2-40B4-BE49-F238E27FC236}">
                <a16:creationId xmlns:a16="http://schemas.microsoft.com/office/drawing/2014/main" id="{EFB4097F-49AD-0044-9FA3-5F24C2EEFC61}"/>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FD9BA274-0BB9-3F44-A19B-02C4E8760B23}"/>
              </a:ext>
            </a:extLst>
          </p:cNvPr>
          <p:cNvSpPr>
            <a:spLocks noGrp="1"/>
          </p:cNvSpPr>
          <p:nvPr>
            <p:ph type="sldNum" sz="quarter" idx="12"/>
          </p:nvPr>
        </p:nvSpPr>
        <p:spPr/>
        <p:txBody>
          <a:bodyPr/>
          <a:lstStyle/>
          <a:p>
            <a:fld id="{72A86F42-F21A-B541-816B-930547EBBC1F}" type="slidenum">
              <a:rPr lang="en-IL" smtClean="0"/>
              <a:t>‹#›</a:t>
            </a:fld>
            <a:endParaRPr lang="en-IL"/>
          </a:p>
        </p:txBody>
      </p:sp>
    </p:spTree>
    <p:extLst>
      <p:ext uri="{BB962C8B-B14F-4D97-AF65-F5344CB8AC3E}">
        <p14:creationId xmlns:p14="http://schemas.microsoft.com/office/powerpoint/2010/main" val="2004881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9DC8E-A58D-A142-BB71-C43693034680}"/>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79B833FF-874A-6948-A247-C05E913496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EC0CDFC0-DD78-F14D-ACDC-C43B9FF9C0E7}"/>
              </a:ext>
            </a:extLst>
          </p:cNvPr>
          <p:cNvSpPr>
            <a:spLocks noGrp="1"/>
          </p:cNvSpPr>
          <p:nvPr>
            <p:ph type="dt" sz="half" idx="10"/>
          </p:nvPr>
        </p:nvSpPr>
        <p:spPr/>
        <p:txBody>
          <a:bodyPr/>
          <a:lstStyle/>
          <a:p>
            <a:fld id="{69F92D36-85D3-CE46-89D4-60137E68FEA3}" type="datetimeFigureOut">
              <a:rPr lang="en-IL" smtClean="0"/>
              <a:t>28/06/2021</a:t>
            </a:fld>
            <a:endParaRPr lang="en-IL"/>
          </a:p>
        </p:txBody>
      </p:sp>
      <p:sp>
        <p:nvSpPr>
          <p:cNvPr id="5" name="Footer Placeholder 4">
            <a:extLst>
              <a:ext uri="{FF2B5EF4-FFF2-40B4-BE49-F238E27FC236}">
                <a16:creationId xmlns:a16="http://schemas.microsoft.com/office/drawing/2014/main" id="{CEFC78AB-96FA-704C-B51D-070176466FE1}"/>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6DA0A580-1330-D44C-9EEE-158658088FB1}"/>
              </a:ext>
            </a:extLst>
          </p:cNvPr>
          <p:cNvSpPr>
            <a:spLocks noGrp="1"/>
          </p:cNvSpPr>
          <p:nvPr>
            <p:ph type="sldNum" sz="quarter" idx="12"/>
          </p:nvPr>
        </p:nvSpPr>
        <p:spPr/>
        <p:txBody>
          <a:bodyPr/>
          <a:lstStyle/>
          <a:p>
            <a:fld id="{72A86F42-F21A-B541-816B-930547EBBC1F}" type="slidenum">
              <a:rPr lang="en-IL" smtClean="0"/>
              <a:t>‹#›</a:t>
            </a:fld>
            <a:endParaRPr lang="en-IL"/>
          </a:p>
        </p:txBody>
      </p:sp>
    </p:spTree>
    <p:extLst>
      <p:ext uri="{BB962C8B-B14F-4D97-AF65-F5344CB8AC3E}">
        <p14:creationId xmlns:p14="http://schemas.microsoft.com/office/powerpoint/2010/main" val="3965245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E81269-A1EA-BA4B-91CC-BCEB66D0E6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2AEEA02A-703A-6D43-BB78-9730AB7B75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0C17BEC0-6279-6440-AE40-1A95F5FDAB71}"/>
              </a:ext>
            </a:extLst>
          </p:cNvPr>
          <p:cNvSpPr>
            <a:spLocks noGrp="1"/>
          </p:cNvSpPr>
          <p:nvPr>
            <p:ph type="dt" sz="half" idx="10"/>
          </p:nvPr>
        </p:nvSpPr>
        <p:spPr/>
        <p:txBody>
          <a:bodyPr/>
          <a:lstStyle/>
          <a:p>
            <a:fld id="{69F92D36-85D3-CE46-89D4-60137E68FEA3}" type="datetimeFigureOut">
              <a:rPr lang="en-IL" smtClean="0"/>
              <a:t>28/06/2021</a:t>
            </a:fld>
            <a:endParaRPr lang="en-IL"/>
          </a:p>
        </p:txBody>
      </p:sp>
      <p:sp>
        <p:nvSpPr>
          <p:cNvPr id="5" name="Footer Placeholder 4">
            <a:extLst>
              <a:ext uri="{FF2B5EF4-FFF2-40B4-BE49-F238E27FC236}">
                <a16:creationId xmlns:a16="http://schemas.microsoft.com/office/drawing/2014/main" id="{724509B2-AF82-D249-82AB-3E94BF7E29E1}"/>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275AAE1-2CC7-3641-8D6E-5CD3064E5FCE}"/>
              </a:ext>
            </a:extLst>
          </p:cNvPr>
          <p:cNvSpPr>
            <a:spLocks noGrp="1"/>
          </p:cNvSpPr>
          <p:nvPr>
            <p:ph type="sldNum" sz="quarter" idx="12"/>
          </p:nvPr>
        </p:nvSpPr>
        <p:spPr/>
        <p:txBody>
          <a:bodyPr/>
          <a:lstStyle/>
          <a:p>
            <a:fld id="{72A86F42-F21A-B541-816B-930547EBBC1F}" type="slidenum">
              <a:rPr lang="en-IL" smtClean="0"/>
              <a:t>‹#›</a:t>
            </a:fld>
            <a:endParaRPr lang="en-IL"/>
          </a:p>
        </p:txBody>
      </p:sp>
    </p:spTree>
    <p:extLst>
      <p:ext uri="{BB962C8B-B14F-4D97-AF65-F5344CB8AC3E}">
        <p14:creationId xmlns:p14="http://schemas.microsoft.com/office/powerpoint/2010/main" val="492316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8ED11-6D2F-D647-B0D5-6969E2E368E7}"/>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95CAEAD0-7637-2643-BBD2-C32B14B961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A4F26794-8924-A34F-946E-500AC190EC79}"/>
              </a:ext>
            </a:extLst>
          </p:cNvPr>
          <p:cNvSpPr>
            <a:spLocks noGrp="1"/>
          </p:cNvSpPr>
          <p:nvPr>
            <p:ph type="dt" sz="half" idx="10"/>
          </p:nvPr>
        </p:nvSpPr>
        <p:spPr/>
        <p:txBody>
          <a:bodyPr/>
          <a:lstStyle/>
          <a:p>
            <a:fld id="{69F92D36-85D3-CE46-89D4-60137E68FEA3}" type="datetimeFigureOut">
              <a:rPr lang="en-IL" smtClean="0"/>
              <a:t>28/06/2021</a:t>
            </a:fld>
            <a:endParaRPr lang="en-IL"/>
          </a:p>
        </p:txBody>
      </p:sp>
      <p:sp>
        <p:nvSpPr>
          <p:cNvPr id="5" name="Footer Placeholder 4">
            <a:extLst>
              <a:ext uri="{FF2B5EF4-FFF2-40B4-BE49-F238E27FC236}">
                <a16:creationId xmlns:a16="http://schemas.microsoft.com/office/drawing/2014/main" id="{5C781335-6189-704F-81B8-4080027EC60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6BE08061-6191-8648-B729-E1101AD14F75}"/>
              </a:ext>
            </a:extLst>
          </p:cNvPr>
          <p:cNvSpPr>
            <a:spLocks noGrp="1"/>
          </p:cNvSpPr>
          <p:nvPr>
            <p:ph type="sldNum" sz="quarter" idx="12"/>
          </p:nvPr>
        </p:nvSpPr>
        <p:spPr/>
        <p:txBody>
          <a:bodyPr/>
          <a:lstStyle/>
          <a:p>
            <a:fld id="{72A86F42-F21A-B541-816B-930547EBBC1F}" type="slidenum">
              <a:rPr lang="en-IL" smtClean="0"/>
              <a:t>‹#›</a:t>
            </a:fld>
            <a:endParaRPr lang="en-IL"/>
          </a:p>
        </p:txBody>
      </p:sp>
    </p:spTree>
    <p:extLst>
      <p:ext uri="{BB962C8B-B14F-4D97-AF65-F5344CB8AC3E}">
        <p14:creationId xmlns:p14="http://schemas.microsoft.com/office/powerpoint/2010/main" val="2130149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2096-EF07-3148-B542-BC393A1E2B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6F925D08-67DB-C845-9F76-DA8AB1FE7E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3BC526-5AC3-DF40-B43C-2B211E2BA703}"/>
              </a:ext>
            </a:extLst>
          </p:cNvPr>
          <p:cNvSpPr>
            <a:spLocks noGrp="1"/>
          </p:cNvSpPr>
          <p:nvPr>
            <p:ph type="dt" sz="half" idx="10"/>
          </p:nvPr>
        </p:nvSpPr>
        <p:spPr/>
        <p:txBody>
          <a:bodyPr/>
          <a:lstStyle/>
          <a:p>
            <a:fld id="{69F92D36-85D3-CE46-89D4-60137E68FEA3}" type="datetimeFigureOut">
              <a:rPr lang="en-IL" smtClean="0"/>
              <a:t>28/06/2021</a:t>
            </a:fld>
            <a:endParaRPr lang="en-IL"/>
          </a:p>
        </p:txBody>
      </p:sp>
      <p:sp>
        <p:nvSpPr>
          <p:cNvPr id="5" name="Footer Placeholder 4">
            <a:extLst>
              <a:ext uri="{FF2B5EF4-FFF2-40B4-BE49-F238E27FC236}">
                <a16:creationId xmlns:a16="http://schemas.microsoft.com/office/drawing/2014/main" id="{1A2C72A2-43A9-3442-BFAB-0C2E81D3F34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8264774-B5C9-4E44-A98A-47B86BC4FD1F}"/>
              </a:ext>
            </a:extLst>
          </p:cNvPr>
          <p:cNvSpPr>
            <a:spLocks noGrp="1"/>
          </p:cNvSpPr>
          <p:nvPr>
            <p:ph type="sldNum" sz="quarter" idx="12"/>
          </p:nvPr>
        </p:nvSpPr>
        <p:spPr/>
        <p:txBody>
          <a:bodyPr/>
          <a:lstStyle/>
          <a:p>
            <a:fld id="{72A86F42-F21A-B541-816B-930547EBBC1F}" type="slidenum">
              <a:rPr lang="en-IL" smtClean="0"/>
              <a:t>‹#›</a:t>
            </a:fld>
            <a:endParaRPr lang="en-IL"/>
          </a:p>
        </p:txBody>
      </p:sp>
    </p:spTree>
    <p:extLst>
      <p:ext uri="{BB962C8B-B14F-4D97-AF65-F5344CB8AC3E}">
        <p14:creationId xmlns:p14="http://schemas.microsoft.com/office/powerpoint/2010/main" val="2691976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C4BE0-2911-F642-9AC4-2B8C7EAD5938}"/>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C12A55ED-4551-9C48-B755-03FAC7E225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A7757A29-5514-F04D-80BD-78C3FF5D62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F3823BC6-9A95-F948-AEA0-DA20648A545B}"/>
              </a:ext>
            </a:extLst>
          </p:cNvPr>
          <p:cNvSpPr>
            <a:spLocks noGrp="1"/>
          </p:cNvSpPr>
          <p:nvPr>
            <p:ph type="dt" sz="half" idx="10"/>
          </p:nvPr>
        </p:nvSpPr>
        <p:spPr/>
        <p:txBody>
          <a:bodyPr/>
          <a:lstStyle/>
          <a:p>
            <a:fld id="{69F92D36-85D3-CE46-89D4-60137E68FEA3}" type="datetimeFigureOut">
              <a:rPr lang="en-IL" smtClean="0"/>
              <a:t>28/06/2021</a:t>
            </a:fld>
            <a:endParaRPr lang="en-IL"/>
          </a:p>
        </p:txBody>
      </p:sp>
      <p:sp>
        <p:nvSpPr>
          <p:cNvPr id="6" name="Footer Placeholder 5">
            <a:extLst>
              <a:ext uri="{FF2B5EF4-FFF2-40B4-BE49-F238E27FC236}">
                <a16:creationId xmlns:a16="http://schemas.microsoft.com/office/drawing/2014/main" id="{99EF0615-0789-C64E-9A02-B8CD852ACB59}"/>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DC7AC100-5BA1-F14F-B2EE-8BD6407E0D97}"/>
              </a:ext>
            </a:extLst>
          </p:cNvPr>
          <p:cNvSpPr>
            <a:spLocks noGrp="1"/>
          </p:cNvSpPr>
          <p:nvPr>
            <p:ph type="sldNum" sz="quarter" idx="12"/>
          </p:nvPr>
        </p:nvSpPr>
        <p:spPr/>
        <p:txBody>
          <a:bodyPr/>
          <a:lstStyle/>
          <a:p>
            <a:fld id="{72A86F42-F21A-B541-816B-930547EBBC1F}" type="slidenum">
              <a:rPr lang="en-IL" smtClean="0"/>
              <a:t>‹#›</a:t>
            </a:fld>
            <a:endParaRPr lang="en-IL"/>
          </a:p>
        </p:txBody>
      </p:sp>
    </p:spTree>
    <p:extLst>
      <p:ext uri="{BB962C8B-B14F-4D97-AF65-F5344CB8AC3E}">
        <p14:creationId xmlns:p14="http://schemas.microsoft.com/office/powerpoint/2010/main" val="4153753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0E230-838E-034E-BAF4-0FE977279C8A}"/>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2407A499-2492-8B4F-B257-024B1CA24D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01A589-0C6F-4744-8230-ED74AA539F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5E7DE893-39BF-1949-9B1A-42AE7F3CF1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BF244B-E9A8-5340-8C95-2A915C02A2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FDFC6E1F-EE23-B148-BB39-7230189F20EE}"/>
              </a:ext>
            </a:extLst>
          </p:cNvPr>
          <p:cNvSpPr>
            <a:spLocks noGrp="1"/>
          </p:cNvSpPr>
          <p:nvPr>
            <p:ph type="dt" sz="half" idx="10"/>
          </p:nvPr>
        </p:nvSpPr>
        <p:spPr/>
        <p:txBody>
          <a:bodyPr/>
          <a:lstStyle/>
          <a:p>
            <a:fld id="{69F92D36-85D3-CE46-89D4-60137E68FEA3}" type="datetimeFigureOut">
              <a:rPr lang="en-IL" smtClean="0"/>
              <a:t>28/06/2021</a:t>
            </a:fld>
            <a:endParaRPr lang="en-IL"/>
          </a:p>
        </p:txBody>
      </p:sp>
      <p:sp>
        <p:nvSpPr>
          <p:cNvPr id="8" name="Footer Placeholder 7">
            <a:extLst>
              <a:ext uri="{FF2B5EF4-FFF2-40B4-BE49-F238E27FC236}">
                <a16:creationId xmlns:a16="http://schemas.microsoft.com/office/drawing/2014/main" id="{88B8B004-C4EB-D749-81B6-4ED45FABAD73}"/>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A178DAAD-1692-7949-B90F-D00341486A20}"/>
              </a:ext>
            </a:extLst>
          </p:cNvPr>
          <p:cNvSpPr>
            <a:spLocks noGrp="1"/>
          </p:cNvSpPr>
          <p:nvPr>
            <p:ph type="sldNum" sz="quarter" idx="12"/>
          </p:nvPr>
        </p:nvSpPr>
        <p:spPr/>
        <p:txBody>
          <a:bodyPr/>
          <a:lstStyle/>
          <a:p>
            <a:fld id="{72A86F42-F21A-B541-816B-930547EBBC1F}" type="slidenum">
              <a:rPr lang="en-IL" smtClean="0"/>
              <a:t>‹#›</a:t>
            </a:fld>
            <a:endParaRPr lang="en-IL"/>
          </a:p>
        </p:txBody>
      </p:sp>
    </p:spTree>
    <p:extLst>
      <p:ext uri="{BB962C8B-B14F-4D97-AF65-F5344CB8AC3E}">
        <p14:creationId xmlns:p14="http://schemas.microsoft.com/office/powerpoint/2010/main" val="438307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F003C-6B64-074C-8134-F1125B1D3DD6}"/>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FE1D7232-9D30-5347-AE34-40627C506798}"/>
              </a:ext>
            </a:extLst>
          </p:cNvPr>
          <p:cNvSpPr>
            <a:spLocks noGrp="1"/>
          </p:cNvSpPr>
          <p:nvPr>
            <p:ph type="dt" sz="half" idx="10"/>
          </p:nvPr>
        </p:nvSpPr>
        <p:spPr/>
        <p:txBody>
          <a:bodyPr/>
          <a:lstStyle/>
          <a:p>
            <a:fld id="{69F92D36-85D3-CE46-89D4-60137E68FEA3}" type="datetimeFigureOut">
              <a:rPr lang="en-IL" smtClean="0"/>
              <a:t>28/06/2021</a:t>
            </a:fld>
            <a:endParaRPr lang="en-IL"/>
          </a:p>
        </p:txBody>
      </p:sp>
      <p:sp>
        <p:nvSpPr>
          <p:cNvPr id="4" name="Footer Placeholder 3">
            <a:extLst>
              <a:ext uri="{FF2B5EF4-FFF2-40B4-BE49-F238E27FC236}">
                <a16:creationId xmlns:a16="http://schemas.microsoft.com/office/drawing/2014/main" id="{6AD6C6BC-7AA4-AF48-9312-390685B5396B}"/>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6A90F58F-78A7-F940-BC43-05DFAC81F174}"/>
              </a:ext>
            </a:extLst>
          </p:cNvPr>
          <p:cNvSpPr>
            <a:spLocks noGrp="1"/>
          </p:cNvSpPr>
          <p:nvPr>
            <p:ph type="sldNum" sz="quarter" idx="12"/>
          </p:nvPr>
        </p:nvSpPr>
        <p:spPr/>
        <p:txBody>
          <a:bodyPr/>
          <a:lstStyle/>
          <a:p>
            <a:fld id="{72A86F42-F21A-B541-816B-930547EBBC1F}" type="slidenum">
              <a:rPr lang="en-IL" smtClean="0"/>
              <a:t>‹#›</a:t>
            </a:fld>
            <a:endParaRPr lang="en-IL"/>
          </a:p>
        </p:txBody>
      </p:sp>
    </p:spTree>
    <p:extLst>
      <p:ext uri="{BB962C8B-B14F-4D97-AF65-F5344CB8AC3E}">
        <p14:creationId xmlns:p14="http://schemas.microsoft.com/office/powerpoint/2010/main" val="4119456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796DBA-951E-8148-B55D-AF8325A5CFF4}"/>
              </a:ext>
            </a:extLst>
          </p:cNvPr>
          <p:cNvSpPr>
            <a:spLocks noGrp="1"/>
          </p:cNvSpPr>
          <p:nvPr>
            <p:ph type="dt" sz="half" idx="10"/>
          </p:nvPr>
        </p:nvSpPr>
        <p:spPr/>
        <p:txBody>
          <a:bodyPr/>
          <a:lstStyle/>
          <a:p>
            <a:fld id="{69F92D36-85D3-CE46-89D4-60137E68FEA3}" type="datetimeFigureOut">
              <a:rPr lang="en-IL" smtClean="0"/>
              <a:t>28/06/2021</a:t>
            </a:fld>
            <a:endParaRPr lang="en-IL"/>
          </a:p>
        </p:txBody>
      </p:sp>
      <p:sp>
        <p:nvSpPr>
          <p:cNvPr id="3" name="Footer Placeholder 2">
            <a:extLst>
              <a:ext uri="{FF2B5EF4-FFF2-40B4-BE49-F238E27FC236}">
                <a16:creationId xmlns:a16="http://schemas.microsoft.com/office/drawing/2014/main" id="{A88B8767-C61E-054E-B6DC-B751A0968CA8}"/>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4603A8A7-DEDA-5C4D-B237-E2F27D3A68C9}"/>
              </a:ext>
            </a:extLst>
          </p:cNvPr>
          <p:cNvSpPr>
            <a:spLocks noGrp="1"/>
          </p:cNvSpPr>
          <p:nvPr>
            <p:ph type="sldNum" sz="quarter" idx="12"/>
          </p:nvPr>
        </p:nvSpPr>
        <p:spPr/>
        <p:txBody>
          <a:bodyPr/>
          <a:lstStyle/>
          <a:p>
            <a:fld id="{72A86F42-F21A-B541-816B-930547EBBC1F}" type="slidenum">
              <a:rPr lang="en-IL" smtClean="0"/>
              <a:t>‹#›</a:t>
            </a:fld>
            <a:endParaRPr lang="en-IL"/>
          </a:p>
        </p:txBody>
      </p:sp>
    </p:spTree>
    <p:extLst>
      <p:ext uri="{BB962C8B-B14F-4D97-AF65-F5344CB8AC3E}">
        <p14:creationId xmlns:p14="http://schemas.microsoft.com/office/powerpoint/2010/main" val="3436554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41888-FCE2-E044-B576-85A4DEAB7B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72BA2FBA-72DE-2A4D-BF1E-9CF70B249E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585E2679-4893-3143-8635-815F226050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7A25D0-E1B4-C446-A7F9-BF743F945448}"/>
              </a:ext>
            </a:extLst>
          </p:cNvPr>
          <p:cNvSpPr>
            <a:spLocks noGrp="1"/>
          </p:cNvSpPr>
          <p:nvPr>
            <p:ph type="dt" sz="half" idx="10"/>
          </p:nvPr>
        </p:nvSpPr>
        <p:spPr/>
        <p:txBody>
          <a:bodyPr/>
          <a:lstStyle/>
          <a:p>
            <a:fld id="{69F92D36-85D3-CE46-89D4-60137E68FEA3}" type="datetimeFigureOut">
              <a:rPr lang="en-IL" smtClean="0"/>
              <a:t>28/06/2021</a:t>
            </a:fld>
            <a:endParaRPr lang="en-IL"/>
          </a:p>
        </p:txBody>
      </p:sp>
      <p:sp>
        <p:nvSpPr>
          <p:cNvPr id="6" name="Footer Placeholder 5">
            <a:extLst>
              <a:ext uri="{FF2B5EF4-FFF2-40B4-BE49-F238E27FC236}">
                <a16:creationId xmlns:a16="http://schemas.microsoft.com/office/drawing/2014/main" id="{90E08168-066C-D549-BF7F-4EF7618A151A}"/>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F21F1EFB-7073-A745-8A36-85EF9769A68A}"/>
              </a:ext>
            </a:extLst>
          </p:cNvPr>
          <p:cNvSpPr>
            <a:spLocks noGrp="1"/>
          </p:cNvSpPr>
          <p:nvPr>
            <p:ph type="sldNum" sz="quarter" idx="12"/>
          </p:nvPr>
        </p:nvSpPr>
        <p:spPr/>
        <p:txBody>
          <a:bodyPr/>
          <a:lstStyle/>
          <a:p>
            <a:fld id="{72A86F42-F21A-B541-816B-930547EBBC1F}" type="slidenum">
              <a:rPr lang="en-IL" smtClean="0"/>
              <a:t>‹#›</a:t>
            </a:fld>
            <a:endParaRPr lang="en-IL"/>
          </a:p>
        </p:txBody>
      </p:sp>
    </p:spTree>
    <p:extLst>
      <p:ext uri="{BB962C8B-B14F-4D97-AF65-F5344CB8AC3E}">
        <p14:creationId xmlns:p14="http://schemas.microsoft.com/office/powerpoint/2010/main" val="2823803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CAFFA-398E-2D46-B7D1-210C6601B9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BDF2A09A-A430-BD46-9615-3AD543357F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2A379CBE-52A2-E44C-9AC8-1B6B8AC57C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10C860-B6CA-5144-B7C5-381FAC09F4D7}"/>
              </a:ext>
            </a:extLst>
          </p:cNvPr>
          <p:cNvSpPr>
            <a:spLocks noGrp="1"/>
          </p:cNvSpPr>
          <p:nvPr>
            <p:ph type="dt" sz="half" idx="10"/>
          </p:nvPr>
        </p:nvSpPr>
        <p:spPr/>
        <p:txBody>
          <a:bodyPr/>
          <a:lstStyle/>
          <a:p>
            <a:fld id="{69F92D36-85D3-CE46-89D4-60137E68FEA3}" type="datetimeFigureOut">
              <a:rPr lang="en-IL" smtClean="0"/>
              <a:t>28/06/2021</a:t>
            </a:fld>
            <a:endParaRPr lang="en-IL"/>
          </a:p>
        </p:txBody>
      </p:sp>
      <p:sp>
        <p:nvSpPr>
          <p:cNvPr id="6" name="Footer Placeholder 5">
            <a:extLst>
              <a:ext uri="{FF2B5EF4-FFF2-40B4-BE49-F238E27FC236}">
                <a16:creationId xmlns:a16="http://schemas.microsoft.com/office/drawing/2014/main" id="{68B39594-7ECF-6847-BC0E-9DABEA8A9378}"/>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DD778575-EFC1-5D4F-8BA3-68C727F1047E}"/>
              </a:ext>
            </a:extLst>
          </p:cNvPr>
          <p:cNvSpPr>
            <a:spLocks noGrp="1"/>
          </p:cNvSpPr>
          <p:nvPr>
            <p:ph type="sldNum" sz="quarter" idx="12"/>
          </p:nvPr>
        </p:nvSpPr>
        <p:spPr/>
        <p:txBody>
          <a:bodyPr/>
          <a:lstStyle/>
          <a:p>
            <a:fld id="{72A86F42-F21A-B541-816B-930547EBBC1F}" type="slidenum">
              <a:rPr lang="en-IL" smtClean="0"/>
              <a:t>‹#›</a:t>
            </a:fld>
            <a:endParaRPr lang="en-IL"/>
          </a:p>
        </p:txBody>
      </p:sp>
    </p:spTree>
    <p:extLst>
      <p:ext uri="{BB962C8B-B14F-4D97-AF65-F5344CB8AC3E}">
        <p14:creationId xmlns:p14="http://schemas.microsoft.com/office/powerpoint/2010/main" val="3643468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A89525-E273-E840-9A2A-EFEB5723BF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1F35CE49-E57C-284C-A2EA-0C115FAC20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4F11F1E8-9A61-2D44-8FA2-76F2D6C24B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F92D36-85D3-CE46-89D4-60137E68FEA3}" type="datetimeFigureOut">
              <a:rPr lang="en-IL" smtClean="0"/>
              <a:t>28/06/2021</a:t>
            </a:fld>
            <a:endParaRPr lang="en-IL"/>
          </a:p>
        </p:txBody>
      </p:sp>
      <p:sp>
        <p:nvSpPr>
          <p:cNvPr id="5" name="Footer Placeholder 4">
            <a:extLst>
              <a:ext uri="{FF2B5EF4-FFF2-40B4-BE49-F238E27FC236}">
                <a16:creationId xmlns:a16="http://schemas.microsoft.com/office/drawing/2014/main" id="{6ED83E8C-0CF2-BC42-A7CF-D47BFBD6B4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600FF85F-A006-0847-83C7-285D320786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A86F42-F21A-B541-816B-930547EBBC1F}" type="slidenum">
              <a:rPr lang="en-IL" smtClean="0"/>
              <a:t>‹#›</a:t>
            </a:fld>
            <a:endParaRPr lang="en-IL"/>
          </a:p>
        </p:txBody>
      </p:sp>
    </p:spTree>
    <p:extLst>
      <p:ext uri="{BB962C8B-B14F-4D97-AF65-F5344CB8AC3E}">
        <p14:creationId xmlns:p14="http://schemas.microsoft.com/office/powerpoint/2010/main" val="360131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hyperlink" Target="https://www.strainofweed.com/" TargetMode="External"/><Relationship Id="rId2" Type="http://schemas.openxmlformats.org/officeDocument/2006/relationships/hyperlink" Target="https://www.leafly.com/strains"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9F7551-E956-43CB-8F36-268A5DA44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80677D43-DB57-4254-BD60-C0C10917DB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155" y="457200"/>
            <a:ext cx="7898845" cy="5909113"/>
          </a:xfrm>
          <a:custGeom>
            <a:avLst/>
            <a:gdLst>
              <a:gd name="connsiteX0" fmla="*/ 3848214 w 7898845"/>
              <a:gd name="connsiteY0" fmla="*/ 0 h 5909113"/>
              <a:gd name="connsiteX1" fmla="*/ 7898845 w 7898845"/>
              <a:gd name="connsiteY1" fmla="*/ 0 h 5909113"/>
              <a:gd name="connsiteX2" fmla="*/ 7898845 w 7898845"/>
              <a:gd name="connsiteY2" fmla="*/ 5907437 h 5909113"/>
              <a:gd name="connsiteX3" fmla="*/ 7778213 w 7898845"/>
              <a:gd name="connsiteY3" fmla="*/ 5907437 h 5909113"/>
              <a:gd name="connsiteX4" fmla="*/ 7778213 w 7898845"/>
              <a:gd name="connsiteY4" fmla="*/ 5909093 h 5909113"/>
              <a:gd name="connsiteX5" fmla="*/ 7485321 w 7898845"/>
              <a:gd name="connsiteY5" fmla="*/ 5909093 h 5909113"/>
              <a:gd name="connsiteX6" fmla="*/ 7485321 w 7898845"/>
              <a:gd name="connsiteY6" fmla="*/ 5909094 h 5909113"/>
              <a:gd name="connsiteX7" fmla="*/ 4228895 w 7898845"/>
              <a:gd name="connsiteY7" fmla="*/ 5909094 h 5909113"/>
              <a:gd name="connsiteX8" fmla="*/ 4228895 w 7898845"/>
              <a:gd name="connsiteY8" fmla="*/ 5909112 h 5909113"/>
              <a:gd name="connsiteX9" fmla="*/ 3936003 w 7898845"/>
              <a:gd name="connsiteY9" fmla="*/ 5909112 h 5909113"/>
              <a:gd name="connsiteX10" fmla="*/ 3936003 w 7898845"/>
              <a:gd name="connsiteY10" fmla="*/ 5909113 h 5909113"/>
              <a:gd name="connsiteX11" fmla="*/ 0 w 7898845"/>
              <a:gd name="connsiteY11" fmla="*/ 5909113 h 5909113"/>
              <a:gd name="connsiteX12" fmla="*/ 2796838 w 7898845"/>
              <a:gd name="connsiteY12" fmla="*/ 1676 h 5909113"/>
              <a:gd name="connsiteX13" fmla="*/ 2916686 w 7898845"/>
              <a:gd name="connsiteY13" fmla="*/ 1676 h 5909113"/>
              <a:gd name="connsiteX14" fmla="*/ 2917470 w 7898845"/>
              <a:gd name="connsiteY14" fmla="*/ 20 h 5909113"/>
              <a:gd name="connsiteX15" fmla="*/ 3210362 w 7898845"/>
              <a:gd name="connsiteY15" fmla="*/ 20 h 5909113"/>
              <a:gd name="connsiteX16" fmla="*/ 3210362 w 7898845"/>
              <a:gd name="connsiteY16" fmla="*/ 19 h 5909113"/>
              <a:gd name="connsiteX17" fmla="*/ 3555322 w 7898845"/>
              <a:gd name="connsiteY17" fmla="*/ 19 h 5909113"/>
              <a:gd name="connsiteX18" fmla="*/ 3555322 w 7898845"/>
              <a:gd name="connsiteY18" fmla="*/ 1 h 5909113"/>
              <a:gd name="connsiteX19" fmla="*/ 3848214 w 7898845"/>
              <a:gd name="connsiteY19" fmla="*/ 1 h 5909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898845" h="5909113">
                <a:moveTo>
                  <a:pt x="3848214" y="0"/>
                </a:moveTo>
                <a:lnTo>
                  <a:pt x="7898845" y="0"/>
                </a:lnTo>
                <a:lnTo>
                  <a:pt x="7898845" y="5907437"/>
                </a:lnTo>
                <a:lnTo>
                  <a:pt x="7778213" y="5907437"/>
                </a:lnTo>
                <a:lnTo>
                  <a:pt x="7778213" y="5909093"/>
                </a:lnTo>
                <a:lnTo>
                  <a:pt x="7485321" y="5909093"/>
                </a:lnTo>
                <a:lnTo>
                  <a:pt x="7485321" y="5909094"/>
                </a:lnTo>
                <a:lnTo>
                  <a:pt x="4228895" y="5909094"/>
                </a:lnTo>
                <a:lnTo>
                  <a:pt x="4228895" y="5909112"/>
                </a:lnTo>
                <a:lnTo>
                  <a:pt x="3936003" y="5909112"/>
                </a:lnTo>
                <a:lnTo>
                  <a:pt x="3936003" y="5909113"/>
                </a:lnTo>
                <a:lnTo>
                  <a:pt x="0" y="5909113"/>
                </a:lnTo>
                <a:lnTo>
                  <a:pt x="2796838" y="1676"/>
                </a:lnTo>
                <a:lnTo>
                  <a:pt x="2916686" y="1676"/>
                </a:lnTo>
                <a:lnTo>
                  <a:pt x="2917470" y="20"/>
                </a:lnTo>
                <a:lnTo>
                  <a:pt x="3210362" y="20"/>
                </a:lnTo>
                <a:lnTo>
                  <a:pt x="3210362" y="19"/>
                </a:lnTo>
                <a:lnTo>
                  <a:pt x="3555322" y="19"/>
                </a:lnTo>
                <a:lnTo>
                  <a:pt x="3555322" y="1"/>
                </a:lnTo>
                <a:lnTo>
                  <a:pt x="3848214" y="1"/>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F0924E5-8F0D-47CB-B59E-155AFCF8C3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8858"/>
            <a:ext cx="6769978" cy="5907437"/>
          </a:xfrm>
          <a:custGeom>
            <a:avLst/>
            <a:gdLst>
              <a:gd name="connsiteX0" fmla="*/ 0 w 6769978"/>
              <a:gd name="connsiteY0" fmla="*/ 0 h 5905761"/>
              <a:gd name="connsiteX1" fmla="*/ 6769978 w 6769978"/>
              <a:gd name="connsiteY1" fmla="*/ 0 h 5905761"/>
              <a:gd name="connsiteX2" fmla="*/ 3973138 w 6769978"/>
              <a:gd name="connsiteY2" fmla="*/ 5905761 h 5905761"/>
              <a:gd name="connsiteX3" fmla="*/ 0 w 6769978"/>
              <a:gd name="connsiteY3" fmla="*/ 5905761 h 5905761"/>
            </a:gdLst>
            <a:ahLst/>
            <a:cxnLst>
              <a:cxn ang="0">
                <a:pos x="connsiteX0" y="connsiteY0"/>
              </a:cxn>
              <a:cxn ang="0">
                <a:pos x="connsiteX1" y="connsiteY1"/>
              </a:cxn>
              <a:cxn ang="0">
                <a:pos x="connsiteX2" y="connsiteY2"/>
              </a:cxn>
              <a:cxn ang="0">
                <a:pos x="connsiteX3" y="connsiteY3"/>
              </a:cxn>
            </a:cxnLst>
            <a:rect l="l" t="t" r="r" b="b"/>
            <a:pathLst>
              <a:path w="6769978" h="5905761">
                <a:moveTo>
                  <a:pt x="0" y="0"/>
                </a:moveTo>
                <a:lnTo>
                  <a:pt x="6769978" y="0"/>
                </a:lnTo>
                <a:lnTo>
                  <a:pt x="3973138" y="5905761"/>
                </a:lnTo>
                <a:lnTo>
                  <a:pt x="0" y="5905761"/>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lumMod val="95000"/>
                </a:prstClr>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8AE71564-18BD-494A-8F34-1DA8F069173A}"/>
              </a:ext>
            </a:extLst>
          </p:cNvPr>
          <p:cNvSpPr txBox="1"/>
          <p:nvPr/>
        </p:nvSpPr>
        <p:spPr>
          <a:xfrm>
            <a:off x="7872475" y="957919"/>
            <a:ext cx="740203" cy="369332"/>
          </a:xfrm>
          <a:prstGeom prst="rect">
            <a:avLst/>
          </a:prstGeom>
          <a:noFill/>
        </p:spPr>
        <p:txBody>
          <a:bodyPr wrap="none" rtlCol="0">
            <a:spAutoFit/>
          </a:bodyPr>
          <a:lstStyle/>
          <a:p>
            <a:r>
              <a:rPr lang="en-IL" dirty="0"/>
              <a:t>Sativa</a:t>
            </a:r>
          </a:p>
        </p:txBody>
      </p:sp>
      <p:sp>
        <p:nvSpPr>
          <p:cNvPr id="11" name="TextBox 10">
            <a:extLst>
              <a:ext uri="{FF2B5EF4-FFF2-40B4-BE49-F238E27FC236}">
                <a16:creationId xmlns:a16="http://schemas.microsoft.com/office/drawing/2014/main" id="{6E986C62-837C-3F44-B45F-525C6D69462C}"/>
              </a:ext>
            </a:extLst>
          </p:cNvPr>
          <p:cNvSpPr txBox="1"/>
          <p:nvPr/>
        </p:nvSpPr>
        <p:spPr>
          <a:xfrm>
            <a:off x="10316212" y="957919"/>
            <a:ext cx="745397" cy="369332"/>
          </a:xfrm>
          <a:prstGeom prst="rect">
            <a:avLst/>
          </a:prstGeom>
          <a:noFill/>
        </p:spPr>
        <p:txBody>
          <a:bodyPr wrap="none" rtlCol="0">
            <a:spAutoFit/>
          </a:bodyPr>
          <a:lstStyle/>
          <a:p>
            <a:r>
              <a:rPr lang="en-IL" dirty="0"/>
              <a:t>Indica</a:t>
            </a:r>
          </a:p>
        </p:txBody>
      </p:sp>
      <p:sp>
        <p:nvSpPr>
          <p:cNvPr id="13" name="TextBox 12">
            <a:extLst>
              <a:ext uri="{FF2B5EF4-FFF2-40B4-BE49-F238E27FC236}">
                <a16:creationId xmlns:a16="http://schemas.microsoft.com/office/drawing/2014/main" id="{1D3B6FBC-28FC-D845-98F6-90561D8675FD}"/>
              </a:ext>
            </a:extLst>
          </p:cNvPr>
          <p:cNvSpPr txBox="1"/>
          <p:nvPr/>
        </p:nvSpPr>
        <p:spPr>
          <a:xfrm>
            <a:off x="9033441" y="3796615"/>
            <a:ext cx="809837" cy="369332"/>
          </a:xfrm>
          <a:prstGeom prst="rect">
            <a:avLst/>
          </a:prstGeom>
          <a:noFill/>
        </p:spPr>
        <p:txBody>
          <a:bodyPr wrap="none" rtlCol="0">
            <a:spAutoFit/>
          </a:bodyPr>
          <a:lstStyle/>
          <a:p>
            <a:r>
              <a:rPr lang="en-IL" dirty="0"/>
              <a:t>Hybrid</a:t>
            </a:r>
          </a:p>
        </p:txBody>
      </p:sp>
      <p:sp>
        <p:nvSpPr>
          <p:cNvPr id="14" name="TextBox 13">
            <a:extLst>
              <a:ext uri="{FF2B5EF4-FFF2-40B4-BE49-F238E27FC236}">
                <a16:creationId xmlns:a16="http://schemas.microsoft.com/office/drawing/2014/main" id="{AEBFEB72-4A10-EB4C-B5DB-2D935142E6F2}"/>
              </a:ext>
            </a:extLst>
          </p:cNvPr>
          <p:cNvSpPr txBox="1"/>
          <p:nvPr/>
        </p:nvSpPr>
        <p:spPr>
          <a:xfrm>
            <a:off x="8818474" y="3964522"/>
            <a:ext cx="2049607" cy="2092881"/>
          </a:xfrm>
          <a:prstGeom prst="rect">
            <a:avLst/>
          </a:prstGeom>
          <a:noFill/>
        </p:spPr>
        <p:txBody>
          <a:bodyPr wrap="square" rtlCol="0">
            <a:spAutoFit/>
            <a:scene3d>
              <a:camera prst="isometricOffAxis2Left"/>
              <a:lightRig rig="threePt" dir="t"/>
            </a:scene3d>
            <a:sp3d>
              <a:bevelT w="635000"/>
              <a:bevelB w="190500" h="190500"/>
            </a:sp3d>
          </a:bodyPr>
          <a:lstStyle/>
          <a:p>
            <a:r>
              <a:rPr lang="en-IL" sz="13000" dirty="0">
                <a:solidFill>
                  <a:srgbClr val="00B050"/>
                </a:solidFill>
                <a:latin typeface="Arial" panose="020B0604020202020204" pitchFamily="34" charset="0"/>
                <a:cs typeface="Arial" panose="020B0604020202020204" pitchFamily="34" charset="0"/>
              </a:rPr>
              <a:t>?</a:t>
            </a:r>
          </a:p>
        </p:txBody>
      </p:sp>
      <p:pic>
        <p:nvPicPr>
          <p:cNvPr id="15" name="Picture 14" descr="A screenshot of a video game&#10;&#10;Description automatically generated">
            <a:extLst>
              <a:ext uri="{FF2B5EF4-FFF2-40B4-BE49-F238E27FC236}">
                <a16:creationId xmlns:a16="http://schemas.microsoft.com/office/drawing/2014/main" id="{ECC6BF6C-26E3-F34D-98DF-79AA7B9EC1A2}"/>
              </a:ext>
            </a:extLst>
          </p:cNvPr>
          <p:cNvPicPr>
            <a:picLocks noChangeAspect="1"/>
          </p:cNvPicPr>
          <p:nvPr/>
        </p:nvPicPr>
        <p:blipFill rotWithShape="1">
          <a:blip r:embed="rId2"/>
          <a:srcRect l="13291" t="16066" r="13431" b="13144"/>
          <a:stretch/>
        </p:blipFill>
        <p:spPr>
          <a:xfrm>
            <a:off x="7232494" y="1262157"/>
            <a:ext cx="4495466" cy="2444885"/>
          </a:xfrm>
          <a:prstGeom prst="rect">
            <a:avLst/>
          </a:prstGeom>
        </p:spPr>
      </p:pic>
      <p:sp>
        <p:nvSpPr>
          <p:cNvPr id="16" name="Title 1">
            <a:extLst>
              <a:ext uri="{FF2B5EF4-FFF2-40B4-BE49-F238E27FC236}">
                <a16:creationId xmlns:a16="http://schemas.microsoft.com/office/drawing/2014/main" id="{6638E85B-86D3-8245-9E62-C0A57F804A0B}"/>
              </a:ext>
            </a:extLst>
          </p:cNvPr>
          <p:cNvSpPr txBox="1">
            <a:spLocks/>
          </p:cNvSpPr>
          <p:nvPr/>
        </p:nvSpPr>
        <p:spPr>
          <a:xfrm>
            <a:off x="841247" y="1655286"/>
            <a:ext cx="4609057" cy="26100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L" sz="5400" dirty="0">
                <a:solidFill>
                  <a:schemeClr val="bg2"/>
                </a:solidFill>
              </a:rPr>
              <a:t>Cannabis Analysis</a:t>
            </a:r>
          </a:p>
        </p:txBody>
      </p:sp>
      <p:sp>
        <p:nvSpPr>
          <p:cNvPr id="17" name="Subtitle 2">
            <a:extLst>
              <a:ext uri="{FF2B5EF4-FFF2-40B4-BE49-F238E27FC236}">
                <a16:creationId xmlns:a16="http://schemas.microsoft.com/office/drawing/2014/main" id="{0BAAC4A6-54EF-7346-B32C-569E3402758A}"/>
              </a:ext>
            </a:extLst>
          </p:cNvPr>
          <p:cNvSpPr txBox="1">
            <a:spLocks/>
          </p:cNvSpPr>
          <p:nvPr/>
        </p:nvSpPr>
        <p:spPr>
          <a:xfrm>
            <a:off x="839723" y="3796615"/>
            <a:ext cx="4609057" cy="76604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L" sz="2000" dirty="0">
                <a:solidFill>
                  <a:schemeClr val="bg2"/>
                </a:solidFill>
              </a:rPr>
              <a:t>Avitay Ingerman</a:t>
            </a:r>
          </a:p>
          <a:p>
            <a:pPr marL="0" indent="0">
              <a:buNone/>
            </a:pPr>
            <a:r>
              <a:rPr lang="en-IL" sz="2000" dirty="0">
                <a:solidFill>
                  <a:schemeClr val="bg2"/>
                </a:solidFill>
              </a:rPr>
              <a:t>Daniel Ofir</a:t>
            </a:r>
          </a:p>
        </p:txBody>
      </p:sp>
    </p:spTree>
    <p:extLst>
      <p:ext uri="{BB962C8B-B14F-4D97-AF65-F5344CB8AC3E}">
        <p14:creationId xmlns:p14="http://schemas.microsoft.com/office/powerpoint/2010/main" val="2194135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E660CB5-F295-8346-9CC7-56C1F7F2060C}"/>
              </a:ext>
            </a:extLst>
          </p:cNvPr>
          <p:cNvSpPr>
            <a:spLocks noGrp="1"/>
          </p:cNvSpPr>
          <p:nvPr>
            <p:ph type="title"/>
          </p:nvPr>
        </p:nvSpPr>
        <p:spPr>
          <a:xfrm>
            <a:off x="833002" y="190030"/>
            <a:ext cx="10520702" cy="1325563"/>
          </a:xfrm>
        </p:spPr>
        <p:txBody>
          <a:bodyPr>
            <a:normAutofit/>
          </a:bodyPr>
          <a:lstStyle/>
          <a:p>
            <a:r>
              <a:rPr lang="en-IL" dirty="0">
                <a:solidFill>
                  <a:srgbClr val="FFFFFF"/>
                </a:solidFill>
              </a:rPr>
              <a:t>Data Scrubbing – Missing data filling</a:t>
            </a:r>
          </a:p>
        </p:txBody>
      </p:sp>
      <p:sp>
        <p:nvSpPr>
          <p:cNvPr id="3" name="Content Placeholder 2">
            <a:extLst>
              <a:ext uri="{FF2B5EF4-FFF2-40B4-BE49-F238E27FC236}">
                <a16:creationId xmlns:a16="http://schemas.microsoft.com/office/drawing/2014/main" id="{BA080928-EC02-ED41-A9A8-B9C716E1803F}"/>
              </a:ext>
            </a:extLst>
          </p:cNvPr>
          <p:cNvSpPr>
            <a:spLocks noGrp="1"/>
          </p:cNvSpPr>
          <p:nvPr>
            <p:ph idx="1"/>
          </p:nvPr>
        </p:nvSpPr>
        <p:spPr>
          <a:xfrm>
            <a:off x="838201" y="1315733"/>
            <a:ext cx="10515598" cy="4154361"/>
          </a:xfrm>
        </p:spPr>
        <p:txBody>
          <a:bodyPr>
            <a:normAutofit/>
          </a:bodyPr>
          <a:lstStyle/>
          <a:p>
            <a:pPr marL="0" indent="0">
              <a:buNone/>
            </a:pPr>
            <a:r>
              <a:rPr lang="en-IL" sz="2500" u="sng" dirty="0">
                <a:solidFill>
                  <a:srgbClr val="FFFFFF"/>
                </a:solidFill>
              </a:rPr>
              <a:t>How?</a:t>
            </a:r>
          </a:p>
          <a:p>
            <a:pPr marL="0" indent="0">
              <a:buNone/>
            </a:pPr>
            <a:r>
              <a:rPr lang="en-IL" sz="1800" dirty="0">
                <a:solidFill>
                  <a:srgbClr val="FFFFFF"/>
                </a:solidFill>
              </a:rPr>
              <a:t>As strains are gentic “children” of other strains, it makes sense that a strain will inherit some features from its’ ”parents”.</a:t>
            </a:r>
          </a:p>
          <a:p>
            <a:pPr marL="0" indent="0">
              <a:buNone/>
            </a:pPr>
            <a:r>
              <a:rPr lang="en-IL" sz="1800" dirty="0">
                <a:solidFill>
                  <a:srgbClr val="FFFFFF"/>
                </a:solidFill>
              </a:rPr>
              <a:t>An example is THC % - for strains that are missing this data we built a dataframe that contains the parent strains, as well as all their children. Then, we took the mean value of that dataframe in order to determine the THC % in our strain that is missing that data.</a:t>
            </a:r>
          </a:p>
        </p:txBody>
      </p:sp>
      <p:pic>
        <p:nvPicPr>
          <p:cNvPr id="9" name="Picture 8">
            <a:extLst>
              <a:ext uri="{FF2B5EF4-FFF2-40B4-BE49-F238E27FC236}">
                <a16:creationId xmlns:a16="http://schemas.microsoft.com/office/drawing/2014/main" id="{7FB33FA6-3F31-074B-9B43-1CF95D39ECD3}"/>
              </a:ext>
            </a:extLst>
          </p:cNvPr>
          <p:cNvPicPr>
            <a:picLocks noChangeAspect="1"/>
          </p:cNvPicPr>
          <p:nvPr/>
        </p:nvPicPr>
        <p:blipFill>
          <a:blip r:embed="rId2"/>
          <a:stretch>
            <a:fillRect/>
          </a:stretch>
        </p:blipFill>
        <p:spPr>
          <a:xfrm>
            <a:off x="920885" y="3245712"/>
            <a:ext cx="7548664" cy="1616696"/>
          </a:xfrm>
          <a:prstGeom prst="rect">
            <a:avLst/>
          </a:prstGeom>
        </p:spPr>
      </p:pic>
      <p:pic>
        <p:nvPicPr>
          <p:cNvPr id="10" name="Picture 9">
            <a:extLst>
              <a:ext uri="{FF2B5EF4-FFF2-40B4-BE49-F238E27FC236}">
                <a16:creationId xmlns:a16="http://schemas.microsoft.com/office/drawing/2014/main" id="{A988F742-1F8C-554D-9620-F2DA22BBD31E}"/>
              </a:ext>
            </a:extLst>
          </p:cNvPr>
          <p:cNvPicPr>
            <a:picLocks noChangeAspect="1"/>
          </p:cNvPicPr>
          <p:nvPr/>
        </p:nvPicPr>
        <p:blipFill>
          <a:blip r:embed="rId3"/>
          <a:stretch>
            <a:fillRect/>
          </a:stretch>
        </p:blipFill>
        <p:spPr>
          <a:xfrm>
            <a:off x="920885" y="5996799"/>
            <a:ext cx="7470843" cy="609967"/>
          </a:xfrm>
          <a:prstGeom prst="rect">
            <a:avLst/>
          </a:prstGeom>
        </p:spPr>
      </p:pic>
      <p:pic>
        <p:nvPicPr>
          <p:cNvPr id="11" name="Picture 10">
            <a:extLst>
              <a:ext uri="{FF2B5EF4-FFF2-40B4-BE49-F238E27FC236}">
                <a16:creationId xmlns:a16="http://schemas.microsoft.com/office/drawing/2014/main" id="{D43AFF36-4589-764F-B48D-5876C9F3802A}"/>
              </a:ext>
            </a:extLst>
          </p:cNvPr>
          <p:cNvPicPr>
            <a:picLocks noChangeAspect="1"/>
          </p:cNvPicPr>
          <p:nvPr/>
        </p:nvPicPr>
        <p:blipFill>
          <a:blip r:embed="rId4"/>
          <a:stretch>
            <a:fillRect/>
          </a:stretch>
        </p:blipFill>
        <p:spPr>
          <a:xfrm>
            <a:off x="920885" y="5068204"/>
            <a:ext cx="7548664" cy="722799"/>
          </a:xfrm>
          <a:prstGeom prst="rect">
            <a:avLst/>
          </a:prstGeom>
        </p:spPr>
      </p:pic>
    </p:spTree>
    <p:extLst>
      <p:ext uri="{BB962C8B-B14F-4D97-AF65-F5344CB8AC3E}">
        <p14:creationId xmlns:p14="http://schemas.microsoft.com/office/powerpoint/2010/main" val="105638172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E660CB5-F295-8346-9CC7-56C1F7F2060C}"/>
              </a:ext>
            </a:extLst>
          </p:cNvPr>
          <p:cNvSpPr>
            <a:spLocks noGrp="1"/>
          </p:cNvSpPr>
          <p:nvPr>
            <p:ph type="title"/>
          </p:nvPr>
        </p:nvSpPr>
        <p:spPr>
          <a:xfrm>
            <a:off x="833002" y="190030"/>
            <a:ext cx="10520702" cy="1325563"/>
          </a:xfrm>
        </p:spPr>
        <p:txBody>
          <a:bodyPr>
            <a:normAutofit/>
          </a:bodyPr>
          <a:lstStyle/>
          <a:p>
            <a:r>
              <a:rPr lang="en-IL" dirty="0">
                <a:solidFill>
                  <a:srgbClr val="FFFFFF"/>
                </a:solidFill>
              </a:rPr>
              <a:t>EDA – Strain Data</a:t>
            </a:r>
          </a:p>
        </p:txBody>
      </p:sp>
      <p:pic>
        <p:nvPicPr>
          <p:cNvPr id="13" name="Picture 12" descr="Chart, histogram&#10;&#10;Description automatically generated">
            <a:extLst>
              <a:ext uri="{FF2B5EF4-FFF2-40B4-BE49-F238E27FC236}">
                <a16:creationId xmlns:a16="http://schemas.microsoft.com/office/drawing/2014/main" id="{5E0DE9FA-46C8-D94D-88CA-CACF0EDA7C87}"/>
              </a:ext>
            </a:extLst>
          </p:cNvPr>
          <p:cNvPicPr>
            <a:picLocks noChangeAspect="1"/>
          </p:cNvPicPr>
          <p:nvPr/>
        </p:nvPicPr>
        <p:blipFill>
          <a:blip r:embed="rId2"/>
          <a:stretch>
            <a:fillRect/>
          </a:stretch>
        </p:blipFill>
        <p:spPr>
          <a:xfrm>
            <a:off x="405246" y="2239313"/>
            <a:ext cx="5618834" cy="3745889"/>
          </a:xfrm>
          <a:prstGeom prst="rect">
            <a:avLst/>
          </a:prstGeom>
        </p:spPr>
      </p:pic>
      <p:sp>
        <p:nvSpPr>
          <p:cNvPr id="33" name="TextBox 32">
            <a:extLst>
              <a:ext uri="{FF2B5EF4-FFF2-40B4-BE49-F238E27FC236}">
                <a16:creationId xmlns:a16="http://schemas.microsoft.com/office/drawing/2014/main" id="{8AB71FD3-815C-C64D-8B7A-C851875419F4}"/>
              </a:ext>
            </a:extLst>
          </p:cNvPr>
          <p:cNvSpPr txBox="1"/>
          <p:nvPr/>
        </p:nvSpPr>
        <p:spPr>
          <a:xfrm>
            <a:off x="845511" y="1448558"/>
            <a:ext cx="2553520" cy="477054"/>
          </a:xfrm>
          <a:prstGeom prst="rect">
            <a:avLst/>
          </a:prstGeom>
          <a:noFill/>
        </p:spPr>
        <p:txBody>
          <a:bodyPr wrap="none" rtlCol="0">
            <a:spAutoFit/>
          </a:bodyPr>
          <a:lstStyle/>
          <a:p>
            <a:r>
              <a:rPr lang="en-IL" sz="2500" u="sng" dirty="0"/>
              <a:t>THC% Distribution</a:t>
            </a:r>
          </a:p>
        </p:txBody>
      </p:sp>
      <p:sp>
        <p:nvSpPr>
          <p:cNvPr id="34" name="TextBox 33">
            <a:extLst>
              <a:ext uri="{FF2B5EF4-FFF2-40B4-BE49-F238E27FC236}">
                <a16:creationId xmlns:a16="http://schemas.microsoft.com/office/drawing/2014/main" id="{0322D2C2-1AE1-AF49-9BFA-CEF8FE5DB71F}"/>
              </a:ext>
            </a:extLst>
          </p:cNvPr>
          <p:cNvSpPr txBox="1"/>
          <p:nvPr/>
        </p:nvSpPr>
        <p:spPr>
          <a:xfrm>
            <a:off x="845511" y="1925612"/>
            <a:ext cx="4090479" cy="369332"/>
          </a:xfrm>
          <a:prstGeom prst="rect">
            <a:avLst/>
          </a:prstGeom>
          <a:noFill/>
        </p:spPr>
        <p:txBody>
          <a:bodyPr wrap="none" rtlCol="0">
            <a:spAutoFit/>
          </a:bodyPr>
          <a:lstStyle/>
          <a:p>
            <a:r>
              <a:rPr lang="en-IL" dirty="0"/>
              <a:t>Most of the strains contain 15 – 20 % THC</a:t>
            </a:r>
          </a:p>
        </p:txBody>
      </p:sp>
      <p:pic>
        <p:nvPicPr>
          <p:cNvPr id="4" name="Picture 3" descr="Chart, histogram&#10;&#10;Description automatically generated">
            <a:extLst>
              <a:ext uri="{FF2B5EF4-FFF2-40B4-BE49-F238E27FC236}">
                <a16:creationId xmlns:a16="http://schemas.microsoft.com/office/drawing/2014/main" id="{5B3137B1-FF56-9342-A695-D29683AA64B5}"/>
              </a:ext>
            </a:extLst>
          </p:cNvPr>
          <p:cNvPicPr>
            <a:picLocks noChangeAspect="1"/>
          </p:cNvPicPr>
          <p:nvPr/>
        </p:nvPicPr>
        <p:blipFill>
          <a:blip r:embed="rId3"/>
          <a:stretch>
            <a:fillRect/>
          </a:stretch>
        </p:blipFill>
        <p:spPr>
          <a:xfrm>
            <a:off x="6296892" y="2239312"/>
            <a:ext cx="5618834" cy="3745889"/>
          </a:xfrm>
          <a:prstGeom prst="rect">
            <a:avLst/>
          </a:prstGeom>
        </p:spPr>
      </p:pic>
      <p:sp>
        <p:nvSpPr>
          <p:cNvPr id="17" name="TextBox 16">
            <a:extLst>
              <a:ext uri="{FF2B5EF4-FFF2-40B4-BE49-F238E27FC236}">
                <a16:creationId xmlns:a16="http://schemas.microsoft.com/office/drawing/2014/main" id="{96A88EDD-1FA9-1740-800C-8F7CF21D38E5}"/>
              </a:ext>
            </a:extLst>
          </p:cNvPr>
          <p:cNvSpPr txBox="1"/>
          <p:nvPr/>
        </p:nvSpPr>
        <p:spPr>
          <a:xfrm>
            <a:off x="6872376" y="1448558"/>
            <a:ext cx="2569550" cy="477054"/>
          </a:xfrm>
          <a:prstGeom prst="rect">
            <a:avLst/>
          </a:prstGeom>
          <a:noFill/>
        </p:spPr>
        <p:txBody>
          <a:bodyPr wrap="none" rtlCol="0">
            <a:spAutoFit/>
          </a:bodyPr>
          <a:lstStyle/>
          <a:p>
            <a:r>
              <a:rPr lang="en-IL" sz="2500" u="sng" dirty="0"/>
              <a:t>CBD% Distribution</a:t>
            </a:r>
          </a:p>
        </p:txBody>
      </p:sp>
      <p:sp>
        <p:nvSpPr>
          <p:cNvPr id="18" name="TextBox 17">
            <a:extLst>
              <a:ext uri="{FF2B5EF4-FFF2-40B4-BE49-F238E27FC236}">
                <a16:creationId xmlns:a16="http://schemas.microsoft.com/office/drawing/2014/main" id="{8ED0B28C-C6FC-664F-B774-3008D47D58BA}"/>
              </a:ext>
            </a:extLst>
          </p:cNvPr>
          <p:cNvSpPr txBox="1"/>
          <p:nvPr/>
        </p:nvSpPr>
        <p:spPr>
          <a:xfrm>
            <a:off x="6872376" y="1925612"/>
            <a:ext cx="5183022" cy="369332"/>
          </a:xfrm>
          <a:prstGeom prst="rect">
            <a:avLst/>
          </a:prstGeom>
          <a:noFill/>
        </p:spPr>
        <p:txBody>
          <a:bodyPr wrap="none" rtlCol="0">
            <a:spAutoFit/>
          </a:bodyPr>
          <a:lstStyle/>
          <a:p>
            <a:r>
              <a:rPr lang="en-IL" dirty="0"/>
              <a:t>Unlike THC, most of the CBD % values are under 2.5%</a:t>
            </a:r>
          </a:p>
        </p:txBody>
      </p:sp>
    </p:spTree>
    <p:extLst>
      <p:ext uri="{BB962C8B-B14F-4D97-AF65-F5344CB8AC3E}">
        <p14:creationId xmlns:p14="http://schemas.microsoft.com/office/powerpoint/2010/main" val="319890516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E660CB5-F295-8346-9CC7-56C1F7F2060C}"/>
              </a:ext>
            </a:extLst>
          </p:cNvPr>
          <p:cNvSpPr>
            <a:spLocks noGrp="1"/>
          </p:cNvSpPr>
          <p:nvPr>
            <p:ph type="title"/>
          </p:nvPr>
        </p:nvSpPr>
        <p:spPr>
          <a:xfrm>
            <a:off x="833002" y="190030"/>
            <a:ext cx="10520702" cy="1325563"/>
          </a:xfrm>
        </p:spPr>
        <p:txBody>
          <a:bodyPr>
            <a:normAutofit/>
          </a:bodyPr>
          <a:lstStyle/>
          <a:p>
            <a:r>
              <a:rPr lang="en-IL" dirty="0">
                <a:solidFill>
                  <a:srgbClr val="FFFFFF"/>
                </a:solidFill>
              </a:rPr>
              <a:t>EDA – Strain Data</a:t>
            </a:r>
          </a:p>
        </p:txBody>
      </p:sp>
      <p:pic>
        <p:nvPicPr>
          <p:cNvPr id="22" name="Picture 21" descr="Chart, pie chart&#10;&#10;Description automatically generated">
            <a:extLst>
              <a:ext uri="{FF2B5EF4-FFF2-40B4-BE49-F238E27FC236}">
                <a16:creationId xmlns:a16="http://schemas.microsoft.com/office/drawing/2014/main" id="{0E9E4923-900F-2144-9F83-968E45F88724}"/>
              </a:ext>
            </a:extLst>
          </p:cNvPr>
          <p:cNvPicPr>
            <a:picLocks noChangeAspect="1"/>
          </p:cNvPicPr>
          <p:nvPr/>
        </p:nvPicPr>
        <p:blipFill>
          <a:blip r:embed="rId3"/>
          <a:stretch>
            <a:fillRect/>
          </a:stretch>
        </p:blipFill>
        <p:spPr>
          <a:xfrm>
            <a:off x="837561" y="1913682"/>
            <a:ext cx="3581399" cy="2387599"/>
          </a:xfrm>
          <a:prstGeom prst="rect">
            <a:avLst/>
          </a:prstGeom>
        </p:spPr>
      </p:pic>
      <p:pic>
        <p:nvPicPr>
          <p:cNvPr id="30" name="Picture 29" descr="Chart, pie chart&#10;&#10;Description automatically generated">
            <a:extLst>
              <a:ext uri="{FF2B5EF4-FFF2-40B4-BE49-F238E27FC236}">
                <a16:creationId xmlns:a16="http://schemas.microsoft.com/office/drawing/2014/main" id="{3D5F2977-50DE-1B4C-85D6-505636617611}"/>
              </a:ext>
            </a:extLst>
          </p:cNvPr>
          <p:cNvPicPr>
            <a:picLocks noChangeAspect="1"/>
          </p:cNvPicPr>
          <p:nvPr/>
        </p:nvPicPr>
        <p:blipFill>
          <a:blip r:embed="rId4"/>
          <a:stretch>
            <a:fillRect/>
          </a:stretch>
        </p:blipFill>
        <p:spPr>
          <a:xfrm>
            <a:off x="5633010" y="1949467"/>
            <a:ext cx="3581399" cy="2387599"/>
          </a:xfrm>
          <a:prstGeom prst="rect">
            <a:avLst/>
          </a:prstGeom>
        </p:spPr>
      </p:pic>
      <p:sp>
        <p:nvSpPr>
          <p:cNvPr id="41" name="TextBox 40">
            <a:extLst>
              <a:ext uri="{FF2B5EF4-FFF2-40B4-BE49-F238E27FC236}">
                <a16:creationId xmlns:a16="http://schemas.microsoft.com/office/drawing/2014/main" id="{D4E064E1-078D-A14B-B788-8BA616038666}"/>
              </a:ext>
            </a:extLst>
          </p:cNvPr>
          <p:cNvSpPr txBox="1"/>
          <p:nvPr/>
        </p:nvSpPr>
        <p:spPr>
          <a:xfrm>
            <a:off x="870017" y="1192073"/>
            <a:ext cx="1753685" cy="477054"/>
          </a:xfrm>
          <a:prstGeom prst="rect">
            <a:avLst/>
          </a:prstGeom>
          <a:noFill/>
        </p:spPr>
        <p:txBody>
          <a:bodyPr wrap="none" rtlCol="0">
            <a:spAutoFit/>
          </a:bodyPr>
          <a:lstStyle/>
          <a:p>
            <a:r>
              <a:rPr lang="en-IL" sz="2500" u="sng" dirty="0"/>
              <a:t>Strain Types</a:t>
            </a:r>
          </a:p>
        </p:txBody>
      </p:sp>
      <p:sp>
        <p:nvSpPr>
          <p:cNvPr id="42" name="TextBox 41">
            <a:extLst>
              <a:ext uri="{FF2B5EF4-FFF2-40B4-BE49-F238E27FC236}">
                <a16:creationId xmlns:a16="http://schemas.microsoft.com/office/drawing/2014/main" id="{C080A2E2-BDCA-1146-AEB8-8C6E5BCEFC8A}"/>
              </a:ext>
            </a:extLst>
          </p:cNvPr>
          <p:cNvSpPr txBox="1"/>
          <p:nvPr/>
        </p:nvSpPr>
        <p:spPr>
          <a:xfrm>
            <a:off x="870017" y="1669127"/>
            <a:ext cx="4616328" cy="369332"/>
          </a:xfrm>
          <a:prstGeom prst="rect">
            <a:avLst/>
          </a:prstGeom>
          <a:noFill/>
        </p:spPr>
        <p:txBody>
          <a:bodyPr wrap="none" rtlCol="0">
            <a:spAutoFit/>
          </a:bodyPr>
          <a:lstStyle/>
          <a:p>
            <a:r>
              <a:rPr lang="en-IL" dirty="0"/>
              <a:t>More than 50% of our data are “Hybrid” strains</a:t>
            </a:r>
          </a:p>
        </p:txBody>
      </p:sp>
      <p:sp>
        <p:nvSpPr>
          <p:cNvPr id="43" name="TextBox 42">
            <a:extLst>
              <a:ext uri="{FF2B5EF4-FFF2-40B4-BE49-F238E27FC236}">
                <a16:creationId xmlns:a16="http://schemas.microsoft.com/office/drawing/2014/main" id="{6CD3BDA3-CB29-1E45-B8B8-D807C1EB93A7}"/>
              </a:ext>
            </a:extLst>
          </p:cNvPr>
          <p:cNvSpPr txBox="1"/>
          <p:nvPr/>
        </p:nvSpPr>
        <p:spPr>
          <a:xfrm>
            <a:off x="5769037" y="1182237"/>
            <a:ext cx="3371436" cy="477054"/>
          </a:xfrm>
          <a:prstGeom prst="rect">
            <a:avLst/>
          </a:prstGeom>
          <a:noFill/>
        </p:spPr>
        <p:txBody>
          <a:bodyPr wrap="none" rtlCol="0">
            <a:spAutoFit/>
          </a:bodyPr>
          <a:lstStyle/>
          <a:p>
            <a:r>
              <a:rPr lang="en-IL" sz="2500" u="sng" dirty="0"/>
              <a:t>Most Common Terpenes</a:t>
            </a:r>
          </a:p>
        </p:txBody>
      </p:sp>
      <p:sp>
        <p:nvSpPr>
          <p:cNvPr id="44" name="TextBox 43">
            <a:extLst>
              <a:ext uri="{FF2B5EF4-FFF2-40B4-BE49-F238E27FC236}">
                <a16:creationId xmlns:a16="http://schemas.microsoft.com/office/drawing/2014/main" id="{3838845F-4A08-5148-9AC7-D2A8878DACEA}"/>
              </a:ext>
            </a:extLst>
          </p:cNvPr>
          <p:cNvSpPr txBox="1"/>
          <p:nvPr/>
        </p:nvSpPr>
        <p:spPr>
          <a:xfrm>
            <a:off x="5769037" y="1659291"/>
            <a:ext cx="3814699" cy="369332"/>
          </a:xfrm>
          <a:prstGeom prst="rect">
            <a:avLst/>
          </a:prstGeom>
          <a:noFill/>
        </p:spPr>
        <p:txBody>
          <a:bodyPr wrap="none" rtlCol="0">
            <a:spAutoFit/>
          </a:bodyPr>
          <a:lstStyle/>
          <a:p>
            <a:r>
              <a:rPr lang="en-IL" dirty="0"/>
              <a:t>The most common terpene is Myrcene</a:t>
            </a:r>
          </a:p>
        </p:txBody>
      </p:sp>
      <p:pic>
        <p:nvPicPr>
          <p:cNvPr id="21" name="Picture 20" descr="Chart, pie chart&#10;&#10;Description automatically generated">
            <a:extLst>
              <a:ext uri="{FF2B5EF4-FFF2-40B4-BE49-F238E27FC236}">
                <a16:creationId xmlns:a16="http://schemas.microsoft.com/office/drawing/2014/main" id="{29376A88-E520-BA40-A9E1-7F8D46FBD150}"/>
              </a:ext>
            </a:extLst>
          </p:cNvPr>
          <p:cNvPicPr>
            <a:picLocks noChangeAspect="1"/>
          </p:cNvPicPr>
          <p:nvPr/>
        </p:nvPicPr>
        <p:blipFill>
          <a:blip r:embed="rId5"/>
          <a:stretch>
            <a:fillRect/>
          </a:stretch>
        </p:blipFill>
        <p:spPr>
          <a:xfrm>
            <a:off x="5710489" y="4336860"/>
            <a:ext cx="3488531" cy="2325687"/>
          </a:xfrm>
          <a:prstGeom prst="rect">
            <a:avLst/>
          </a:prstGeom>
        </p:spPr>
      </p:pic>
      <p:sp>
        <p:nvSpPr>
          <p:cNvPr id="23" name="TextBox 22">
            <a:extLst>
              <a:ext uri="{FF2B5EF4-FFF2-40B4-BE49-F238E27FC236}">
                <a16:creationId xmlns:a16="http://schemas.microsoft.com/office/drawing/2014/main" id="{04E45AB1-9C1F-9F47-9BD3-993C73185563}"/>
              </a:ext>
            </a:extLst>
          </p:cNvPr>
          <p:cNvSpPr txBox="1"/>
          <p:nvPr/>
        </p:nvSpPr>
        <p:spPr>
          <a:xfrm>
            <a:off x="837560" y="4102139"/>
            <a:ext cx="5508752" cy="477054"/>
          </a:xfrm>
          <a:prstGeom prst="rect">
            <a:avLst/>
          </a:prstGeom>
          <a:noFill/>
        </p:spPr>
        <p:txBody>
          <a:bodyPr wrap="none" rtlCol="0">
            <a:spAutoFit/>
          </a:bodyPr>
          <a:lstStyle/>
          <a:p>
            <a:r>
              <a:rPr lang="en-IL" sz="2500" u="sng" dirty="0"/>
              <a:t>Top 3 Flavors / Feelings – Strain Type Dist</a:t>
            </a:r>
          </a:p>
        </p:txBody>
      </p:sp>
      <p:sp>
        <p:nvSpPr>
          <p:cNvPr id="24" name="TextBox 23">
            <a:extLst>
              <a:ext uri="{FF2B5EF4-FFF2-40B4-BE49-F238E27FC236}">
                <a16:creationId xmlns:a16="http://schemas.microsoft.com/office/drawing/2014/main" id="{0C43F06B-9D05-114A-BF4C-5F8EF5D66D14}"/>
              </a:ext>
            </a:extLst>
          </p:cNvPr>
          <p:cNvSpPr txBox="1"/>
          <p:nvPr/>
        </p:nvSpPr>
        <p:spPr>
          <a:xfrm>
            <a:off x="833002" y="4503206"/>
            <a:ext cx="5987473" cy="923330"/>
          </a:xfrm>
          <a:prstGeom prst="rect">
            <a:avLst/>
          </a:prstGeom>
          <a:noFill/>
        </p:spPr>
        <p:txBody>
          <a:bodyPr wrap="none" rtlCol="0">
            <a:spAutoFit/>
          </a:bodyPr>
          <a:lstStyle/>
          <a:p>
            <a:r>
              <a:rPr lang="en-IL" dirty="0"/>
              <a:t>The ratio between the types remains the same, which shows</a:t>
            </a:r>
          </a:p>
          <a:p>
            <a:r>
              <a:rPr lang="en-US" dirty="0"/>
              <a:t>T</a:t>
            </a:r>
            <a:r>
              <a:rPr lang="en-IL" dirty="0"/>
              <a:t>hat all types share the same top flavors.</a:t>
            </a:r>
          </a:p>
          <a:p>
            <a:r>
              <a:rPr lang="en-IL" dirty="0"/>
              <a:t>The same happens for ”Top 3 Feelings”</a:t>
            </a:r>
          </a:p>
        </p:txBody>
      </p:sp>
      <p:pic>
        <p:nvPicPr>
          <p:cNvPr id="10" name="Picture 9" descr="Chart, pie chart&#10;&#10;Description automatically generated">
            <a:extLst>
              <a:ext uri="{FF2B5EF4-FFF2-40B4-BE49-F238E27FC236}">
                <a16:creationId xmlns:a16="http://schemas.microsoft.com/office/drawing/2014/main" id="{780E76E9-6AD3-BA47-A616-4F8CC81BD122}"/>
              </a:ext>
            </a:extLst>
          </p:cNvPr>
          <p:cNvPicPr>
            <a:picLocks noChangeAspect="1"/>
          </p:cNvPicPr>
          <p:nvPr/>
        </p:nvPicPr>
        <p:blipFill>
          <a:blip r:embed="rId6"/>
          <a:stretch>
            <a:fillRect/>
          </a:stretch>
        </p:blipFill>
        <p:spPr>
          <a:xfrm>
            <a:off x="8149765" y="4306380"/>
            <a:ext cx="3604815" cy="2403210"/>
          </a:xfrm>
          <a:prstGeom prst="rect">
            <a:avLst/>
          </a:prstGeom>
        </p:spPr>
      </p:pic>
    </p:spTree>
    <p:extLst>
      <p:ext uri="{BB962C8B-B14F-4D97-AF65-F5344CB8AC3E}">
        <p14:creationId xmlns:p14="http://schemas.microsoft.com/office/powerpoint/2010/main" val="376318048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E660CB5-F295-8346-9CC7-56C1F7F2060C}"/>
              </a:ext>
            </a:extLst>
          </p:cNvPr>
          <p:cNvSpPr>
            <a:spLocks noGrp="1"/>
          </p:cNvSpPr>
          <p:nvPr>
            <p:ph type="title"/>
          </p:nvPr>
        </p:nvSpPr>
        <p:spPr>
          <a:xfrm>
            <a:off x="833002" y="190030"/>
            <a:ext cx="10520702" cy="1325563"/>
          </a:xfrm>
        </p:spPr>
        <p:txBody>
          <a:bodyPr>
            <a:normAutofit/>
          </a:bodyPr>
          <a:lstStyle/>
          <a:p>
            <a:r>
              <a:rPr lang="en-IL" dirty="0">
                <a:solidFill>
                  <a:srgbClr val="FFFFFF"/>
                </a:solidFill>
              </a:rPr>
              <a:t>EDA – Strain Rating</a:t>
            </a:r>
          </a:p>
        </p:txBody>
      </p:sp>
      <p:pic>
        <p:nvPicPr>
          <p:cNvPr id="28" name="Picture 27" descr="Chart&#10;&#10;Description automatically generated">
            <a:extLst>
              <a:ext uri="{FF2B5EF4-FFF2-40B4-BE49-F238E27FC236}">
                <a16:creationId xmlns:a16="http://schemas.microsoft.com/office/drawing/2014/main" id="{6378D805-2F84-0F4B-9D20-FA9119D7E738}"/>
              </a:ext>
            </a:extLst>
          </p:cNvPr>
          <p:cNvPicPr>
            <a:picLocks noChangeAspect="1"/>
          </p:cNvPicPr>
          <p:nvPr/>
        </p:nvPicPr>
        <p:blipFill>
          <a:blip r:embed="rId2"/>
          <a:stretch>
            <a:fillRect/>
          </a:stretch>
        </p:blipFill>
        <p:spPr>
          <a:xfrm>
            <a:off x="5797374" y="2018603"/>
            <a:ext cx="3871981" cy="2581321"/>
          </a:xfrm>
          <a:prstGeom prst="rect">
            <a:avLst/>
          </a:prstGeom>
        </p:spPr>
      </p:pic>
      <p:pic>
        <p:nvPicPr>
          <p:cNvPr id="7" name="Picture 6" descr="Chart&#10;&#10;Description automatically generated">
            <a:extLst>
              <a:ext uri="{FF2B5EF4-FFF2-40B4-BE49-F238E27FC236}">
                <a16:creationId xmlns:a16="http://schemas.microsoft.com/office/drawing/2014/main" id="{1E3279ED-889E-2F44-BEA8-DA514C2DD320}"/>
              </a:ext>
            </a:extLst>
          </p:cNvPr>
          <p:cNvPicPr>
            <a:picLocks noChangeAspect="1"/>
          </p:cNvPicPr>
          <p:nvPr/>
        </p:nvPicPr>
        <p:blipFill>
          <a:blip r:embed="rId3"/>
          <a:stretch>
            <a:fillRect/>
          </a:stretch>
        </p:blipFill>
        <p:spPr>
          <a:xfrm>
            <a:off x="399952" y="3204477"/>
            <a:ext cx="4378233" cy="2918822"/>
          </a:xfrm>
          <a:prstGeom prst="rect">
            <a:avLst/>
          </a:prstGeom>
        </p:spPr>
      </p:pic>
      <p:sp>
        <p:nvSpPr>
          <p:cNvPr id="17" name="TextBox 16">
            <a:extLst>
              <a:ext uri="{FF2B5EF4-FFF2-40B4-BE49-F238E27FC236}">
                <a16:creationId xmlns:a16="http://schemas.microsoft.com/office/drawing/2014/main" id="{F53B61FD-9E80-AB45-90A1-11825F898E05}"/>
              </a:ext>
            </a:extLst>
          </p:cNvPr>
          <p:cNvSpPr txBox="1"/>
          <p:nvPr/>
        </p:nvSpPr>
        <p:spPr>
          <a:xfrm>
            <a:off x="841385" y="1541549"/>
            <a:ext cx="2432269" cy="477054"/>
          </a:xfrm>
          <a:prstGeom prst="rect">
            <a:avLst/>
          </a:prstGeom>
          <a:noFill/>
        </p:spPr>
        <p:txBody>
          <a:bodyPr wrap="none" rtlCol="0">
            <a:spAutoFit/>
          </a:bodyPr>
          <a:lstStyle/>
          <a:p>
            <a:r>
              <a:rPr lang="en-IL" sz="2500" u="sng" dirty="0"/>
              <a:t>Top Rated Strains</a:t>
            </a:r>
          </a:p>
        </p:txBody>
      </p:sp>
      <p:sp>
        <p:nvSpPr>
          <p:cNvPr id="18" name="TextBox 17">
            <a:extLst>
              <a:ext uri="{FF2B5EF4-FFF2-40B4-BE49-F238E27FC236}">
                <a16:creationId xmlns:a16="http://schemas.microsoft.com/office/drawing/2014/main" id="{D4EEBBFF-6A0D-DD4A-A189-B26D1451CC02}"/>
              </a:ext>
            </a:extLst>
          </p:cNvPr>
          <p:cNvSpPr txBox="1"/>
          <p:nvPr/>
        </p:nvSpPr>
        <p:spPr>
          <a:xfrm>
            <a:off x="841385" y="2018603"/>
            <a:ext cx="4126066" cy="646331"/>
          </a:xfrm>
          <a:prstGeom prst="rect">
            <a:avLst/>
          </a:prstGeom>
          <a:noFill/>
        </p:spPr>
        <p:txBody>
          <a:bodyPr wrap="none" rtlCol="0">
            <a:spAutoFit/>
          </a:bodyPr>
          <a:lstStyle/>
          <a:p>
            <a:r>
              <a:rPr lang="en-IL" dirty="0"/>
              <a:t>The calculation is:</a:t>
            </a:r>
          </a:p>
          <a:p>
            <a:r>
              <a:rPr lang="en-IL" dirty="0"/>
              <a:t>(Rating * Rating Users) / Max Rating Users</a:t>
            </a:r>
          </a:p>
        </p:txBody>
      </p:sp>
      <p:sp>
        <p:nvSpPr>
          <p:cNvPr id="19" name="TextBox 18">
            <a:extLst>
              <a:ext uri="{FF2B5EF4-FFF2-40B4-BE49-F238E27FC236}">
                <a16:creationId xmlns:a16="http://schemas.microsoft.com/office/drawing/2014/main" id="{F830FEE2-5355-1847-9F58-38DD55AC1CC4}"/>
              </a:ext>
            </a:extLst>
          </p:cNvPr>
          <p:cNvSpPr txBox="1"/>
          <p:nvPr/>
        </p:nvSpPr>
        <p:spPr>
          <a:xfrm>
            <a:off x="6089190" y="523800"/>
            <a:ext cx="2296141" cy="477054"/>
          </a:xfrm>
          <a:prstGeom prst="rect">
            <a:avLst/>
          </a:prstGeom>
          <a:noFill/>
        </p:spPr>
        <p:txBody>
          <a:bodyPr wrap="none" rtlCol="0">
            <a:spAutoFit/>
          </a:bodyPr>
          <a:lstStyle/>
          <a:p>
            <a:r>
              <a:rPr lang="en-IL" sz="2500" u="sng" dirty="0"/>
              <a:t>Rating by THC %</a:t>
            </a:r>
          </a:p>
        </p:txBody>
      </p:sp>
      <p:sp>
        <p:nvSpPr>
          <p:cNvPr id="20" name="TextBox 19">
            <a:extLst>
              <a:ext uri="{FF2B5EF4-FFF2-40B4-BE49-F238E27FC236}">
                <a16:creationId xmlns:a16="http://schemas.microsoft.com/office/drawing/2014/main" id="{509C1D13-3CDB-1043-AC0E-25A32C580976}"/>
              </a:ext>
            </a:extLst>
          </p:cNvPr>
          <p:cNvSpPr txBox="1"/>
          <p:nvPr/>
        </p:nvSpPr>
        <p:spPr>
          <a:xfrm>
            <a:off x="6089190" y="1000854"/>
            <a:ext cx="5158720" cy="1200329"/>
          </a:xfrm>
          <a:prstGeom prst="rect">
            <a:avLst/>
          </a:prstGeom>
          <a:noFill/>
        </p:spPr>
        <p:txBody>
          <a:bodyPr wrap="none" rtlCol="0">
            <a:spAutoFit/>
          </a:bodyPr>
          <a:lstStyle/>
          <a:p>
            <a:r>
              <a:rPr lang="en-IL" dirty="0"/>
              <a:t>Strains with under 15% THC usually have high rating. </a:t>
            </a:r>
          </a:p>
          <a:p>
            <a:r>
              <a:rPr lang="en-IL" dirty="0"/>
              <a:t>At around 15% we can see lower rating.</a:t>
            </a:r>
          </a:p>
          <a:p>
            <a:r>
              <a:rPr lang="en-IL" dirty="0"/>
              <a:t>Over 15% the amount of low ratings is decreasing.</a:t>
            </a:r>
          </a:p>
          <a:p>
            <a:r>
              <a:rPr lang="en-IL" dirty="0"/>
              <a:t>We can see some outliers, so they were cleaned.</a:t>
            </a:r>
          </a:p>
        </p:txBody>
      </p:sp>
      <p:pic>
        <p:nvPicPr>
          <p:cNvPr id="4" name="Picture 3" descr="A screenshot of a computer&#10;&#10;Description automatically generated with medium confidence">
            <a:extLst>
              <a:ext uri="{FF2B5EF4-FFF2-40B4-BE49-F238E27FC236}">
                <a16:creationId xmlns:a16="http://schemas.microsoft.com/office/drawing/2014/main" id="{C15DA457-DA22-1E4D-9BC1-794069E70DCF}"/>
              </a:ext>
            </a:extLst>
          </p:cNvPr>
          <p:cNvPicPr>
            <a:picLocks noChangeAspect="1"/>
          </p:cNvPicPr>
          <p:nvPr/>
        </p:nvPicPr>
        <p:blipFill>
          <a:blip r:embed="rId4"/>
          <a:stretch>
            <a:fillRect/>
          </a:stretch>
        </p:blipFill>
        <p:spPr>
          <a:xfrm>
            <a:off x="8517966" y="4276679"/>
            <a:ext cx="3871981" cy="2581321"/>
          </a:xfrm>
          <a:prstGeom prst="rect">
            <a:avLst/>
          </a:prstGeom>
        </p:spPr>
      </p:pic>
      <p:sp>
        <p:nvSpPr>
          <p:cNvPr id="5" name="TextBox 4">
            <a:extLst>
              <a:ext uri="{FF2B5EF4-FFF2-40B4-BE49-F238E27FC236}">
                <a16:creationId xmlns:a16="http://schemas.microsoft.com/office/drawing/2014/main" id="{5EF85276-B471-ED45-91A1-3AB0182501B4}"/>
              </a:ext>
            </a:extLst>
          </p:cNvPr>
          <p:cNvSpPr txBox="1"/>
          <p:nvPr/>
        </p:nvSpPr>
        <p:spPr>
          <a:xfrm>
            <a:off x="8341977" y="3920269"/>
            <a:ext cx="950901" cy="369332"/>
          </a:xfrm>
          <a:prstGeom prst="rect">
            <a:avLst/>
          </a:prstGeom>
          <a:noFill/>
        </p:spPr>
        <p:txBody>
          <a:bodyPr wrap="none" rtlCol="0">
            <a:spAutoFit/>
          </a:bodyPr>
          <a:lstStyle/>
          <a:p>
            <a:r>
              <a:rPr lang="en-IL" dirty="0"/>
              <a:t>Pre-EDA</a:t>
            </a:r>
          </a:p>
        </p:txBody>
      </p:sp>
      <p:sp>
        <p:nvSpPr>
          <p:cNvPr id="21" name="TextBox 20">
            <a:extLst>
              <a:ext uri="{FF2B5EF4-FFF2-40B4-BE49-F238E27FC236}">
                <a16:creationId xmlns:a16="http://schemas.microsoft.com/office/drawing/2014/main" id="{80EE4609-524C-7B41-BEAF-3627BBFE2524}"/>
              </a:ext>
            </a:extLst>
          </p:cNvPr>
          <p:cNvSpPr txBox="1"/>
          <p:nvPr/>
        </p:nvSpPr>
        <p:spPr>
          <a:xfrm>
            <a:off x="9057063" y="6123299"/>
            <a:ext cx="1032590" cy="369332"/>
          </a:xfrm>
          <a:prstGeom prst="rect">
            <a:avLst/>
          </a:prstGeom>
          <a:noFill/>
        </p:spPr>
        <p:txBody>
          <a:bodyPr wrap="none" rtlCol="0">
            <a:spAutoFit/>
          </a:bodyPr>
          <a:lstStyle/>
          <a:p>
            <a:r>
              <a:rPr lang="en-IL" dirty="0"/>
              <a:t>Post-EDA</a:t>
            </a:r>
          </a:p>
        </p:txBody>
      </p:sp>
    </p:spTree>
    <p:extLst>
      <p:ext uri="{BB962C8B-B14F-4D97-AF65-F5344CB8AC3E}">
        <p14:creationId xmlns:p14="http://schemas.microsoft.com/office/powerpoint/2010/main" val="49079263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E660CB5-F295-8346-9CC7-56C1F7F2060C}"/>
              </a:ext>
            </a:extLst>
          </p:cNvPr>
          <p:cNvSpPr>
            <a:spLocks noGrp="1"/>
          </p:cNvSpPr>
          <p:nvPr>
            <p:ph type="title"/>
          </p:nvPr>
        </p:nvSpPr>
        <p:spPr>
          <a:xfrm>
            <a:off x="833002" y="190030"/>
            <a:ext cx="10520702" cy="1325563"/>
          </a:xfrm>
        </p:spPr>
        <p:txBody>
          <a:bodyPr>
            <a:normAutofit/>
          </a:bodyPr>
          <a:lstStyle/>
          <a:p>
            <a:r>
              <a:rPr lang="en-IL" dirty="0">
                <a:solidFill>
                  <a:srgbClr val="FFFFFF"/>
                </a:solidFill>
              </a:rPr>
              <a:t>Machine Learning</a:t>
            </a:r>
          </a:p>
        </p:txBody>
      </p:sp>
      <p:sp>
        <p:nvSpPr>
          <p:cNvPr id="3" name="Content Placeholder 2">
            <a:extLst>
              <a:ext uri="{FF2B5EF4-FFF2-40B4-BE49-F238E27FC236}">
                <a16:creationId xmlns:a16="http://schemas.microsoft.com/office/drawing/2014/main" id="{BA080928-EC02-ED41-A9A8-B9C716E1803F}"/>
              </a:ext>
            </a:extLst>
          </p:cNvPr>
          <p:cNvSpPr>
            <a:spLocks noGrp="1"/>
          </p:cNvSpPr>
          <p:nvPr>
            <p:ph idx="1"/>
          </p:nvPr>
        </p:nvSpPr>
        <p:spPr>
          <a:xfrm>
            <a:off x="838201" y="1406523"/>
            <a:ext cx="10515598" cy="4154361"/>
          </a:xfrm>
        </p:spPr>
        <p:txBody>
          <a:bodyPr>
            <a:normAutofit/>
          </a:bodyPr>
          <a:lstStyle/>
          <a:p>
            <a:pPr marL="0" indent="0">
              <a:buNone/>
            </a:pPr>
            <a:r>
              <a:rPr lang="en-IL" sz="2500" u="sng" dirty="0">
                <a:solidFill>
                  <a:srgbClr val="FFFFFF"/>
                </a:solidFill>
              </a:rPr>
              <a:t>The Goal</a:t>
            </a:r>
          </a:p>
          <a:p>
            <a:pPr marL="0" indent="0">
              <a:buNone/>
            </a:pPr>
            <a:r>
              <a:rPr lang="en-IL" sz="1800" dirty="0">
                <a:solidFill>
                  <a:srgbClr val="FFFFFF"/>
                </a:solidFill>
              </a:rPr>
              <a:t>Create a model that can predict whether a strain is “Hybrid”, “Sativa” or “Indica”.</a:t>
            </a:r>
          </a:p>
          <a:p>
            <a:pPr marL="0" indent="0">
              <a:buNone/>
            </a:pPr>
            <a:endParaRPr lang="en-IL" sz="1800" dirty="0">
              <a:solidFill>
                <a:srgbClr val="FFFFFF"/>
              </a:solidFill>
            </a:endParaRPr>
          </a:p>
          <a:p>
            <a:pPr marL="0" indent="0">
              <a:buNone/>
            </a:pPr>
            <a:r>
              <a:rPr lang="en-IL" sz="2500" u="sng" dirty="0">
                <a:solidFill>
                  <a:srgbClr val="FFFFFF"/>
                </a:solidFill>
              </a:rPr>
              <a:t>The Method</a:t>
            </a:r>
          </a:p>
          <a:p>
            <a:pPr marL="0" indent="0">
              <a:buNone/>
            </a:pPr>
            <a:r>
              <a:rPr lang="en-IL" sz="1800" dirty="0">
                <a:solidFill>
                  <a:srgbClr val="FFFFFF"/>
                </a:solidFill>
              </a:rPr>
              <a:t>We used ‘sklearn’ library and Logistic Regression method to train the model and predict the strain type.</a:t>
            </a:r>
          </a:p>
          <a:p>
            <a:pPr marL="0" indent="0">
              <a:buNone/>
            </a:pPr>
            <a:r>
              <a:rPr lang="en-IL" sz="1800" dirty="0">
                <a:solidFill>
                  <a:srgbClr val="FFFFFF"/>
                </a:solidFill>
              </a:rPr>
              <a:t>The reason we chose Logistic Regression is that our type of predicition is a </a:t>
            </a:r>
            <a:r>
              <a:rPr lang="en-US" sz="1800" dirty="0">
                <a:solidFill>
                  <a:srgbClr val="FFFFFF"/>
                </a:solidFill>
              </a:rPr>
              <a:t>classification problem.</a:t>
            </a:r>
            <a:endParaRPr lang="en-IL" sz="1800" dirty="0">
              <a:solidFill>
                <a:srgbClr val="FFFFFF"/>
              </a:solidFill>
            </a:endParaRPr>
          </a:p>
          <a:p>
            <a:pPr marL="0" indent="0">
              <a:buNone/>
            </a:pPr>
            <a:endParaRPr lang="en-IL" sz="1800" dirty="0">
              <a:solidFill>
                <a:srgbClr val="FFFFFF"/>
              </a:solidFill>
            </a:endParaRPr>
          </a:p>
        </p:txBody>
      </p:sp>
      <p:sp>
        <p:nvSpPr>
          <p:cNvPr id="4" name="Rounded Rectangle 3">
            <a:extLst>
              <a:ext uri="{FF2B5EF4-FFF2-40B4-BE49-F238E27FC236}">
                <a16:creationId xmlns:a16="http://schemas.microsoft.com/office/drawing/2014/main" id="{2E0B6723-2158-5E44-813B-BA76DB25D7E2}"/>
              </a:ext>
            </a:extLst>
          </p:cNvPr>
          <p:cNvSpPr/>
          <p:nvPr/>
        </p:nvSpPr>
        <p:spPr>
          <a:xfrm>
            <a:off x="4618827" y="4567132"/>
            <a:ext cx="1834816" cy="1642310"/>
          </a:xfrm>
          <a:prstGeom prst="roundRect">
            <a:avLst/>
          </a:prstGeom>
          <a:solidFill>
            <a:srgbClr val="00D9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L" dirty="0"/>
              <a:t>Logistic Regression</a:t>
            </a:r>
          </a:p>
        </p:txBody>
      </p:sp>
      <p:sp>
        <p:nvSpPr>
          <p:cNvPr id="5" name="Right Arrow 4">
            <a:extLst>
              <a:ext uri="{FF2B5EF4-FFF2-40B4-BE49-F238E27FC236}">
                <a16:creationId xmlns:a16="http://schemas.microsoft.com/office/drawing/2014/main" id="{A181332A-450F-1542-9875-C28E7569D14D}"/>
              </a:ext>
            </a:extLst>
          </p:cNvPr>
          <p:cNvSpPr/>
          <p:nvPr/>
        </p:nvSpPr>
        <p:spPr>
          <a:xfrm>
            <a:off x="3022211" y="4765932"/>
            <a:ext cx="1530456" cy="242225"/>
          </a:xfrm>
          <a:prstGeom prst="rightArrow">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L" sz="1000" dirty="0"/>
              <a:t>Feelings</a:t>
            </a:r>
          </a:p>
        </p:txBody>
      </p:sp>
      <p:sp>
        <p:nvSpPr>
          <p:cNvPr id="10" name="Right Arrow 9">
            <a:extLst>
              <a:ext uri="{FF2B5EF4-FFF2-40B4-BE49-F238E27FC236}">
                <a16:creationId xmlns:a16="http://schemas.microsoft.com/office/drawing/2014/main" id="{511C89C4-CD92-5F4B-90AB-86079802D699}"/>
              </a:ext>
            </a:extLst>
          </p:cNvPr>
          <p:cNvSpPr/>
          <p:nvPr/>
        </p:nvSpPr>
        <p:spPr>
          <a:xfrm>
            <a:off x="3022211" y="5755042"/>
            <a:ext cx="1530456" cy="242225"/>
          </a:xfrm>
          <a:prstGeom prst="rightArrow">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L" sz="1000" dirty="0"/>
              <a:t>Flavors</a:t>
            </a:r>
          </a:p>
        </p:txBody>
      </p:sp>
      <p:sp>
        <p:nvSpPr>
          <p:cNvPr id="11" name="Right Arrow 10">
            <a:extLst>
              <a:ext uri="{FF2B5EF4-FFF2-40B4-BE49-F238E27FC236}">
                <a16:creationId xmlns:a16="http://schemas.microsoft.com/office/drawing/2014/main" id="{51BD266D-FC42-2D4E-AFF9-61FDF41879D3}"/>
              </a:ext>
            </a:extLst>
          </p:cNvPr>
          <p:cNvSpPr/>
          <p:nvPr/>
        </p:nvSpPr>
        <p:spPr>
          <a:xfrm>
            <a:off x="3022211" y="5414489"/>
            <a:ext cx="1530456" cy="242225"/>
          </a:xfrm>
          <a:prstGeom prst="rightArrow">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L" sz="1000" dirty="0"/>
              <a:t>THC %</a:t>
            </a:r>
          </a:p>
        </p:txBody>
      </p:sp>
      <p:sp>
        <p:nvSpPr>
          <p:cNvPr id="12" name="Right Arrow 11">
            <a:extLst>
              <a:ext uri="{FF2B5EF4-FFF2-40B4-BE49-F238E27FC236}">
                <a16:creationId xmlns:a16="http://schemas.microsoft.com/office/drawing/2014/main" id="{02173687-FB0B-5640-AC14-5F44C3F173AE}"/>
              </a:ext>
            </a:extLst>
          </p:cNvPr>
          <p:cNvSpPr/>
          <p:nvPr/>
        </p:nvSpPr>
        <p:spPr>
          <a:xfrm>
            <a:off x="3029481" y="5092106"/>
            <a:ext cx="1530456" cy="242225"/>
          </a:xfrm>
          <a:prstGeom prst="rightArrow">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L" sz="1000" dirty="0"/>
              <a:t>Terpenes</a:t>
            </a:r>
          </a:p>
        </p:txBody>
      </p:sp>
      <p:pic>
        <p:nvPicPr>
          <p:cNvPr id="13" name="Picture 12" descr="Map&#10;&#10;Description automatically generated with low confidence">
            <a:extLst>
              <a:ext uri="{FF2B5EF4-FFF2-40B4-BE49-F238E27FC236}">
                <a16:creationId xmlns:a16="http://schemas.microsoft.com/office/drawing/2014/main" id="{C06520F3-2086-1942-803E-D2422FC8A686}"/>
              </a:ext>
            </a:extLst>
          </p:cNvPr>
          <p:cNvPicPr>
            <a:picLocks noChangeAspect="1"/>
          </p:cNvPicPr>
          <p:nvPr/>
        </p:nvPicPr>
        <p:blipFill rotWithShape="1">
          <a:blip r:embed="rId2"/>
          <a:srcRect l="20853" t="9187" r="21410" b="32619"/>
          <a:stretch/>
        </p:blipFill>
        <p:spPr>
          <a:xfrm>
            <a:off x="8220939" y="4719077"/>
            <a:ext cx="1379901" cy="1390824"/>
          </a:xfrm>
          <a:prstGeom prst="rect">
            <a:avLst/>
          </a:prstGeom>
        </p:spPr>
      </p:pic>
      <p:sp>
        <p:nvSpPr>
          <p:cNvPr id="18" name="Right Arrow 17">
            <a:extLst>
              <a:ext uri="{FF2B5EF4-FFF2-40B4-BE49-F238E27FC236}">
                <a16:creationId xmlns:a16="http://schemas.microsoft.com/office/drawing/2014/main" id="{69FA3600-00E5-AA4D-ABFF-12742C362001}"/>
              </a:ext>
            </a:extLst>
          </p:cNvPr>
          <p:cNvSpPr/>
          <p:nvPr/>
        </p:nvSpPr>
        <p:spPr>
          <a:xfrm>
            <a:off x="6592143" y="5267174"/>
            <a:ext cx="1530456" cy="242225"/>
          </a:xfrm>
          <a:prstGeom prst="rightArrow">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L" sz="1000" dirty="0"/>
              <a:t>Indica / Sativa / Hybrid</a:t>
            </a:r>
          </a:p>
        </p:txBody>
      </p:sp>
    </p:spTree>
    <p:extLst>
      <p:ext uri="{BB962C8B-B14F-4D97-AF65-F5344CB8AC3E}">
        <p14:creationId xmlns:p14="http://schemas.microsoft.com/office/powerpoint/2010/main" val="4220962184"/>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E660CB5-F295-8346-9CC7-56C1F7F2060C}"/>
              </a:ext>
            </a:extLst>
          </p:cNvPr>
          <p:cNvSpPr>
            <a:spLocks noGrp="1"/>
          </p:cNvSpPr>
          <p:nvPr>
            <p:ph type="title"/>
          </p:nvPr>
        </p:nvSpPr>
        <p:spPr>
          <a:xfrm>
            <a:off x="833002" y="190030"/>
            <a:ext cx="10520702" cy="1325563"/>
          </a:xfrm>
        </p:spPr>
        <p:txBody>
          <a:bodyPr>
            <a:normAutofit/>
          </a:bodyPr>
          <a:lstStyle/>
          <a:p>
            <a:r>
              <a:rPr lang="en-IL" dirty="0">
                <a:solidFill>
                  <a:srgbClr val="FFFFFF"/>
                </a:solidFill>
              </a:rPr>
              <a:t>Machine Learning</a:t>
            </a:r>
          </a:p>
        </p:txBody>
      </p:sp>
      <p:sp>
        <p:nvSpPr>
          <p:cNvPr id="3" name="Content Placeholder 2">
            <a:extLst>
              <a:ext uri="{FF2B5EF4-FFF2-40B4-BE49-F238E27FC236}">
                <a16:creationId xmlns:a16="http://schemas.microsoft.com/office/drawing/2014/main" id="{BA080928-EC02-ED41-A9A8-B9C716E1803F}"/>
              </a:ext>
            </a:extLst>
          </p:cNvPr>
          <p:cNvSpPr>
            <a:spLocks noGrp="1"/>
          </p:cNvSpPr>
          <p:nvPr>
            <p:ph idx="1"/>
          </p:nvPr>
        </p:nvSpPr>
        <p:spPr>
          <a:xfrm>
            <a:off x="838201" y="1406524"/>
            <a:ext cx="10562616" cy="2374294"/>
          </a:xfrm>
        </p:spPr>
        <p:txBody>
          <a:bodyPr>
            <a:normAutofit/>
          </a:bodyPr>
          <a:lstStyle/>
          <a:p>
            <a:pPr marL="0" indent="0">
              <a:buNone/>
            </a:pPr>
            <a:r>
              <a:rPr lang="en-IL" sz="2500" u="sng" dirty="0">
                <a:solidFill>
                  <a:srgbClr val="FFFFFF"/>
                </a:solidFill>
              </a:rPr>
              <a:t>Results</a:t>
            </a:r>
            <a:endParaRPr lang="en-IL" sz="1800" dirty="0">
              <a:solidFill>
                <a:srgbClr val="FFFFFF"/>
              </a:solidFill>
            </a:endParaRPr>
          </a:p>
          <a:p>
            <a:pPr marL="0" indent="0">
              <a:buNone/>
            </a:pPr>
            <a:r>
              <a:rPr lang="en-IL" sz="1800" dirty="0">
                <a:solidFill>
                  <a:srgbClr val="FFFFFF"/>
                </a:solidFill>
              </a:rPr>
              <a:t>We </a:t>
            </a:r>
            <a:r>
              <a:rPr lang="en-US" sz="1800" dirty="0">
                <a:solidFill>
                  <a:srgbClr val="FFFFFF"/>
                </a:solidFill>
              </a:rPr>
              <a:t>tried different approaches to get the most accurate result.</a:t>
            </a:r>
          </a:p>
          <a:p>
            <a:pPr marL="0" indent="0">
              <a:buNone/>
            </a:pPr>
            <a:r>
              <a:rPr lang="en-US" sz="1800" dirty="0">
                <a:solidFill>
                  <a:srgbClr val="FFFFFF"/>
                </a:solidFill>
              </a:rPr>
              <a:t>Between ”No scaling”, ”Standard Scaling” and “</a:t>
            </a:r>
            <a:r>
              <a:rPr lang="en-US" sz="1800" dirty="0" err="1">
                <a:solidFill>
                  <a:srgbClr val="FFFFFF"/>
                </a:solidFill>
              </a:rPr>
              <a:t>MinMax</a:t>
            </a:r>
            <a:r>
              <a:rPr lang="en-US" sz="1800" dirty="0">
                <a:solidFill>
                  <a:srgbClr val="FFFFFF"/>
                </a:solidFill>
              </a:rPr>
              <a:t> Scaling” we found the difference in accuracy is minor.</a:t>
            </a:r>
          </a:p>
          <a:p>
            <a:pPr marL="0" indent="0">
              <a:buNone/>
            </a:pPr>
            <a:r>
              <a:rPr lang="en-US" sz="1800" dirty="0">
                <a:solidFill>
                  <a:srgbClr val="FFFFFF"/>
                </a:solidFill>
              </a:rPr>
              <a:t>The results show around 64% successful predictions.</a:t>
            </a:r>
            <a:r>
              <a:rPr lang="en-IL" sz="1800" dirty="0">
                <a:solidFill>
                  <a:srgbClr val="FFFFFF"/>
                </a:solidFill>
              </a:rPr>
              <a:t> </a:t>
            </a:r>
          </a:p>
          <a:p>
            <a:pPr marL="0" indent="0">
              <a:buNone/>
            </a:pPr>
            <a:endParaRPr lang="en-IL" sz="1800" dirty="0">
              <a:solidFill>
                <a:srgbClr val="FFFFFF"/>
              </a:solidFill>
            </a:endParaRPr>
          </a:p>
        </p:txBody>
      </p:sp>
      <p:pic>
        <p:nvPicPr>
          <p:cNvPr id="6" name="Picture 5">
            <a:extLst>
              <a:ext uri="{FF2B5EF4-FFF2-40B4-BE49-F238E27FC236}">
                <a16:creationId xmlns:a16="http://schemas.microsoft.com/office/drawing/2014/main" id="{1BD11779-22ED-424B-9860-AED3869EC7BE}"/>
              </a:ext>
            </a:extLst>
          </p:cNvPr>
          <p:cNvPicPr>
            <a:picLocks noChangeAspect="1"/>
          </p:cNvPicPr>
          <p:nvPr/>
        </p:nvPicPr>
        <p:blipFill>
          <a:blip r:embed="rId2"/>
          <a:stretch>
            <a:fillRect/>
          </a:stretch>
        </p:blipFill>
        <p:spPr>
          <a:xfrm>
            <a:off x="916126" y="3024186"/>
            <a:ext cx="5716486" cy="806304"/>
          </a:xfrm>
          <a:prstGeom prst="rect">
            <a:avLst/>
          </a:prstGeom>
        </p:spPr>
      </p:pic>
      <p:sp>
        <p:nvSpPr>
          <p:cNvPr id="17" name="Content Placeholder 2">
            <a:extLst>
              <a:ext uri="{FF2B5EF4-FFF2-40B4-BE49-F238E27FC236}">
                <a16:creationId xmlns:a16="http://schemas.microsoft.com/office/drawing/2014/main" id="{7AA04E61-B5D0-944F-B91A-9493831A4697}"/>
              </a:ext>
            </a:extLst>
          </p:cNvPr>
          <p:cNvSpPr txBox="1">
            <a:spLocks/>
          </p:cNvSpPr>
          <p:nvPr/>
        </p:nvSpPr>
        <p:spPr>
          <a:xfrm>
            <a:off x="833002" y="4132262"/>
            <a:ext cx="10562616" cy="23742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L" sz="2500" u="sng" dirty="0">
                <a:solidFill>
                  <a:srgbClr val="FFFFFF"/>
                </a:solidFill>
              </a:rPr>
              <a:t>Playing around with the data</a:t>
            </a:r>
            <a:endParaRPr lang="en-IL" sz="1800" dirty="0">
              <a:solidFill>
                <a:srgbClr val="FFFFFF"/>
              </a:solidFill>
            </a:endParaRPr>
          </a:p>
          <a:p>
            <a:pPr marL="0" indent="0">
              <a:buFont typeface="Arial" panose="020B0604020202020204" pitchFamily="34" charset="0"/>
              <a:buNone/>
            </a:pPr>
            <a:r>
              <a:rPr lang="en-US" sz="1800" dirty="0">
                <a:solidFill>
                  <a:srgbClr val="FFFFFF"/>
                </a:solidFill>
              </a:rPr>
              <a:t>As about 55% of the strains in our data are “Hybrid” strains, we tried to remove all those strains and train our model to differentiate only between “Indica” and “Sativa”.</a:t>
            </a:r>
          </a:p>
          <a:p>
            <a:pPr marL="0" indent="0">
              <a:buNone/>
            </a:pPr>
            <a:r>
              <a:rPr lang="en-US" sz="1800" dirty="0">
                <a:solidFill>
                  <a:srgbClr val="FFFFFF"/>
                </a:solidFill>
              </a:rPr>
              <a:t>The results show around 84% successful predictions.</a:t>
            </a:r>
            <a:r>
              <a:rPr lang="en-IL" sz="1800" dirty="0">
                <a:solidFill>
                  <a:srgbClr val="FFFFFF"/>
                </a:solidFill>
              </a:rPr>
              <a:t> </a:t>
            </a:r>
          </a:p>
          <a:p>
            <a:pPr marL="0" indent="0">
              <a:buFont typeface="Arial" panose="020B0604020202020204" pitchFamily="34" charset="0"/>
              <a:buNone/>
            </a:pPr>
            <a:endParaRPr lang="en-IL" sz="1800" dirty="0">
              <a:solidFill>
                <a:srgbClr val="FFFFFF"/>
              </a:solidFill>
            </a:endParaRPr>
          </a:p>
        </p:txBody>
      </p:sp>
      <p:pic>
        <p:nvPicPr>
          <p:cNvPr id="7" name="Picture 6">
            <a:extLst>
              <a:ext uri="{FF2B5EF4-FFF2-40B4-BE49-F238E27FC236}">
                <a16:creationId xmlns:a16="http://schemas.microsoft.com/office/drawing/2014/main" id="{C498B964-726C-DC46-8BEE-ABA19DC3426F}"/>
              </a:ext>
            </a:extLst>
          </p:cNvPr>
          <p:cNvPicPr>
            <a:picLocks noChangeAspect="1"/>
          </p:cNvPicPr>
          <p:nvPr/>
        </p:nvPicPr>
        <p:blipFill>
          <a:blip r:embed="rId3"/>
          <a:stretch>
            <a:fillRect/>
          </a:stretch>
        </p:blipFill>
        <p:spPr>
          <a:xfrm>
            <a:off x="916126" y="5712500"/>
            <a:ext cx="6480069" cy="734659"/>
          </a:xfrm>
          <a:prstGeom prst="rect">
            <a:avLst/>
          </a:prstGeom>
        </p:spPr>
      </p:pic>
    </p:spTree>
    <p:extLst>
      <p:ext uri="{BB962C8B-B14F-4D97-AF65-F5344CB8AC3E}">
        <p14:creationId xmlns:p14="http://schemas.microsoft.com/office/powerpoint/2010/main" val="176379867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E660CB5-F295-8346-9CC7-56C1F7F2060C}"/>
              </a:ext>
            </a:extLst>
          </p:cNvPr>
          <p:cNvSpPr>
            <a:spLocks noGrp="1"/>
          </p:cNvSpPr>
          <p:nvPr>
            <p:ph type="title"/>
          </p:nvPr>
        </p:nvSpPr>
        <p:spPr>
          <a:xfrm>
            <a:off x="833002" y="190030"/>
            <a:ext cx="10520702" cy="1325563"/>
          </a:xfrm>
        </p:spPr>
        <p:txBody>
          <a:bodyPr>
            <a:normAutofit/>
          </a:bodyPr>
          <a:lstStyle/>
          <a:p>
            <a:r>
              <a:rPr lang="en-IL" dirty="0">
                <a:solidFill>
                  <a:srgbClr val="FFFFFF"/>
                </a:solidFill>
              </a:rPr>
              <a:t>Conclusions</a:t>
            </a:r>
          </a:p>
        </p:txBody>
      </p:sp>
      <p:sp>
        <p:nvSpPr>
          <p:cNvPr id="3" name="Content Placeholder 2">
            <a:extLst>
              <a:ext uri="{FF2B5EF4-FFF2-40B4-BE49-F238E27FC236}">
                <a16:creationId xmlns:a16="http://schemas.microsoft.com/office/drawing/2014/main" id="{BA080928-EC02-ED41-A9A8-B9C716E1803F}"/>
              </a:ext>
            </a:extLst>
          </p:cNvPr>
          <p:cNvSpPr>
            <a:spLocks noGrp="1"/>
          </p:cNvSpPr>
          <p:nvPr>
            <p:ph idx="1"/>
          </p:nvPr>
        </p:nvSpPr>
        <p:spPr>
          <a:xfrm>
            <a:off x="838201" y="1406524"/>
            <a:ext cx="10562616" cy="5451476"/>
          </a:xfrm>
        </p:spPr>
        <p:txBody>
          <a:bodyPr>
            <a:normAutofit/>
          </a:bodyPr>
          <a:lstStyle/>
          <a:p>
            <a:pPr marL="0" indent="0">
              <a:buNone/>
            </a:pPr>
            <a:r>
              <a:rPr lang="en-US" sz="1800" dirty="0">
                <a:solidFill>
                  <a:srgbClr val="FFFFFF"/>
                </a:solidFill>
              </a:rPr>
              <a:t>Nowadays, most the cannabis strains are classified as “Hybrid” as there are almost no pure “Sativa” and “Indica” strains.</a:t>
            </a:r>
          </a:p>
          <a:p>
            <a:pPr marL="0" indent="0">
              <a:buNone/>
            </a:pPr>
            <a:r>
              <a:rPr lang="en-US" sz="1800" dirty="0">
                <a:solidFill>
                  <a:srgbClr val="FFFFFF"/>
                </a:solidFill>
              </a:rPr>
              <a:t>A new strain is a “child” of one or two parent strains, therefore it takes qualities and properties from both parents.</a:t>
            </a:r>
          </a:p>
          <a:p>
            <a:pPr marL="0" indent="0">
              <a:buNone/>
            </a:pPr>
            <a:endParaRPr lang="en-US" sz="1800" dirty="0">
              <a:solidFill>
                <a:srgbClr val="FFFFFF"/>
              </a:solidFill>
            </a:endParaRPr>
          </a:p>
          <a:p>
            <a:pPr marL="0" indent="0">
              <a:buNone/>
            </a:pPr>
            <a:r>
              <a:rPr lang="en-US" sz="1800" dirty="0">
                <a:solidFill>
                  <a:srgbClr val="FFFFFF"/>
                </a:solidFill>
              </a:rPr>
              <a:t>That supports our prediction success, which shows it is hard to determine whether a strain is Hybrid, Sativa or Indica, since the Hybrid strains might have properties of both Sativa and Indica strains.</a:t>
            </a:r>
          </a:p>
          <a:p>
            <a:pPr marL="0" indent="0">
              <a:buNone/>
            </a:pPr>
            <a:r>
              <a:rPr lang="en-IL" sz="1800" dirty="0">
                <a:solidFill>
                  <a:srgbClr val="FFFFFF"/>
                </a:solidFill>
              </a:rPr>
              <a:t>When we ran our model on a dataset that does not contain Hybrid strains, the success rate was much higher, which also supports the claim that Hybrid strains </a:t>
            </a:r>
            <a:r>
              <a:rPr lang="en-US" sz="1800" dirty="0">
                <a:solidFill>
                  <a:srgbClr val="FFFFFF"/>
                </a:solidFill>
              </a:rPr>
              <a:t>might have properties of both Sativa and Indica strains.</a:t>
            </a:r>
          </a:p>
          <a:p>
            <a:pPr marL="0" indent="0">
              <a:buNone/>
            </a:pPr>
            <a:endParaRPr lang="en-IL" sz="1800" dirty="0">
              <a:solidFill>
                <a:srgbClr val="FFFFFF"/>
              </a:solidFill>
            </a:endParaRPr>
          </a:p>
        </p:txBody>
      </p:sp>
    </p:spTree>
    <p:extLst>
      <p:ext uri="{BB962C8B-B14F-4D97-AF65-F5344CB8AC3E}">
        <p14:creationId xmlns:p14="http://schemas.microsoft.com/office/powerpoint/2010/main" val="301180043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E660CB5-F295-8346-9CC7-56C1F7F2060C}"/>
              </a:ext>
            </a:extLst>
          </p:cNvPr>
          <p:cNvSpPr>
            <a:spLocks noGrp="1"/>
          </p:cNvSpPr>
          <p:nvPr>
            <p:ph type="title"/>
          </p:nvPr>
        </p:nvSpPr>
        <p:spPr>
          <a:xfrm>
            <a:off x="833002" y="241910"/>
            <a:ext cx="10520702" cy="1325563"/>
          </a:xfrm>
        </p:spPr>
        <p:txBody>
          <a:bodyPr>
            <a:normAutofit/>
          </a:bodyPr>
          <a:lstStyle/>
          <a:p>
            <a:r>
              <a:rPr lang="en-IL" dirty="0">
                <a:solidFill>
                  <a:srgbClr val="FFFFFF"/>
                </a:solidFill>
              </a:rPr>
              <a:t>The Research</a:t>
            </a:r>
          </a:p>
        </p:txBody>
      </p:sp>
      <p:sp>
        <p:nvSpPr>
          <p:cNvPr id="3" name="Content Placeholder 2">
            <a:extLst>
              <a:ext uri="{FF2B5EF4-FFF2-40B4-BE49-F238E27FC236}">
                <a16:creationId xmlns:a16="http://schemas.microsoft.com/office/drawing/2014/main" id="{BA080928-EC02-ED41-A9A8-B9C716E1803F}"/>
              </a:ext>
            </a:extLst>
          </p:cNvPr>
          <p:cNvSpPr>
            <a:spLocks noGrp="1"/>
          </p:cNvSpPr>
          <p:nvPr>
            <p:ph idx="1"/>
          </p:nvPr>
        </p:nvSpPr>
        <p:spPr>
          <a:xfrm>
            <a:off x="838201" y="1458403"/>
            <a:ext cx="10515598" cy="4154361"/>
          </a:xfrm>
        </p:spPr>
        <p:txBody>
          <a:bodyPr>
            <a:normAutofit/>
          </a:bodyPr>
          <a:lstStyle/>
          <a:p>
            <a:pPr marL="0" indent="0">
              <a:buNone/>
            </a:pPr>
            <a:r>
              <a:rPr lang="en-IL" sz="2500" u="sng" dirty="0">
                <a:solidFill>
                  <a:srgbClr val="FFFFFF"/>
                </a:solidFill>
              </a:rPr>
              <a:t>Background</a:t>
            </a:r>
          </a:p>
          <a:p>
            <a:pPr marL="0" indent="0">
              <a:buNone/>
            </a:pPr>
            <a:r>
              <a:rPr lang="en-IL" sz="1800" dirty="0">
                <a:solidFill>
                  <a:srgbClr val="FFFFFF"/>
                </a:solidFill>
              </a:rPr>
              <a:t>Most of the cannabis strains that exist today are genetical </a:t>
            </a:r>
            <a:r>
              <a:rPr lang="en-US" sz="1800" dirty="0">
                <a:solidFill>
                  <a:srgbClr val="FFFFFF"/>
                </a:solidFill>
              </a:rPr>
              <a:t>descendants of 2 main strain types – Sativa &amp; Indica.</a:t>
            </a:r>
          </a:p>
          <a:p>
            <a:pPr marL="0" indent="0">
              <a:buNone/>
            </a:pPr>
            <a:r>
              <a:rPr lang="en-US" sz="1800" dirty="0">
                <a:solidFill>
                  <a:srgbClr val="FFFFFF"/>
                </a:solidFill>
              </a:rPr>
              <a:t>As the popularity of cannabis increased in the last years thanks to countries legalizing the plant, the number of available strains increased accordingly.</a:t>
            </a:r>
          </a:p>
          <a:p>
            <a:pPr marL="0" indent="0">
              <a:buNone/>
            </a:pPr>
            <a:r>
              <a:rPr lang="en-US" sz="1800" dirty="0">
                <a:solidFill>
                  <a:srgbClr val="FFFFFF"/>
                </a:solidFill>
              </a:rPr>
              <a:t>New strains are created by hybridization of 2 existing strains.</a:t>
            </a:r>
          </a:p>
          <a:p>
            <a:pPr marL="0" indent="0">
              <a:buNone/>
            </a:pPr>
            <a:r>
              <a:rPr lang="en-US" sz="1800" dirty="0">
                <a:solidFill>
                  <a:srgbClr val="FFFFFF"/>
                </a:solidFill>
              </a:rPr>
              <a:t>Today, the 3 main types are: Sativa, Indica and Hybrid.</a:t>
            </a:r>
          </a:p>
          <a:p>
            <a:pPr marL="0" indent="0">
              <a:buNone/>
            </a:pPr>
            <a:endParaRPr lang="en-US" sz="1800" dirty="0">
              <a:solidFill>
                <a:srgbClr val="FFFFFF"/>
              </a:solidFill>
            </a:endParaRPr>
          </a:p>
          <a:p>
            <a:pPr marL="0" indent="0">
              <a:buNone/>
            </a:pPr>
            <a:r>
              <a:rPr lang="en-US" sz="2500" u="sng" dirty="0">
                <a:solidFill>
                  <a:srgbClr val="FFFFFF"/>
                </a:solidFill>
              </a:rPr>
              <a:t>Our Goal</a:t>
            </a:r>
          </a:p>
          <a:p>
            <a:pPr marL="0" indent="0">
              <a:buNone/>
            </a:pPr>
            <a:r>
              <a:rPr lang="en-IL" sz="1800" dirty="0">
                <a:solidFill>
                  <a:srgbClr val="FFFFFF"/>
                </a:solidFill>
              </a:rPr>
              <a:t>Create a Machine Learning model that can predict a strain’s type, based on a set of different features.</a:t>
            </a:r>
          </a:p>
        </p:txBody>
      </p:sp>
      <p:pic>
        <p:nvPicPr>
          <p:cNvPr id="1030" name="Picture 6">
            <a:extLst>
              <a:ext uri="{FF2B5EF4-FFF2-40B4-BE49-F238E27FC236}">
                <a16:creationId xmlns:a16="http://schemas.microsoft.com/office/drawing/2014/main" id="{21C0F2AE-0D44-D74C-A42E-5664EA157D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9850" y="4033736"/>
            <a:ext cx="2117544" cy="2824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033678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E660CB5-F295-8346-9CC7-56C1F7F2060C}"/>
              </a:ext>
            </a:extLst>
          </p:cNvPr>
          <p:cNvSpPr>
            <a:spLocks noGrp="1"/>
          </p:cNvSpPr>
          <p:nvPr>
            <p:ph type="title"/>
          </p:nvPr>
        </p:nvSpPr>
        <p:spPr>
          <a:xfrm>
            <a:off x="833002" y="215970"/>
            <a:ext cx="10520702" cy="1325563"/>
          </a:xfrm>
        </p:spPr>
        <p:txBody>
          <a:bodyPr>
            <a:normAutofit/>
          </a:bodyPr>
          <a:lstStyle/>
          <a:p>
            <a:r>
              <a:rPr lang="en-IL" dirty="0">
                <a:solidFill>
                  <a:srgbClr val="FFFFFF"/>
                </a:solidFill>
              </a:rPr>
              <a:t>The Process</a:t>
            </a:r>
          </a:p>
        </p:txBody>
      </p:sp>
      <p:graphicFrame>
        <p:nvGraphicFramePr>
          <p:cNvPr id="6" name="Diagram 5">
            <a:extLst>
              <a:ext uri="{FF2B5EF4-FFF2-40B4-BE49-F238E27FC236}">
                <a16:creationId xmlns:a16="http://schemas.microsoft.com/office/drawing/2014/main" id="{940C1987-9C77-ED43-8838-3EB49A4D2AFB}"/>
              </a:ext>
            </a:extLst>
          </p:cNvPr>
          <p:cNvGraphicFramePr/>
          <p:nvPr>
            <p:extLst>
              <p:ext uri="{D42A27DB-BD31-4B8C-83A1-F6EECF244321}">
                <p14:modId xmlns:p14="http://schemas.microsoft.com/office/powerpoint/2010/main" val="3511451246"/>
              </p:ext>
            </p:extLst>
          </p:nvPr>
        </p:nvGraphicFramePr>
        <p:xfrm>
          <a:off x="971049" y="-820447"/>
          <a:ext cx="10585278" cy="58658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55353A21-0C9A-1847-B670-9D2FC3096F46}"/>
              </a:ext>
            </a:extLst>
          </p:cNvPr>
          <p:cNvSpPr txBox="1"/>
          <p:nvPr/>
        </p:nvSpPr>
        <p:spPr>
          <a:xfrm>
            <a:off x="1296449" y="2992083"/>
            <a:ext cx="1953734" cy="923330"/>
          </a:xfrm>
          <a:prstGeom prst="rect">
            <a:avLst/>
          </a:prstGeom>
          <a:noFill/>
        </p:spPr>
        <p:txBody>
          <a:bodyPr wrap="square" rtlCol="0">
            <a:spAutoFit/>
          </a:bodyPr>
          <a:lstStyle/>
          <a:p>
            <a:r>
              <a:rPr lang="en-IL" dirty="0"/>
              <a:t>Scrape the web to get data about strains</a:t>
            </a:r>
          </a:p>
        </p:txBody>
      </p:sp>
      <p:sp>
        <p:nvSpPr>
          <p:cNvPr id="12" name="TextBox 11">
            <a:extLst>
              <a:ext uri="{FF2B5EF4-FFF2-40B4-BE49-F238E27FC236}">
                <a16:creationId xmlns:a16="http://schemas.microsoft.com/office/drawing/2014/main" id="{E1A1FA2F-5FB6-C344-AB3E-306D6E45616C}"/>
              </a:ext>
            </a:extLst>
          </p:cNvPr>
          <p:cNvSpPr txBox="1"/>
          <p:nvPr/>
        </p:nvSpPr>
        <p:spPr>
          <a:xfrm>
            <a:off x="3814220" y="2992083"/>
            <a:ext cx="1953734" cy="923330"/>
          </a:xfrm>
          <a:prstGeom prst="rect">
            <a:avLst/>
          </a:prstGeom>
          <a:noFill/>
        </p:spPr>
        <p:txBody>
          <a:bodyPr wrap="square" rtlCol="0">
            <a:spAutoFit/>
          </a:bodyPr>
          <a:lstStyle/>
          <a:p>
            <a:r>
              <a:rPr lang="en-IL" dirty="0"/>
              <a:t>Format, clean and complete missing data</a:t>
            </a:r>
          </a:p>
        </p:txBody>
      </p:sp>
      <p:sp>
        <p:nvSpPr>
          <p:cNvPr id="13" name="TextBox 12">
            <a:extLst>
              <a:ext uri="{FF2B5EF4-FFF2-40B4-BE49-F238E27FC236}">
                <a16:creationId xmlns:a16="http://schemas.microsoft.com/office/drawing/2014/main" id="{E0AF0B71-74C9-EF4A-87CE-EE875ADB6743}"/>
              </a:ext>
            </a:extLst>
          </p:cNvPr>
          <p:cNvSpPr txBox="1"/>
          <p:nvPr/>
        </p:nvSpPr>
        <p:spPr>
          <a:xfrm>
            <a:off x="6326173" y="2992083"/>
            <a:ext cx="1953734" cy="923330"/>
          </a:xfrm>
          <a:prstGeom prst="rect">
            <a:avLst/>
          </a:prstGeom>
          <a:noFill/>
        </p:spPr>
        <p:txBody>
          <a:bodyPr wrap="square" rtlCol="0">
            <a:spAutoFit/>
          </a:bodyPr>
          <a:lstStyle/>
          <a:p>
            <a:r>
              <a:rPr lang="en-IL" dirty="0"/>
              <a:t>Visualization of different aspects of the data</a:t>
            </a:r>
          </a:p>
        </p:txBody>
      </p:sp>
      <p:sp>
        <p:nvSpPr>
          <p:cNvPr id="17" name="TextBox 16">
            <a:extLst>
              <a:ext uri="{FF2B5EF4-FFF2-40B4-BE49-F238E27FC236}">
                <a16:creationId xmlns:a16="http://schemas.microsoft.com/office/drawing/2014/main" id="{32F3056F-9858-D946-B178-97BA110F75E5}"/>
              </a:ext>
            </a:extLst>
          </p:cNvPr>
          <p:cNvSpPr txBox="1"/>
          <p:nvPr/>
        </p:nvSpPr>
        <p:spPr>
          <a:xfrm>
            <a:off x="8838126" y="2990488"/>
            <a:ext cx="1953734" cy="923330"/>
          </a:xfrm>
          <a:prstGeom prst="rect">
            <a:avLst/>
          </a:prstGeom>
          <a:noFill/>
        </p:spPr>
        <p:txBody>
          <a:bodyPr wrap="square" rtlCol="0">
            <a:spAutoFit/>
          </a:bodyPr>
          <a:lstStyle/>
          <a:p>
            <a:r>
              <a:rPr lang="en-IL" dirty="0"/>
              <a:t>Create a ML model to predict the type of strain</a:t>
            </a:r>
          </a:p>
        </p:txBody>
      </p:sp>
      <p:pic>
        <p:nvPicPr>
          <p:cNvPr id="9" name="Graphic 8">
            <a:extLst>
              <a:ext uri="{FF2B5EF4-FFF2-40B4-BE49-F238E27FC236}">
                <a16:creationId xmlns:a16="http://schemas.microsoft.com/office/drawing/2014/main" id="{638CE3BA-C547-2143-B05E-28C847CA993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0" y="4292399"/>
            <a:ext cx="4585830" cy="2485224"/>
          </a:xfrm>
          <a:prstGeom prst="rect">
            <a:avLst/>
          </a:prstGeom>
        </p:spPr>
      </p:pic>
    </p:spTree>
    <p:extLst>
      <p:ext uri="{BB962C8B-B14F-4D97-AF65-F5344CB8AC3E}">
        <p14:creationId xmlns:p14="http://schemas.microsoft.com/office/powerpoint/2010/main" val="7614554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E660CB5-F295-8346-9CC7-56C1F7F2060C}"/>
              </a:ext>
            </a:extLst>
          </p:cNvPr>
          <p:cNvSpPr>
            <a:spLocks noGrp="1"/>
          </p:cNvSpPr>
          <p:nvPr>
            <p:ph type="title"/>
          </p:nvPr>
        </p:nvSpPr>
        <p:spPr>
          <a:xfrm>
            <a:off x="833002" y="190030"/>
            <a:ext cx="10520702" cy="1325563"/>
          </a:xfrm>
        </p:spPr>
        <p:txBody>
          <a:bodyPr>
            <a:normAutofit/>
          </a:bodyPr>
          <a:lstStyle/>
          <a:p>
            <a:r>
              <a:rPr lang="en-IL" dirty="0">
                <a:solidFill>
                  <a:srgbClr val="FFFFFF"/>
                </a:solidFill>
              </a:rPr>
              <a:t>Data Acquisition</a:t>
            </a:r>
          </a:p>
        </p:txBody>
      </p:sp>
      <p:sp>
        <p:nvSpPr>
          <p:cNvPr id="3" name="Content Placeholder 2">
            <a:extLst>
              <a:ext uri="{FF2B5EF4-FFF2-40B4-BE49-F238E27FC236}">
                <a16:creationId xmlns:a16="http://schemas.microsoft.com/office/drawing/2014/main" id="{BA080928-EC02-ED41-A9A8-B9C716E1803F}"/>
              </a:ext>
            </a:extLst>
          </p:cNvPr>
          <p:cNvSpPr>
            <a:spLocks noGrp="1"/>
          </p:cNvSpPr>
          <p:nvPr>
            <p:ph idx="1"/>
          </p:nvPr>
        </p:nvSpPr>
        <p:spPr>
          <a:xfrm>
            <a:off x="838201" y="1419493"/>
            <a:ext cx="10515598" cy="4154361"/>
          </a:xfrm>
        </p:spPr>
        <p:txBody>
          <a:bodyPr>
            <a:normAutofit/>
          </a:bodyPr>
          <a:lstStyle/>
          <a:p>
            <a:pPr marL="0" indent="0">
              <a:buNone/>
            </a:pPr>
            <a:r>
              <a:rPr lang="en-IL" sz="2500" u="sng" dirty="0">
                <a:solidFill>
                  <a:srgbClr val="FFFFFF"/>
                </a:solidFill>
              </a:rPr>
              <a:t>Sources</a:t>
            </a:r>
          </a:p>
          <a:p>
            <a:r>
              <a:rPr lang="en-IL" sz="2000" dirty="0">
                <a:solidFill>
                  <a:srgbClr val="FFFFFF"/>
                </a:solidFill>
                <a:hlinkClick r:id="rId2"/>
              </a:rPr>
              <a:t>Leafly</a:t>
            </a:r>
            <a:endParaRPr lang="en-IL" sz="2000" dirty="0">
              <a:solidFill>
                <a:srgbClr val="FFFFFF"/>
              </a:solidFill>
            </a:endParaRPr>
          </a:p>
          <a:p>
            <a:r>
              <a:rPr lang="en-IL" sz="2000" dirty="0">
                <a:solidFill>
                  <a:srgbClr val="FFFFFF"/>
                </a:solidFill>
                <a:hlinkClick r:id="rId3"/>
              </a:rPr>
              <a:t>Strain Of Weed</a:t>
            </a:r>
            <a:endParaRPr lang="en-IL" sz="2000" dirty="0">
              <a:solidFill>
                <a:srgbClr val="FFFFFF"/>
              </a:solidFill>
            </a:endParaRPr>
          </a:p>
        </p:txBody>
      </p:sp>
      <p:pic>
        <p:nvPicPr>
          <p:cNvPr id="4" name="Picture 3">
            <a:extLst>
              <a:ext uri="{FF2B5EF4-FFF2-40B4-BE49-F238E27FC236}">
                <a16:creationId xmlns:a16="http://schemas.microsoft.com/office/drawing/2014/main" id="{BC761BD6-DFBC-6740-A89A-5C0D80EBF779}"/>
              </a:ext>
            </a:extLst>
          </p:cNvPr>
          <p:cNvPicPr>
            <a:picLocks noChangeAspect="1"/>
          </p:cNvPicPr>
          <p:nvPr/>
        </p:nvPicPr>
        <p:blipFill>
          <a:blip r:embed="rId4"/>
          <a:stretch>
            <a:fillRect/>
          </a:stretch>
        </p:blipFill>
        <p:spPr>
          <a:xfrm>
            <a:off x="4792565" y="3061069"/>
            <a:ext cx="2601575" cy="3358185"/>
          </a:xfrm>
          <a:prstGeom prst="rect">
            <a:avLst/>
          </a:prstGeom>
        </p:spPr>
      </p:pic>
      <p:pic>
        <p:nvPicPr>
          <p:cNvPr id="5" name="Picture 4">
            <a:extLst>
              <a:ext uri="{FF2B5EF4-FFF2-40B4-BE49-F238E27FC236}">
                <a16:creationId xmlns:a16="http://schemas.microsoft.com/office/drawing/2014/main" id="{B30A9603-CD70-ED47-8915-3FAA6810D667}"/>
              </a:ext>
            </a:extLst>
          </p:cNvPr>
          <p:cNvPicPr>
            <a:picLocks noChangeAspect="1"/>
          </p:cNvPicPr>
          <p:nvPr/>
        </p:nvPicPr>
        <p:blipFill>
          <a:blip r:embed="rId5"/>
          <a:stretch>
            <a:fillRect/>
          </a:stretch>
        </p:blipFill>
        <p:spPr>
          <a:xfrm>
            <a:off x="945228" y="4021706"/>
            <a:ext cx="3539784" cy="2389762"/>
          </a:xfrm>
          <a:prstGeom prst="rect">
            <a:avLst/>
          </a:prstGeom>
        </p:spPr>
      </p:pic>
      <p:pic>
        <p:nvPicPr>
          <p:cNvPr id="6" name="Picture 5">
            <a:extLst>
              <a:ext uri="{FF2B5EF4-FFF2-40B4-BE49-F238E27FC236}">
                <a16:creationId xmlns:a16="http://schemas.microsoft.com/office/drawing/2014/main" id="{CF1C6569-8279-D24E-9A7E-C98C51AE164A}"/>
              </a:ext>
            </a:extLst>
          </p:cNvPr>
          <p:cNvPicPr>
            <a:picLocks noChangeAspect="1"/>
          </p:cNvPicPr>
          <p:nvPr/>
        </p:nvPicPr>
        <p:blipFill>
          <a:blip r:embed="rId6"/>
          <a:stretch>
            <a:fillRect/>
          </a:stretch>
        </p:blipFill>
        <p:spPr>
          <a:xfrm>
            <a:off x="7873814" y="3064783"/>
            <a:ext cx="3806165" cy="3323617"/>
          </a:xfrm>
          <a:prstGeom prst="rect">
            <a:avLst/>
          </a:prstGeom>
        </p:spPr>
      </p:pic>
      <p:sp>
        <p:nvSpPr>
          <p:cNvPr id="7" name="TextBox 6">
            <a:extLst>
              <a:ext uri="{FF2B5EF4-FFF2-40B4-BE49-F238E27FC236}">
                <a16:creationId xmlns:a16="http://schemas.microsoft.com/office/drawing/2014/main" id="{8F5D62CF-5908-E647-88DD-81CE7614111E}"/>
              </a:ext>
            </a:extLst>
          </p:cNvPr>
          <p:cNvSpPr txBox="1"/>
          <p:nvPr/>
        </p:nvSpPr>
        <p:spPr>
          <a:xfrm>
            <a:off x="8253181" y="2753292"/>
            <a:ext cx="3154005" cy="307777"/>
          </a:xfrm>
          <a:prstGeom prst="rect">
            <a:avLst/>
          </a:prstGeom>
          <a:noFill/>
        </p:spPr>
        <p:txBody>
          <a:bodyPr wrap="none" rtlCol="0">
            <a:spAutoFit/>
          </a:bodyPr>
          <a:lstStyle/>
          <a:p>
            <a:pPr marL="0" algn="l" defTabSz="914400" rtl="0" eaLnBrk="1" latinLnBrk="0" hangingPunct="1"/>
            <a:r>
              <a:rPr lang="en-US" sz="1400" dirty="0"/>
              <a:t>From “Strain of weed” we got the flavors</a:t>
            </a:r>
            <a:endParaRPr lang="en-IL" sz="1400" dirty="0"/>
          </a:p>
        </p:txBody>
      </p:sp>
      <p:sp>
        <p:nvSpPr>
          <p:cNvPr id="12" name="TextBox 11">
            <a:extLst>
              <a:ext uri="{FF2B5EF4-FFF2-40B4-BE49-F238E27FC236}">
                <a16:creationId xmlns:a16="http://schemas.microsoft.com/office/drawing/2014/main" id="{2C3C7E6D-6C66-194A-AED0-8D704A7CCA74}"/>
              </a:ext>
            </a:extLst>
          </p:cNvPr>
          <p:cNvSpPr txBox="1"/>
          <p:nvPr/>
        </p:nvSpPr>
        <p:spPr>
          <a:xfrm>
            <a:off x="833002" y="3208991"/>
            <a:ext cx="3772443" cy="738664"/>
          </a:xfrm>
          <a:prstGeom prst="rect">
            <a:avLst/>
          </a:prstGeom>
          <a:noFill/>
        </p:spPr>
        <p:txBody>
          <a:bodyPr wrap="none" rtlCol="0">
            <a:spAutoFit/>
          </a:bodyPr>
          <a:lstStyle/>
          <a:p>
            <a:pPr marL="0" algn="l" defTabSz="914400" rtl="0" eaLnBrk="1" latinLnBrk="0" hangingPunct="1"/>
            <a:r>
              <a:rPr lang="en-US" sz="1400" dirty="0"/>
              <a:t>From “</a:t>
            </a:r>
            <a:r>
              <a:rPr lang="en-US" sz="1400" dirty="0" err="1"/>
              <a:t>Leafly</a:t>
            </a:r>
            <a:r>
              <a:rPr lang="en-US" sz="1400" dirty="0"/>
              <a:t>” we got data such as</a:t>
            </a:r>
          </a:p>
          <a:p>
            <a:pPr marL="0" algn="l" defTabSz="914400" rtl="0" eaLnBrk="1" latinLnBrk="0" hangingPunct="1"/>
            <a:r>
              <a:rPr lang="en-US" sz="1400" dirty="0"/>
              <a:t>feelings, medical conditions which the </a:t>
            </a:r>
          </a:p>
          <a:p>
            <a:pPr marL="0" algn="l" defTabSz="914400" rtl="0" eaLnBrk="1" latinLnBrk="0" hangingPunct="1"/>
            <a:r>
              <a:rPr lang="en-US" sz="1400" dirty="0"/>
              <a:t>strain helps with, THC %, top terpene and more…</a:t>
            </a:r>
            <a:endParaRPr lang="en-IL" sz="1400" dirty="0"/>
          </a:p>
        </p:txBody>
      </p:sp>
    </p:spTree>
    <p:extLst>
      <p:ext uri="{BB962C8B-B14F-4D97-AF65-F5344CB8AC3E}">
        <p14:creationId xmlns:p14="http://schemas.microsoft.com/office/powerpoint/2010/main" val="173711070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E660CB5-F295-8346-9CC7-56C1F7F2060C}"/>
              </a:ext>
            </a:extLst>
          </p:cNvPr>
          <p:cNvSpPr>
            <a:spLocks noGrp="1"/>
          </p:cNvSpPr>
          <p:nvPr>
            <p:ph type="title"/>
          </p:nvPr>
        </p:nvSpPr>
        <p:spPr>
          <a:xfrm>
            <a:off x="833002" y="190030"/>
            <a:ext cx="10520702" cy="1325563"/>
          </a:xfrm>
        </p:spPr>
        <p:txBody>
          <a:bodyPr>
            <a:normAutofit/>
          </a:bodyPr>
          <a:lstStyle/>
          <a:p>
            <a:r>
              <a:rPr lang="en-IL" dirty="0">
                <a:solidFill>
                  <a:srgbClr val="FFFFFF"/>
                </a:solidFill>
              </a:rPr>
              <a:t>Data Acquisition – Tools &amp; Methods</a:t>
            </a:r>
          </a:p>
        </p:txBody>
      </p:sp>
      <p:sp>
        <p:nvSpPr>
          <p:cNvPr id="3" name="Content Placeholder 2">
            <a:extLst>
              <a:ext uri="{FF2B5EF4-FFF2-40B4-BE49-F238E27FC236}">
                <a16:creationId xmlns:a16="http://schemas.microsoft.com/office/drawing/2014/main" id="{BA080928-EC02-ED41-A9A8-B9C716E1803F}"/>
              </a:ext>
            </a:extLst>
          </p:cNvPr>
          <p:cNvSpPr>
            <a:spLocks noGrp="1"/>
          </p:cNvSpPr>
          <p:nvPr>
            <p:ph idx="1"/>
          </p:nvPr>
        </p:nvSpPr>
        <p:spPr>
          <a:xfrm>
            <a:off x="838201" y="1406523"/>
            <a:ext cx="10515598" cy="4154361"/>
          </a:xfrm>
        </p:spPr>
        <p:txBody>
          <a:bodyPr>
            <a:normAutofit/>
          </a:bodyPr>
          <a:lstStyle/>
          <a:p>
            <a:pPr marL="0" indent="0">
              <a:buNone/>
            </a:pPr>
            <a:r>
              <a:rPr lang="en-IL" sz="2500" u="sng" dirty="0">
                <a:solidFill>
                  <a:srgbClr val="FFFFFF"/>
                </a:solidFill>
              </a:rPr>
              <a:t>Tools</a:t>
            </a:r>
          </a:p>
          <a:p>
            <a:r>
              <a:rPr lang="en-IL" sz="1800" dirty="0">
                <a:solidFill>
                  <a:srgbClr val="FFFFFF"/>
                </a:solidFill>
              </a:rPr>
              <a:t>BeautifulSoup - </a:t>
            </a:r>
            <a:r>
              <a:rPr lang="en-US" sz="1800" dirty="0">
                <a:solidFill>
                  <a:srgbClr val="FFFFFF"/>
                </a:solidFill>
              </a:rPr>
              <a:t>a library that makes it easy to scrape information from web pages</a:t>
            </a:r>
            <a:r>
              <a:rPr lang="en-IL" sz="1800" dirty="0">
                <a:solidFill>
                  <a:srgbClr val="FFFFFF"/>
                </a:solidFill>
              </a:rPr>
              <a:t> .</a:t>
            </a:r>
          </a:p>
          <a:p>
            <a:r>
              <a:rPr lang="en-IL" sz="1800" dirty="0">
                <a:solidFill>
                  <a:srgbClr val="FFFFFF"/>
                </a:solidFill>
              </a:rPr>
              <a:t>Selenium - </a:t>
            </a:r>
            <a:r>
              <a:rPr lang="en-US" sz="1800" dirty="0">
                <a:solidFill>
                  <a:srgbClr val="FFFFFF"/>
                </a:solidFill>
              </a:rPr>
              <a:t>Selenium is a WebDriver for Python, designed to mimic access to a website using an internet browser.</a:t>
            </a:r>
            <a:endParaRPr lang="en-IL" sz="1800" dirty="0">
              <a:solidFill>
                <a:srgbClr val="FFFFFF"/>
              </a:solidFill>
            </a:endParaRPr>
          </a:p>
          <a:p>
            <a:r>
              <a:rPr lang="en-IL" sz="1800" dirty="0">
                <a:solidFill>
                  <a:srgbClr val="FFFFFF"/>
                </a:solidFill>
              </a:rPr>
              <a:t>ThreadPool -</a:t>
            </a:r>
            <a:r>
              <a:rPr lang="en-US" sz="1800" dirty="0">
                <a:solidFill>
                  <a:srgbClr val="FFFFFF"/>
                </a:solidFill>
              </a:rPr>
              <a:t> a software design pattern for achieving concurrency of execution of a task.</a:t>
            </a:r>
            <a:endParaRPr lang="en-IL" sz="1800" dirty="0">
              <a:solidFill>
                <a:srgbClr val="FFFFFF"/>
              </a:solidFill>
            </a:endParaRPr>
          </a:p>
        </p:txBody>
      </p:sp>
      <p:pic>
        <p:nvPicPr>
          <p:cNvPr id="9" name="Picture 8" descr="A picture containing graphical user interface&#10;&#10;Description automatically generated">
            <a:extLst>
              <a:ext uri="{FF2B5EF4-FFF2-40B4-BE49-F238E27FC236}">
                <a16:creationId xmlns:a16="http://schemas.microsoft.com/office/drawing/2014/main" id="{FE1076A4-EF4D-2848-BE18-849065ED1394}"/>
              </a:ext>
            </a:extLst>
          </p:cNvPr>
          <p:cNvPicPr>
            <a:picLocks noChangeAspect="1"/>
          </p:cNvPicPr>
          <p:nvPr/>
        </p:nvPicPr>
        <p:blipFill rotWithShape="1">
          <a:blip r:embed="rId2"/>
          <a:srcRect l="60181" t="30830" r="19553" b="30841"/>
          <a:stretch/>
        </p:blipFill>
        <p:spPr>
          <a:xfrm>
            <a:off x="10167027" y="489262"/>
            <a:ext cx="1748046" cy="1656284"/>
          </a:xfrm>
          <a:prstGeom prst="rect">
            <a:avLst/>
          </a:prstGeom>
        </p:spPr>
      </p:pic>
      <p:pic>
        <p:nvPicPr>
          <p:cNvPr id="17" name="Picture 16" descr="A picture containing text, sign&#10;&#10;Description automatically generated">
            <a:extLst>
              <a:ext uri="{FF2B5EF4-FFF2-40B4-BE49-F238E27FC236}">
                <a16:creationId xmlns:a16="http://schemas.microsoft.com/office/drawing/2014/main" id="{0E9EA28D-97C1-444F-A1AD-8C1A0C23FD68}"/>
              </a:ext>
            </a:extLst>
          </p:cNvPr>
          <p:cNvPicPr>
            <a:picLocks noChangeAspect="1"/>
          </p:cNvPicPr>
          <p:nvPr/>
        </p:nvPicPr>
        <p:blipFill rotWithShape="1">
          <a:blip r:embed="rId3"/>
          <a:srcRect l="25376" t="4067" r="22255" b="7456"/>
          <a:stretch/>
        </p:blipFill>
        <p:spPr>
          <a:xfrm>
            <a:off x="8922302" y="4171312"/>
            <a:ext cx="1536970" cy="1500336"/>
          </a:xfrm>
          <a:prstGeom prst="rect">
            <a:avLst/>
          </a:prstGeom>
        </p:spPr>
      </p:pic>
      <p:sp>
        <p:nvSpPr>
          <p:cNvPr id="20" name="Oval 19">
            <a:extLst>
              <a:ext uri="{FF2B5EF4-FFF2-40B4-BE49-F238E27FC236}">
                <a16:creationId xmlns:a16="http://schemas.microsoft.com/office/drawing/2014/main" id="{43DEA48D-F75F-8640-87E9-C8061BB4A65A}"/>
              </a:ext>
            </a:extLst>
          </p:cNvPr>
          <p:cNvSpPr/>
          <p:nvPr/>
        </p:nvSpPr>
        <p:spPr>
          <a:xfrm>
            <a:off x="1946837" y="4868578"/>
            <a:ext cx="276579" cy="234036"/>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1" name="Oval 20">
            <a:extLst>
              <a:ext uri="{FF2B5EF4-FFF2-40B4-BE49-F238E27FC236}">
                <a16:creationId xmlns:a16="http://schemas.microsoft.com/office/drawing/2014/main" id="{21DF018F-1777-7C41-A592-57863B117AB6}"/>
              </a:ext>
            </a:extLst>
          </p:cNvPr>
          <p:cNvSpPr/>
          <p:nvPr/>
        </p:nvSpPr>
        <p:spPr>
          <a:xfrm>
            <a:off x="2035379" y="4868578"/>
            <a:ext cx="276579" cy="234036"/>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2" name="Oval 21">
            <a:extLst>
              <a:ext uri="{FF2B5EF4-FFF2-40B4-BE49-F238E27FC236}">
                <a16:creationId xmlns:a16="http://schemas.microsoft.com/office/drawing/2014/main" id="{18D7583B-F0EA-CA43-AE33-A98A0C514908}"/>
              </a:ext>
            </a:extLst>
          </p:cNvPr>
          <p:cNvSpPr/>
          <p:nvPr/>
        </p:nvSpPr>
        <p:spPr>
          <a:xfrm>
            <a:off x="2129397" y="4868578"/>
            <a:ext cx="276579" cy="234036"/>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3" name="Oval 22">
            <a:extLst>
              <a:ext uri="{FF2B5EF4-FFF2-40B4-BE49-F238E27FC236}">
                <a16:creationId xmlns:a16="http://schemas.microsoft.com/office/drawing/2014/main" id="{DA1248A0-A791-104B-A7E0-855DA989F9F1}"/>
              </a:ext>
            </a:extLst>
          </p:cNvPr>
          <p:cNvSpPr/>
          <p:nvPr/>
        </p:nvSpPr>
        <p:spPr>
          <a:xfrm>
            <a:off x="2223416" y="4868578"/>
            <a:ext cx="276579" cy="234036"/>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4" name="Oval 23">
            <a:extLst>
              <a:ext uri="{FF2B5EF4-FFF2-40B4-BE49-F238E27FC236}">
                <a16:creationId xmlns:a16="http://schemas.microsoft.com/office/drawing/2014/main" id="{E0B6FF74-C798-F640-8216-283A21A91A0E}"/>
              </a:ext>
            </a:extLst>
          </p:cNvPr>
          <p:cNvSpPr/>
          <p:nvPr/>
        </p:nvSpPr>
        <p:spPr>
          <a:xfrm>
            <a:off x="2311958" y="4868578"/>
            <a:ext cx="276579" cy="234036"/>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5" name="Oval 24">
            <a:extLst>
              <a:ext uri="{FF2B5EF4-FFF2-40B4-BE49-F238E27FC236}">
                <a16:creationId xmlns:a16="http://schemas.microsoft.com/office/drawing/2014/main" id="{38A1FD76-CACB-6F4B-B3BE-4BE82D71BABA}"/>
              </a:ext>
            </a:extLst>
          </p:cNvPr>
          <p:cNvSpPr/>
          <p:nvPr/>
        </p:nvSpPr>
        <p:spPr>
          <a:xfrm>
            <a:off x="2405976" y="4868578"/>
            <a:ext cx="276579" cy="234036"/>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6" name="Oval 25">
            <a:extLst>
              <a:ext uri="{FF2B5EF4-FFF2-40B4-BE49-F238E27FC236}">
                <a16:creationId xmlns:a16="http://schemas.microsoft.com/office/drawing/2014/main" id="{66C5D2FE-B1DC-6048-8BDE-52BC3B99C6A7}"/>
              </a:ext>
            </a:extLst>
          </p:cNvPr>
          <p:cNvSpPr/>
          <p:nvPr/>
        </p:nvSpPr>
        <p:spPr>
          <a:xfrm>
            <a:off x="2499995" y="4868578"/>
            <a:ext cx="276579" cy="234036"/>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7" name="Oval 26">
            <a:extLst>
              <a:ext uri="{FF2B5EF4-FFF2-40B4-BE49-F238E27FC236}">
                <a16:creationId xmlns:a16="http://schemas.microsoft.com/office/drawing/2014/main" id="{F88DB57F-D85B-0244-8F0B-F49D8459D36D}"/>
              </a:ext>
            </a:extLst>
          </p:cNvPr>
          <p:cNvSpPr/>
          <p:nvPr/>
        </p:nvSpPr>
        <p:spPr>
          <a:xfrm>
            <a:off x="2588537" y="4868578"/>
            <a:ext cx="276579" cy="234036"/>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8" name="Oval 27">
            <a:extLst>
              <a:ext uri="{FF2B5EF4-FFF2-40B4-BE49-F238E27FC236}">
                <a16:creationId xmlns:a16="http://schemas.microsoft.com/office/drawing/2014/main" id="{58561895-133A-9E41-AB2F-5863FBB8184C}"/>
              </a:ext>
            </a:extLst>
          </p:cNvPr>
          <p:cNvSpPr/>
          <p:nvPr/>
        </p:nvSpPr>
        <p:spPr>
          <a:xfrm>
            <a:off x="2682555" y="4868578"/>
            <a:ext cx="276579" cy="234036"/>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a:p>
        </p:txBody>
      </p:sp>
      <p:cxnSp>
        <p:nvCxnSpPr>
          <p:cNvPr id="30" name="Straight Arrow Connector 29">
            <a:extLst>
              <a:ext uri="{FF2B5EF4-FFF2-40B4-BE49-F238E27FC236}">
                <a16:creationId xmlns:a16="http://schemas.microsoft.com/office/drawing/2014/main" id="{0D479DD9-EB16-744C-A249-5A1D1BF1A932}"/>
              </a:ext>
            </a:extLst>
          </p:cNvPr>
          <p:cNvCxnSpPr/>
          <p:nvPr/>
        </p:nvCxnSpPr>
        <p:spPr>
          <a:xfrm>
            <a:off x="3061798" y="4980675"/>
            <a:ext cx="5531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E9B950EA-D0D1-3B44-8416-C4D20AAAD3DB}"/>
              </a:ext>
            </a:extLst>
          </p:cNvPr>
          <p:cNvSpPr/>
          <p:nvPr/>
        </p:nvSpPr>
        <p:spPr>
          <a:xfrm>
            <a:off x="3888051" y="3717183"/>
            <a:ext cx="700091" cy="2447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a:p>
        </p:txBody>
      </p:sp>
      <p:sp>
        <p:nvSpPr>
          <p:cNvPr id="32" name="Rectangle 31">
            <a:extLst>
              <a:ext uri="{FF2B5EF4-FFF2-40B4-BE49-F238E27FC236}">
                <a16:creationId xmlns:a16="http://schemas.microsoft.com/office/drawing/2014/main" id="{27C3E0FD-B137-624D-84C2-F02E281B8E67}"/>
              </a:ext>
            </a:extLst>
          </p:cNvPr>
          <p:cNvSpPr/>
          <p:nvPr/>
        </p:nvSpPr>
        <p:spPr>
          <a:xfrm>
            <a:off x="4056590" y="3847309"/>
            <a:ext cx="363011" cy="33168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a:p>
        </p:txBody>
      </p:sp>
      <p:sp>
        <p:nvSpPr>
          <p:cNvPr id="37" name="Oval 36">
            <a:extLst>
              <a:ext uri="{FF2B5EF4-FFF2-40B4-BE49-F238E27FC236}">
                <a16:creationId xmlns:a16="http://schemas.microsoft.com/office/drawing/2014/main" id="{59822F12-89D2-4B4B-A8D6-0A634F6D6F28}"/>
              </a:ext>
            </a:extLst>
          </p:cNvPr>
          <p:cNvSpPr/>
          <p:nvPr/>
        </p:nvSpPr>
        <p:spPr>
          <a:xfrm>
            <a:off x="4099802" y="3896131"/>
            <a:ext cx="276579" cy="234036"/>
          </a:xfrm>
          <a:prstGeom prst="ellipse">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a:p>
        </p:txBody>
      </p:sp>
      <p:sp>
        <p:nvSpPr>
          <p:cNvPr id="44" name="Rectangle 43">
            <a:extLst>
              <a:ext uri="{FF2B5EF4-FFF2-40B4-BE49-F238E27FC236}">
                <a16:creationId xmlns:a16="http://schemas.microsoft.com/office/drawing/2014/main" id="{C62F8FB5-BB6D-4746-8B7D-EF103EBC69DA}"/>
              </a:ext>
            </a:extLst>
          </p:cNvPr>
          <p:cNvSpPr/>
          <p:nvPr/>
        </p:nvSpPr>
        <p:spPr>
          <a:xfrm>
            <a:off x="4056590" y="4309119"/>
            <a:ext cx="363011" cy="33168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a:p>
        </p:txBody>
      </p:sp>
      <p:sp>
        <p:nvSpPr>
          <p:cNvPr id="45" name="Oval 44">
            <a:extLst>
              <a:ext uri="{FF2B5EF4-FFF2-40B4-BE49-F238E27FC236}">
                <a16:creationId xmlns:a16="http://schemas.microsoft.com/office/drawing/2014/main" id="{C5E4BB7A-1A9E-6742-B41F-F8ABDC4DF3CA}"/>
              </a:ext>
            </a:extLst>
          </p:cNvPr>
          <p:cNvSpPr/>
          <p:nvPr/>
        </p:nvSpPr>
        <p:spPr>
          <a:xfrm>
            <a:off x="4099802" y="4357941"/>
            <a:ext cx="276579" cy="234036"/>
          </a:xfrm>
          <a:prstGeom prst="ellipse">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a:p>
        </p:txBody>
      </p:sp>
      <p:sp>
        <p:nvSpPr>
          <p:cNvPr id="47" name="Rectangle 46">
            <a:extLst>
              <a:ext uri="{FF2B5EF4-FFF2-40B4-BE49-F238E27FC236}">
                <a16:creationId xmlns:a16="http://schemas.microsoft.com/office/drawing/2014/main" id="{C93384FF-5137-E249-9459-2AAD37964608}"/>
              </a:ext>
            </a:extLst>
          </p:cNvPr>
          <p:cNvSpPr/>
          <p:nvPr/>
        </p:nvSpPr>
        <p:spPr>
          <a:xfrm>
            <a:off x="4056590" y="4770930"/>
            <a:ext cx="363011" cy="33168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a:p>
        </p:txBody>
      </p:sp>
      <p:sp>
        <p:nvSpPr>
          <p:cNvPr id="48" name="Oval 47">
            <a:extLst>
              <a:ext uri="{FF2B5EF4-FFF2-40B4-BE49-F238E27FC236}">
                <a16:creationId xmlns:a16="http://schemas.microsoft.com/office/drawing/2014/main" id="{29FC442B-1663-1946-9F03-6D8ACA71C75E}"/>
              </a:ext>
            </a:extLst>
          </p:cNvPr>
          <p:cNvSpPr/>
          <p:nvPr/>
        </p:nvSpPr>
        <p:spPr>
          <a:xfrm>
            <a:off x="4099802" y="4819752"/>
            <a:ext cx="276579" cy="234036"/>
          </a:xfrm>
          <a:prstGeom prst="ellipse">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a:p>
        </p:txBody>
      </p:sp>
      <p:sp>
        <p:nvSpPr>
          <p:cNvPr id="50" name="Rectangle 49">
            <a:extLst>
              <a:ext uri="{FF2B5EF4-FFF2-40B4-BE49-F238E27FC236}">
                <a16:creationId xmlns:a16="http://schemas.microsoft.com/office/drawing/2014/main" id="{414AF1E1-4F1C-B044-AEA9-236ADF47889B}"/>
              </a:ext>
            </a:extLst>
          </p:cNvPr>
          <p:cNvSpPr/>
          <p:nvPr/>
        </p:nvSpPr>
        <p:spPr>
          <a:xfrm>
            <a:off x="4056590" y="5232740"/>
            <a:ext cx="363011" cy="33168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a:p>
        </p:txBody>
      </p:sp>
      <p:sp>
        <p:nvSpPr>
          <p:cNvPr id="51" name="Oval 50">
            <a:extLst>
              <a:ext uri="{FF2B5EF4-FFF2-40B4-BE49-F238E27FC236}">
                <a16:creationId xmlns:a16="http://schemas.microsoft.com/office/drawing/2014/main" id="{A24C4579-E071-164A-A3A9-BC2583464ECD}"/>
              </a:ext>
            </a:extLst>
          </p:cNvPr>
          <p:cNvSpPr/>
          <p:nvPr/>
        </p:nvSpPr>
        <p:spPr>
          <a:xfrm>
            <a:off x="4099802" y="5281562"/>
            <a:ext cx="276579" cy="234036"/>
          </a:xfrm>
          <a:prstGeom prst="ellipse">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a:p>
        </p:txBody>
      </p:sp>
      <p:sp>
        <p:nvSpPr>
          <p:cNvPr id="53" name="Rectangle 52">
            <a:extLst>
              <a:ext uri="{FF2B5EF4-FFF2-40B4-BE49-F238E27FC236}">
                <a16:creationId xmlns:a16="http://schemas.microsoft.com/office/drawing/2014/main" id="{CBD88EF3-4DDD-044F-8264-FE89B3C6787E}"/>
              </a:ext>
            </a:extLst>
          </p:cNvPr>
          <p:cNvSpPr/>
          <p:nvPr/>
        </p:nvSpPr>
        <p:spPr>
          <a:xfrm>
            <a:off x="4056590" y="5694551"/>
            <a:ext cx="363011" cy="33168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a:p>
        </p:txBody>
      </p:sp>
      <p:sp>
        <p:nvSpPr>
          <p:cNvPr id="54" name="Oval 53">
            <a:extLst>
              <a:ext uri="{FF2B5EF4-FFF2-40B4-BE49-F238E27FC236}">
                <a16:creationId xmlns:a16="http://schemas.microsoft.com/office/drawing/2014/main" id="{B410E696-CEE8-384C-8470-5F858399C78D}"/>
              </a:ext>
            </a:extLst>
          </p:cNvPr>
          <p:cNvSpPr/>
          <p:nvPr/>
        </p:nvSpPr>
        <p:spPr>
          <a:xfrm>
            <a:off x="4099802" y="5743373"/>
            <a:ext cx="276579" cy="234036"/>
          </a:xfrm>
          <a:prstGeom prst="ellipse">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a:p>
        </p:txBody>
      </p:sp>
      <p:sp>
        <p:nvSpPr>
          <p:cNvPr id="55" name="TextBox 54">
            <a:extLst>
              <a:ext uri="{FF2B5EF4-FFF2-40B4-BE49-F238E27FC236}">
                <a16:creationId xmlns:a16="http://schemas.microsoft.com/office/drawing/2014/main" id="{111DC2A1-A8C8-AE4B-8F11-69E488BEF827}"/>
              </a:ext>
            </a:extLst>
          </p:cNvPr>
          <p:cNvSpPr txBox="1"/>
          <p:nvPr/>
        </p:nvSpPr>
        <p:spPr>
          <a:xfrm>
            <a:off x="3714069" y="3427338"/>
            <a:ext cx="1411064" cy="409228"/>
          </a:xfrm>
          <a:prstGeom prst="rect">
            <a:avLst/>
          </a:prstGeom>
          <a:noFill/>
        </p:spPr>
        <p:txBody>
          <a:bodyPr wrap="none" rtlCol="0">
            <a:spAutoFit/>
          </a:bodyPr>
          <a:lstStyle/>
          <a:p>
            <a:r>
              <a:rPr lang="en-IL" sz="1400" dirty="0"/>
              <a:t>Thread Pool</a:t>
            </a:r>
          </a:p>
        </p:txBody>
      </p:sp>
      <p:sp>
        <p:nvSpPr>
          <p:cNvPr id="56" name="TextBox 55">
            <a:extLst>
              <a:ext uri="{FF2B5EF4-FFF2-40B4-BE49-F238E27FC236}">
                <a16:creationId xmlns:a16="http://schemas.microsoft.com/office/drawing/2014/main" id="{ACF53122-2D87-6F44-A49F-6329F08CE5F8}"/>
              </a:ext>
            </a:extLst>
          </p:cNvPr>
          <p:cNvSpPr txBox="1"/>
          <p:nvPr/>
        </p:nvSpPr>
        <p:spPr>
          <a:xfrm>
            <a:off x="1971800" y="4562359"/>
            <a:ext cx="1368252" cy="409228"/>
          </a:xfrm>
          <a:prstGeom prst="rect">
            <a:avLst/>
          </a:prstGeom>
          <a:noFill/>
        </p:spPr>
        <p:txBody>
          <a:bodyPr wrap="none" rtlCol="0">
            <a:spAutoFit/>
          </a:bodyPr>
          <a:lstStyle/>
          <a:p>
            <a:r>
              <a:rPr lang="en-IL" sz="1400" dirty="0"/>
              <a:t>Task Queue</a:t>
            </a:r>
          </a:p>
        </p:txBody>
      </p:sp>
    </p:spTree>
    <p:extLst>
      <p:ext uri="{BB962C8B-B14F-4D97-AF65-F5344CB8AC3E}">
        <p14:creationId xmlns:p14="http://schemas.microsoft.com/office/powerpoint/2010/main" val="82365780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E660CB5-F295-8346-9CC7-56C1F7F2060C}"/>
              </a:ext>
            </a:extLst>
          </p:cNvPr>
          <p:cNvSpPr>
            <a:spLocks noGrp="1"/>
          </p:cNvSpPr>
          <p:nvPr>
            <p:ph type="title"/>
          </p:nvPr>
        </p:nvSpPr>
        <p:spPr>
          <a:xfrm>
            <a:off x="833002" y="190030"/>
            <a:ext cx="10520702" cy="1325563"/>
          </a:xfrm>
        </p:spPr>
        <p:txBody>
          <a:bodyPr>
            <a:normAutofit/>
          </a:bodyPr>
          <a:lstStyle/>
          <a:p>
            <a:r>
              <a:rPr lang="en-IL" dirty="0">
                <a:solidFill>
                  <a:srgbClr val="FFFFFF"/>
                </a:solidFill>
              </a:rPr>
              <a:t>Data Acquisition – Process</a:t>
            </a:r>
          </a:p>
        </p:txBody>
      </p:sp>
      <p:sp>
        <p:nvSpPr>
          <p:cNvPr id="3" name="Content Placeholder 2">
            <a:extLst>
              <a:ext uri="{FF2B5EF4-FFF2-40B4-BE49-F238E27FC236}">
                <a16:creationId xmlns:a16="http://schemas.microsoft.com/office/drawing/2014/main" id="{BA080928-EC02-ED41-A9A8-B9C716E1803F}"/>
              </a:ext>
            </a:extLst>
          </p:cNvPr>
          <p:cNvSpPr>
            <a:spLocks noGrp="1"/>
          </p:cNvSpPr>
          <p:nvPr>
            <p:ph idx="1"/>
          </p:nvPr>
        </p:nvSpPr>
        <p:spPr>
          <a:xfrm>
            <a:off x="838201" y="1406523"/>
            <a:ext cx="10515598" cy="4154361"/>
          </a:xfrm>
        </p:spPr>
        <p:txBody>
          <a:bodyPr>
            <a:normAutofit/>
          </a:bodyPr>
          <a:lstStyle/>
          <a:p>
            <a:pPr marL="0" indent="0">
              <a:buNone/>
            </a:pPr>
            <a:r>
              <a:rPr lang="en-IL" sz="2500" u="sng" dirty="0">
                <a:solidFill>
                  <a:srgbClr val="FFFFFF"/>
                </a:solidFill>
              </a:rPr>
              <a:t>Process</a:t>
            </a:r>
          </a:p>
          <a:p>
            <a:r>
              <a:rPr lang="en-IL" sz="1800" dirty="0">
                <a:solidFill>
                  <a:srgbClr val="FFFFFF"/>
                </a:solidFill>
              </a:rPr>
              <a:t>When we first tried to scrape data from “Leafly”, we found the site is loading dynamic content using JavaScript. In order to acquire the data, we used a package called “Selenium”.</a:t>
            </a:r>
          </a:p>
          <a:p>
            <a:r>
              <a:rPr lang="en-IL" sz="1800" dirty="0">
                <a:solidFill>
                  <a:srgbClr val="FFFFFF"/>
                </a:solidFill>
              </a:rPr>
              <a:t>The first crawl took ~5 hours, which caused us to want to reduce the time. To do that, we used a ThreadPool, which allows us to perform multiple I/O dependent processes concurrently. By doing so, we reduced the crawling time to ~30 minutes.</a:t>
            </a:r>
          </a:p>
          <a:p>
            <a:r>
              <a:rPr lang="en-IL" sz="1800" dirty="0">
                <a:solidFill>
                  <a:srgbClr val="FFFFFF"/>
                </a:solidFill>
              </a:rPr>
              <a:t>We found another website, “Strain of Weed”, which had a lot of data regarding flavors of strains. This data did not exist in “Leafly”, so we scraped that data and added it to our data.</a:t>
            </a:r>
          </a:p>
        </p:txBody>
      </p:sp>
      <p:pic>
        <p:nvPicPr>
          <p:cNvPr id="5" name="Picture 4">
            <a:extLst>
              <a:ext uri="{FF2B5EF4-FFF2-40B4-BE49-F238E27FC236}">
                <a16:creationId xmlns:a16="http://schemas.microsoft.com/office/drawing/2014/main" id="{6D984DFD-C6B8-5F4B-A0E2-9579B688989E}"/>
              </a:ext>
            </a:extLst>
          </p:cNvPr>
          <p:cNvPicPr>
            <a:picLocks noChangeAspect="1"/>
          </p:cNvPicPr>
          <p:nvPr/>
        </p:nvPicPr>
        <p:blipFill>
          <a:blip r:embed="rId2"/>
          <a:stretch>
            <a:fillRect/>
          </a:stretch>
        </p:blipFill>
        <p:spPr>
          <a:xfrm>
            <a:off x="324255" y="4474404"/>
            <a:ext cx="8610602" cy="2024749"/>
          </a:xfrm>
          <a:prstGeom prst="rect">
            <a:avLst/>
          </a:prstGeom>
        </p:spPr>
      </p:pic>
      <p:pic>
        <p:nvPicPr>
          <p:cNvPr id="6" name="Picture 5">
            <a:extLst>
              <a:ext uri="{FF2B5EF4-FFF2-40B4-BE49-F238E27FC236}">
                <a16:creationId xmlns:a16="http://schemas.microsoft.com/office/drawing/2014/main" id="{CEDEB6C8-9640-5145-9180-08E3EC4F7286}"/>
              </a:ext>
            </a:extLst>
          </p:cNvPr>
          <p:cNvPicPr>
            <a:picLocks noChangeAspect="1"/>
          </p:cNvPicPr>
          <p:nvPr/>
        </p:nvPicPr>
        <p:blipFill>
          <a:blip r:embed="rId3"/>
          <a:stretch>
            <a:fillRect/>
          </a:stretch>
        </p:blipFill>
        <p:spPr>
          <a:xfrm>
            <a:off x="9396845" y="4105072"/>
            <a:ext cx="2050318" cy="2562898"/>
          </a:xfrm>
          <a:prstGeom prst="rect">
            <a:avLst/>
          </a:prstGeom>
        </p:spPr>
      </p:pic>
      <p:sp>
        <p:nvSpPr>
          <p:cNvPr id="7" name="TextBox 6">
            <a:extLst>
              <a:ext uri="{FF2B5EF4-FFF2-40B4-BE49-F238E27FC236}">
                <a16:creationId xmlns:a16="http://schemas.microsoft.com/office/drawing/2014/main" id="{C042318A-97AD-9543-A695-B1DFFC10575D}"/>
              </a:ext>
            </a:extLst>
          </p:cNvPr>
          <p:cNvSpPr txBox="1"/>
          <p:nvPr/>
        </p:nvSpPr>
        <p:spPr>
          <a:xfrm>
            <a:off x="3965400" y="4105072"/>
            <a:ext cx="1328312" cy="369332"/>
          </a:xfrm>
          <a:prstGeom prst="rect">
            <a:avLst/>
          </a:prstGeom>
          <a:noFill/>
        </p:spPr>
        <p:txBody>
          <a:bodyPr wrap="none" rtlCol="0">
            <a:spAutoFit/>
          </a:bodyPr>
          <a:lstStyle/>
          <a:p>
            <a:r>
              <a:rPr lang="en-IL" i="1" dirty="0"/>
              <a:t>leafly_df.csv</a:t>
            </a:r>
          </a:p>
        </p:txBody>
      </p:sp>
      <p:sp>
        <p:nvSpPr>
          <p:cNvPr id="11" name="TextBox 10">
            <a:extLst>
              <a:ext uri="{FF2B5EF4-FFF2-40B4-BE49-F238E27FC236}">
                <a16:creationId xmlns:a16="http://schemas.microsoft.com/office/drawing/2014/main" id="{F702DD99-A79D-BC42-AEA4-F5FB5C691C24}"/>
              </a:ext>
            </a:extLst>
          </p:cNvPr>
          <p:cNvSpPr txBox="1"/>
          <p:nvPr/>
        </p:nvSpPr>
        <p:spPr>
          <a:xfrm>
            <a:off x="9390381" y="3735740"/>
            <a:ext cx="2056782" cy="369332"/>
          </a:xfrm>
          <a:prstGeom prst="rect">
            <a:avLst/>
          </a:prstGeom>
          <a:noFill/>
        </p:spPr>
        <p:txBody>
          <a:bodyPr wrap="none" rtlCol="0">
            <a:spAutoFit/>
          </a:bodyPr>
          <a:lstStyle/>
          <a:p>
            <a:r>
              <a:rPr lang="en-IL" i="1" dirty="0"/>
              <a:t>strainofweed_df.csv</a:t>
            </a:r>
          </a:p>
        </p:txBody>
      </p:sp>
    </p:spTree>
    <p:extLst>
      <p:ext uri="{BB962C8B-B14F-4D97-AF65-F5344CB8AC3E}">
        <p14:creationId xmlns:p14="http://schemas.microsoft.com/office/powerpoint/2010/main" val="177771983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E660CB5-F295-8346-9CC7-56C1F7F2060C}"/>
              </a:ext>
            </a:extLst>
          </p:cNvPr>
          <p:cNvSpPr>
            <a:spLocks noGrp="1"/>
          </p:cNvSpPr>
          <p:nvPr>
            <p:ph type="title"/>
          </p:nvPr>
        </p:nvSpPr>
        <p:spPr>
          <a:xfrm>
            <a:off x="833002" y="190030"/>
            <a:ext cx="10520702" cy="1325563"/>
          </a:xfrm>
        </p:spPr>
        <p:txBody>
          <a:bodyPr>
            <a:normAutofit/>
          </a:bodyPr>
          <a:lstStyle/>
          <a:p>
            <a:r>
              <a:rPr lang="en-IL" dirty="0">
                <a:solidFill>
                  <a:srgbClr val="FFFFFF"/>
                </a:solidFill>
              </a:rPr>
              <a:t>Data Scrubbing</a:t>
            </a:r>
          </a:p>
        </p:txBody>
      </p:sp>
      <p:sp>
        <p:nvSpPr>
          <p:cNvPr id="3" name="Content Placeholder 2">
            <a:extLst>
              <a:ext uri="{FF2B5EF4-FFF2-40B4-BE49-F238E27FC236}">
                <a16:creationId xmlns:a16="http://schemas.microsoft.com/office/drawing/2014/main" id="{BA080928-EC02-ED41-A9A8-B9C716E1803F}"/>
              </a:ext>
            </a:extLst>
          </p:cNvPr>
          <p:cNvSpPr>
            <a:spLocks noGrp="1"/>
          </p:cNvSpPr>
          <p:nvPr>
            <p:ph idx="1"/>
          </p:nvPr>
        </p:nvSpPr>
        <p:spPr>
          <a:xfrm>
            <a:off x="838201" y="1406523"/>
            <a:ext cx="10515598" cy="4154361"/>
          </a:xfrm>
        </p:spPr>
        <p:txBody>
          <a:bodyPr>
            <a:normAutofit/>
          </a:bodyPr>
          <a:lstStyle/>
          <a:p>
            <a:r>
              <a:rPr lang="en-IL" sz="1800" dirty="0">
                <a:solidFill>
                  <a:srgbClr val="FFFFFF"/>
                </a:solidFill>
              </a:rPr>
              <a:t>Convert data from single to column to multiple columns</a:t>
            </a:r>
          </a:p>
          <a:p>
            <a:r>
              <a:rPr lang="en-IL" sz="1800" dirty="0">
                <a:solidFill>
                  <a:srgbClr val="FFFFFF"/>
                </a:solidFill>
              </a:rPr>
              <a:t>Merge both Dataframes based on strain name</a:t>
            </a:r>
          </a:p>
          <a:p>
            <a:r>
              <a:rPr lang="en-IL" sz="1800" dirty="0">
                <a:solidFill>
                  <a:srgbClr val="FFFFFF"/>
                </a:solidFill>
              </a:rPr>
              <a:t>Fill missing values</a:t>
            </a:r>
          </a:p>
          <a:p>
            <a:r>
              <a:rPr lang="en-IL" sz="1800" dirty="0">
                <a:solidFill>
                  <a:srgbClr val="FFFFFF"/>
                </a:solidFill>
              </a:rPr>
              <a:t>Removed missing values that can’t be filled</a:t>
            </a:r>
          </a:p>
        </p:txBody>
      </p:sp>
      <p:pic>
        <p:nvPicPr>
          <p:cNvPr id="2050" name="Picture 2" descr="Scrubbing Sponge - QEP">
            <a:extLst>
              <a:ext uri="{FF2B5EF4-FFF2-40B4-BE49-F238E27FC236}">
                <a16:creationId xmlns:a16="http://schemas.microsoft.com/office/drawing/2014/main" id="{50B4BFA8-5051-A84D-AB9A-AB2E20AAA9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5960" y="1972924"/>
            <a:ext cx="4427744" cy="4427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92784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E660CB5-F295-8346-9CC7-56C1F7F2060C}"/>
              </a:ext>
            </a:extLst>
          </p:cNvPr>
          <p:cNvSpPr>
            <a:spLocks noGrp="1"/>
          </p:cNvSpPr>
          <p:nvPr>
            <p:ph type="title"/>
          </p:nvPr>
        </p:nvSpPr>
        <p:spPr>
          <a:xfrm>
            <a:off x="833002" y="190030"/>
            <a:ext cx="10520702" cy="1325563"/>
          </a:xfrm>
        </p:spPr>
        <p:txBody>
          <a:bodyPr>
            <a:normAutofit/>
          </a:bodyPr>
          <a:lstStyle/>
          <a:p>
            <a:r>
              <a:rPr lang="en-IL" dirty="0">
                <a:solidFill>
                  <a:srgbClr val="FFFFFF"/>
                </a:solidFill>
              </a:rPr>
              <a:t>Data Scrubbing – Convert columns</a:t>
            </a:r>
          </a:p>
        </p:txBody>
      </p:sp>
      <p:sp>
        <p:nvSpPr>
          <p:cNvPr id="3" name="Content Placeholder 2">
            <a:extLst>
              <a:ext uri="{FF2B5EF4-FFF2-40B4-BE49-F238E27FC236}">
                <a16:creationId xmlns:a16="http://schemas.microsoft.com/office/drawing/2014/main" id="{BA080928-EC02-ED41-A9A8-B9C716E1803F}"/>
              </a:ext>
            </a:extLst>
          </p:cNvPr>
          <p:cNvSpPr>
            <a:spLocks noGrp="1"/>
          </p:cNvSpPr>
          <p:nvPr>
            <p:ph idx="1"/>
          </p:nvPr>
        </p:nvSpPr>
        <p:spPr>
          <a:xfrm>
            <a:off x="838201" y="1406523"/>
            <a:ext cx="10515598" cy="4154361"/>
          </a:xfrm>
        </p:spPr>
        <p:txBody>
          <a:bodyPr>
            <a:normAutofit/>
          </a:bodyPr>
          <a:lstStyle/>
          <a:p>
            <a:pPr marL="0" indent="0">
              <a:buNone/>
            </a:pPr>
            <a:r>
              <a:rPr lang="en-IL" sz="2500" u="sng" dirty="0">
                <a:solidFill>
                  <a:srgbClr val="FFFFFF"/>
                </a:solidFill>
              </a:rPr>
              <a:t>Why?</a:t>
            </a:r>
          </a:p>
          <a:p>
            <a:pPr marL="0" indent="0">
              <a:buNone/>
            </a:pPr>
            <a:r>
              <a:rPr lang="en-IL" sz="1800" dirty="0">
                <a:solidFill>
                  <a:srgbClr val="FFFFFF"/>
                </a:solidFill>
              </a:rPr>
              <a:t>While scraping the data, we used a single column to represent different types of similar data. i.e we used the column “Feelings” to represent data about different positive and negative feelings, as well as medical condition the strain is helpful with.</a:t>
            </a:r>
          </a:p>
          <a:p>
            <a:pPr marL="0" indent="0">
              <a:buNone/>
            </a:pPr>
            <a:r>
              <a:rPr lang="en-IL" sz="1800" dirty="0">
                <a:solidFill>
                  <a:srgbClr val="FFFFFF"/>
                </a:solidFill>
              </a:rPr>
              <a:t>After conversion there are multiple columns, each representing a type of feeling.</a:t>
            </a:r>
          </a:p>
        </p:txBody>
      </p:sp>
      <p:pic>
        <p:nvPicPr>
          <p:cNvPr id="4" name="Picture 3">
            <a:extLst>
              <a:ext uri="{FF2B5EF4-FFF2-40B4-BE49-F238E27FC236}">
                <a16:creationId xmlns:a16="http://schemas.microsoft.com/office/drawing/2014/main" id="{3B5406CA-8EEB-8A41-ADB4-DC73622BB73A}"/>
              </a:ext>
            </a:extLst>
          </p:cNvPr>
          <p:cNvPicPr>
            <a:picLocks noChangeAspect="1"/>
          </p:cNvPicPr>
          <p:nvPr/>
        </p:nvPicPr>
        <p:blipFill>
          <a:blip r:embed="rId2"/>
          <a:stretch>
            <a:fillRect/>
          </a:stretch>
        </p:blipFill>
        <p:spPr>
          <a:xfrm>
            <a:off x="2730230" y="3182129"/>
            <a:ext cx="7269805" cy="1528966"/>
          </a:xfrm>
          <a:prstGeom prst="rect">
            <a:avLst/>
          </a:prstGeom>
        </p:spPr>
      </p:pic>
      <p:pic>
        <p:nvPicPr>
          <p:cNvPr id="5" name="Picture 4">
            <a:extLst>
              <a:ext uri="{FF2B5EF4-FFF2-40B4-BE49-F238E27FC236}">
                <a16:creationId xmlns:a16="http://schemas.microsoft.com/office/drawing/2014/main" id="{F164B2E7-534F-1547-8D30-7CFECA62C118}"/>
              </a:ext>
            </a:extLst>
          </p:cNvPr>
          <p:cNvPicPr>
            <a:picLocks noChangeAspect="1"/>
          </p:cNvPicPr>
          <p:nvPr/>
        </p:nvPicPr>
        <p:blipFill>
          <a:blip r:embed="rId3"/>
          <a:stretch>
            <a:fillRect/>
          </a:stretch>
        </p:blipFill>
        <p:spPr>
          <a:xfrm>
            <a:off x="1271081" y="5169003"/>
            <a:ext cx="10188102" cy="1409261"/>
          </a:xfrm>
          <a:prstGeom prst="rect">
            <a:avLst/>
          </a:prstGeom>
        </p:spPr>
      </p:pic>
      <p:sp>
        <p:nvSpPr>
          <p:cNvPr id="6" name="Down Arrow 5">
            <a:extLst>
              <a:ext uri="{FF2B5EF4-FFF2-40B4-BE49-F238E27FC236}">
                <a16:creationId xmlns:a16="http://schemas.microsoft.com/office/drawing/2014/main" id="{D030C69E-5935-DC41-B2B1-5FBE29D0D522}"/>
              </a:ext>
            </a:extLst>
          </p:cNvPr>
          <p:cNvSpPr/>
          <p:nvPr/>
        </p:nvSpPr>
        <p:spPr>
          <a:xfrm>
            <a:off x="6229242" y="4753435"/>
            <a:ext cx="271779" cy="3732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306152423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E660CB5-F295-8346-9CC7-56C1F7F2060C}"/>
              </a:ext>
            </a:extLst>
          </p:cNvPr>
          <p:cNvSpPr>
            <a:spLocks noGrp="1"/>
          </p:cNvSpPr>
          <p:nvPr>
            <p:ph type="title"/>
          </p:nvPr>
        </p:nvSpPr>
        <p:spPr>
          <a:xfrm>
            <a:off x="833002" y="190030"/>
            <a:ext cx="10520702" cy="1325563"/>
          </a:xfrm>
        </p:spPr>
        <p:txBody>
          <a:bodyPr>
            <a:normAutofit/>
          </a:bodyPr>
          <a:lstStyle/>
          <a:p>
            <a:r>
              <a:rPr lang="en-IL" dirty="0">
                <a:solidFill>
                  <a:srgbClr val="FFFFFF"/>
                </a:solidFill>
              </a:rPr>
              <a:t>Data Scrubbing – Merge Dataframes</a:t>
            </a:r>
          </a:p>
        </p:txBody>
      </p:sp>
      <p:pic>
        <p:nvPicPr>
          <p:cNvPr id="7" name="Picture 6">
            <a:extLst>
              <a:ext uri="{FF2B5EF4-FFF2-40B4-BE49-F238E27FC236}">
                <a16:creationId xmlns:a16="http://schemas.microsoft.com/office/drawing/2014/main" id="{C56AF16A-8F5C-344A-B8E1-0189EC9FCA10}"/>
              </a:ext>
            </a:extLst>
          </p:cNvPr>
          <p:cNvPicPr>
            <a:picLocks noChangeAspect="1"/>
          </p:cNvPicPr>
          <p:nvPr/>
        </p:nvPicPr>
        <p:blipFill>
          <a:blip r:embed="rId2"/>
          <a:stretch>
            <a:fillRect/>
          </a:stretch>
        </p:blipFill>
        <p:spPr>
          <a:xfrm>
            <a:off x="502262" y="2075275"/>
            <a:ext cx="6825909" cy="824711"/>
          </a:xfrm>
          <a:prstGeom prst="rect">
            <a:avLst/>
          </a:prstGeom>
        </p:spPr>
      </p:pic>
      <p:pic>
        <p:nvPicPr>
          <p:cNvPr id="9" name="Picture 8">
            <a:extLst>
              <a:ext uri="{FF2B5EF4-FFF2-40B4-BE49-F238E27FC236}">
                <a16:creationId xmlns:a16="http://schemas.microsoft.com/office/drawing/2014/main" id="{818E1F6E-549C-624D-8918-5F647EA2D7B5}"/>
              </a:ext>
            </a:extLst>
          </p:cNvPr>
          <p:cNvPicPr>
            <a:picLocks noChangeAspect="1"/>
          </p:cNvPicPr>
          <p:nvPr/>
        </p:nvPicPr>
        <p:blipFill>
          <a:blip r:embed="rId3"/>
          <a:stretch>
            <a:fillRect/>
          </a:stretch>
        </p:blipFill>
        <p:spPr>
          <a:xfrm>
            <a:off x="405246" y="3886981"/>
            <a:ext cx="10700426" cy="1287053"/>
          </a:xfrm>
          <a:prstGeom prst="rect">
            <a:avLst/>
          </a:prstGeom>
        </p:spPr>
      </p:pic>
      <p:sp>
        <p:nvSpPr>
          <p:cNvPr id="10" name="TextBox 9">
            <a:extLst>
              <a:ext uri="{FF2B5EF4-FFF2-40B4-BE49-F238E27FC236}">
                <a16:creationId xmlns:a16="http://schemas.microsoft.com/office/drawing/2014/main" id="{DC349D45-DF8F-4F41-9194-53F7F6BEEA56}"/>
              </a:ext>
            </a:extLst>
          </p:cNvPr>
          <p:cNvSpPr txBox="1"/>
          <p:nvPr/>
        </p:nvSpPr>
        <p:spPr>
          <a:xfrm>
            <a:off x="502262" y="1735059"/>
            <a:ext cx="2013565" cy="338554"/>
          </a:xfrm>
          <a:prstGeom prst="rect">
            <a:avLst/>
          </a:prstGeom>
          <a:noFill/>
        </p:spPr>
        <p:txBody>
          <a:bodyPr wrap="none" rtlCol="0">
            <a:spAutoFit/>
          </a:bodyPr>
          <a:lstStyle/>
          <a:p>
            <a:r>
              <a:rPr lang="en-IL" sz="1600" i="1" dirty="0"/>
              <a:t>Merge by strain name</a:t>
            </a:r>
          </a:p>
        </p:txBody>
      </p:sp>
      <p:sp>
        <p:nvSpPr>
          <p:cNvPr id="17" name="TextBox 16">
            <a:extLst>
              <a:ext uri="{FF2B5EF4-FFF2-40B4-BE49-F238E27FC236}">
                <a16:creationId xmlns:a16="http://schemas.microsoft.com/office/drawing/2014/main" id="{A8E3BA9A-E74E-D042-A4A9-4A203766A2D2}"/>
              </a:ext>
            </a:extLst>
          </p:cNvPr>
          <p:cNvSpPr txBox="1"/>
          <p:nvPr/>
        </p:nvSpPr>
        <p:spPr>
          <a:xfrm>
            <a:off x="405246" y="3546765"/>
            <a:ext cx="2117696" cy="338554"/>
          </a:xfrm>
          <a:prstGeom prst="rect">
            <a:avLst/>
          </a:prstGeom>
          <a:noFill/>
        </p:spPr>
        <p:txBody>
          <a:bodyPr wrap="none" rtlCol="0">
            <a:spAutoFit/>
          </a:bodyPr>
          <a:lstStyle/>
          <a:p>
            <a:r>
              <a:rPr lang="en-US" sz="1600" i="1" dirty="0" err="1"/>
              <a:t>Dataframe</a:t>
            </a:r>
            <a:r>
              <a:rPr lang="en-US" sz="1600" i="1" dirty="0"/>
              <a:t> after merge</a:t>
            </a:r>
            <a:endParaRPr lang="en-IL" sz="1600" i="1" dirty="0"/>
          </a:p>
        </p:txBody>
      </p:sp>
    </p:spTree>
    <p:extLst>
      <p:ext uri="{BB962C8B-B14F-4D97-AF65-F5344CB8AC3E}">
        <p14:creationId xmlns:p14="http://schemas.microsoft.com/office/powerpoint/2010/main" val="284819884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4030</TotalTime>
  <Words>1079</Words>
  <Application>Microsoft Macintosh PowerPoint</Application>
  <PresentationFormat>Widescreen</PresentationFormat>
  <Paragraphs>117</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The Research</vt:lpstr>
      <vt:lpstr>The Process</vt:lpstr>
      <vt:lpstr>Data Acquisition</vt:lpstr>
      <vt:lpstr>Data Acquisition – Tools &amp; Methods</vt:lpstr>
      <vt:lpstr>Data Acquisition – Process</vt:lpstr>
      <vt:lpstr>Data Scrubbing</vt:lpstr>
      <vt:lpstr>Data Scrubbing – Convert columns</vt:lpstr>
      <vt:lpstr>Data Scrubbing – Merge Dataframes</vt:lpstr>
      <vt:lpstr>Data Scrubbing – Missing data filling</vt:lpstr>
      <vt:lpstr>EDA – Strain Data</vt:lpstr>
      <vt:lpstr>EDA – Strain Data</vt:lpstr>
      <vt:lpstr>EDA – Strain Rating</vt:lpstr>
      <vt:lpstr>Machine Learning</vt:lpstr>
      <vt:lpstr>Machine Learning</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Cannabis Analysis</dc:title>
  <dc:creator>Daniel Ofir</dc:creator>
  <cp:lastModifiedBy>Daniel Ofir</cp:lastModifiedBy>
  <cp:revision>43</cp:revision>
  <dcterms:created xsi:type="dcterms:W3CDTF">2021-05-20T07:05:01Z</dcterms:created>
  <dcterms:modified xsi:type="dcterms:W3CDTF">2021-06-28T09:44:31Z</dcterms:modified>
</cp:coreProperties>
</file>