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70" r:id="rId10"/>
    <p:sldId id="263" r:id="rId11"/>
    <p:sldId id="264" r:id="rId12"/>
    <p:sldId id="265" r:id="rId13"/>
    <p:sldId id="266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93cb5c5d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93cb5c5d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9456025c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9456025c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731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9456025c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9456025c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725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9456025c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9456025c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994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9456025c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9456025c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357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9456025c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9456025c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84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993cb5c5d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993cb5c5d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93cb5c5d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93cb5c5d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93cb5c5d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93cb5c5d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93cb5c5d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93cb5c5d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9456025c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9456025c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9456025c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9456025c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016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9456025c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9456025c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556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9456025c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9456025c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60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package" Target="../embeddings/Microsoft_Excel_Worksheet5.xlsx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Excel_Worksheet6.xlsx"/><Relationship Id="rId4" Type="http://schemas.openxmlformats.org/officeDocument/2006/relationships/image" Target="../media/image14.emf"/><Relationship Id="rId9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7.xlsx"/><Relationship Id="rId5" Type="http://schemas.openxmlformats.org/officeDocument/2006/relationships/image" Target="../media/image17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9.xlsx"/><Relationship Id="rId3" Type="http://schemas.openxmlformats.org/officeDocument/2006/relationships/image" Target="../media/image3.jp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Excel_Worksheet8.xlsx"/><Relationship Id="rId4" Type="http://schemas.openxmlformats.org/officeDocument/2006/relationships/image" Target="../media/image2.png"/><Relationship Id="rId9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10.xlsx"/><Relationship Id="rId5" Type="http://schemas.openxmlformats.org/officeDocument/2006/relationships/image" Target="../media/image22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Excel_Worksheet11.xlsx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is.informatik.uni-goettingen.de/Mondi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4.jpg"/><Relationship Id="rId7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3.jpg"/><Relationship Id="rId10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package" Target="../embeddings/Microsoft_Excel_Worksheet1.xls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8.jpg"/><Relationship Id="rId10" Type="http://schemas.openxmlformats.org/officeDocument/2006/relationships/image" Target="../media/image11.emf"/><Relationship Id="rId4" Type="http://schemas.openxmlformats.org/officeDocument/2006/relationships/image" Target="../media/image3.jpg"/><Relationship Id="rId9" Type="http://schemas.openxmlformats.org/officeDocument/2006/relationships/package" Target="../embeddings/Microsoft_Excel_Worksheet3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4.xlsx"/><Relationship Id="rId5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55335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Digital Humanities Master's programme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Information Structures and Implications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Project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875" y="-5675"/>
            <a:ext cx="1952125" cy="6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74500" y="3103925"/>
            <a:ext cx="1611900" cy="14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Team: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Jin Xu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r0917766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Daniel Oltean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r0940039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06255"/>
            <a:ext cx="9144002" cy="437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9775" y="2134022"/>
            <a:ext cx="3930450" cy="24565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469725" y="1104400"/>
            <a:ext cx="43812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chemeClr val="dk1"/>
                </a:solidFill>
              </a:rPr>
              <a:t>Asia and Europe</a:t>
            </a:r>
            <a:endParaRPr sz="4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>
                <a:solidFill>
                  <a:schemeClr val="dk1"/>
                </a:solidFill>
              </a:rPr>
              <a:t>Geographical and socio-economic data</a:t>
            </a:r>
            <a:endParaRPr sz="2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B3F4E1-8784-0A70-AC44-95C3E543E9F1}"/>
              </a:ext>
            </a:extLst>
          </p:cNvPr>
          <p:cNvSpPr txBox="1"/>
          <p:nvPr/>
        </p:nvSpPr>
        <p:spPr>
          <a:xfrm>
            <a:off x="258668" y="250992"/>
            <a:ext cx="3665632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Q4. Highest mountains in Asia and Europe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C0D8E9E-8A94-576B-9FD9-7A9683451D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643448"/>
              </p:ext>
            </p:extLst>
          </p:nvPr>
        </p:nvGraphicFramePr>
        <p:xfrm>
          <a:off x="258668" y="1751013"/>
          <a:ext cx="1846213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720980" imgH="2032046" progId="Excel.Sheet.12">
                  <p:embed/>
                </p:oleObj>
              </mc:Choice>
              <mc:Fallback>
                <p:oleObj name="Worksheet" r:id="rId3" imgW="1720980" imgH="203204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668" y="1751013"/>
                        <a:ext cx="1846213" cy="165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622590F-B9AA-27BD-2C77-0C658694CA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962688"/>
              </p:ext>
            </p:extLst>
          </p:nvPr>
        </p:nvGraphicFramePr>
        <p:xfrm>
          <a:off x="7057971" y="1731963"/>
          <a:ext cx="1771704" cy="167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650896" imgH="2032046" progId="Excel.Sheet.12">
                  <p:embed/>
                </p:oleObj>
              </mc:Choice>
              <mc:Fallback>
                <p:oleObj name="Worksheet" r:id="rId5" imgW="1650896" imgH="203204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57971" y="1731963"/>
                        <a:ext cx="1771704" cy="167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Google Shape;102;p18">
            <a:extLst>
              <a:ext uri="{FF2B5EF4-FFF2-40B4-BE49-F238E27FC236}">
                <a16:creationId xmlns:a16="http://schemas.microsoft.com/office/drawing/2014/main" id="{08C10F80-0703-2EDC-DA22-580A52AE9D6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50150" y="-1"/>
            <a:ext cx="1593850" cy="93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01;p18">
            <a:extLst>
              <a:ext uri="{FF2B5EF4-FFF2-40B4-BE49-F238E27FC236}">
                <a16:creationId xmlns:a16="http://schemas.microsoft.com/office/drawing/2014/main" id="{4DF16DB6-2C97-D8BB-C813-1ADCD920092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4774192"/>
            <a:ext cx="9144002" cy="36930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03;p18">
            <a:extLst>
              <a:ext uri="{FF2B5EF4-FFF2-40B4-BE49-F238E27FC236}">
                <a16:creationId xmlns:a16="http://schemas.microsoft.com/office/drawing/2014/main" id="{CAA63A4F-6BD3-4141-1A8C-BF2B4939BFEA}"/>
              </a:ext>
            </a:extLst>
          </p:cNvPr>
          <p:cNvSpPr txBox="1"/>
          <p:nvPr/>
        </p:nvSpPr>
        <p:spPr>
          <a:xfrm>
            <a:off x="176174" y="4774573"/>
            <a:ext cx="67233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Asia and Europe: Geographical and socio-economic data</a:t>
            </a:r>
            <a:endParaRPr sz="12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28C5BCA-66F1-8068-0E77-77A50B3353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4399" y="1162933"/>
            <a:ext cx="4670625" cy="29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9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B3F4E1-8784-0A70-AC44-95C3E543E9F1}"/>
              </a:ext>
            </a:extLst>
          </p:cNvPr>
          <p:cNvSpPr txBox="1"/>
          <p:nvPr/>
        </p:nvSpPr>
        <p:spPr>
          <a:xfrm>
            <a:off x="258668" y="250992"/>
            <a:ext cx="4586382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Q5. Number of islands of Asian and European countries</a:t>
            </a:r>
          </a:p>
        </p:txBody>
      </p:sp>
      <p:pic>
        <p:nvPicPr>
          <p:cNvPr id="17" name="Google Shape;102;p18">
            <a:extLst>
              <a:ext uri="{FF2B5EF4-FFF2-40B4-BE49-F238E27FC236}">
                <a16:creationId xmlns:a16="http://schemas.microsoft.com/office/drawing/2014/main" id="{08C10F80-0703-2EDC-DA22-580A52AE9D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150" y="-1"/>
            <a:ext cx="1593850" cy="93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01;p18">
            <a:extLst>
              <a:ext uri="{FF2B5EF4-FFF2-40B4-BE49-F238E27FC236}">
                <a16:creationId xmlns:a16="http://schemas.microsoft.com/office/drawing/2014/main" id="{4DF16DB6-2C97-D8BB-C813-1ADCD920092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74192"/>
            <a:ext cx="9144002" cy="36930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03;p18">
            <a:extLst>
              <a:ext uri="{FF2B5EF4-FFF2-40B4-BE49-F238E27FC236}">
                <a16:creationId xmlns:a16="http://schemas.microsoft.com/office/drawing/2014/main" id="{CAA63A4F-6BD3-4141-1A8C-BF2B4939BFEA}"/>
              </a:ext>
            </a:extLst>
          </p:cNvPr>
          <p:cNvSpPr txBox="1"/>
          <p:nvPr/>
        </p:nvSpPr>
        <p:spPr>
          <a:xfrm>
            <a:off x="176174" y="4774573"/>
            <a:ext cx="67233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Asia and Europe: Geographical and socio-economic data</a:t>
            </a:r>
            <a:endParaRPr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B2B2E-CDD9-39DD-C5D1-F7FFE47458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59" t="8889" r="6839"/>
          <a:stretch/>
        </p:blipFill>
        <p:spPr>
          <a:xfrm>
            <a:off x="303118" y="1013529"/>
            <a:ext cx="3995832" cy="3317124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D59E961-57EB-C672-AE70-C9E93C7ECE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583057"/>
              </p:ext>
            </p:extLst>
          </p:nvPr>
        </p:nvGraphicFramePr>
        <p:xfrm>
          <a:off x="5619749" y="1717988"/>
          <a:ext cx="1930401" cy="1985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2692607" imgH="2768554" progId="Excel.Sheet.12">
                  <p:embed/>
                </p:oleObj>
              </mc:Choice>
              <mc:Fallback>
                <p:oleObj name="Worksheet" r:id="rId6" imgW="2692607" imgH="27685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19749" y="1717988"/>
                        <a:ext cx="1930401" cy="1985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07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B3F4E1-8784-0A70-AC44-95C3E543E9F1}"/>
              </a:ext>
            </a:extLst>
          </p:cNvPr>
          <p:cNvSpPr txBox="1"/>
          <p:nvPr/>
        </p:nvSpPr>
        <p:spPr>
          <a:xfrm>
            <a:off x="258668" y="250992"/>
            <a:ext cx="5900832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Q6: Asian and European islands located closest to the North Pole</a:t>
            </a:r>
          </a:p>
        </p:txBody>
      </p:sp>
      <p:pic>
        <p:nvPicPr>
          <p:cNvPr id="17" name="Google Shape;102;p18">
            <a:extLst>
              <a:ext uri="{FF2B5EF4-FFF2-40B4-BE49-F238E27FC236}">
                <a16:creationId xmlns:a16="http://schemas.microsoft.com/office/drawing/2014/main" id="{08C10F80-0703-2EDC-DA22-580A52AE9D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150" y="-1"/>
            <a:ext cx="1593850" cy="93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01;p18">
            <a:extLst>
              <a:ext uri="{FF2B5EF4-FFF2-40B4-BE49-F238E27FC236}">
                <a16:creationId xmlns:a16="http://schemas.microsoft.com/office/drawing/2014/main" id="{4DF16DB6-2C97-D8BB-C813-1ADCD920092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74192"/>
            <a:ext cx="9144002" cy="36930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03;p18">
            <a:extLst>
              <a:ext uri="{FF2B5EF4-FFF2-40B4-BE49-F238E27FC236}">
                <a16:creationId xmlns:a16="http://schemas.microsoft.com/office/drawing/2014/main" id="{CAA63A4F-6BD3-4141-1A8C-BF2B4939BFEA}"/>
              </a:ext>
            </a:extLst>
          </p:cNvPr>
          <p:cNvSpPr txBox="1"/>
          <p:nvPr/>
        </p:nvSpPr>
        <p:spPr>
          <a:xfrm>
            <a:off x="176174" y="4774573"/>
            <a:ext cx="67233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Asia and Europe: Geographical and socio-economic data</a:t>
            </a:r>
            <a:endParaRPr sz="12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E4F2AB3-A1E4-3F89-A2F7-0529D2AA9D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068521"/>
              </p:ext>
            </p:extLst>
          </p:nvPr>
        </p:nvGraphicFramePr>
        <p:xfrm>
          <a:off x="155576" y="1505240"/>
          <a:ext cx="2116372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317724" imgH="2032046" progId="Excel.Sheet.12">
                  <p:embed/>
                </p:oleObj>
              </mc:Choice>
              <mc:Fallback>
                <p:oleObj name="Worksheet" r:id="rId5" imgW="2317724" imgH="203204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576" y="1505240"/>
                        <a:ext cx="2116372" cy="170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F471562-A28F-D52B-58C2-5EEE58371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8680" y="1171575"/>
            <a:ext cx="4200525" cy="2800350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9EE62F2-675D-2697-6DEE-1FC76E641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808490"/>
              </p:ext>
            </p:extLst>
          </p:nvPr>
        </p:nvGraphicFramePr>
        <p:xfrm>
          <a:off x="6645683" y="1505240"/>
          <a:ext cx="2342741" cy="1715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2775131" imgH="2032046" progId="Excel.Sheet.12">
                  <p:embed/>
                </p:oleObj>
              </mc:Choice>
              <mc:Fallback>
                <p:oleObj name="Worksheet" r:id="rId8" imgW="2775131" imgH="203204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45683" y="1505240"/>
                        <a:ext cx="2342741" cy="1715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947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B3F4E1-8784-0A70-AC44-95C3E543E9F1}"/>
              </a:ext>
            </a:extLst>
          </p:cNvPr>
          <p:cNvSpPr txBox="1"/>
          <p:nvPr/>
        </p:nvSpPr>
        <p:spPr>
          <a:xfrm>
            <a:off x="258668" y="250992"/>
            <a:ext cx="5900832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Q7: Rivers with the most affluents in Asia and Europe</a:t>
            </a:r>
          </a:p>
        </p:txBody>
      </p:sp>
      <p:pic>
        <p:nvPicPr>
          <p:cNvPr id="17" name="Google Shape;102;p18">
            <a:extLst>
              <a:ext uri="{FF2B5EF4-FFF2-40B4-BE49-F238E27FC236}">
                <a16:creationId xmlns:a16="http://schemas.microsoft.com/office/drawing/2014/main" id="{08C10F80-0703-2EDC-DA22-580A52AE9D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150" y="-1"/>
            <a:ext cx="1593850" cy="93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01;p18">
            <a:extLst>
              <a:ext uri="{FF2B5EF4-FFF2-40B4-BE49-F238E27FC236}">
                <a16:creationId xmlns:a16="http://schemas.microsoft.com/office/drawing/2014/main" id="{4DF16DB6-2C97-D8BB-C813-1ADCD920092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74192"/>
            <a:ext cx="9144002" cy="36930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03;p18">
            <a:extLst>
              <a:ext uri="{FF2B5EF4-FFF2-40B4-BE49-F238E27FC236}">
                <a16:creationId xmlns:a16="http://schemas.microsoft.com/office/drawing/2014/main" id="{CAA63A4F-6BD3-4141-1A8C-BF2B4939BFEA}"/>
              </a:ext>
            </a:extLst>
          </p:cNvPr>
          <p:cNvSpPr txBox="1"/>
          <p:nvPr/>
        </p:nvSpPr>
        <p:spPr>
          <a:xfrm>
            <a:off x="176174" y="4774573"/>
            <a:ext cx="67233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Asia and Europe: Geographical and socio-economic data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D52DB1-BF20-9B61-2258-7C042EEFFD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628"/>
          <a:stretch/>
        </p:blipFill>
        <p:spPr>
          <a:xfrm>
            <a:off x="176174" y="829541"/>
            <a:ext cx="5227676" cy="3484418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BE762D9-E489-ECBE-5F56-A0E43102D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160114"/>
              </p:ext>
            </p:extLst>
          </p:nvPr>
        </p:nvGraphicFramePr>
        <p:xfrm>
          <a:off x="6016625" y="1647825"/>
          <a:ext cx="2555875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2552856" imgH="1847919" progId="Excel.Sheet.12">
                  <p:embed/>
                </p:oleObj>
              </mc:Choice>
              <mc:Fallback>
                <p:oleObj name="Worksheet" r:id="rId6" imgW="2552856" imgH="184791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16625" y="1647825"/>
                        <a:ext cx="2555875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4129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B3F4E1-8784-0A70-AC44-95C3E543E9F1}"/>
              </a:ext>
            </a:extLst>
          </p:cNvPr>
          <p:cNvSpPr txBox="1"/>
          <p:nvPr/>
        </p:nvSpPr>
        <p:spPr>
          <a:xfrm>
            <a:off x="258668" y="250992"/>
            <a:ext cx="5900832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Q8: Rivers passing through the most countries in Asia and Europe</a:t>
            </a:r>
          </a:p>
        </p:txBody>
      </p:sp>
      <p:pic>
        <p:nvPicPr>
          <p:cNvPr id="17" name="Google Shape;102;p18">
            <a:extLst>
              <a:ext uri="{FF2B5EF4-FFF2-40B4-BE49-F238E27FC236}">
                <a16:creationId xmlns:a16="http://schemas.microsoft.com/office/drawing/2014/main" id="{08C10F80-0703-2EDC-DA22-580A52AE9D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150" y="-1"/>
            <a:ext cx="1593850" cy="93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01;p18">
            <a:extLst>
              <a:ext uri="{FF2B5EF4-FFF2-40B4-BE49-F238E27FC236}">
                <a16:creationId xmlns:a16="http://schemas.microsoft.com/office/drawing/2014/main" id="{4DF16DB6-2C97-D8BB-C813-1ADCD920092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74192"/>
            <a:ext cx="9144002" cy="36930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03;p18">
            <a:extLst>
              <a:ext uri="{FF2B5EF4-FFF2-40B4-BE49-F238E27FC236}">
                <a16:creationId xmlns:a16="http://schemas.microsoft.com/office/drawing/2014/main" id="{CAA63A4F-6BD3-4141-1A8C-BF2B4939BFEA}"/>
              </a:ext>
            </a:extLst>
          </p:cNvPr>
          <p:cNvSpPr txBox="1"/>
          <p:nvPr/>
        </p:nvSpPr>
        <p:spPr>
          <a:xfrm>
            <a:off x="176174" y="4774573"/>
            <a:ext cx="67233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Asia and Europe: Geographical and socio-economic data</a:t>
            </a:r>
            <a:endParaRPr sz="12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388849B-9302-3362-98C9-7F13958EF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865008"/>
              </p:ext>
            </p:extLst>
          </p:nvPr>
        </p:nvGraphicFramePr>
        <p:xfrm>
          <a:off x="6497712" y="1308100"/>
          <a:ext cx="1849363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711269" imgH="2768554" progId="Excel.Sheet.12">
                  <p:embed/>
                </p:oleObj>
              </mc:Choice>
              <mc:Fallback>
                <p:oleObj name="Worksheet" r:id="rId5" imgW="2711269" imgH="27685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97712" y="1308100"/>
                        <a:ext cx="1849363" cy="189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81A46D3-DE5A-3103-9A6E-75580C5C54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434" y="1177925"/>
            <a:ext cx="5261816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4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176175" y="222550"/>
            <a:ext cx="64995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Argument: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-GB" sz="1600">
                <a:solidFill>
                  <a:schemeClr val="dk1"/>
                </a:solidFill>
              </a:rPr>
              <a:t>Asia and Europe are two continents with very different pasts, geographical features, and cultures, but also with many common points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-GB" sz="1600">
                <a:solidFill>
                  <a:schemeClr val="dk1"/>
                </a:solidFill>
              </a:rPr>
              <a:t>This project explores the two continents by comparing some of their traits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Dataset Mondial (University of Göttingen):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-GB" sz="1600">
                <a:solidFill>
                  <a:schemeClr val="dk1"/>
                </a:solidFill>
              </a:rPr>
              <a:t>33 tables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http://www.dbis.informatik.uni-goettingen.de/Mondial/</a:t>
            </a:r>
            <a:endParaRPr sz="16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9475" y="-1"/>
            <a:ext cx="2244525" cy="140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01;p18">
            <a:extLst>
              <a:ext uri="{FF2B5EF4-FFF2-40B4-BE49-F238E27FC236}">
                <a16:creationId xmlns:a16="http://schemas.microsoft.com/office/drawing/2014/main" id="{6A72D2D6-20D4-F11A-A294-826E85BB571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774192"/>
            <a:ext cx="9144002" cy="3693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3;p18">
            <a:extLst>
              <a:ext uri="{FF2B5EF4-FFF2-40B4-BE49-F238E27FC236}">
                <a16:creationId xmlns:a16="http://schemas.microsoft.com/office/drawing/2014/main" id="{B8F906DC-FB9A-8113-D671-B9594C3185FA}"/>
              </a:ext>
            </a:extLst>
          </p:cNvPr>
          <p:cNvSpPr txBox="1"/>
          <p:nvPr/>
        </p:nvSpPr>
        <p:spPr>
          <a:xfrm>
            <a:off x="176174" y="4774573"/>
            <a:ext cx="67233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Asia and Europe: Geographical and socio-economic data</a:t>
            </a: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26175" y="91825"/>
            <a:ext cx="2186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Geographical data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90875" y="418825"/>
            <a:ext cx="8707200" cy="3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</a:rPr>
              <a:t>1. How many countries are in each continent?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1"/>
                </a:solidFill>
              </a:rPr>
              <a:t>(COUNT, HAVING) 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</a:rPr>
              <a:t>2. What are the highest mountains in Asia and Europe? 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1"/>
                </a:solidFill>
              </a:rPr>
              <a:t>(JOIN with 3 tables)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dirty="0">
                <a:solidFill>
                  <a:schemeClr val="dk1"/>
                </a:solidFill>
              </a:rPr>
              <a:t>3. What is the area of all the lakes in each continent?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chemeClr val="dk1"/>
                </a:solidFill>
              </a:rPr>
              <a:t>(JOIN with 3 tables, SUM, HAVING IN)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</a:rPr>
              <a:t>4. How many islands has each of the Asian and European countries? 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1"/>
                </a:solidFill>
              </a:rPr>
              <a:t>(JOIN with 3 tables, COUNT, DISTINCT, HAVING IN)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</a:rPr>
              <a:t>5. What are the Asian and European islands located closest to the North Pole? 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1"/>
                </a:solidFill>
              </a:rPr>
              <a:t>(JOIN with 5 tables, HAVING IN)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6255"/>
            <a:ext cx="9144002" cy="437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9475" y="-1"/>
            <a:ext cx="2244525" cy="14028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76175" y="4724775"/>
            <a:ext cx="672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Asia and Europe: Geographical and socio-economic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326175" y="91825"/>
            <a:ext cx="2186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Geographical data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90875" y="418825"/>
            <a:ext cx="8707200" cy="3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6. What are the rivers with the most affluents in Asia and Europe?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(JOIN with 3 tables, recursive query, HAVING IN)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7. What are the Asian and European countries that have Mediterranean ports?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(nested query, HAVING IN)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8. What are the rivers passing through the most countries in Asia and Europe?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(nested query, UNION, COUNT, HAVING IN)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9. What is the river passing through the most countries in the world? Is it in Europe or Asia?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(nested queries, UNION, MAX, HAVING IN)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10. What is the country with the most cities in the world? Is it in Europe or Asia?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(nested queries, COUNT, HAVING)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6255"/>
            <a:ext cx="9144002" cy="437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9475" y="-1"/>
            <a:ext cx="2244525" cy="14028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76175" y="4724775"/>
            <a:ext cx="672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Asia and Europe: Geographical and socio-economic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275525" y="211225"/>
            <a:ext cx="2599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Socio-economic data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51425" y="657625"/>
            <a:ext cx="7002600" cy="3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1.What is the average GDP of Europe and Asia?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(AVG, GROUP BY)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2. Which european and asian countries whose tertiary industry is more developed than the primary industry?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(NESTED)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3. The latest independent European and Asian countries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(ORDER BY)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4.All ethnicgroups in Europe and Asia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(DISTINCT)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5. 20 asian AND european countries with lowest population growth and their GDP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(NESTED, ORDER BY, 4 TABLES, LIMIT)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6255"/>
            <a:ext cx="9144002" cy="437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9475" y="-1"/>
            <a:ext cx="2244525" cy="14028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76175" y="4724775"/>
            <a:ext cx="672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Asia and Europe: Geographical and socio-economic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275525" y="211225"/>
            <a:ext cx="2599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Socio-economic data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51425" y="657625"/>
            <a:ext cx="6548100" cy="19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6. All european and asian countries who speak only one language (LEFT JOIN)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7.All european and asian countries who are the member of more than 50  organizations (GROUP BY, HAVING,COUNT)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8.Religions only appear in one country in Europe and Asia(NESTED, EXISTS, RECURSIVE)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6255"/>
            <a:ext cx="9144002" cy="437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9475" y="-1"/>
            <a:ext cx="2244525" cy="140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76175" y="4724775"/>
            <a:ext cx="672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Asia and Europe: Geographical and socio-economic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EA77203-8707-EA03-9526-FE512B1FB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983" y="575672"/>
            <a:ext cx="3384982" cy="2833938"/>
          </a:xfrm>
          <a:prstGeom prst="rect">
            <a:avLst/>
          </a:prstGeom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74192"/>
            <a:ext cx="9144002" cy="369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0150" y="-1"/>
            <a:ext cx="1593850" cy="93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76174" y="4774573"/>
            <a:ext cx="67233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Asia and Europe: Geographical and socio-economic data</a:t>
            </a:r>
            <a:endParaRPr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3F4E1-8784-0A70-AC44-95C3E543E9F1}"/>
              </a:ext>
            </a:extLst>
          </p:cNvPr>
          <p:cNvSpPr txBox="1"/>
          <p:nvPr/>
        </p:nvSpPr>
        <p:spPr>
          <a:xfrm>
            <a:off x="258668" y="250992"/>
            <a:ext cx="5638800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Q1. Number of countries/provinces/cities in each continent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DB7399-B935-B474-40BC-B5E6CC3D50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74" y="732028"/>
            <a:ext cx="3989654" cy="2659769"/>
          </a:xfrm>
          <a:prstGeom prst="rect">
            <a:avLst/>
          </a:prstGeom>
        </p:spPr>
      </p:pic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E54DE119-9393-F2E3-7F0B-EB8A947FCF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176996"/>
              </p:ext>
            </p:extLst>
          </p:nvPr>
        </p:nvGraphicFramePr>
        <p:xfrm>
          <a:off x="1299026" y="3663950"/>
          <a:ext cx="24447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2444620" imgH="558615" progId="Excel.Sheet.12">
                  <p:embed/>
                </p:oleObj>
              </mc:Choice>
              <mc:Fallback>
                <p:oleObj name="Worksheet" r:id="rId7" imgW="2444620" imgH="5586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9026" y="3663950"/>
                        <a:ext cx="244475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0358E738-2729-51BA-882F-90A6D23F4C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775580"/>
              </p:ext>
            </p:extLst>
          </p:nvPr>
        </p:nvGraphicFramePr>
        <p:xfrm>
          <a:off x="5677099" y="3512280"/>
          <a:ext cx="2444750" cy="946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2495628" imgH="1111412" progId="Excel.Sheet.12">
                  <p:embed/>
                </p:oleObj>
              </mc:Choice>
              <mc:Fallback>
                <p:oleObj name="Worksheet" r:id="rId9" imgW="2495628" imgH="111141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77099" y="3512280"/>
                        <a:ext cx="2444750" cy="946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667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74192"/>
            <a:ext cx="9144002" cy="369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150" y="-1"/>
            <a:ext cx="1593850" cy="93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76174" y="4774573"/>
            <a:ext cx="67233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Asia and Europe: Geographical and socio-economic data</a:t>
            </a:r>
            <a:endParaRPr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3F4E1-8784-0A70-AC44-95C3E543E9F1}"/>
              </a:ext>
            </a:extLst>
          </p:cNvPr>
          <p:cNvSpPr txBox="1"/>
          <p:nvPr/>
        </p:nvSpPr>
        <p:spPr>
          <a:xfrm>
            <a:off x="258668" y="250992"/>
            <a:ext cx="5638800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Q2. Relationship area/population for Asian and European countries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0F404-F243-75DB-2DB3-6298D5478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602" y="569990"/>
            <a:ext cx="3144932" cy="3144932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A131736-B664-AB36-7318-C128EE2FD0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805887"/>
              </p:ext>
            </p:extLst>
          </p:nvPr>
        </p:nvGraphicFramePr>
        <p:xfrm>
          <a:off x="1654175" y="3763963"/>
          <a:ext cx="192405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2508069" imgH="1111412" progId="Excel.Sheet.12">
                  <p:embed/>
                </p:oleObj>
              </mc:Choice>
              <mc:Fallback>
                <p:oleObj name="Worksheet" r:id="rId6" imgW="2508069" imgH="111141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4175" y="3763963"/>
                        <a:ext cx="1924050" cy="85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8D0A6BA-9926-E50E-41D0-CC2125E1BC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6906" y="569990"/>
            <a:ext cx="3144932" cy="3144932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AB906E3-5E10-FA4E-3EE9-7C3C542384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210506"/>
              </p:ext>
            </p:extLst>
          </p:nvPr>
        </p:nvGraphicFramePr>
        <p:xfrm>
          <a:off x="5784850" y="3763963"/>
          <a:ext cx="17875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2317724" imgH="1111412" progId="Excel.Sheet.12">
                  <p:embed/>
                </p:oleObj>
              </mc:Choice>
              <mc:Fallback>
                <p:oleObj name="Worksheet" r:id="rId9" imgW="2317724" imgH="111141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84850" y="3763963"/>
                        <a:ext cx="1787525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856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74192"/>
            <a:ext cx="9144002" cy="369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150" y="-1"/>
            <a:ext cx="1593850" cy="93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76174" y="4774573"/>
            <a:ext cx="67233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Asia and Europe: Geographical and socio-economic data</a:t>
            </a:r>
            <a:endParaRPr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3F4E1-8784-0A70-AC44-95C3E543E9F1}"/>
              </a:ext>
            </a:extLst>
          </p:cNvPr>
          <p:cNvSpPr txBox="1"/>
          <p:nvPr/>
        </p:nvSpPr>
        <p:spPr>
          <a:xfrm>
            <a:off x="258668" y="250992"/>
            <a:ext cx="5638800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Q3. Relationship latitude/population for Asian and European cities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15C2D-5315-FBB6-281B-0904D49E2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12" y="1174750"/>
            <a:ext cx="3698337" cy="3096282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864C154-69A3-D378-50BE-C98EB6BEC7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814873"/>
              </p:ext>
            </p:extLst>
          </p:nvPr>
        </p:nvGraphicFramePr>
        <p:xfrm>
          <a:off x="5356225" y="2016125"/>
          <a:ext cx="29400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2940180" imgH="1111412" progId="Excel.Sheet.12">
                  <p:embed/>
                </p:oleObj>
              </mc:Choice>
              <mc:Fallback>
                <p:oleObj name="Worksheet" r:id="rId6" imgW="2940180" imgH="111141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56225" y="2016125"/>
                        <a:ext cx="2940050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66541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677</Words>
  <Application>Microsoft Office PowerPoint</Application>
  <PresentationFormat>On-screen Show (16:9)</PresentationFormat>
  <Paragraphs>77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Simple Light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Oltean</cp:lastModifiedBy>
  <cp:revision>19</cp:revision>
  <dcterms:modified xsi:type="dcterms:W3CDTF">2022-12-08T19:13:36Z</dcterms:modified>
</cp:coreProperties>
</file>