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89" r:id="rId3"/>
    <p:sldId id="268" r:id="rId4"/>
    <p:sldId id="258" r:id="rId5"/>
    <p:sldId id="259" r:id="rId6"/>
    <p:sldId id="270" r:id="rId7"/>
    <p:sldId id="274" r:id="rId8"/>
    <p:sldId id="271" r:id="rId9"/>
    <p:sldId id="272" r:id="rId10"/>
    <p:sldId id="269" r:id="rId11"/>
    <p:sldId id="293" r:id="rId12"/>
    <p:sldId id="294" r:id="rId13"/>
    <p:sldId id="296" r:id="rId14"/>
    <p:sldId id="261" r:id="rId15"/>
    <p:sldId id="275" r:id="rId16"/>
    <p:sldId id="276" r:id="rId17"/>
    <p:sldId id="277" r:id="rId18"/>
    <p:sldId id="263" r:id="rId19"/>
    <p:sldId id="264" r:id="rId20"/>
    <p:sldId id="291" r:id="rId21"/>
    <p:sldId id="292" r:id="rId22"/>
    <p:sldId id="265" r:id="rId23"/>
    <p:sldId id="266" r:id="rId24"/>
    <p:sldId id="278" r:id="rId25"/>
    <p:sldId id="286" r:id="rId26"/>
    <p:sldId id="284" r:id="rId27"/>
    <p:sldId id="283" r:id="rId28"/>
    <p:sldId id="267" r:id="rId29"/>
    <p:sldId id="279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Frederic (SNCF VOYAGEURS / DIRECTION VOYAGES SNCF / DF PILOTAGE)" initials="PF(V/DVS/DP" lastIdx="1" clrIdx="0">
    <p:extLst>
      <p:ext uri="{19B8F6BF-5375-455C-9EA6-DF929625EA0E}">
        <p15:presenceInfo xmlns:p15="http://schemas.microsoft.com/office/powerpoint/2012/main" xmlns="" userId="S-1-5-21-1421355107-4124689249-2030404034-15751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2DEEF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81264" autoAdjust="0"/>
  </p:normalViewPr>
  <p:slideViewPr>
    <p:cSldViewPr snapToGrid="0">
      <p:cViewPr>
        <p:scale>
          <a:sx n="100" d="100"/>
          <a:sy n="100" d="100"/>
        </p:scale>
        <p:origin x="-1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de l'accuracy (%)</a:t>
            </a:r>
            <a:r>
              <a:rPr lang="fr-FR" baseline="0"/>
              <a:t> </a:t>
            </a:r>
            <a:endParaRPr lang="fr-FR"/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7.7459662835462489E-2"/>
          <c:y val="0.17012544469574711"/>
          <c:w val="0.89925991915244174"/>
          <c:h val="0.54380322251385371"/>
        </c:manualLayout>
      </c:layout>
      <c:lineChart>
        <c:grouping val="standard"/>
        <c:ser>
          <c:idx val="0"/>
          <c:order val="0"/>
          <c:tx>
            <c:strRef>
              <c:f>Feuil1!$D$7</c:f>
              <c:strCache>
                <c:ptCount val="1"/>
                <c:pt idx="0">
                  <c:v>3 slots (0h, -6h, -12h) Sans colonne S &amp; 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Feuil1!$E$6:$H$6</c:f>
              <c:strCache>
                <c:ptCount val="4"/>
                <c:pt idx="0">
                  <c:v>1M</c:v>
                </c:pt>
                <c:pt idx="1">
                  <c:v>6M</c:v>
                </c:pt>
                <c:pt idx="2">
                  <c:v>12M</c:v>
                </c:pt>
                <c:pt idx="3">
                  <c:v>24M</c:v>
                </c:pt>
              </c:strCache>
            </c:strRef>
          </c:cat>
          <c:val>
            <c:numRef>
              <c:f>Feuil1!$E$7:$H$7</c:f>
              <c:numCache>
                <c:formatCode>0.00%</c:formatCode>
                <c:ptCount val="4"/>
                <c:pt idx="0">
                  <c:v>0.84650000000000003</c:v>
                </c:pt>
                <c:pt idx="1">
                  <c:v>0.79300000000000004</c:v>
                </c:pt>
                <c:pt idx="2">
                  <c:v>0.77500000000000002</c:v>
                </c:pt>
                <c:pt idx="3">
                  <c:v>0.78600000000000003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26-41ED-933E-4B85D1A6DA34}"/>
            </c:ext>
          </c:extLst>
        </c:ser>
        <c:ser>
          <c:idx val="1"/>
          <c:order val="1"/>
          <c:tx>
            <c:strRef>
              <c:f>Feuil1!$D$8</c:f>
              <c:strCache>
                <c:ptCount val="1"/>
                <c:pt idx="0">
                  <c:v>3 slots (0h, -6h, -12h) Encodage colonne 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Feuil1!$E$6:$H$6</c:f>
              <c:strCache>
                <c:ptCount val="4"/>
                <c:pt idx="0">
                  <c:v>1M</c:v>
                </c:pt>
                <c:pt idx="1">
                  <c:v>6M</c:v>
                </c:pt>
                <c:pt idx="2">
                  <c:v>12M</c:v>
                </c:pt>
                <c:pt idx="3">
                  <c:v>24M</c:v>
                </c:pt>
              </c:strCache>
            </c:strRef>
          </c:cat>
          <c:val>
            <c:numRef>
              <c:f>Feuil1!$E$8:$H$8</c:f>
              <c:numCache>
                <c:formatCode>0.00%</c:formatCode>
                <c:ptCount val="4"/>
                <c:pt idx="0">
                  <c:v>0.84700000000000064</c:v>
                </c:pt>
                <c:pt idx="1">
                  <c:v>0.79200000000000004</c:v>
                </c:pt>
                <c:pt idx="2">
                  <c:v>0.78400000000000003</c:v>
                </c:pt>
                <c:pt idx="3">
                  <c:v>0.78700000000000003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326-41ED-933E-4B85D1A6DA34}"/>
            </c:ext>
          </c:extLst>
        </c:ser>
        <c:ser>
          <c:idx val="2"/>
          <c:order val="2"/>
          <c:tx>
            <c:strRef>
              <c:f>Feuil1!$D$9</c:f>
              <c:strCache>
                <c:ptCount val="1"/>
                <c:pt idx="0">
                  <c:v>7 slots (0h à -6h) Sans colonne S &amp; 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Feuil1!$E$6:$H$6</c:f>
              <c:strCache>
                <c:ptCount val="4"/>
                <c:pt idx="0">
                  <c:v>1M</c:v>
                </c:pt>
                <c:pt idx="1">
                  <c:v>6M</c:v>
                </c:pt>
                <c:pt idx="2">
                  <c:v>12M</c:v>
                </c:pt>
                <c:pt idx="3">
                  <c:v>24M</c:v>
                </c:pt>
              </c:strCache>
            </c:strRef>
          </c:cat>
          <c:val>
            <c:numRef>
              <c:f>Feuil1!$E$9:$H$9</c:f>
              <c:numCache>
                <c:formatCode>0.00%</c:formatCode>
                <c:ptCount val="4"/>
                <c:pt idx="0">
                  <c:v>0.82800000000000062</c:v>
                </c:pt>
                <c:pt idx="1">
                  <c:v>0.79200000000000004</c:v>
                </c:pt>
                <c:pt idx="2">
                  <c:v>0.78600000000000003</c:v>
                </c:pt>
                <c:pt idx="3">
                  <c:v>0.78600000000000003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326-41ED-933E-4B85D1A6DA34}"/>
            </c:ext>
          </c:extLst>
        </c:ser>
        <c:marker val="1"/>
        <c:axId val="128264832"/>
        <c:axId val="129044864"/>
      </c:lineChart>
      <c:catAx>
        <c:axId val="12826483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9044864"/>
        <c:crosses val="autoZero"/>
        <c:auto val="1"/>
        <c:lblAlgn val="ctr"/>
        <c:lblOffset val="100"/>
      </c:catAx>
      <c:valAx>
        <c:axId val="129044864"/>
        <c:scaling>
          <c:orientation val="minMax"/>
          <c:max val="0.85000000000000064"/>
          <c:min val="0.77"/>
        </c:scaling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numFmt formatCode="0%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264832"/>
        <c:crosses val="autoZero"/>
        <c:crossBetween val="between"/>
      </c:valAx>
      <c:spPr>
        <a:noFill/>
        <a:ln>
          <a:solidFill>
            <a:schemeClr val="bg2">
              <a:lumMod val="50000"/>
            </a:schemeClr>
          </a:solidFill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CEB06-F66A-4402-B83A-A167964F391E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4F7DE-4BCD-4DEC-ADFE-3F2D2676771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633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oefficient_de_Gini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oefficient_de_Gini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5089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</a:t>
            </a:r>
          </a:p>
          <a:p>
            <a:endParaRPr lang="fr-FR" dirty="0" smtClean="0"/>
          </a:p>
          <a:p>
            <a:r>
              <a:rPr lang="fr-FR" dirty="0" smtClean="0"/>
              <a:t>Méthode </a:t>
            </a:r>
            <a:r>
              <a:rPr lang="fr-FR" dirty="0"/>
              <a:t>1 : </a:t>
            </a:r>
          </a:p>
          <a:p>
            <a:endParaRPr lang="fr-FR" dirty="0"/>
          </a:p>
          <a:p>
            <a:r>
              <a:rPr lang="fr-FR" dirty="0"/>
              <a:t>+ Jointure directe sans besoin de rechercher l’horaire</a:t>
            </a:r>
            <a:r>
              <a:rPr lang="fr-FR" baseline="0" dirty="0"/>
              <a:t> le plus proche entre heure vol et heure vol -60 min </a:t>
            </a:r>
            <a:r>
              <a:rPr lang="x-none" baseline="0" dirty="0">
                <a:sym typeface="Wingdings" panose="05000000000000000000" pitchFamily="2" charset="2"/>
              </a:rPr>
              <a:t></a:t>
            </a:r>
            <a:r>
              <a:rPr lang="fr-FR" baseline="0" dirty="0">
                <a:sym typeface="Wingdings" panose="05000000000000000000" pitchFamily="2" charset="2"/>
              </a:rPr>
              <a:t> Donc une réduction très importante des </a:t>
            </a:r>
            <a:r>
              <a:rPr lang="fr-FR" baseline="0" dirty="0" err="1">
                <a:sym typeface="Wingdings" panose="05000000000000000000" pitchFamily="2" charset="2"/>
              </a:rPr>
              <a:t>shuffle</a:t>
            </a:r>
            <a:r>
              <a:rPr lang="fr-FR" baseline="0" dirty="0">
                <a:sym typeface="Wingdings" panose="05000000000000000000" pitchFamily="2" charset="2"/>
              </a:rPr>
              <a:t>/sort, et de la quantité de données météo à manipuler en mémoire puisqu’il y a une seule observation météo par heure.</a:t>
            </a:r>
          </a:p>
          <a:p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- On perd en précision horaire des observations météo, ce qui peut avoir un impact sur la précision du modèle lorsque la météo change brutalement en une heure</a:t>
            </a:r>
          </a:p>
          <a:p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Méthode 2 : </a:t>
            </a:r>
          </a:p>
          <a:p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+</a:t>
            </a:r>
          </a:p>
          <a:p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- Jointure complexes en passant par des listes d’observations par plage pour chaque heure de départ et d’arrivée des vols. Cela augmente très notablement les temps de </a:t>
            </a:r>
            <a:r>
              <a:rPr lang="fr-FR" baseline="0" dirty="0" err="1">
                <a:sym typeface="Wingdings" panose="05000000000000000000" pitchFamily="2" charset="2"/>
              </a:rPr>
              <a:t>calucul</a:t>
            </a:r>
            <a:r>
              <a:rPr lang="fr-FR" baseline="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98041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9429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9429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9429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score "Gini"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une valeur numérique comprise entre 0 et 1 qui indique quelle est la probabilité que l'arbre se trompe lors de la prise de décision.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 chaque fois qu'il faudra rajouter une branche à l'arbre, ce score sera calculé afin d'évaluer la pertinence de la décision que l'algorithme souhaite rajouter. La décision qui permet alors à l'arbre de deviner ou de calculer le plus correctement le résultat est sélectionnée et rajoutée à l'arbre.</a:t>
            </a:r>
          </a:p>
          <a:p>
            <a:endParaRPr lang="fr-FR" dirty="0" smtClean="0"/>
          </a:p>
          <a:p>
            <a:r>
              <a:rPr lang="fr-FR" dirty="0" err="1" smtClean="0"/>
              <a:t>Bagging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</a:t>
            </a:r>
          </a:p>
          <a:p>
            <a:endParaRPr lang="fr-FR" dirty="0" smtClean="0"/>
          </a:p>
          <a:p>
            <a:pPr algn="just"/>
            <a:r>
              <a:rPr lang="fr-FR" sz="1200" dirty="0" smtClean="0">
                <a:solidFill>
                  <a:srgbClr val="FF33CC"/>
                </a:solidFill>
              </a:rPr>
              <a:t>Max </a:t>
            </a:r>
            <a:r>
              <a:rPr lang="fr-FR" sz="1200" dirty="0" err="1" smtClean="0">
                <a:solidFill>
                  <a:srgbClr val="FF33CC"/>
                </a:solidFill>
              </a:rPr>
              <a:t>Bins</a:t>
            </a:r>
            <a:r>
              <a:rPr lang="fr-FR" sz="1200" dirty="0" smtClean="0">
                <a:solidFill>
                  <a:srgbClr val="FF33CC"/>
                </a:solidFill>
              </a:rPr>
              <a:t> : Nombre maximal de classes utilisées pour discrétiser les entités continues et pour choisir le mode de division des entités à chaque nœud</a:t>
            </a:r>
          </a:p>
          <a:p>
            <a:pPr algn="just"/>
            <a:endParaRPr lang="fr-FR" sz="1200" dirty="0" smtClean="0">
              <a:solidFill>
                <a:srgbClr val="FF33CC"/>
              </a:solidFill>
            </a:endParaRPr>
          </a:p>
          <a:p>
            <a:pPr algn="just"/>
            <a:r>
              <a:rPr lang="fr-FR" sz="1200" dirty="0" smtClean="0">
                <a:solidFill>
                  <a:srgbClr val="FF33CC"/>
                </a:solidFill>
              </a:rPr>
              <a:t>Max </a:t>
            </a:r>
            <a:r>
              <a:rPr lang="fr-FR" sz="1200" dirty="0" err="1" smtClean="0">
                <a:solidFill>
                  <a:srgbClr val="FF33CC"/>
                </a:solidFill>
              </a:rPr>
              <a:t>Depth</a:t>
            </a:r>
            <a:r>
              <a:rPr lang="fr-FR" sz="1200" dirty="0" smtClean="0">
                <a:solidFill>
                  <a:srgbClr val="FF33CC"/>
                </a:solidFill>
              </a:rPr>
              <a:t> : le nombre maximum de nœuds séparant les feuilles de la racine de l'arbre.</a:t>
            </a:r>
          </a:p>
          <a:p>
            <a:pPr algn="just"/>
            <a:endParaRPr lang="fr-FR" sz="1200" dirty="0" smtClean="0">
              <a:solidFill>
                <a:srgbClr val="FF33CC"/>
              </a:solidFill>
            </a:endParaRPr>
          </a:p>
          <a:p>
            <a:pPr algn="just"/>
            <a:r>
              <a:rPr lang="fr-FR" sz="1200" dirty="0" err="1" smtClean="0">
                <a:solidFill>
                  <a:srgbClr val="FF33CC"/>
                </a:solidFill>
              </a:rPr>
              <a:t>Num</a:t>
            </a:r>
            <a:r>
              <a:rPr lang="fr-FR" sz="1200" dirty="0" smtClean="0">
                <a:solidFill>
                  <a:srgbClr val="FF33CC"/>
                </a:solidFill>
              </a:rPr>
              <a:t> </a:t>
            </a:r>
            <a:r>
              <a:rPr lang="fr-FR" sz="1200" dirty="0" err="1" smtClean="0">
                <a:solidFill>
                  <a:srgbClr val="FF33CC"/>
                </a:solidFill>
              </a:rPr>
              <a:t>Trees</a:t>
            </a:r>
            <a:r>
              <a:rPr lang="fr-FR" sz="1200" dirty="0" smtClean="0">
                <a:solidFill>
                  <a:srgbClr val="FF33CC"/>
                </a:solidFill>
              </a:rPr>
              <a:t> : le nombre d'arbres à utiliser</a:t>
            </a:r>
          </a:p>
          <a:p>
            <a:pPr algn="just"/>
            <a:endParaRPr lang="fr-FR" sz="1200" dirty="0" smtClean="0">
              <a:solidFill>
                <a:srgbClr val="FF33CC"/>
              </a:solidFill>
            </a:endParaRPr>
          </a:p>
          <a:p>
            <a:pPr algn="just"/>
            <a:r>
              <a:rPr lang="fr-FR" sz="1200" dirty="0" err="1" smtClean="0">
                <a:solidFill>
                  <a:srgbClr val="FF33CC"/>
                </a:solidFill>
              </a:rPr>
              <a:t>Impurity</a:t>
            </a:r>
            <a:r>
              <a:rPr lang="fr-FR" sz="1200" dirty="0" smtClean="0">
                <a:solidFill>
                  <a:srgbClr val="FF33CC"/>
                </a:solidFill>
              </a:rPr>
              <a:t> ou </a:t>
            </a:r>
            <a:r>
              <a:rPr lang="fr-FR" sz="1200" dirty="0" err="1" smtClean="0">
                <a:solidFill>
                  <a:srgbClr val="FF33CC"/>
                </a:solidFill>
              </a:rPr>
              <a:t>criterion</a:t>
            </a:r>
            <a:r>
              <a:rPr lang="fr-FR" sz="1200" dirty="0" smtClean="0">
                <a:solidFill>
                  <a:srgbClr val="FF33CC"/>
                </a:solidFill>
              </a:rPr>
              <a:t> : critère utilisé pour le calcul du gain d’information. Supporté : « </a:t>
            </a:r>
            <a:r>
              <a:rPr lang="fr-FR" sz="1200" dirty="0" err="1" smtClean="0">
                <a:solidFill>
                  <a:srgbClr val="FF33CC"/>
                </a:solidFill>
              </a:rPr>
              <a:t>Entropy</a:t>
            </a:r>
            <a:r>
              <a:rPr lang="fr-FR" sz="1200" dirty="0" smtClean="0">
                <a:solidFill>
                  <a:srgbClr val="FF33CC"/>
                </a:solidFill>
              </a:rPr>
              <a:t> » et « </a:t>
            </a:r>
            <a:r>
              <a:rPr lang="fr-FR" sz="1200" dirty="0" err="1" smtClean="0">
                <a:solidFill>
                  <a:srgbClr val="FF33CC"/>
                </a:solidFill>
              </a:rPr>
              <a:t>gini</a:t>
            </a:r>
            <a:r>
              <a:rPr lang="fr-FR" sz="1200" dirty="0" smtClean="0">
                <a:solidFill>
                  <a:srgbClr val="FF33CC"/>
                </a:solidFill>
              </a:rPr>
              <a:t> » pour la classification, et « variance » pour la régression</a:t>
            </a:r>
          </a:p>
          <a:p>
            <a:r>
              <a:rPr lang="fr-FR" dirty="0" smtClean="0"/>
              <a:t>tps://spark.rstudio.com/reference/ml_random_forest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53803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score "Gini"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une valeur numérique comprise entre 0 et 1 qui indique quelle est la probabilité que l'arbre se trompe lors de la prise de décision.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 chaque fois qu'il faudra rajouter une branche à l'arbre, ce score sera calculé afin d'évaluer la pertinence de la décision que l'algorithme souhaite rajouter. La décision qui permet alors à l'arbre de deviner ou de calculer le plus correctement le résultat est sélectionnée et rajoutée à l'arbre.</a:t>
            </a:r>
          </a:p>
          <a:p>
            <a:endParaRPr lang="fr-FR" dirty="0" smtClean="0"/>
          </a:p>
          <a:p>
            <a:r>
              <a:rPr lang="fr-FR" dirty="0" err="1" smtClean="0"/>
              <a:t>Bagging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https://spark.rstudio.com/reference/ml_random_forest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5380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03690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13448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71382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/>
              <a:t>a testé le </a:t>
            </a:r>
            <a:r>
              <a:rPr lang="fr-FR" dirty="0" err="1"/>
              <a:t>GBT’s</a:t>
            </a:r>
            <a:r>
              <a:rPr lang="fr-FR" dirty="0"/>
              <a:t> mais pas de meilleur résultat sur dataset2</a:t>
            </a:r>
          </a:p>
          <a:p>
            <a:r>
              <a:rPr lang="fr-FR" dirty="0"/>
              <a:t>Parler du temps d’exécution</a:t>
            </a:r>
          </a:p>
          <a:p>
            <a:r>
              <a:rPr lang="fr-FR" dirty="0"/>
              <a:t>Des tests sans GridSearch</a:t>
            </a:r>
          </a:p>
          <a:p>
            <a:r>
              <a:rPr lang="fr-FR" dirty="0"/>
              <a:t>Difficulté sur </a:t>
            </a:r>
            <a:r>
              <a:rPr lang="fr-FR" dirty="0" err="1"/>
              <a:t>Databricks</a:t>
            </a:r>
            <a:r>
              <a:rPr lang="fr-FR" dirty="0"/>
              <a:t> (mise en veille)</a:t>
            </a:r>
          </a:p>
          <a:p>
            <a:endParaRPr lang="fr-FR" dirty="0"/>
          </a:p>
          <a:p>
            <a:r>
              <a:rPr lang="fr-FR" dirty="0"/>
              <a:t>Les meilleurs résultats par configuration de slots et par nombre de mois (c’est donc qu’une partie de tests menés)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08356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0591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Hypo </a:t>
            </a:r>
            <a:r>
              <a:rPr lang="fr-FR" dirty="0"/>
              <a:t>D1 (</a:t>
            </a:r>
            <a:r>
              <a:rPr lang="fr-FR" dirty="0" err="1"/>
              <a:t>Dataset</a:t>
            </a:r>
            <a:r>
              <a:rPr lang="fr-FR" dirty="0"/>
              <a:t> 1) : les vols en retards sont ceux avec le champs ARRDEL15 = 1, c’est-à-dire lorsque le cumul des retards pour différentes raisons (mise à disposition tardive, sécurité, </a:t>
            </a:r>
            <a:r>
              <a:rPr lang="fr-FR" dirty="0" err="1"/>
              <a:t>etc</a:t>
            </a:r>
            <a:r>
              <a:rPr lang="fr-FR" dirty="0"/>
              <a:t>) dépasse 15 minutes.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Hypo D2 : les vols</a:t>
            </a:r>
            <a:r>
              <a:rPr lang="fr-FR" baseline="0" dirty="0"/>
              <a:t> avec NAS_DELAY + WEATHER_DEALY &gt;15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Hypo D3 (Dataset2) : WEATHER_DELAY &gt; 15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Ces hypothèse influent directement sur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Le temps de calcul nécessaire, les ressources utilisées et les problèmes techniques susceptibles d’être rencontrés,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Les résultats qui en découlent, leur comparabilité et la </a:t>
            </a:r>
            <a:r>
              <a:rPr lang="fr-FR" baseline="0" dirty="0" err="1"/>
              <a:t>généralisatio</a:t>
            </a:r>
            <a:r>
              <a:rPr lang="fr-FR" baseline="0" dirty="0"/>
              <a:t> possible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906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664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</a:t>
            </a:r>
          </a:p>
          <a:p>
            <a:endParaRPr lang="fr-FR" dirty="0" smtClean="0"/>
          </a:p>
          <a:p>
            <a:r>
              <a:rPr lang="fr-FR" dirty="0" smtClean="0"/>
              <a:t>Méthode </a:t>
            </a:r>
            <a:r>
              <a:rPr lang="fr-FR" dirty="0"/>
              <a:t>1 : </a:t>
            </a:r>
          </a:p>
          <a:p>
            <a:endParaRPr lang="fr-FR" dirty="0"/>
          </a:p>
          <a:p>
            <a:r>
              <a:rPr lang="fr-FR" dirty="0"/>
              <a:t>+ Jointure directe sans besoin de rechercher l’horaire</a:t>
            </a:r>
            <a:r>
              <a:rPr lang="fr-FR" baseline="0" dirty="0"/>
              <a:t> le plus proche entre heure vol et heure vol -60 min </a:t>
            </a:r>
            <a:r>
              <a:rPr lang="x-none" baseline="0" dirty="0">
                <a:sym typeface="Wingdings" panose="05000000000000000000" pitchFamily="2" charset="2"/>
              </a:rPr>
              <a:t></a:t>
            </a:r>
            <a:r>
              <a:rPr lang="fr-FR" baseline="0" dirty="0">
                <a:sym typeface="Wingdings" panose="05000000000000000000" pitchFamily="2" charset="2"/>
              </a:rPr>
              <a:t> Donc une réduction très importante des </a:t>
            </a:r>
            <a:r>
              <a:rPr lang="fr-FR" baseline="0" dirty="0" err="1">
                <a:sym typeface="Wingdings" panose="05000000000000000000" pitchFamily="2" charset="2"/>
              </a:rPr>
              <a:t>shuffle</a:t>
            </a:r>
            <a:r>
              <a:rPr lang="fr-FR" baseline="0" dirty="0">
                <a:sym typeface="Wingdings" panose="05000000000000000000" pitchFamily="2" charset="2"/>
              </a:rPr>
              <a:t>/sort, et de la quantité de données météo à manipuler en mémoire puisqu’il y a une seule observation météo par heure.</a:t>
            </a:r>
          </a:p>
          <a:p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- On perd en précision horaire des observations météo, ce qui peut avoir un impact sur la précision du modèle lorsque la météo change brutalement en une heure</a:t>
            </a:r>
          </a:p>
          <a:p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Méthode 2 : </a:t>
            </a:r>
          </a:p>
          <a:p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+</a:t>
            </a:r>
          </a:p>
          <a:p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- Jointure complexes en passant par des listes d’observations par plage pour chaque heure de départ et d’arrivée des vols. Cela augmente très notablement les temps de </a:t>
            </a:r>
            <a:r>
              <a:rPr lang="fr-FR" baseline="0" dirty="0" err="1">
                <a:sym typeface="Wingdings" panose="05000000000000000000" pitchFamily="2" charset="2"/>
              </a:rPr>
              <a:t>calucul</a:t>
            </a:r>
            <a:r>
              <a:rPr lang="fr-FR" baseline="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F7DE-4BCD-4DEC-ADFE-3F2D26767711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9804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626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1435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906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161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8587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4609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7622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2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1262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3612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7709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951E-93DC-44EB-8530-86ABDE6C218C}" type="datetimeFigureOut">
              <a:rPr lang="fr-FR" smtClean="0"/>
              <a:pPr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F50A-A3A4-4433-BEF2-399089E589A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MSIPCMContentMarking" descr="{&quot;HashCode&quot;:185080296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xmlns="" id="{AA2DFD70-2EF4-444C-90CE-06C3FBBC18D9}"/>
              </a:ext>
            </a:extLst>
          </p:cNvPr>
          <p:cNvSpPr txBox="1"/>
          <p:nvPr userDrawn="1"/>
        </p:nvSpPr>
        <p:spPr>
          <a:xfrm>
            <a:off x="0" y="6595656"/>
            <a:ext cx="79748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C8DE09"/>
                </a:solidFill>
                <a:latin typeface="Calibri" panose="020F0502020204030204" pitchFamily="34" charset="0"/>
              </a:rPr>
              <a:t>Diffusable</a:t>
            </a:r>
          </a:p>
        </p:txBody>
      </p:sp>
    </p:spTree>
    <p:extLst>
      <p:ext uri="{BB962C8B-B14F-4D97-AF65-F5344CB8AC3E}">
        <p14:creationId xmlns:p14="http://schemas.microsoft.com/office/powerpoint/2010/main" xmlns="" val="384392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14905"/>
            <a:ext cx="8179724" cy="61875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525691" y="214904"/>
            <a:ext cx="3471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SOUTENANCE du 5 décembre 2020</a:t>
            </a:r>
          </a:p>
          <a:p>
            <a:r>
              <a:rPr lang="fr-FR" b="1" dirty="0"/>
              <a:t>EXECUTIVE MASTER IASD</a:t>
            </a:r>
          </a:p>
        </p:txBody>
      </p:sp>
    </p:spTree>
    <p:extLst>
      <p:ext uri="{BB962C8B-B14F-4D97-AF65-F5344CB8AC3E}">
        <p14:creationId xmlns:p14="http://schemas.microsoft.com/office/powerpoint/2010/main" xmlns="" val="35216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574446" y="1816024"/>
            <a:ext cx="8454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Méthode 1 </a:t>
            </a:r>
            <a:r>
              <a:rPr lang="fr-FR" dirty="0"/>
              <a:t>: </a:t>
            </a:r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On </a:t>
            </a:r>
            <a:r>
              <a:rPr lang="fr-FR" b="1" dirty="0" smtClean="0"/>
              <a:t>choisit arbitrairement une observation </a:t>
            </a:r>
            <a:r>
              <a:rPr lang="fr-FR" dirty="0" smtClean="0"/>
              <a:t>météo dans la plage de 60 min.</a:t>
            </a:r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On obtient ainsi </a:t>
            </a:r>
            <a:r>
              <a:rPr lang="fr-FR" b="1" dirty="0" smtClean="0"/>
              <a:t>une </a:t>
            </a:r>
            <a:r>
              <a:rPr lang="fr-FR" b="1" dirty="0"/>
              <a:t>observation météo par aéroport </a:t>
            </a:r>
            <a:r>
              <a:rPr lang="fr-FR" dirty="0"/>
              <a:t>et </a:t>
            </a:r>
            <a:r>
              <a:rPr lang="fr-FR" dirty="0" smtClean="0"/>
              <a:t>par </a:t>
            </a:r>
            <a:r>
              <a:rPr lang="fr-FR" dirty="0"/>
              <a:t>tranche d’une </a:t>
            </a:r>
            <a:r>
              <a:rPr lang="fr-FR" dirty="0" smtClean="0"/>
              <a:t>heure.</a:t>
            </a:r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b="1" dirty="0" smtClean="0">
                <a:solidFill>
                  <a:srgbClr val="00B050"/>
                </a:solidFill>
              </a:rPr>
              <a:t>Avantage :  </a:t>
            </a:r>
            <a:r>
              <a:rPr lang="fr-FR" dirty="0" smtClean="0"/>
              <a:t> </a:t>
            </a:r>
            <a:r>
              <a:rPr lang="fr-FR" dirty="0"/>
              <a:t>j</a:t>
            </a:r>
            <a:r>
              <a:rPr lang="fr-FR" dirty="0" smtClean="0"/>
              <a:t>ointures </a:t>
            </a:r>
            <a:r>
              <a:rPr lang="fr-FR" dirty="0"/>
              <a:t>directs, réduction </a:t>
            </a:r>
            <a:r>
              <a:rPr lang="fr-FR" dirty="0" err="1"/>
              <a:t>shuffle</a:t>
            </a:r>
            <a:r>
              <a:rPr lang="fr-FR" dirty="0"/>
              <a:t>/sort, réduction quantité </a:t>
            </a:r>
            <a:r>
              <a:rPr lang="fr-FR" dirty="0" smtClean="0"/>
              <a:t>de données.</a:t>
            </a:r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 smtClean="0">
                <a:solidFill>
                  <a:srgbClr val="FF0000"/>
                </a:solidFill>
              </a:rPr>
              <a:t>Inconvénient : </a:t>
            </a:r>
            <a:r>
              <a:rPr lang="fr-FR" dirty="0"/>
              <a:t>b</a:t>
            </a:r>
            <a:r>
              <a:rPr lang="fr-FR" dirty="0" smtClean="0"/>
              <a:t>aisse de la précision horaire.</a:t>
            </a:r>
            <a:endParaRPr lang="fr-FR" dirty="0"/>
          </a:p>
        </p:txBody>
      </p:sp>
      <p:pic>
        <p:nvPicPr>
          <p:cNvPr id="21" name="Imag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3149" y="184361"/>
            <a:ext cx="1269763" cy="649486"/>
          </a:xfrm>
          <a:prstGeom prst="rect">
            <a:avLst/>
          </a:prstGeom>
        </p:spPr>
      </p:pic>
      <p:pic>
        <p:nvPicPr>
          <p:cNvPr id="12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1882658"/>
            <a:ext cx="398440" cy="34037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Mise en œuvre des jointures : défi des créneaux</a:t>
            </a:r>
          </a:p>
        </p:txBody>
      </p:sp>
    </p:spTree>
    <p:extLst>
      <p:ext uri="{BB962C8B-B14F-4D97-AF65-F5344CB8AC3E}">
        <p14:creationId xmlns:p14="http://schemas.microsoft.com/office/powerpoint/2010/main" xmlns="" val="58033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163" b="7814"/>
          <a:stretch>
            <a:fillRect/>
          </a:stretch>
        </p:blipFill>
        <p:spPr>
          <a:xfrm>
            <a:off x="3555043" y="5172075"/>
            <a:ext cx="6977063" cy="1409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ZoneTexte 2"/>
          <p:cNvSpPr txBox="1"/>
          <p:nvPr/>
        </p:nvSpPr>
        <p:spPr>
          <a:xfrm>
            <a:off x="2517297" y="1501091"/>
            <a:ext cx="84541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Méthode 2 </a:t>
            </a:r>
            <a:r>
              <a:rPr lang="fr-FR" dirty="0" smtClean="0"/>
              <a:t>: 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On </a:t>
            </a:r>
            <a:r>
              <a:rPr lang="fr-FR" b="1" dirty="0"/>
              <a:t>regroupe</a:t>
            </a:r>
            <a:r>
              <a:rPr lang="fr-FR" dirty="0"/>
              <a:t> l’ensemble des observations </a:t>
            </a:r>
            <a:r>
              <a:rPr lang="fr-FR" b="1" dirty="0"/>
              <a:t>par plage </a:t>
            </a:r>
            <a:r>
              <a:rPr lang="fr-FR" dirty="0"/>
              <a:t>horaire </a:t>
            </a:r>
            <a:r>
              <a:rPr lang="fr-FR" dirty="0" smtClean="0"/>
              <a:t>[</a:t>
            </a:r>
            <a:r>
              <a:rPr lang="fr-FR" dirty="0" err="1" smtClean="0"/>
              <a:t>heure_vol</a:t>
            </a:r>
            <a:r>
              <a:rPr lang="fr-FR" dirty="0" smtClean="0"/>
              <a:t>-60min ; </a:t>
            </a:r>
            <a:r>
              <a:rPr lang="fr-FR" dirty="0" err="1"/>
              <a:t>heure_vol</a:t>
            </a:r>
            <a:r>
              <a:rPr lang="fr-FR" dirty="0" smtClean="0"/>
              <a:t>],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puis </a:t>
            </a:r>
            <a:r>
              <a:rPr lang="fr-FR" dirty="0"/>
              <a:t>on les ordonnance par ordre </a:t>
            </a:r>
            <a:r>
              <a:rPr lang="fr-FR" dirty="0" smtClean="0"/>
              <a:t>chronologique,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 pour finalement choisir celle qui est </a:t>
            </a:r>
            <a:r>
              <a:rPr lang="fr-FR" dirty="0"/>
              <a:t>la plus proche de la borne horaire </a:t>
            </a:r>
            <a:r>
              <a:rPr lang="fr-FR" dirty="0" smtClean="0"/>
              <a:t>inférieure.</a:t>
            </a:r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b="1" dirty="0" smtClean="0">
                <a:solidFill>
                  <a:srgbClr val="00B050"/>
                </a:solidFill>
              </a:rPr>
              <a:t>Avantage : </a:t>
            </a:r>
            <a:r>
              <a:rPr lang="fr-FR" dirty="0" smtClean="0"/>
              <a:t>observation </a:t>
            </a:r>
            <a:r>
              <a:rPr lang="fr-FR" dirty="0"/>
              <a:t>météo calibrée pour chaque heure et donc meilleur </a:t>
            </a:r>
            <a:r>
              <a:rPr lang="fr-FR" dirty="0" smtClean="0"/>
              <a:t>précision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>
                <a:solidFill>
                  <a:srgbClr val="FF0000"/>
                </a:solidFill>
              </a:rPr>
              <a:t>Inconvénient : </a:t>
            </a:r>
            <a:r>
              <a:rPr lang="fr-FR" dirty="0"/>
              <a:t>Jointure complexe, temps de calcul</a:t>
            </a:r>
          </a:p>
        </p:txBody>
      </p:sp>
      <p:pic>
        <p:nvPicPr>
          <p:cNvPr id="21" name="Image 2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3149" y="184361"/>
            <a:ext cx="1269763" cy="649486"/>
          </a:xfrm>
          <a:prstGeom prst="rect">
            <a:avLst/>
          </a:prstGeom>
        </p:spPr>
      </p:pic>
      <p:pic>
        <p:nvPicPr>
          <p:cNvPr id="12" name="Image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849917" y="1882658"/>
            <a:ext cx="398440" cy="34037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Mise en œuvre des jointures : défi des créneaux</a:t>
            </a:r>
          </a:p>
        </p:txBody>
      </p:sp>
    </p:spTree>
    <p:extLst>
      <p:ext uri="{BB962C8B-B14F-4D97-AF65-F5344CB8AC3E}">
        <p14:creationId xmlns:p14="http://schemas.microsoft.com/office/powerpoint/2010/main" xmlns="" val="58033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440817" y="1501320"/>
            <a:ext cx="9144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prstClr val="black"/>
                </a:solidFill>
              </a:rPr>
              <a:t>Jointure phase initiale </a:t>
            </a:r>
            <a:r>
              <a:rPr lang="fr-FR" sz="2400" dirty="0" smtClean="0">
                <a:solidFill>
                  <a:prstClr val="black"/>
                </a:solidFill>
              </a:rPr>
              <a:t>(méthode 2 de traitement des créneaux)</a:t>
            </a:r>
          </a:p>
          <a:p>
            <a:endParaRPr lang="fr-FR" sz="2400" b="1" dirty="0" smtClean="0">
              <a:solidFill>
                <a:prstClr val="black"/>
              </a:solidFill>
            </a:endParaRPr>
          </a:p>
          <a:p>
            <a:endParaRPr lang="fr-FR" sz="200" b="1" dirty="0" smtClean="0"/>
          </a:p>
          <a:p>
            <a:r>
              <a:rPr lang="fr-FR" sz="1600" b="1" dirty="0" smtClean="0"/>
              <a:t>Pour </a:t>
            </a:r>
            <a:r>
              <a:rPr lang="fr-FR" sz="1600" b="1" dirty="0"/>
              <a:t>chaque aéroport de </a:t>
            </a:r>
            <a:r>
              <a:rPr lang="fr-FR" sz="1600" b="1" dirty="0" smtClean="0"/>
              <a:t>départ</a:t>
            </a:r>
            <a:r>
              <a:rPr lang="fr-FR" sz="1600" dirty="0" smtClean="0"/>
              <a:t>,  nous réalisons </a:t>
            </a:r>
            <a:r>
              <a:rPr lang="fr-FR" sz="1600" b="1" dirty="0" smtClean="0"/>
              <a:t>1 jointure par tranche horaire (slot)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    les observations </a:t>
            </a:r>
            <a:r>
              <a:rPr lang="fr-FR" sz="1600" b="1" dirty="0" smtClean="0"/>
              <a:t>sont regroupées dans la tranche</a:t>
            </a:r>
            <a:r>
              <a:rPr lang="fr-FR" sz="1600" dirty="0" smtClean="0"/>
              <a:t>, ordonnancées par ordre chronologique,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    l’observation plus proche de la borne horaire inférieure est retenue</a:t>
            </a:r>
          </a:p>
          <a:p>
            <a:pPr lvl="1">
              <a:buFont typeface="Wingdings"/>
              <a:buChar char="è"/>
            </a:pPr>
            <a:r>
              <a:rPr lang="fr-FR" sz="1600" dirty="0" smtClean="0"/>
              <a:t> </a:t>
            </a:r>
            <a:r>
              <a:rPr lang="fr-FR" sz="1600" dirty="0" err="1" smtClean="0"/>
              <a:t>groupBy</a:t>
            </a:r>
            <a:r>
              <a:rPr lang="fr-FR" sz="1600" dirty="0" smtClean="0"/>
              <a:t> ordonnancé avant de prendre le 1</a:t>
            </a:r>
            <a:r>
              <a:rPr lang="fr-FR" sz="1600" baseline="30000" dirty="0" smtClean="0"/>
              <a:t>er</a:t>
            </a:r>
            <a:r>
              <a:rPr lang="fr-FR" sz="1600" dirty="0" smtClean="0"/>
              <a:t> élément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b="1" dirty="0" smtClean="0"/>
              <a:t>Pour obtenir </a:t>
            </a:r>
            <a:r>
              <a:rPr lang="fr-FR" sz="1600" dirty="0" smtClean="0"/>
              <a:t>les 12 relevés météorologiques (</a:t>
            </a:r>
            <a:r>
              <a:rPr lang="fr-FR" sz="1600" b="1" dirty="0" smtClean="0"/>
              <a:t>12 slots</a:t>
            </a:r>
            <a:r>
              <a:rPr lang="fr-FR" sz="1600" dirty="0" smtClean="0"/>
              <a:t>) </a:t>
            </a:r>
            <a:r>
              <a:rPr lang="fr-FR" sz="1600" b="1" dirty="0" smtClean="0"/>
              <a:t>relativement à l’aéroport de départ</a:t>
            </a:r>
            <a:r>
              <a:rPr lang="fr-FR" sz="1600" dirty="0" smtClean="0"/>
              <a:t>, </a:t>
            </a:r>
            <a:r>
              <a:rPr lang="fr-FR" sz="1600" b="1" dirty="0" smtClean="0"/>
              <a:t>12 jointures</a:t>
            </a:r>
            <a:r>
              <a:rPr lang="fr-FR" sz="1600" dirty="0" smtClean="0"/>
              <a:t> sont réalisées en cascade (jointure relativement à la jointure précédente) en faisant varier le créneau horaire d’une heure.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b="1" dirty="0" smtClean="0"/>
              <a:t>Pour chaque aéroport d’arrivée</a:t>
            </a:r>
            <a:r>
              <a:rPr lang="fr-FR" sz="1600" dirty="0" smtClean="0"/>
              <a:t>,  nous réalisons</a:t>
            </a:r>
            <a:r>
              <a:rPr lang="fr-FR" sz="1600" b="1" dirty="0" smtClean="0"/>
              <a:t> 1 jointure par tranche horaire et procédons de la même manière </a:t>
            </a:r>
            <a:r>
              <a:rPr lang="fr-FR" sz="1600" dirty="0" smtClean="0"/>
              <a:t>que pour les aéroports de départ.</a:t>
            </a:r>
            <a:endParaRPr lang="fr-FR" sz="1600" b="1" dirty="0" smtClean="0"/>
          </a:p>
          <a:p>
            <a:endParaRPr lang="fr-FR" sz="1600" b="1" dirty="0" smtClean="0"/>
          </a:p>
          <a:p>
            <a:endParaRPr lang="fr-FR" sz="1600" dirty="0" smtClean="0"/>
          </a:p>
          <a:p>
            <a:r>
              <a:rPr lang="fr-FR" sz="1600" dirty="0" smtClean="0"/>
              <a:t>On réalise un total de </a:t>
            </a:r>
            <a:r>
              <a:rPr lang="fr-FR" sz="1600" b="1" dirty="0" smtClean="0"/>
              <a:t>24 jointures</a:t>
            </a:r>
            <a:r>
              <a:rPr lang="fr-FR" sz="1600" dirty="0" smtClean="0"/>
              <a:t> et obtenons </a:t>
            </a:r>
            <a:r>
              <a:rPr lang="fr-FR" sz="1600" b="1" dirty="0" smtClean="0"/>
              <a:t>2 DF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pic>
        <p:nvPicPr>
          <p:cNvPr id="13" name="Image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3149" y="184361"/>
            <a:ext cx="1269763" cy="649486"/>
          </a:xfrm>
          <a:prstGeom prst="rect">
            <a:avLst/>
          </a:prstGeom>
        </p:spPr>
      </p:pic>
      <p:pic>
        <p:nvPicPr>
          <p:cNvPr id="10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1882658"/>
            <a:ext cx="398440" cy="340376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Mise en œuvre des jointures : implémentation</a:t>
            </a:r>
            <a:endParaRPr lang="fr-FR" sz="2800" b="1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697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440817" y="1501320"/>
            <a:ext cx="9144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prstClr val="black"/>
                </a:solidFill>
              </a:rPr>
              <a:t>Jointure phase initiale</a:t>
            </a:r>
          </a:p>
          <a:p>
            <a:endParaRPr lang="fr-FR" sz="2400" b="1" dirty="0" smtClean="0">
              <a:solidFill>
                <a:prstClr val="black"/>
              </a:solidFill>
            </a:endParaRPr>
          </a:p>
          <a:p>
            <a:r>
              <a:rPr lang="fr-FR" sz="2000" dirty="0" smtClean="0"/>
              <a:t>Exemple de jointures en cascade :</a:t>
            </a:r>
            <a:endParaRPr lang="fr-FR" sz="2000" dirty="0" smtClean="0">
              <a:solidFill>
                <a:prstClr val="black"/>
              </a:solidFill>
            </a:endParaRPr>
          </a:p>
          <a:p>
            <a:endParaRPr lang="fr-FR" sz="2400" b="1" dirty="0" smtClean="0">
              <a:solidFill>
                <a:prstClr val="black"/>
              </a:solidFill>
            </a:endParaRPr>
          </a:p>
          <a:p>
            <a:endParaRPr lang="fr-FR" sz="200" b="1" dirty="0" smtClean="0"/>
          </a:p>
        </p:txBody>
      </p:sp>
      <p:pic>
        <p:nvPicPr>
          <p:cNvPr id="13" name="Image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3149" y="184361"/>
            <a:ext cx="1269763" cy="649486"/>
          </a:xfrm>
          <a:prstGeom prst="rect">
            <a:avLst/>
          </a:prstGeom>
        </p:spPr>
      </p:pic>
      <p:pic>
        <p:nvPicPr>
          <p:cNvPr id="10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1882658"/>
            <a:ext cx="398440" cy="340376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Mise en œuvre des jointures : implémentation</a:t>
            </a:r>
            <a:endParaRPr lang="fr-FR" sz="2800" b="1" dirty="0" smtClean="0">
              <a:latin typeface="+mn-lt"/>
              <a:ea typeface="+mn-ea"/>
              <a:cs typeface="+mn-cs"/>
            </a:endParaRPr>
          </a:p>
        </p:txBody>
      </p:sp>
      <p:pic>
        <p:nvPicPr>
          <p:cNvPr id="9" name="Image 19">
            <a:extLst>
              <a:ext uri="{FF2B5EF4-FFF2-40B4-BE49-F238E27FC236}">
                <a16:creationId xmlns:a16="http://schemas.microsoft.com/office/drawing/2014/main" xmlns="" id="{98A299E9-6D3B-4F7E-A0D0-662D8F30F6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316" y="2929831"/>
            <a:ext cx="8930359" cy="11636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30697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440817" y="1501320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Jointure phase finale</a:t>
            </a:r>
          </a:p>
          <a:p>
            <a:endParaRPr lang="fr-FR" b="1" dirty="0" smtClean="0"/>
          </a:p>
          <a:p>
            <a:r>
              <a:rPr lang="fr-FR" dirty="0" smtClean="0"/>
              <a:t>Regrouper l’ensemble des données météo des aéroports d’origine et d’arrivée pour chaque vol.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pic>
        <p:nvPicPr>
          <p:cNvPr id="13" name="Image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3149" y="184361"/>
            <a:ext cx="1269763" cy="649486"/>
          </a:xfrm>
          <a:prstGeom prst="rect">
            <a:avLst/>
          </a:prstGeom>
        </p:spPr>
      </p:pic>
      <p:pic>
        <p:nvPicPr>
          <p:cNvPr id="10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1882658"/>
            <a:ext cx="398440" cy="340376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prstClr val="black"/>
                </a:solidFill>
                <a:latin typeface="Calibri"/>
              </a:rPr>
              <a:t>Mise en œuvre des jointures : implémentation</a:t>
            </a:r>
            <a:endParaRPr lang="fr-FR" sz="2800" b="1" dirty="0" smtClean="0"/>
          </a:p>
          <a:p>
            <a:pPr algn="ctr"/>
            <a:endParaRPr lang="fr-FR" sz="2800" b="1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16" name="AutoShape 1"/>
          <p:cNvSpPr>
            <a:spLocks/>
          </p:cNvSpPr>
          <p:nvPr/>
        </p:nvSpPr>
        <p:spPr bwMode="auto">
          <a:xfrm>
            <a:off x="4301364" y="3440139"/>
            <a:ext cx="1130489" cy="2245389"/>
          </a:xfrm>
          <a:prstGeom prst="rightBrace">
            <a:avLst>
              <a:gd name="adj1" fmla="val 15323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8" name="Content Placeholder 7" descr="Screenshot_2020-11-25 spark dataframe datbricks – Recherche Googl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2706" y="3886200"/>
            <a:ext cx="2056745" cy="1406451"/>
          </a:xfrm>
          <a:prstGeom prst="rect">
            <a:avLst/>
          </a:prstGeom>
        </p:spPr>
      </p:pic>
      <p:sp>
        <p:nvSpPr>
          <p:cNvPr id="20" name="TextBox 8"/>
          <p:cNvSpPr txBox="1"/>
          <p:nvPr/>
        </p:nvSpPr>
        <p:spPr>
          <a:xfrm>
            <a:off x="2171700" y="2824852"/>
            <a:ext cx="2001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 DF</a:t>
            </a:r>
          </a:p>
          <a:p>
            <a:pPr algn="ctr"/>
            <a:r>
              <a:rPr lang="fr-FR" sz="1400" dirty="0" smtClean="0"/>
              <a:t>contenant  les 12 relevés météo relatif à l’origine</a:t>
            </a:r>
          </a:p>
          <a:p>
            <a:pPr algn="ctr"/>
            <a:r>
              <a:rPr lang="fr-FR" sz="1400" b="1" dirty="0" smtClean="0"/>
              <a:t> </a:t>
            </a:r>
            <a:endParaRPr lang="fr-FR" sz="1400" b="1" dirty="0"/>
          </a:p>
        </p:txBody>
      </p:sp>
      <p:sp>
        <p:nvSpPr>
          <p:cNvPr id="21" name="TextBox 9"/>
          <p:cNvSpPr txBox="1"/>
          <p:nvPr/>
        </p:nvSpPr>
        <p:spPr>
          <a:xfrm>
            <a:off x="5495399" y="3055625"/>
            <a:ext cx="1779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1 </a:t>
            </a:r>
            <a:r>
              <a:rPr lang="fr-FR" sz="1400" b="1" dirty="0" smtClean="0"/>
              <a:t>DF</a:t>
            </a:r>
            <a:endParaRPr lang="fr-FR" sz="1400" b="1" dirty="0"/>
          </a:p>
          <a:p>
            <a:pPr algn="ctr"/>
            <a:r>
              <a:rPr lang="fr-FR" sz="1400" dirty="0"/>
              <a:t>contenant </a:t>
            </a:r>
            <a:r>
              <a:rPr lang="fr-FR" sz="1400" dirty="0" smtClean="0"/>
              <a:t> les relevés météo des 24 slots</a:t>
            </a:r>
            <a:endParaRPr lang="fr-FR" sz="1400" dirty="0"/>
          </a:p>
        </p:txBody>
      </p:sp>
      <p:sp>
        <p:nvSpPr>
          <p:cNvPr id="22" name="Right Arrow 10"/>
          <p:cNvSpPr/>
          <p:nvPr/>
        </p:nvSpPr>
        <p:spPr>
          <a:xfrm>
            <a:off x="4811360" y="4297544"/>
            <a:ext cx="579790" cy="56020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Picture 3" descr="How to resolve Parquet File iss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96430" y="3766892"/>
            <a:ext cx="3277130" cy="1490908"/>
          </a:xfrm>
          <a:prstGeom prst="rect">
            <a:avLst/>
          </a:prstGeom>
          <a:noFill/>
        </p:spPr>
      </p:pic>
      <p:sp>
        <p:nvSpPr>
          <p:cNvPr id="24" name="TextBox 12"/>
          <p:cNvSpPr txBox="1"/>
          <p:nvPr/>
        </p:nvSpPr>
        <p:spPr>
          <a:xfrm>
            <a:off x="9180881" y="3235724"/>
            <a:ext cx="181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1 Fichier Parquet</a:t>
            </a:r>
          </a:p>
        </p:txBody>
      </p:sp>
      <p:sp>
        <p:nvSpPr>
          <p:cNvPr id="25" name="TextBox 8"/>
          <p:cNvSpPr txBox="1"/>
          <p:nvPr/>
        </p:nvSpPr>
        <p:spPr>
          <a:xfrm rot="5400000">
            <a:off x="3791765" y="4406001"/>
            <a:ext cx="13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Jointure Finale</a:t>
            </a:r>
            <a:endParaRPr lang="fr-FR" sz="1400" dirty="0"/>
          </a:p>
        </p:txBody>
      </p:sp>
      <p:sp>
        <p:nvSpPr>
          <p:cNvPr id="26" name="Right Arrow 10"/>
          <p:cNvSpPr/>
          <p:nvPr/>
        </p:nvSpPr>
        <p:spPr>
          <a:xfrm>
            <a:off x="7554560" y="4335644"/>
            <a:ext cx="579790" cy="56020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7" name="Content Placeholder 7" descr="Screenshot_2020-11-25 spark dataframe datbricks – Recherche Googl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907" y="3486150"/>
            <a:ext cx="1471726" cy="1006401"/>
          </a:xfrm>
          <a:prstGeom prst="rect">
            <a:avLst/>
          </a:prstGeom>
        </p:spPr>
      </p:pic>
      <p:pic>
        <p:nvPicPr>
          <p:cNvPr id="28" name="Content Placeholder 7" descr="Screenshot_2020-11-25 spark dataframe datbricks – Recherche Googl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8532" y="5286375"/>
            <a:ext cx="1471726" cy="1006401"/>
          </a:xfrm>
          <a:prstGeom prst="rect">
            <a:avLst/>
          </a:prstGeom>
        </p:spPr>
      </p:pic>
      <p:sp>
        <p:nvSpPr>
          <p:cNvPr id="29" name="TextBox 8"/>
          <p:cNvSpPr txBox="1"/>
          <p:nvPr/>
        </p:nvSpPr>
        <p:spPr>
          <a:xfrm>
            <a:off x="2276475" y="4586977"/>
            <a:ext cx="2001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 DF</a:t>
            </a:r>
          </a:p>
          <a:p>
            <a:pPr algn="ctr"/>
            <a:r>
              <a:rPr lang="fr-FR" sz="1400" dirty="0" smtClean="0"/>
              <a:t>contenant  les 12 relevés météo relatif à l’arrivée</a:t>
            </a:r>
          </a:p>
          <a:p>
            <a:pPr algn="ctr"/>
            <a:r>
              <a:rPr lang="fr-FR" sz="1400" b="1" dirty="0" smtClean="0"/>
              <a:t>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xmlns="" val="230697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A8D91CC8-BCED-49C0-A836-AD2E7193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263" y="1439056"/>
            <a:ext cx="3778405" cy="63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1. Champ </a:t>
            </a:r>
            <a:r>
              <a:rPr lang="fr-FR" dirty="0" err="1"/>
              <a:t>Sky</a:t>
            </a:r>
            <a:r>
              <a:rPr lang="fr-FR" dirty="0"/>
              <a:t> Conditions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3A66AED6-8B6C-43F9-8B75-F856569785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8985" y="2291775"/>
            <a:ext cx="2168229" cy="19251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135445" y="2231804"/>
            <a:ext cx="602785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SKY CONDITIONS : cloud </a:t>
            </a:r>
            <a:r>
              <a:rPr lang="fr-FR" dirty="0" err="1" smtClean="0"/>
              <a:t>amount</a:t>
            </a:r>
            <a:r>
              <a:rPr lang="fr-FR" dirty="0" smtClean="0"/>
              <a:t>, </a:t>
            </a:r>
            <a:r>
              <a:rPr lang="fr-FR" dirty="0" err="1" smtClean="0"/>
              <a:t>heigth</a:t>
            </a:r>
            <a:r>
              <a:rPr lang="fr-FR" dirty="0" smtClean="0"/>
              <a:t> and type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Valeurs possibles : </a:t>
            </a:r>
            <a:r>
              <a:rPr lang="en-US" sz="1100" b="1" dirty="0" err="1" smtClean="0"/>
              <a:t>SK</a:t>
            </a:r>
            <a:r>
              <a:rPr lang="en-US" sz="1100" dirty="0" err="1" smtClean="0"/>
              <a:t>y</a:t>
            </a:r>
            <a:r>
              <a:rPr lang="en-US" sz="1100" dirty="0"/>
              <a:t> </a:t>
            </a:r>
            <a:r>
              <a:rPr lang="en-US" sz="1100" b="1" dirty="0"/>
              <a:t>C</a:t>
            </a:r>
            <a:r>
              <a:rPr lang="en-US" sz="1100" dirty="0"/>
              <a:t>lear 0/8, FEW&gt;0/8-2/8, </a:t>
            </a:r>
            <a:r>
              <a:rPr lang="en-US" sz="1100" b="1" dirty="0" err="1"/>
              <a:t>SC</a:t>
            </a:r>
            <a:r>
              <a:rPr lang="en-US" sz="1100" dirty="0" err="1"/>
              <a:t>a</a:t>
            </a:r>
            <a:r>
              <a:rPr lang="en-US" sz="1100" b="1" dirty="0" err="1"/>
              <a:t>T</a:t>
            </a:r>
            <a:r>
              <a:rPr lang="en-US" sz="1100" dirty="0" err="1"/>
              <a:t>tered</a:t>
            </a:r>
            <a:r>
              <a:rPr lang="en-US" sz="1100" dirty="0"/>
              <a:t> 3/8-4/8, </a:t>
            </a:r>
            <a:r>
              <a:rPr lang="en-US" sz="1100" b="1" dirty="0" err="1"/>
              <a:t>B</a:t>
            </a:r>
            <a:r>
              <a:rPr lang="en-US" sz="1100" dirty="0" err="1"/>
              <a:t>ro</a:t>
            </a:r>
            <a:r>
              <a:rPr lang="en-US" sz="1100" b="1" dirty="0" err="1"/>
              <a:t>K</a:t>
            </a:r>
            <a:r>
              <a:rPr lang="en-US" sz="1100" dirty="0" err="1"/>
              <a:t>e</a:t>
            </a:r>
            <a:r>
              <a:rPr lang="en-US" sz="1100" b="1" dirty="0" err="1"/>
              <a:t>N</a:t>
            </a:r>
            <a:r>
              <a:rPr lang="en-US" sz="1100" dirty="0"/>
              <a:t> 5/8-7/8, </a:t>
            </a:r>
            <a:r>
              <a:rPr lang="en-US" sz="1100" b="1" dirty="0" err="1"/>
              <a:t>OV</a:t>
            </a:r>
            <a:r>
              <a:rPr lang="en-US" sz="1100" dirty="0" err="1"/>
              <a:t>er</a:t>
            </a:r>
            <a:r>
              <a:rPr lang="en-US" sz="1100" b="1" dirty="0" err="1"/>
              <a:t>C</a:t>
            </a:r>
            <a:r>
              <a:rPr lang="en-US" sz="1100" dirty="0" err="1"/>
              <a:t>ast</a:t>
            </a:r>
            <a:r>
              <a:rPr lang="en-US" sz="1100" dirty="0"/>
              <a:t> 8/8; 3-digit height in hundreds of </a:t>
            </a:r>
            <a:r>
              <a:rPr lang="en-US" sz="1100" dirty="0" err="1"/>
              <a:t>ft</a:t>
            </a:r>
            <a:r>
              <a:rPr lang="en-US" sz="1100" dirty="0"/>
              <a:t>; </a:t>
            </a:r>
            <a:r>
              <a:rPr lang="en-US" sz="1100" b="1" dirty="0"/>
              <a:t>T</a:t>
            </a:r>
            <a:r>
              <a:rPr lang="en-US" sz="1100" dirty="0"/>
              <a:t>owering </a:t>
            </a:r>
            <a:r>
              <a:rPr lang="en-US" sz="1100" b="1" dirty="0" err="1"/>
              <a:t>CU</a:t>
            </a:r>
            <a:r>
              <a:rPr lang="en-US" sz="1100" dirty="0" err="1"/>
              <a:t>mulus</a:t>
            </a:r>
            <a:r>
              <a:rPr lang="en-US" sz="1100" dirty="0"/>
              <a:t> or </a:t>
            </a:r>
            <a:r>
              <a:rPr lang="en-US" sz="1100" b="1" dirty="0" err="1"/>
              <a:t>C</a:t>
            </a:r>
            <a:r>
              <a:rPr lang="en-US" sz="1100" dirty="0" err="1"/>
              <a:t>umulonim</a:t>
            </a:r>
            <a:r>
              <a:rPr lang="en-US" sz="1100" b="1" dirty="0" err="1"/>
              <a:t>B</a:t>
            </a:r>
            <a:r>
              <a:rPr lang="en-US" sz="1100" dirty="0" err="1"/>
              <a:t>us</a:t>
            </a:r>
            <a:r>
              <a:rPr lang="en-US" sz="1100" dirty="0"/>
              <a:t> in METAR. </a:t>
            </a:r>
            <a:r>
              <a:rPr lang="en-US" sz="1100" b="1" dirty="0"/>
              <a:t>V</a:t>
            </a:r>
            <a:r>
              <a:rPr lang="en-US" sz="1100" dirty="0"/>
              <a:t>ertical </a:t>
            </a:r>
            <a:r>
              <a:rPr lang="en-US" sz="1100" b="1" dirty="0"/>
              <a:t>V</a:t>
            </a:r>
            <a:r>
              <a:rPr lang="en-US" sz="1100" dirty="0"/>
              <a:t>isibility for obscured sky and height "VV004". More than 1 layer may be reported. ASOS stations report only, </a:t>
            </a:r>
            <a:r>
              <a:rPr lang="en-US" sz="1100" b="1" dirty="0" err="1"/>
              <a:t>CL</a:t>
            </a:r>
            <a:r>
              <a:rPr lang="en-US" sz="1100" dirty="0" err="1"/>
              <a:t>ea</a:t>
            </a:r>
            <a:r>
              <a:rPr lang="en-US" sz="1100" b="1" dirty="0" err="1"/>
              <a:t>R</a:t>
            </a:r>
            <a:r>
              <a:rPr lang="en-US" sz="1100" dirty="0"/>
              <a:t> for "clear below 12,000 </a:t>
            </a:r>
            <a:r>
              <a:rPr lang="en-US" sz="1100" dirty="0" smtClean="0"/>
              <a:t>feet“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Prefixe</a:t>
            </a:r>
            <a:r>
              <a:rPr lang="en-US" dirty="0" smtClean="0"/>
              <a:t> : 3 LETTRES | </a:t>
            </a:r>
            <a:r>
              <a:rPr lang="en-US" dirty="0" err="1" smtClean="0"/>
              <a:t>Suffixe</a:t>
            </a:r>
            <a:r>
              <a:rPr lang="en-US" dirty="0" smtClean="0"/>
              <a:t> : 3 </a:t>
            </a:r>
            <a:r>
              <a:rPr lang="en-US" dirty="0" err="1" smtClean="0"/>
              <a:t>chiffres</a:t>
            </a:r>
            <a:endParaRPr lang="fr-FR" dirty="0"/>
          </a:p>
        </p:txBody>
      </p:sp>
      <p:pic>
        <p:nvPicPr>
          <p:cNvPr id="1026" name="Picture 2" descr="https://tse2.mm.bing.net/th?id=OIP.MTfgcp_H-NP9DwottRKr2wHaEI&amp;pid=Api&amp;P=0&amp;w=279&amp;h=15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7613" y="178981"/>
            <a:ext cx="1045515" cy="58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728985" y="4489377"/>
            <a:ext cx="694215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explorer des données, nous avons utilisé la plateforme IA Data IKU.</a:t>
            </a:r>
          </a:p>
          <a:p>
            <a:endParaRPr lang="fr-FR" dirty="0" smtClean="0"/>
          </a:p>
          <a:p>
            <a:r>
              <a:rPr lang="fr-FR" dirty="0" smtClean="0"/>
              <a:t>Sur 2 années 2012 et 2013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Plus de 316 000 combinaisons différentes d’éléments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100% de lignes renseignées (pas de ligne vide)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35% de valeur CLR seule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autres combinaisons d’éléments sont très nombreuses mais très peu fréquentes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champs ne comportent pas d’erreur de typographie</a:t>
            </a:r>
            <a:endParaRPr lang="fr-FR" sz="140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849917" y="2435108"/>
            <a:ext cx="398440" cy="340376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500" b="1" dirty="0" smtClean="0">
                <a:latin typeface="+mn-lt"/>
              </a:rPr>
              <a:t>Deux champs météo difficiles à encoder (1/3)</a:t>
            </a:r>
          </a:p>
        </p:txBody>
      </p:sp>
    </p:spTree>
    <p:extLst>
      <p:ext uri="{BB962C8B-B14F-4D97-AF65-F5344CB8AC3E}">
        <p14:creationId xmlns:p14="http://schemas.microsoft.com/office/powerpoint/2010/main" xmlns="" val="420981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989A0570-AED1-4DE3-96FE-7867528566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2038" y="3798307"/>
            <a:ext cx="1386508" cy="20792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A94AFE7E-CA22-4907-A115-B43FD83B4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172" y="1790681"/>
            <a:ext cx="3357981" cy="18647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xmlns="" id="{A8D91CC8-BCED-49C0-A836-AD2E7193E172}"/>
              </a:ext>
            </a:extLst>
          </p:cNvPr>
          <p:cNvSpPr txBox="1">
            <a:spLocks/>
          </p:cNvSpPr>
          <p:nvPr/>
        </p:nvSpPr>
        <p:spPr>
          <a:xfrm>
            <a:off x="2504711" y="972271"/>
            <a:ext cx="3778405" cy="6302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2. Champ Description</a:t>
            </a:r>
          </a:p>
        </p:txBody>
      </p:sp>
      <p:pic>
        <p:nvPicPr>
          <p:cNvPr id="13" name="Picture 2" descr="https://tse2.mm.bing.net/th?id=OIP.MTfgcp_H-NP9DwottRKr2wHaEI&amp;pid=Api&amp;P=0&amp;w=279&amp;h=15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7613" y="178981"/>
            <a:ext cx="1045515" cy="58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812038" y="1723878"/>
            <a:ext cx="6158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Ici encore, nous utilisons la plateforme IA Data IKU pour explorer les données</a:t>
            </a:r>
          </a:p>
          <a:p>
            <a:endParaRPr lang="fr-FR" dirty="0" smtClean="0"/>
          </a:p>
          <a:p>
            <a:r>
              <a:rPr lang="fr-FR" dirty="0" smtClean="0"/>
              <a:t>Sur 2 années 2012 et 2013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655 combinaisons différentes d’éléments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Données éparses, 80% de lignes vides</a:t>
            </a:r>
            <a:endParaRPr lang="fr-FR" sz="1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8428" y="3864982"/>
            <a:ext cx="6059775" cy="2588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1849917" y="2435108"/>
            <a:ext cx="398440" cy="340376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500" b="1" dirty="0" smtClean="0">
                <a:latin typeface="+mn-lt"/>
              </a:rPr>
              <a:t>Deux champs météo difficiles à encoder (2/3)</a:t>
            </a:r>
          </a:p>
        </p:txBody>
      </p:sp>
    </p:spTree>
    <p:extLst>
      <p:ext uri="{BB962C8B-B14F-4D97-AF65-F5344CB8AC3E}">
        <p14:creationId xmlns:p14="http://schemas.microsoft.com/office/powerpoint/2010/main" xmlns="" val="181489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4DC1ED4-AF70-4A62-97D3-1DB221975159}"/>
              </a:ext>
            </a:extLst>
          </p:cNvPr>
          <p:cNvSpPr txBox="1">
            <a:spLocks/>
          </p:cNvSpPr>
          <p:nvPr/>
        </p:nvSpPr>
        <p:spPr>
          <a:xfrm>
            <a:off x="2556140" y="4227707"/>
            <a:ext cx="8720254" cy="19291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Au final, pour les données météo nous avons testé les configurations suivantes :</a:t>
            </a:r>
          </a:p>
          <a:p>
            <a:pPr marL="0" indent="0">
              <a:buNone/>
            </a:pPr>
            <a:endParaRPr lang="fr-FR" sz="1800" dirty="0"/>
          </a:p>
          <a:p>
            <a:pPr lvl="1"/>
            <a:r>
              <a:rPr lang="fr-FR" sz="1800" dirty="0"/>
              <a:t>Suppression des colonnes Skyconditions &amp; Description</a:t>
            </a:r>
          </a:p>
          <a:p>
            <a:pPr lvl="1"/>
            <a:r>
              <a:rPr lang="fr-FR" sz="1800" dirty="0"/>
              <a:t>Avec un encodage simple de la colonne Skyconditions uniquement</a:t>
            </a:r>
          </a:p>
          <a:p>
            <a:pPr lvl="1"/>
            <a:r>
              <a:rPr lang="fr-FR" sz="1800" dirty="0"/>
              <a:t>Avec l’utilisation d’un StringIndexer sur les colonnes Skyconditions &amp; Description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140" y="2690216"/>
            <a:ext cx="7677150" cy="11811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556140" y="1317417"/>
            <a:ext cx="4965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Une tentative d’encodage très simple en 3 valeurs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Ciel clair (« CLR » ou « SK ») </a:t>
            </a:r>
            <a:r>
              <a:rPr lang="x-none" dirty="0" smtClean="0"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Visibilité verticale limitée (préfixe VV) </a:t>
            </a:r>
            <a:r>
              <a:rPr lang="x-none" dirty="0" smtClean="0"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Autres cas </a:t>
            </a:r>
            <a:r>
              <a:rPr lang="x-none" dirty="0" smtClean="0"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1</a:t>
            </a:r>
            <a:endParaRPr lang="fr-FR" dirty="0"/>
          </a:p>
        </p:txBody>
      </p:sp>
      <p:pic>
        <p:nvPicPr>
          <p:cNvPr id="13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2435108"/>
            <a:ext cx="398440" cy="34037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500" b="1" dirty="0" smtClean="0">
                <a:latin typeface="+mn-lt"/>
              </a:rPr>
              <a:t>Deux champs météo difficiles à encoder (3/3)</a:t>
            </a:r>
          </a:p>
        </p:txBody>
      </p:sp>
    </p:spTree>
    <p:extLst>
      <p:ext uri="{BB962C8B-B14F-4D97-AF65-F5344CB8AC3E}">
        <p14:creationId xmlns:p14="http://schemas.microsoft.com/office/powerpoint/2010/main" xmlns="" val="167713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872859" y="158323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Label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495218" y="1663810"/>
            <a:ext cx="4274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# </a:t>
            </a:r>
            <a:r>
              <a:rPr lang="fr-FR" sz="1600" b="1" dirty="0"/>
              <a:t>slots météorologiques </a:t>
            </a:r>
            <a:r>
              <a:rPr lang="fr-FR" sz="1600" dirty="0"/>
              <a:t>de l’aéroport de </a:t>
            </a:r>
            <a:r>
              <a:rPr lang="fr-FR" sz="1600" b="1" dirty="0"/>
              <a:t>départ</a:t>
            </a:r>
          </a:p>
          <a:p>
            <a:r>
              <a:rPr lang="fr-FR" sz="1600" dirty="0" smtClean="0"/>
              <a:t># </a:t>
            </a:r>
            <a:r>
              <a:rPr lang="fr-FR" sz="1600" dirty="0"/>
              <a:t>slots météorologiques de l’aéroport d’</a:t>
            </a:r>
            <a:r>
              <a:rPr lang="fr-FR" sz="1600" b="1" dirty="0"/>
              <a:t>arrivée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0810" y="2619809"/>
            <a:ext cx="1830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Vector Assembler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91884" y="2515034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String Indexer</a:t>
            </a:r>
            <a:endParaRPr lang="fr-FR" dirty="0"/>
          </a:p>
        </p:txBody>
      </p:sp>
      <p:sp>
        <p:nvSpPr>
          <p:cNvPr id="6" name="Flèche vers le bas 5"/>
          <p:cNvSpPr/>
          <p:nvPr/>
        </p:nvSpPr>
        <p:spPr>
          <a:xfrm>
            <a:off x="4255823" y="2534365"/>
            <a:ext cx="180975" cy="18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 vers le bas 11"/>
          <p:cNvSpPr/>
          <p:nvPr/>
        </p:nvSpPr>
        <p:spPr>
          <a:xfrm>
            <a:off x="10203617" y="2324814"/>
            <a:ext cx="180975" cy="18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562725" y="5658284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Random Forest</a:t>
            </a:r>
            <a:endParaRPr lang="fr-FR" dirty="0"/>
          </a:p>
        </p:txBody>
      </p:sp>
      <p:cxnSp>
        <p:nvCxnSpPr>
          <p:cNvPr id="17" name="Connecteur en arc 16"/>
          <p:cNvCxnSpPr/>
          <p:nvPr/>
        </p:nvCxnSpPr>
        <p:spPr>
          <a:xfrm>
            <a:off x="5781675" y="3204525"/>
            <a:ext cx="1409700" cy="1140915"/>
          </a:xfrm>
          <a:prstGeom prst="curvedConnector3">
            <a:avLst>
              <a:gd name="adj1" fmla="val 99324"/>
            </a:avLst>
          </a:prstGeom>
          <a:ln w="825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rc 20"/>
          <p:cNvCxnSpPr/>
          <p:nvPr/>
        </p:nvCxnSpPr>
        <p:spPr>
          <a:xfrm rot="10800000" flipV="1">
            <a:off x="7574597" y="3183308"/>
            <a:ext cx="1789385" cy="1162132"/>
          </a:xfrm>
          <a:prstGeom prst="curvedConnector3">
            <a:avLst>
              <a:gd name="adj1" fmla="val 100569"/>
            </a:avLst>
          </a:prstGeom>
          <a:ln w="825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8891" y="255650"/>
            <a:ext cx="1504831" cy="692203"/>
          </a:xfrm>
          <a:prstGeom prst="rect">
            <a:avLst/>
          </a:prstGeom>
        </p:spPr>
      </p:pic>
      <p:pic>
        <p:nvPicPr>
          <p:cNvPr id="19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2882783"/>
            <a:ext cx="398440" cy="340376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 t="21111"/>
          <a:stretch>
            <a:fillRect/>
          </a:stretch>
        </p:blipFill>
        <p:spPr bwMode="auto">
          <a:xfrm>
            <a:off x="9391650" y="2867025"/>
            <a:ext cx="2705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52764" y="2926993"/>
            <a:ext cx="2709862" cy="110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00700" y="4762500"/>
            <a:ext cx="35433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ZoneTexte 12"/>
          <p:cNvSpPr txBox="1"/>
          <p:nvPr/>
        </p:nvSpPr>
        <p:spPr>
          <a:xfrm>
            <a:off x="6934200" y="436288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Pipeline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09800" y="2228850"/>
            <a:ext cx="4827794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534525" y="1962150"/>
            <a:ext cx="1409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Flèche vers le bas 11"/>
          <p:cNvSpPr/>
          <p:nvPr/>
        </p:nvSpPr>
        <p:spPr>
          <a:xfrm>
            <a:off x="7222292" y="5372814"/>
            <a:ext cx="180975" cy="18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Implémentation du Pipeline</a:t>
            </a:r>
          </a:p>
        </p:txBody>
      </p:sp>
    </p:spTree>
    <p:extLst>
      <p:ext uri="{BB962C8B-B14F-4D97-AF65-F5344CB8AC3E}">
        <p14:creationId xmlns:p14="http://schemas.microsoft.com/office/powerpoint/2010/main" xmlns="" val="2640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8891" y="255650"/>
            <a:ext cx="1504831" cy="692203"/>
          </a:xfrm>
          <a:prstGeom prst="rect">
            <a:avLst/>
          </a:prstGeom>
        </p:spPr>
      </p:pic>
      <p:pic>
        <p:nvPicPr>
          <p:cNvPr id="2050" name="Picture 2" descr="https://kongakura.fr/images/forest155689_960_720-5de93979ba68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8171" y="2226591"/>
            <a:ext cx="1235430" cy="7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7963" y="2366963"/>
            <a:ext cx="25812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96025" y="3600450"/>
            <a:ext cx="32956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15075" y="5067300"/>
            <a:ext cx="32385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Flèche vers le bas 11"/>
          <p:cNvSpPr/>
          <p:nvPr/>
        </p:nvSpPr>
        <p:spPr>
          <a:xfrm>
            <a:off x="7736642" y="4753689"/>
            <a:ext cx="180975" cy="18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11"/>
          <p:cNvSpPr/>
          <p:nvPr/>
        </p:nvSpPr>
        <p:spPr>
          <a:xfrm>
            <a:off x="7669967" y="3096339"/>
            <a:ext cx="180975" cy="18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514601" y="1348859"/>
            <a:ext cx="666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Utilisation du </a:t>
            </a:r>
            <a:r>
              <a:rPr lang="fr-FR" sz="1600" b="1" dirty="0" err="1" smtClean="0"/>
              <a:t>Grid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Search</a:t>
            </a:r>
            <a:r>
              <a:rPr lang="fr-FR" sz="1600" b="1" dirty="0" smtClean="0"/>
              <a:t>  </a:t>
            </a:r>
            <a:r>
              <a:rPr lang="fr-FR" sz="1600" dirty="0" smtClean="0"/>
              <a:t>et de la </a:t>
            </a:r>
            <a:r>
              <a:rPr lang="fr-FR" sz="1600" b="1" dirty="0" smtClean="0"/>
              <a:t>cross validation</a:t>
            </a:r>
            <a:r>
              <a:rPr lang="fr-FR" sz="1600" dirty="0" smtClean="0"/>
              <a:t> pour plus d’efficacité dans la recherche des paramètres optimaux.</a:t>
            </a:r>
            <a:endParaRPr lang="fr-FR" sz="1600" dirty="0">
              <a:solidFill>
                <a:srgbClr val="FF33CC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 l="1673" t="1101" r="2788" b="2433"/>
          <a:stretch>
            <a:fillRect/>
          </a:stretch>
        </p:blipFill>
        <p:spPr bwMode="auto">
          <a:xfrm>
            <a:off x="4914901" y="3552824"/>
            <a:ext cx="1004466" cy="107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 descr="K Fold Cross-Validation in Machine Learning? How does K Fold Work?"/>
          <p:cNvPicPr>
            <a:picLocks noChangeAspect="1" noChangeArrowheads="1"/>
          </p:cNvPicPr>
          <p:nvPr/>
        </p:nvPicPr>
        <p:blipFill>
          <a:blip r:embed="rId11"/>
          <a:srcRect l="2574" r="29858" b="15550"/>
          <a:stretch>
            <a:fillRect/>
          </a:stretch>
        </p:blipFill>
        <p:spPr bwMode="auto">
          <a:xfrm>
            <a:off x="4933950" y="5203671"/>
            <a:ext cx="942975" cy="882804"/>
          </a:xfrm>
          <a:prstGeom prst="rect">
            <a:avLst/>
          </a:prstGeom>
          <a:noFill/>
        </p:spPr>
      </p:pic>
      <p:pic>
        <p:nvPicPr>
          <p:cNvPr id="28" name="Image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1849917" y="3292358"/>
            <a:ext cx="398440" cy="340376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Random Forest : implémentation 1</a:t>
            </a:r>
          </a:p>
          <a:p>
            <a:pPr algn="ctr"/>
            <a:endParaRPr lang="fr-FR" sz="2800" b="1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3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11832" y="938277"/>
            <a:ext cx="79963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8850" lvl="4" indent="-400050">
              <a:buFont typeface="+mj-lt"/>
              <a:buAutoNum type="romanUcPeriod"/>
            </a:pPr>
            <a:r>
              <a:rPr lang="fr-FR" sz="1600" dirty="0" smtClean="0"/>
              <a:t>Présentation du </a:t>
            </a:r>
            <a:r>
              <a:rPr lang="fr-FR" sz="1600" dirty="0"/>
              <a:t>projet et </a:t>
            </a:r>
            <a:r>
              <a:rPr lang="fr-FR" sz="1600" dirty="0" smtClean="0"/>
              <a:t>de ses </a:t>
            </a:r>
            <a:r>
              <a:rPr lang="fr-FR" sz="1600" dirty="0"/>
              <a:t>objectifs</a:t>
            </a:r>
          </a:p>
          <a:p>
            <a:pPr marL="2228850" lvl="4" indent="-400050">
              <a:buFont typeface="+mj-lt"/>
              <a:buAutoNum type="romanUcPeriod"/>
            </a:pPr>
            <a:endParaRPr lang="fr-FR" sz="1600" dirty="0"/>
          </a:p>
          <a:p>
            <a:pPr marL="2228850" lvl="4" indent="-400050">
              <a:buFont typeface="+mj-lt"/>
              <a:buAutoNum type="romanUcPeriod"/>
            </a:pPr>
            <a:r>
              <a:rPr lang="fr-FR" sz="1600" dirty="0" smtClean="0"/>
              <a:t>Acquisition, exploration et nettoyage des données</a:t>
            </a:r>
          </a:p>
          <a:p>
            <a:pPr marL="2228850" lvl="4" indent="-400050">
              <a:buFont typeface="+mj-lt"/>
              <a:buAutoNum type="romanUcPeriod"/>
            </a:pPr>
            <a:endParaRPr lang="fr-FR" sz="1600" dirty="0"/>
          </a:p>
          <a:p>
            <a:pPr marL="2228850" lvl="4" indent="-400050">
              <a:buFont typeface="+mj-lt"/>
              <a:buAutoNum type="romanUcPeriod"/>
            </a:pPr>
            <a:r>
              <a:rPr lang="fr-FR" sz="1600" dirty="0" smtClean="0"/>
              <a:t>Mise en œuvre des jointures</a:t>
            </a:r>
            <a:endParaRPr lang="fr-FR" sz="1600" dirty="0"/>
          </a:p>
          <a:p>
            <a:pPr marL="2228850" lvl="4" indent="-400050">
              <a:buFont typeface="+mj-lt"/>
              <a:buAutoNum type="romanUcPeriod"/>
            </a:pPr>
            <a:endParaRPr lang="fr-FR" sz="1600" dirty="0"/>
          </a:p>
          <a:p>
            <a:pPr marL="2228850" lvl="4" indent="-400050">
              <a:buFont typeface="+mj-lt"/>
              <a:buAutoNum type="romanUcPeriod"/>
            </a:pPr>
            <a:r>
              <a:rPr lang="fr-FR" sz="1600" dirty="0" smtClean="0"/>
              <a:t>Implémentation du Pipeline</a:t>
            </a:r>
          </a:p>
          <a:p>
            <a:pPr marL="2228850" lvl="4" indent="-400050">
              <a:buFont typeface="+mj-lt"/>
              <a:buAutoNum type="romanUcPeriod"/>
            </a:pPr>
            <a:endParaRPr lang="fr-FR" sz="1600" dirty="0"/>
          </a:p>
          <a:p>
            <a:pPr marL="2228850" lvl="4" indent="-400050">
              <a:buFont typeface="+mj-lt"/>
              <a:buAutoNum type="romanUcPeriod"/>
            </a:pPr>
            <a:r>
              <a:rPr lang="fr-FR" sz="1600" dirty="0" smtClean="0"/>
              <a:t>Traitement des colonnes </a:t>
            </a:r>
            <a:r>
              <a:rPr lang="fr-FR" sz="1600" dirty="0"/>
              <a:t>S et D</a:t>
            </a:r>
          </a:p>
          <a:p>
            <a:pPr marL="2228850" lvl="4" indent="-400050">
              <a:buFont typeface="+mj-lt"/>
              <a:buAutoNum type="romanUcPeriod"/>
            </a:pPr>
            <a:endParaRPr lang="fr-FR" sz="1600" dirty="0"/>
          </a:p>
          <a:p>
            <a:pPr marL="2228850" lvl="4" indent="-400050">
              <a:buFont typeface="+mj-lt"/>
              <a:buAutoNum type="romanUcPeriod"/>
            </a:pPr>
            <a:r>
              <a:rPr lang="fr-FR" sz="1600" dirty="0"/>
              <a:t>Algorithme RF</a:t>
            </a:r>
          </a:p>
          <a:p>
            <a:pPr marL="2228850" lvl="4" indent="-400050">
              <a:buFont typeface="+mj-lt"/>
              <a:buAutoNum type="romanUcPeriod"/>
            </a:pPr>
            <a:endParaRPr lang="fr-FR" sz="1600" dirty="0"/>
          </a:p>
          <a:p>
            <a:pPr marL="2228850" lvl="4" indent="-400050">
              <a:buFont typeface="+mj-lt"/>
              <a:buAutoNum type="romanUcPeriod"/>
            </a:pPr>
            <a:r>
              <a:rPr lang="fr-FR" sz="1600" dirty="0"/>
              <a:t>Les </a:t>
            </a:r>
            <a:r>
              <a:rPr lang="fr-FR" sz="1600" dirty="0" smtClean="0"/>
              <a:t>plateformes et clusters utilisés</a:t>
            </a:r>
            <a:endParaRPr lang="fr-FR" sz="1600" dirty="0"/>
          </a:p>
          <a:p>
            <a:pPr marL="2228850" lvl="4" indent="-400050">
              <a:buFont typeface="+mj-lt"/>
              <a:buAutoNum type="romanUcPeriod"/>
            </a:pPr>
            <a:endParaRPr lang="fr-FR" sz="1600" dirty="0"/>
          </a:p>
          <a:p>
            <a:pPr marL="2228850" lvl="4" indent="-400050">
              <a:buFont typeface="+mj-lt"/>
              <a:buAutoNum type="romanUcPeriod"/>
            </a:pPr>
            <a:r>
              <a:rPr lang="fr-FR" sz="1600" dirty="0" smtClean="0"/>
              <a:t>Optimisations et résultats</a:t>
            </a:r>
          </a:p>
          <a:p>
            <a:pPr marL="2228850" lvl="4" indent="-400050">
              <a:buFont typeface="+mj-lt"/>
              <a:buAutoNum type="romanUcPeriod"/>
            </a:pPr>
            <a:endParaRPr lang="fr-FR" sz="1600" dirty="0"/>
          </a:p>
          <a:p>
            <a:pPr marL="2228850" lvl="4" indent="-400050">
              <a:buFont typeface="+mj-lt"/>
              <a:buAutoNum type="romanUcPeriod"/>
            </a:pPr>
            <a:r>
              <a:rPr lang="fr-FR" sz="1600" dirty="0"/>
              <a:t>Complexités rencontrées</a:t>
            </a:r>
          </a:p>
          <a:p>
            <a:pPr marL="857250" lvl="1" indent="-400050" algn="ctr">
              <a:buFont typeface="+mj-lt"/>
              <a:buAutoNum type="romanUcPeriod"/>
            </a:pPr>
            <a:endParaRPr lang="fr-FR" sz="1400" dirty="0"/>
          </a:p>
          <a:p>
            <a:pPr marL="857250" lvl="1" indent="-400050" algn="ctr">
              <a:buFont typeface="+mj-lt"/>
              <a:buAutoNum type="romanUcPeriod"/>
            </a:pPr>
            <a:endParaRPr lang="fr-FR" sz="14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969623" y="233916"/>
            <a:ext cx="7931331" cy="599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Plan de soutenance</a:t>
            </a:r>
          </a:p>
        </p:txBody>
      </p:sp>
      <p:pic>
        <p:nvPicPr>
          <p:cNvPr id="9" name="Imag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849917" y="206258"/>
            <a:ext cx="398440" cy="34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4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8891" y="255650"/>
            <a:ext cx="1504831" cy="692203"/>
          </a:xfrm>
          <a:prstGeom prst="rect">
            <a:avLst/>
          </a:prstGeom>
        </p:spPr>
      </p:pic>
      <p:pic>
        <p:nvPicPr>
          <p:cNvPr id="2050" name="Picture 2" descr="https://kongakura.fr/images/forest155689_960_720-5de93979ba68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422216"/>
            <a:ext cx="1581151" cy="9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 vers le bas 11"/>
          <p:cNvSpPr/>
          <p:nvPr/>
        </p:nvSpPr>
        <p:spPr>
          <a:xfrm>
            <a:off x="7374692" y="4125039"/>
            <a:ext cx="180975" cy="18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514601" y="1348859"/>
            <a:ext cx="666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Sans </a:t>
            </a:r>
            <a:r>
              <a:rPr lang="fr-FR" sz="1600" b="1" dirty="0" err="1" smtClean="0"/>
              <a:t>grid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search</a:t>
            </a:r>
            <a:r>
              <a:rPr lang="fr-FR" sz="1600" b="1" dirty="0" smtClean="0"/>
              <a:t> et Cross Validation </a:t>
            </a:r>
            <a:r>
              <a:rPr lang="fr-FR" sz="1600" dirty="0" smtClean="0"/>
              <a:t>pour compenser les </a:t>
            </a:r>
            <a:r>
              <a:rPr lang="fr-FR" sz="1600" b="1" dirty="0" smtClean="0"/>
              <a:t>limitations de ressources</a:t>
            </a:r>
            <a:endParaRPr lang="fr-FR" sz="1600" b="1" dirty="0">
              <a:solidFill>
                <a:srgbClr val="FF33CC"/>
              </a:solidFill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2319338"/>
            <a:ext cx="26289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05525" y="4710113"/>
            <a:ext cx="26289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5" name="AutoShape 5" descr="4 Types of Classification Tasks in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6327" name="AutoShape 7" descr="4 Types of Classification Tasks in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6329" name="AutoShape 9" descr="4 Types of Classification Tasks in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6331" name="Picture 11" descr="4 Types of Classification Tasks in Machine Learning"/>
          <p:cNvPicPr>
            <a:picLocks noChangeAspect="1" noChangeArrowheads="1"/>
          </p:cNvPicPr>
          <p:nvPr/>
        </p:nvPicPr>
        <p:blipFill>
          <a:blip r:embed="rId9" cstate="print"/>
          <a:srcRect l="13002" t="12955" r="10642" b="12790"/>
          <a:stretch>
            <a:fillRect/>
          </a:stretch>
        </p:blipFill>
        <p:spPr bwMode="auto">
          <a:xfrm>
            <a:off x="4476750" y="4213140"/>
            <a:ext cx="1419225" cy="10351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" name="Image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5400000">
            <a:off x="1849917" y="3292358"/>
            <a:ext cx="398440" cy="340376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Random Forest : implémentation 2</a:t>
            </a:r>
          </a:p>
          <a:p>
            <a:pPr algn="ctr"/>
            <a:endParaRPr lang="fr-FR" sz="2800" b="1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3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8891" y="255650"/>
            <a:ext cx="1504831" cy="69220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3292358"/>
            <a:ext cx="398440" cy="340376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79751" y="1424518"/>
          <a:ext cx="7264401" cy="298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467"/>
                <a:gridCol w="2421467"/>
                <a:gridCol w="2421467"/>
              </a:tblGrid>
              <a:tr h="910517">
                <a:tc>
                  <a:txBody>
                    <a:bodyPr/>
                    <a:lstStyle/>
                    <a:p>
                      <a:pPr algn="ctr"/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Différents slots 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Nombre de mois de données chargés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Attributs </a:t>
                      </a:r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</a:rPr>
                        <a:t>SkyConditions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</a:rPr>
                        <a:t>WeatherDescription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(encodage)</a:t>
                      </a: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9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12 slots départ/arrivée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None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(24 champs)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7 slots départ/arrivée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None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(14 champs)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3 slots départ/arrivée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None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(6 champs)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 mois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6 mois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12 mois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24 mois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Sans ces 2 attributs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Avec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SkyConditions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uniquement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Avec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SkyConditions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 et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WeatherDescription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73546" y="5514975"/>
            <a:ext cx="750396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Flèche vers le bas 11"/>
          <p:cNvSpPr/>
          <p:nvPr/>
        </p:nvSpPr>
        <p:spPr>
          <a:xfrm>
            <a:off x="6612692" y="5915739"/>
            <a:ext cx="180975" cy="18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1"/>
          <p:cNvSpPr/>
          <p:nvPr/>
        </p:nvSpPr>
        <p:spPr>
          <a:xfrm>
            <a:off x="6593642" y="5201364"/>
            <a:ext cx="180975" cy="18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14925" y="6243638"/>
            <a:ext cx="3207252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ZoneTexte 12"/>
          <p:cNvSpPr txBox="1"/>
          <p:nvPr/>
        </p:nvSpPr>
        <p:spPr>
          <a:xfrm>
            <a:off x="5048250" y="4572000"/>
            <a:ext cx="3508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ym typeface="Wingdings" panose="05000000000000000000" pitchFamily="2" charset="2"/>
              </a:rPr>
              <a:t>Configurations de données</a:t>
            </a:r>
          </a:p>
          <a:p>
            <a:pPr algn="ctr"/>
            <a:r>
              <a:rPr lang="fr-FR" sz="1200" dirty="0" smtClean="0">
                <a:sym typeface="Wingdings" panose="05000000000000000000" pitchFamily="2" charset="2"/>
              </a:rPr>
              <a:t>(ex : </a:t>
            </a:r>
            <a:r>
              <a:rPr lang="fr-FR" sz="1200" dirty="0" smtClean="0"/>
              <a:t>12 slots, 12 mois, sans S et D)</a:t>
            </a:r>
            <a:endParaRPr lang="fr-FR" dirty="0" smtClean="0"/>
          </a:p>
          <a:p>
            <a:pPr algn="ctr"/>
            <a:endParaRPr lang="fr-FR" dirty="0" smtClean="0">
              <a:sym typeface="Wingdings" panose="05000000000000000000" pitchFamily="2" charset="2"/>
            </a:endParaRPr>
          </a:p>
          <a:p>
            <a:pPr algn="ctr"/>
            <a:endParaRPr lang="fr-FR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Random Forest : les jeux de données soumis</a:t>
            </a:r>
          </a:p>
          <a:p>
            <a:pPr algn="ctr"/>
            <a:endParaRPr lang="fr-FR" sz="2800" b="1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620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0866" y="1559242"/>
            <a:ext cx="631855" cy="631508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4635" y="1559242"/>
            <a:ext cx="1348740" cy="631508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06585" y="1469707"/>
            <a:ext cx="1266190" cy="721043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5657850" y="1469707"/>
            <a:ext cx="0" cy="4292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8601075" y="1469707"/>
            <a:ext cx="0" cy="4292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8677864" y="2883879"/>
            <a:ext cx="3325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Chargement des données sur </a:t>
            </a:r>
            <a:r>
              <a:rPr lang="fr-FR" sz="1600" dirty="0" err="1" smtClean="0"/>
              <a:t>FileStore</a:t>
            </a:r>
            <a:r>
              <a:rPr lang="fr-FR" sz="1600" dirty="0" smtClean="0"/>
              <a:t> un répertoire spécial dans </a:t>
            </a:r>
            <a:r>
              <a:rPr lang="fr-FR" sz="1600" b="1" dirty="0" err="1" smtClean="0"/>
              <a:t>Databricks</a:t>
            </a:r>
            <a:r>
              <a:rPr lang="fr-FR" sz="1600" b="1" dirty="0" smtClean="0"/>
              <a:t> File System </a:t>
            </a:r>
            <a:r>
              <a:rPr lang="fr-FR" sz="1600" dirty="0" smtClean="0"/>
              <a:t>(DBFS)</a:t>
            </a:r>
          </a:p>
          <a:p>
            <a:endParaRPr lang="fr-FR" sz="1600" dirty="0"/>
          </a:p>
          <a:p>
            <a:r>
              <a:rPr lang="fr-FR" sz="1600" dirty="0" smtClean="0"/>
              <a:t>Exécution sur </a:t>
            </a:r>
            <a:r>
              <a:rPr lang="fr-FR" sz="1600" dirty="0" err="1" smtClean="0"/>
              <a:t>NoteBook</a:t>
            </a:r>
            <a:r>
              <a:rPr lang="fr-FR" sz="1600" dirty="0" smtClean="0"/>
              <a:t> scala dans </a:t>
            </a:r>
            <a:r>
              <a:rPr lang="fr-FR" sz="1600" dirty="0" err="1" smtClean="0"/>
              <a:t>Databricks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342818" y="2883879"/>
            <a:ext cx="321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Création du .</a:t>
            </a:r>
            <a:r>
              <a:rPr lang="fr-FR" sz="1600" dirty="0" smtClean="0"/>
              <a:t>JAR</a:t>
            </a:r>
          </a:p>
          <a:p>
            <a:endParaRPr lang="fr-FR" sz="1600" dirty="0"/>
          </a:p>
          <a:p>
            <a:r>
              <a:rPr lang="fr-FR" sz="1600" dirty="0"/>
              <a:t>Chargement des </a:t>
            </a:r>
            <a:r>
              <a:rPr lang="fr-FR" sz="1600" dirty="0" smtClean="0"/>
              <a:t>données sur HDFS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Exécution dans le cluster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Spark en local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Spark en Stand Alone</a:t>
            </a:r>
          </a:p>
          <a:p>
            <a:pPr marL="285750" indent="-285750">
              <a:buFontTx/>
              <a:buChar char="-"/>
            </a:pPr>
            <a:r>
              <a:rPr lang="fr-FR" sz="1600" dirty="0" err="1" smtClean="0"/>
              <a:t>Spark</a:t>
            </a:r>
            <a:r>
              <a:rPr lang="fr-FR" sz="1600" dirty="0" smtClean="0"/>
              <a:t> </a:t>
            </a:r>
            <a:r>
              <a:rPr lang="fr-FR" sz="1600" dirty="0"/>
              <a:t>en Yarn</a:t>
            </a:r>
          </a:p>
        </p:txBody>
      </p:sp>
      <p:pic>
        <p:nvPicPr>
          <p:cNvPr id="22" name="Image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8891" y="255650"/>
            <a:ext cx="1504831" cy="692203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" name="Image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1849917" y="3749558"/>
            <a:ext cx="398440" cy="340376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Les différentes plateformes </a:t>
            </a:r>
            <a:r>
              <a:rPr lang="fr-FR" sz="2800" b="1" dirty="0" err="1" smtClean="0">
                <a:latin typeface="+mn-lt"/>
                <a:ea typeface="+mn-ea"/>
                <a:cs typeface="+mn-cs"/>
              </a:rPr>
              <a:t>cloud</a:t>
            </a:r>
            <a:r>
              <a:rPr lang="fr-FR" sz="2800" b="1" dirty="0" smtClean="0">
                <a:latin typeface="+mn-lt"/>
                <a:ea typeface="+mn-ea"/>
                <a:cs typeface="+mn-cs"/>
              </a:rPr>
              <a:t> utilisées</a:t>
            </a:r>
          </a:p>
        </p:txBody>
      </p:sp>
      <p:sp>
        <p:nvSpPr>
          <p:cNvPr id="18" name="ZoneTexte 18"/>
          <p:cNvSpPr txBox="1"/>
          <p:nvPr/>
        </p:nvSpPr>
        <p:spPr>
          <a:xfrm>
            <a:off x="5676568" y="2883879"/>
            <a:ext cx="289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Création du .</a:t>
            </a:r>
            <a:r>
              <a:rPr lang="fr-FR" sz="1600" dirty="0" smtClean="0"/>
              <a:t>JAR</a:t>
            </a:r>
          </a:p>
          <a:p>
            <a:endParaRPr lang="fr-FR" sz="1600" dirty="0"/>
          </a:p>
          <a:p>
            <a:r>
              <a:rPr lang="fr-FR" sz="1600" dirty="0"/>
              <a:t>Chargement des </a:t>
            </a:r>
            <a:r>
              <a:rPr lang="fr-FR" sz="1600" dirty="0" smtClean="0"/>
              <a:t>données sur S3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Exécution </a:t>
            </a:r>
            <a:r>
              <a:rPr lang="fr-FR" sz="1600" dirty="0" smtClean="0"/>
              <a:t>sous EMR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 smtClean="0"/>
              <a:t>Spark</a:t>
            </a:r>
            <a:r>
              <a:rPr lang="fr-FR" sz="1600" dirty="0" smtClean="0"/>
              <a:t> </a:t>
            </a:r>
            <a:r>
              <a:rPr lang="fr-FR" sz="1600" dirty="0"/>
              <a:t>en Stand </a:t>
            </a:r>
            <a:r>
              <a:rPr lang="fr-FR" sz="1600" dirty="0" err="1" smtClean="0"/>
              <a:t>Alone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8128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4543856"/>
              </p:ext>
            </p:extLst>
          </p:nvPr>
        </p:nvGraphicFramePr>
        <p:xfrm>
          <a:off x="2746374" y="1481665"/>
          <a:ext cx="8570568" cy="46573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2876">
                  <a:extLst>
                    <a:ext uri="{9D8B030D-6E8A-4147-A177-3AD203B41FA5}">
                      <a16:colId xmlns:a16="http://schemas.microsoft.com/office/drawing/2014/main" xmlns="" val="89038895"/>
                    </a:ext>
                  </a:extLst>
                </a:gridCol>
                <a:gridCol w="5887692">
                  <a:extLst>
                    <a:ext uri="{9D8B030D-6E8A-4147-A177-3AD203B41FA5}">
                      <a16:colId xmlns:a16="http://schemas.microsoft.com/office/drawing/2014/main" xmlns="" val="2881393052"/>
                    </a:ext>
                  </a:extLst>
                </a:gridCol>
              </a:tblGrid>
              <a:tr h="664517">
                <a:tc>
                  <a:txBody>
                    <a:bodyPr/>
                    <a:lstStyle/>
                    <a:p>
                      <a:endParaRPr lang="fr-FR" sz="1400" b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4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Commande </a:t>
                      </a:r>
                      <a:r>
                        <a:rPr lang="fr-FR" sz="14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</a:t>
                      </a:r>
                      <a:r>
                        <a:rPr lang="fr-FR" sz="14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14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endParaRPr lang="fr-FR" sz="1400" b="0" u="non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num_executors</a:t>
                      </a:r>
                      <a:r>
                        <a:rPr lang="fr-FR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4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executor_core</a:t>
                      </a:r>
                      <a:r>
                        <a:rPr lang="fr-FR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4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executor</a:t>
                      </a:r>
                      <a:r>
                        <a:rPr lang="fr-FR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-memory, </a:t>
                      </a:r>
                      <a:r>
                        <a:rPr lang="fr-FR" sz="14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spark.executor.memoryOverhead</a:t>
                      </a:r>
                      <a:r>
                        <a:rPr lang="fr-FR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4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spark.driver.memory</a:t>
                      </a:r>
                      <a:r>
                        <a:rPr lang="fr-FR" sz="14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et </a:t>
                      </a:r>
                      <a:r>
                        <a:rPr lang="fr-FR" sz="14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spark.driver.cores</a:t>
                      </a:r>
                      <a:endParaRPr lang="fr-FR" sz="14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489352"/>
                  </a:ext>
                </a:extLst>
              </a:tr>
              <a:tr h="414613">
                <a:tc>
                  <a:txBody>
                    <a:bodyPr/>
                    <a:lstStyle/>
                    <a:p>
                      <a:endParaRPr lang="fr-FR" sz="1400" b="0" u="none" dirty="0" smtClean="0"/>
                    </a:p>
                    <a:p>
                      <a:r>
                        <a:rPr lang="fr-FR" sz="1400" b="0" u="none" dirty="0" smtClean="0"/>
                        <a:t>Gestion </a:t>
                      </a:r>
                      <a:r>
                        <a:rPr lang="fr-FR" sz="1400" b="0" u="none" dirty="0"/>
                        <a:t>des fichiers </a:t>
                      </a:r>
                      <a:r>
                        <a:rPr lang="fr-FR" sz="1400" b="0" u="none" dirty="0" smtClean="0"/>
                        <a:t>temporaires</a:t>
                      </a:r>
                    </a:p>
                    <a:p>
                      <a:endParaRPr lang="fr-FR" sz="1400" b="0" u="none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b="0" u="none" dirty="0" smtClean="0"/>
                    </a:p>
                    <a:p>
                      <a:r>
                        <a:rPr lang="fr-FR" sz="1400" b="0" u="none" dirty="0" smtClean="0"/>
                        <a:t>--</a:t>
                      </a:r>
                      <a:r>
                        <a:rPr lang="fr-FR" sz="1400" b="0" u="none" dirty="0" err="1"/>
                        <a:t>conf</a:t>
                      </a:r>
                      <a:r>
                        <a:rPr lang="fr-FR" sz="1400" b="0" u="none" dirty="0"/>
                        <a:t> </a:t>
                      </a:r>
                      <a:r>
                        <a:rPr lang="fr-FR" sz="1400" b="0" u="none" dirty="0" err="1"/>
                        <a:t>spark.local.dir</a:t>
                      </a:r>
                      <a:r>
                        <a:rPr lang="fr-FR" sz="1400" b="0" u="none" dirty="0"/>
                        <a:t>=/home/cluster/user160/flight/</a:t>
                      </a:r>
                      <a:r>
                        <a:rPr lang="fr-FR" sz="1400" b="0" u="none" dirty="0" err="1"/>
                        <a:t>tmp</a:t>
                      </a:r>
                      <a:endParaRPr lang="fr-FR" sz="1400" b="0" u="none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2809524"/>
                  </a:ext>
                </a:extLst>
              </a:tr>
              <a:tr h="664517">
                <a:tc>
                  <a:txBody>
                    <a:bodyPr/>
                    <a:lstStyle/>
                    <a:p>
                      <a:endParaRPr lang="fr-FR" sz="1400" b="0" u="none" dirty="0" smtClean="0"/>
                    </a:p>
                    <a:p>
                      <a:r>
                        <a:rPr lang="fr-FR" sz="1400" b="0" u="none" dirty="0" err="1" smtClean="0"/>
                        <a:t>Persistence</a:t>
                      </a:r>
                      <a:r>
                        <a:rPr lang="fr-FR" sz="1400" b="0" u="none" dirty="0" smtClean="0"/>
                        <a:t>,</a:t>
                      </a:r>
                      <a:r>
                        <a:rPr lang="fr-FR" sz="1400" b="0" u="none" baseline="0" dirty="0" smtClean="0"/>
                        <a:t> </a:t>
                      </a:r>
                      <a:r>
                        <a:rPr lang="fr-FR" sz="1400" b="0" u="none" dirty="0" smtClean="0"/>
                        <a:t>stockage, sérialisation</a:t>
                      </a:r>
                      <a:r>
                        <a:rPr lang="fr-FR" sz="1400" b="0" u="none" baseline="0" dirty="0" smtClean="0"/>
                        <a:t> </a:t>
                      </a:r>
                      <a:r>
                        <a:rPr lang="fr-FR" sz="1400" b="0" u="none" dirty="0" smtClean="0"/>
                        <a:t>(code</a:t>
                      </a:r>
                      <a:r>
                        <a:rPr lang="fr-FR" sz="1400" b="0" u="none" baseline="0" dirty="0" smtClean="0"/>
                        <a:t> scala)</a:t>
                      </a:r>
                    </a:p>
                    <a:p>
                      <a:endParaRPr lang="fr-FR" sz="1400" b="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4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</a:t>
                      </a:r>
                      <a:r>
                        <a:rPr lang="fr-FR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4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StorageLevel.MEMORY_AND_DISK_SER</a:t>
                      </a:r>
                      <a:r>
                        <a:rPr lang="fr-FR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 / </a:t>
                      </a:r>
                      <a:r>
                        <a:rPr lang="fr-FR" sz="1400" b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unpersist</a:t>
                      </a:r>
                      <a:endParaRPr lang="fr-FR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400" b="0" u="none" dirty="0"/>
                    </a:p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sérialisation KRYO</a:t>
                      </a:r>
                    </a:p>
                    <a:p>
                      <a:endParaRPr lang="fr-FR" sz="1400" b="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4553307"/>
                  </a:ext>
                </a:extLst>
              </a:tr>
              <a:tr h="851945">
                <a:tc>
                  <a:txBody>
                    <a:bodyPr/>
                    <a:lstStyle/>
                    <a:p>
                      <a:endParaRPr lang="fr-F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Allocation 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dynamique des ressources </a:t>
                      </a:r>
                      <a:endParaRPr lang="fr-FR" sz="1400" b="0" u="none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spark.dynamicAllocation.minExecutors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spark.dynamicAllocation.maxExecutors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=48 </a:t>
                      </a:r>
                      <a:endParaRPr lang="fr-F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spark.dynamicAllocation.initialExecutors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 </a:t>
                      </a:r>
                      <a:endParaRPr lang="fr-F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400" b="0" u="none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89835"/>
                  </a:ext>
                </a:extLst>
              </a:tr>
              <a:tr h="664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Garbage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collector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G1GC)</a:t>
                      </a:r>
                      <a:endParaRPr lang="fr-F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400" b="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 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spark.driver.extraJavaOptions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=-XX:+UseG1GC" </a:t>
                      </a:r>
                      <a:endParaRPr lang="fr-F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spark.executor.extraJavaOptions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=-XX:+UseG1GC" </a:t>
                      </a:r>
                      <a:endParaRPr lang="fr-F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400" b="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0275801"/>
                  </a:ext>
                </a:extLst>
              </a:tr>
            </a:tbl>
          </a:graphicData>
        </a:graphic>
      </p:graphicFrame>
      <p:pic>
        <p:nvPicPr>
          <p:cNvPr id="9" name="Imag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8891" y="255650"/>
            <a:ext cx="1504831" cy="692203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Optimisations Spark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4187708"/>
            <a:ext cx="398440" cy="340376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Optimisations </a:t>
            </a:r>
            <a:r>
              <a:rPr lang="fr-FR" sz="2800" b="1" dirty="0" err="1" smtClean="0">
                <a:latin typeface="+mn-lt"/>
                <a:ea typeface="+mn-ea"/>
                <a:cs typeface="+mn-cs"/>
              </a:rPr>
              <a:t>Spark</a:t>
            </a:r>
            <a:endParaRPr lang="fr-FR" sz="2800" b="1" dirty="0" smtClean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43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8891" y="255650"/>
            <a:ext cx="1504831" cy="6922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A20C5901-2F8C-4C28-88BF-56EAB2B57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333" y="2215576"/>
            <a:ext cx="7595174" cy="2548631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</a:t>
                      </a: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Optimisations Spark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Image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849917" y="4559183"/>
            <a:ext cx="398440" cy="340376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Dataset1 : résultats par jeux de données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5575" y="4752975"/>
            <a:ext cx="850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 de calcul  cluster Dauphine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 1 mois de données : 2H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 2 mois de données : …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4" name="Image 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1216" y="1530667"/>
            <a:ext cx="631855" cy="6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0305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8891" y="255650"/>
            <a:ext cx="1504831" cy="69220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42041671-B877-47E1-8450-876A20724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471" y="1614749"/>
            <a:ext cx="8335240" cy="4904068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</a:t>
                      </a: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Optimisations Spark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Image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849917" y="4559183"/>
            <a:ext cx="398440" cy="340376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Dataset2 : Les résultats (1/2)</a:t>
            </a:r>
          </a:p>
        </p:txBody>
      </p:sp>
      <p:pic>
        <p:nvPicPr>
          <p:cNvPr id="10" name="Image 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1435" y="831532"/>
            <a:ext cx="1266190" cy="7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3247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8891" y="255650"/>
            <a:ext cx="1504831" cy="69220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1B2138C5-1816-4686-890D-C3380FCB5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721" y="1579262"/>
            <a:ext cx="8907215" cy="4409161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</a:t>
                      </a: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Optimisations Spark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Image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849917" y="4559183"/>
            <a:ext cx="398440" cy="340376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Dataset2 : Les résultats (2/2)</a:t>
            </a:r>
          </a:p>
        </p:txBody>
      </p:sp>
      <p:pic>
        <p:nvPicPr>
          <p:cNvPr id="9" name="Image 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8110" y="841057"/>
            <a:ext cx="1266190" cy="7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6163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xmlns="" id="{CD7DF41C-59F6-4D12-ACE7-2A7764C88B4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47658" y="1023346"/>
          <a:ext cx="5314082" cy="3333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79C3BB6D-04E5-42F1-8365-798638E3D5BF}"/>
              </a:ext>
            </a:extLst>
          </p:cNvPr>
          <p:cNvSpPr txBox="1"/>
          <p:nvPr/>
        </p:nvSpPr>
        <p:spPr>
          <a:xfrm>
            <a:off x="8361498" y="2122890"/>
            <a:ext cx="32475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 un mois : overfitting ou effet de saisonnalité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Amélioration minime de l’</a:t>
            </a:r>
            <a:r>
              <a:rPr lang="fr-FR" dirty="0" err="1"/>
              <a:t>accuracy</a:t>
            </a:r>
            <a:r>
              <a:rPr lang="fr-FR" dirty="0"/>
              <a:t> avec l’encodage de la colonne Skyconditions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Accuracy sur 24 mois </a:t>
            </a:r>
            <a:r>
              <a:rPr lang="fr-FR" dirty="0" smtClean="0"/>
              <a:t>équivalente à </a:t>
            </a:r>
            <a:r>
              <a:rPr lang="fr-FR" dirty="0"/>
              <a:t>celle sur 12 mois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2647657" y="3738211"/>
          <a:ext cx="5210468" cy="2697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6509">
                  <a:extLst>
                    <a:ext uri="{9D8B030D-6E8A-4147-A177-3AD203B41FA5}">
                      <a16:colId xmlns:a16="http://schemas.microsoft.com/office/drawing/2014/main" xmlns="" val="344175831"/>
                    </a:ext>
                  </a:extLst>
                </a:gridCol>
                <a:gridCol w="2123959">
                  <a:extLst>
                    <a:ext uri="{9D8B030D-6E8A-4147-A177-3AD203B41FA5}">
                      <a16:colId xmlns:a16="http://schemas.microsoft.com/office/drawing/2014/main" xmlns="" val="1934056896"/>
                    </a:ext>
                  </a:extLst>
                </a:gridCol>
              </a:tblGrid>
              <a:tr h="3003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Données</a:t>
                      </a:r>
                      <a:r>
                        <a:rPr lang="fr-FR" sz="1600" b="1" baseline="0" dirty="0">
                          <a:solidFill>
                            <a:schemeClr val="tx1"/>
                          </a:solidFill>
                        </a:rPr>
                        <a:t> d’apprentissage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Test </a:t>
                      </a:r>
                      <a:r>
                        <a:rPr lang="fr-FR" sz="1600" b="1" dirty="0" err="1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271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  <a:r>
                        <a:rPr lang="fr-FR" sz="1400" baseline="0" dirty="0"/>
                        <a:t> mois de données </a:t>
                      </a:r>
                      <a:endParaRPr lang="fr-FR" sz="1400" baseline="0" dirty="0" smtClean="0"/>
                    </a:p>
                    <a:p>
                      <a:pPr algn="ctr"/>
                      <a:r>
                        <a:rPr lang="fr-FR" sz="1100" baseline="0" dirty="0" smtClean="0"/>
                        <a:t>(</a:t>
                      </a:r>
                      <a:r>
                        <a:rPr lang="fr-FR" sz="1100" baseline="0" dirty="0"/>
                        <a:t>janvier 2012)</a:t>
                      </a:r>
                      <a:endParaRPr lang="fr-FR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84,7 </a:t>
                      </a:r>
                      <a:r>
                        <a:rPr lang="fr-FR" sz="1400" dirty="0"/>
                        <a:t>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25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r>
                        <a:rPr lang="fr-FR" sz="1400" baseline="0" dirty="0" smtClean="0"/>
                        <a:t> mois de données </a:t>
                      </a:r>
                    </a:p>
                    <a:p>
                      <a:pPr algn="ctr"/>
                      <a:r>
                        <a:rPr lang="fr-FR" sz="1100" baseline="0" dirty="0" smtClean="0"/>
                        <a:t>(1 mois de données tirées au hasard)</a:t>
                      </a:r>
                      <a:endParaRPr lang="fr-FR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75,2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%</a:t>
                      </a:r>
                      <a:endParaRPr lang="fr-FR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 mois de </a:t>
                      </a:r>
                      <a:r>
                        <a:rPr lang="fr-FR" sz="1400" dirty="0" smtClean="0"/>
                        <a:t>données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aseline="0" dirty="0" smtClean="0"/>
                        <a:t>(janvier 2012  - juin 2012)</a:t>
                      </a:r>
                      <a:endParaRPr lang="fr-FR" sz="11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79,3%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504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12 mois de </a:t>
                      </a:r>
                      <a:r>
                        <a:rPr lang="fr-FR" sz="1400" dirty="0" smtClean="0"/>
                        <a:t>données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(année 2012)</a:t>
                      </a:r>
                      <a:endParaRPr lang="fr-FR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78,6%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755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24 mois de </a:t>
                      </a:r>
                      <a:r>
                        <a:rPr lang="fr-FR" sz="1400" dirty="0" smtClean="0"/>
                        <a:t>données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(année 2012 et 2013)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78,6%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9169750"/>
                  </a:ext>
                </a:extLst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Optimisations Spark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4559183"/>
            <a:ext cx="398440" cy="34037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err="1" smtClean="0">
                <a:latin typeface="+mn-lt"/>
                <a:ea typeface="+mn-ea"/>
                <a:cs typeface="+mn-cs"/>
              </a:rPr>
              <a:t>Dataset</a:t>
            </a:r>
            <a:r>
              <a:rPr lang="fr-FR" sz="2800" b="1" dirty="0" smtClean="0">
                <a:latin typeface="+mn-lt"/>
                <a:ea typeface="+mn-ea"/>
                <a:cs typeface="+mn-cs"/>
              </a:rPr>
              <a:t> 2 : résumé des résultats</a:t>
            </a:r>
          </a:p>
        </p:txBody>
      </p:sp>
    </p:spTree>
    <p:extLst>
      <p:ext uri="{BB962C8B-B14F-4D97-AF65-F5344CB8AC3E}">
        <p14:creationId xmlns:p14="http://schemas.microsoft.com/office/powerpoint/2010/main" xmlns="" val="842081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395785" y="1066800"/>
            <a:ext cx="90788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lvl="1" indent="-285750">
              <a:buFontTx/>
              <a:buChar char="-"/>
            </a:pPr>
            <a:r>
              <a:rPr lang="fr-FR" b="1" dirty="0"/>
              <a:t>Mieux exploiter les données </a:t>
            </a:r>
            <a:r>
              <a:rPr lang="fr-FR" dirty="0" err="1" smtClean="0"/>
              <a:t>sky</a:t>
            </a:r>
            <a:r>
              <a:rPr lang="fr-FR" dirty="0" smtClean="0"/>
              <a:t> </a:t>
            </a:r>
            <a:r>
              <a:rPr lang="fr-FR" dirty="0"/>
              <a:t>condition, 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smtClean="0"/>
              <a:t>description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fr-FR" dirty="0" smtClean="0"/>
              <a:t>conseil d’un </a:t>
            </a:r>
            <a:r>
              <a:rPr lang="fr-FR" dirty="0"/>
              <a:t>expert métier (météorologue, contrôleur aérien</a:t>
            </a:r>
            <a:r>
              <a:rPr lang="fr-FR" dirty="0" smtClean="0"/>
              <a:t>)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fr-FR" dirty="0" smtClean="0"/>
              <a:t>optimiser l’encodage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b="1" dirty="0"/>
              <a:t>Tester d’autres modèles </a:t>
            </a:r>
            <a:r>
              <a:rPr lang="fr-FR" dirty="0"/>
              <a:t>: Logistic Regression, Gradient Boosted, XGBoost, </a:t>
            </a:r>
            <a:r>
              <a:rPr lang="x-none" smtClean="0"/>
              <a:t>…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b="1" dirty="0"/>
              <a:t>Modifier les </a:t>
            </a:r>
            <a:r>
              <a:rPr lang="fr-FR" b="1" dirty="0" smtClean="0"/>
              <a:t>configurations de données </a:t>
            </a:r>
            <a:r>
              <a:rPr lang="fr-FR" dirty="0" smtClean="0"/>
              <a:t>: </a:t>
            </a:r>
            <a:r>
              <a:rPr lang="fr-FR" dirty="0"/>
              <a:t>nb de slots, d’autres durées de retard (30min,60min,etc.), </a:t>
            </a:r>
            <a:r>
              <a:rPr lang="x-none" dirty="0"/>
              <a:t>…</a:t>
            </a:r>
            <a:endParaRPr lang="fr-FR" dirty="0"/>
          </a:p>
          <a:p>
            <a:pPr marL="285750" indent="-285750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3C02E51D-E203-4BBC-B781-048BFECDC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570" y="2819400"/>
            <a:ext cx="4689828" cy="16432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EF6A283C-60D8-4014-B439-2010CAFFD8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88" t="4045" r="1087"/>
          <a:stretch>
            <a:fillRect/>
          </a:stretch>
        </p:blipFill>
        <p:spPr>
          <a:xfrm>
            <a:off x="4191000" y="5257800"/>
            <a:ext cx="4743450" cy="1600200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</a:t>
                      </a: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Optimisations Spark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" name="Image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849917" y="4940183"/>
            <a:ext cx="398440" cy="340376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Pour aller plus loin</a:t>
            </a:r>
          </a:p>
        </p:txBody>
      </p:sp>
    </p:spTree>
    <p:extLst>
      <p:ext uri="{BB962C8B-B14F-4D97-AF65-F5344CB8AC3E}">
        <p14:creationId xmlns:p14="http://schemas.microsoft.com/office/powerpoint/2010/main" xmlns="" val="649251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1E19DB38-9A6B-4486-955D-A25BBBADEFF4}"/>
              </a:ext>
            </a:extLst>
          </p:cNvPr>
          <p:cNvSpPr txBox="1"/>
          <p:nvPr/>
        </p:nvSpPr>
        <p:spPr>
          <a:xfrm>
            <a:off x="2590265" y="1582340"/>
            <a:ext cx="873863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sz="2400" b="1" dirty="0" smtClean="0"/>
              <a:t>Cluster  Dauphine : </a:t>
            </a:r>
            <a:r>
              <a:rPr lang="fr-FR" sz="2400" dirty="0" smtClean="0"/>
              <a:t>architecture méconnue, impossibilité de transfert de données entre les comptes et hors du cluster, absence de </a:t>
            </a:r>
            <a:r>
              <a:rPr lang="fr-FR" sz="2400" dirty="0" err="1" smtClean="0"/>
              <a:t>Spark</a:t>
            </a:r>
            <a:r>
              <a:rPr lang="fr-FR" sz="2400" dirty="0" smtClean="0"/>
              <a:t> UI, coupures régulières…</a:t>
            </a:r>
            <a:endParaRPr lang="fr-FR" sz="2400" dirty="0"/>
          </a:p>
          <a:p>
            <a:pPr lvl="2"/>
            <a:endParaRPr lang="fr-FR" sz="2400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sz="2400" b="1" dirty="0" smtClean="0"/>
              <a:t>Organisation : </a:t>
            </a:r>
            <a:r>
              <a:rPr lang="fr-FR" sz="2400" dirty="0" smtClean="0"/>
              <a:t>gestion des versions, transfert des données et partage des données, travail à distance…</a:t>
            </a:r>
          </a:p>
          <a:p>
            <a:r>
              <a:rPr lang="fr-FR" sz="2400" dirty="0"/>
              <a:t>  </a:t>
            </a:r>
          </a:p>
          <a:p>
            <a:endParaRPr lang="fr-F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</a:t>
                      </a: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Optimisations Spark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  <a:p>
                      <a:endParaRPr lang="fr-FR" sz="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Imag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849917" y="5330708"/>
            <a:ext cx="398440" cy="34037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Difficultés rencontrées</a:t>
            </a:r>
          </a:p>
        </p:txBody>
      </p:sp>
    </p:spTree>
    <p:extLst>
      <p:ext uri="{BB962C8B-B14F-4D97-AF65-F5344CB8AC3E}">
        <p14:creationId xmlns:p14="http://schemas.microsoft.com/office/powerpoint/2010/main" xmlns="" val="170459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849917" y="577733"/>
            <a:ext cx="398440" cy="340376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 flipH="1">
            <a:off x="2665093" y="571501"/>
            <a:ext cx="86887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b="1" dirty="0" smtClean="0"/>
          </a:p>
          <a:p>
            <a:r>
              <a:rPr lang="fr-FR" sz="2800" b="1" dirty="0" smtClean="0"/>
              <a:t>Objectif  </a:t>
            </a:r>
            <a:endParaRPr lang="fr-FR" sz="2800" b="1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</a:t>
            </a:r>
            <a:r>
              <a:rPr lang="fr-FR" dirty="0" smtClean="0"/>
              <a:t>’approprier </a:t>
            </a:r>
            <a:r>
              <a:rPr lang="fr-FR" dirty="0"/>
              <a:t>les </a:t>
            </a:r>
            <a:r>
              <a:rPr lang="fr-FR" b="1" dirty="0"/>
              <a:t>techniques</a:t>
            </a:r>
            <a:r>
              <a:rPr lang="fr-FR" dirty="0"/>
              <a:t> de </a:t>
            </a:r>
            <a:r>
              <a:rPr lang="fr-FR" b="1" dirty="0"/>
              <a:t>traitement</a:t>
            </a:r>
            <a:r>
              <a:rPr lang="fr-FR" dirty="0"/>
              <a:t> des </a:t>
            </a:r>
            <a:r>
              <a:rPr lang="fr-FR" b="1" dirty="0"/>
              <a:t>données massives</a:t>
            </a:r>
            <a:r>
              <a:rPr lang="fr-FR" dirty="0"/>
              <a:t> sous </a:t>
            </a:r>
            <a:r>
              <a:rPr lang="fr-FR" b="1" dirty="0"/>
              <a:t>Spark </a:t>
            </a:r>
            <a:r>
              <a:rPr lang="fr-FR" b="1" dirty="0" smtClean="0"/>
              <a:t>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Traiter un </a:t>
            </a:r>
            <a:r>
              <a:rPr lang="fr-FR" b="1" dirty="0" smtClean="0"/>
              <a:t>projet</a:t>
            </a:r>
            <a:r>
              <a:rPr lang="fr-FR" dirty="0" smtClean="0"/>
              <a:t> de ML de </a:t>
            </a:r>
            <a:r>
              <a:rPr lang="fr-FR" b="1" dirty="0"/>
              <a:t>bout en </a:t>
            </a:r>
            <a:r>
              <a:rPr lang="fr-FR" b="1" dirty="0" smtClean="0"/>
              <a:t>bout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  <a:p>
            <a:r>
              <a:rPr lang="fr-FR" sz="2800" b="1" dirty="0" smtClean="0"/>
              <a:t>Le </a:t>
            </a:r>
            <a:r>
              <a:rPr lang="fr-FR" sz="2800" b="1" dirty="0"/>
              <a:t>cas étudié</a:t>
            </a:r>
          </a:p>
          <a:p>
            <a:endParaRPr lang="fr-FR" dirty="0"/>
          </a:p>
          <a:p>
            <a:r>
              <a:rPr lang="fr-FR" b="1" dirty="0" smtClean="0"/>
              <a:t>Prédire</a:t>
            </a:r>
            <a:r>
              <a:rPr lang="fr-FR" dirty="0" smtClean="0"/>
              <a:t> d’éventuels </a:t>
            </a:r>
            <a:r>
              <a:rPr lang="fr-FR" b="1" dirty="0" smtClean="0"/>
              <a:t>retards à l’arrivées des vols </a:t>
            </a:r>
            <a:r>
              <a:rPr lang="fr-FR" dirty="0" smtClean="0"/>
              <a:t>touristiques aux USA, en se basant sur les </a:t>
            </a:r>
            <a:r>
              <a:rPr lang="fr-FR" b="1" dirty="0" smtClean="0"/>
              <a:t>conditions climatiques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/>
              <a:t>Années étudiées : 2012 et 2013</a:t>
            </a:r>
          </a:p>
          <a:p>
            <a:endParaRPr lang="fr-FR" dirty="0"/>
          </a:p>
          <a:p>
            <a:r>
              <a:rPr lang="fr-FR" dirty="0"/>
              <a:t>Article utilisé :</a:t>
            </a:r>
          </a:p>
          <a:p>
            <a:r>
              <a:rPr lang="fr-FR" i="1" dirty="0" smtClean="0"/>
              <a:t>« </a:t>
            </a:r>
            <a:r>
              <a:rPr lang="fr-FR" i="1" dirty="0" err="1" smtClean="0"/>
              <a:t>Using</a:t>
            </a:r>
            <a:r>
              <a:rPr lang="fr-FR" i="1" dirty="0" smtClean="0"/>
              <a:t> </a:t>
            </a:r>
            <a:r>
              <a:rPr lang="fr-FR" i="1" dirty="0" err="1"/>
              <a:t>scalable</a:t>
            </a:r>
            <a:r>
              <a:rPr lang="fr-FR" i="1" dirty="0"/>
              <a:t> Data Mining for </a:t>
            </a:r>
            <a:r>
              <a:rPr lang="fr-FR" i="1" dirty="0" err="1"/>
              <a:t>Predicting</a:t>
            </a:r>
            <a:r>
              <a:rPr lang="fr-FR" i="1" dirty="0"/>
              <a:t> Flight </a:t>
            </a:r>
            <a:r>
              <a:rPr lang="fr-FR" i="1" dirty="0" err="1" smtClean="0"/>
              <a:t>Delays</a:t>
            </a:r>
            <a:r>
              <a:rPr lang="fr-FR" i="1" dirty="0" smtClean="0"/>
              <a:t> »</a:t>
            </a:r>
            <a:endParaRPr lang="fr-FR" i="1" dirty="0"/>
          </a:p>
          <a:p>
            <a:r>
              <a:rPr lang="fr-FR" i="1" dirty="0"/>
              <a:t>Jan 2016 </a:t>
            </a:r>
            <a:r>
              <a:rPr lang="x-none" i="1" dirty="0"/>
              <a:t>–</a:t>
            </a:r>
            <a:r>
              <a:rPr lang="fr-FR" i="1" dirty="0"/>
              <a:t> </a:t>
            </a:r>
            <a:r>
              <a:rPr lang="fr-FR" i="1" dirty="0" err="1"/>
              <a:t>Belcastra</a:t>
            </a:r>
            <a:r>
              <a:rPr lang="fr-FR" i="1" dirty="0"/>
              <a:t>, </a:t>
            </a:r>
            <a:r>
              <a:rPr lang="fr-FR" i="1" dirty="0" err="1"/>
              <a:t>Taila</a:t>
            </a:r>
            <a:r>
              <a:rPr lang="fr-FR" i="1" dirty="0"/>
              <a:t>, </a:t>
            </a:r>
            <a:r>
              <a:rPr lang="fr-FR" i="1" dirty="0" err="1"/>
              <a:t>Marozzo</a:t>
            </a:r>
            <a:r>
              <a:rPr lang="fr-FR" i="1" dirty="0"/>
              <a:t>, </a:t>
            </a:r>
            <a:r>
              <a:rPr lang="fr-FR" i="1" dirty="0" err="1"/>
              <a:t>Trunfino</a:t>
            </a:r>
            <a:r>
              <a:rPr lang="fr-FR" i="1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bg1"/>
                          </a:solidFill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19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6656" y="1129553"/>
            <a:ext cx="6824196" cy="316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4187A96F-8637-45DB-8FC1-0A5B4323606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732805" y="4213934"/>
            <a:ext cx="6824195" cy="24101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969623" y="233916"/>
            <a:ext cx="7931331" cy="599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Les </a:t>
            </a:r>
            <a:r>
              <a:rPr lang="fr-FR" sz="2800" b="1" dirty="0">
                <a:latin typeface="+mn-lt"/>
                <a:ea typeface="+mn-ea"/>
                <a:cs typeface="+mn-cs"/>
              </a:rPr>
              <a:t>grandes étapes du projet</a:t>
            </a:r>
          </a:p>
        </p:txBody>
      </p:sp>
      <p:pic>
        <p:nvPicPr>
          <p:cNvPr id="9" name="Image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849917" y="1282583"/>
            <a:ext cx="398440" cy="34037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375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21" name="Imag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3149" y="184361"/>
            <a:ext cx="1269763" cy="649486"/>
          </a:xfrm>
          <a:prstGeom prst="rect">
            <a:avLst/>
          </a:prstGeom>
        </p:spPr>
      </p:pic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xmlns="" id="{E773E77D-66F6-4E1A-B3C9-C3C0E6EE091D}"/>
              </a:ext>
            </a:extLst>
          </p:cNvPr>
          <p:cNvSpPr txBox="1">
            <a:spLocks/>
          </p:cNvSpPr>
          <p:nvPr/>
        </p:nvSpPr>
        <p:spPr>
          <a:xfrm>
            <a:off x="2995611" y="1190625"/>
            <a:ext cx="8043864" cy="4935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/>
              <a:t>Les données de vols</a:t>
            </a:r>
          </a:p>
          <a:p>
            <a:pPr marL="0" indent="0">
              <a:buNone/>
            </a:pPr>
            <a:endParaRPr lang="fr-FR" sz="1600" b="1" dirty="0" smtClean="0"/>
          </a:p>
          <a:p>
            <a:pPr lvl="1"/>
            <a:endParaRPr lang="fr-FR" sz="1600" b="1" dirty="0" smtClean="0"/>
          </a:p>
          <a:p>
            <a:pPr lvl="1"/>
            <a:r>
              <a:rPr lang="fr-FR" sz="1600" b="1" dirty="0" smtClean="0"/>
              <a:t>Exclusion</a:t>
            </a:r>
            <a:r>
              <a:rPr lang="fr-FR" sz="1600" dirty="0" smtClean="0"/>
              <a:t> des vols « </a:t>
            </a:r>
            <a:r>
              <a:rPr lang="fr-FR" sz="1600" b="1" dirty="0" err="1" smtClean="0"/>
              <a:t>diverted</a:t>
            </a:r>
            <a:r>
              <a:rPr lang="fr-FR" sz="1600" dirty="0" smtClean="0"/>
              <a:t> » ou « </a:t>
            </a:r>
            <a:r>
              <a:rPr lang="fr-FR" sz="1600" b="1" dirty="0" err="1" smtClean="0"/>
              <a:t>cancelled</a:t>
            </a:r>
            <a:r>
              <a:rPr lang="fr-FR" sz="1600" dirty="0" smtClean="0"/>
              <a:t> »</a:t>
            </a:r>
          </a:p>
          <a:p>
            <a:pPr lvl="1"/>
            <a:r>
              <a:rPr lang="fr-FR" sz="1600" dirty="0" smtClean="0"/>
              <a:t>Redéfinition du critère de vols retardés (ARRDEL15, WEATHER_DELAY)</a:t>
            </a:r>
          </a:p>
          <a:p>
            <a:pPr lvl="1"/>
            <a:r>
              <a:rPr lang="fr-FR" sz="1600" dirty="0" smtClean="0"/>
              <a:t>Equilibrage des </a:t>
            </a:r>
            <a:r>
              <a:rPr lang="fr-FR" sz="1600" dirty="0" err="1" smtClean="0"/>
              <a:t>datatsets</a:t>
            </a:r>
            <a:r>
              <a:rPr lang="fr-FR" sz="1600" dirty="0" smtClean="0"/>
              <a:t> (50% retards / 50% à l’heure)</a:t>
            </a:r>
          </a:p>
          <a:p>
            <a:pPr lvl="1"/>
            <a:r>
              <a:rPr lang="fr-FR" sz="1600" dirty="0" smtClean="0"/>
              <a:t>Mise en forme de données, conversions de formats..</a:t>
            </a:r>
            <a:endParaRPr lang="fr-FR" sz="16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6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 smtClean="0"/>
              <a:t>Les </a:t>
            </a:r>
            <a:r>
              <a:rPr lang="fr-FR" sz="1600" b="1" dirty="0"/>
              <a:t>données </a:t>
            </a:r>
            <a:r>
              <a:rPr lang="fr-FR" sz="1600" b="1" dirty="0" smtClean="0"/>
              <a:t>météo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6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1600" b="1" dirty="0" smtClean="0"/>
          </a:p>
          <a:p>
            <a:pPr lvl="1"/>
            <a:r>
              <a:rPr lang="fr-FR" sz="1600" b="1" dirty="0" smtClean="0"/>
              <a:t>Réduction </a:t>
            </a:r>
            <a:r>
              <a:rPr lang="fr-FR" sz="1600" dirty="0" smtClean="0"/>
              <a:t>du périmètre aux aéroports des vols</a:t>
            </a:r>
            <a:endParaRPr lang="fr-FR" sz="1600" dirty="0"/>
          </a:p>
          <a:p>
            <a:pPr lvl="1"/>
            <a:r>
              <a:rPr lang="fr-FR" sz="1600" b="1" dirty="0"/>
              <a:t>Sélections</a:t>
            </a:r>
            <a:r>
              <a:rPr lang="fr-FR" sz="1600" dirty="0"/>
              <a:t> des </a:t>
            </a:r>
            <a:r>
              <a:rPr lang="fr-FR" sz="1600" dirty="0" smtClean="0"/>
              <a:t>champs</a:t>
            </a:r>
            <a:endParaRPr lang="fr-FR" sz="1600" dirty="0"/>
          </a:p>
          <a:p>
            <a:pPr lvl="1"/>
            <a:r>
              <a:rPr lang="fr-FR" sz="1600" b="1" dirty="0" smtClean="0"/>
              <a:t>Formatage</a:t>
            </a:r>
            <a:endParaRPr lang="fr-FR" sz="1600" b="1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>
                <a:latin typeface="+mn-lt"/>
                <a:ea typeface="+mn-ea"/>
                <a:cs typeface="+mn-cs"/>
              </a:rPr>
              <a:t>Les inputs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812" y="1609725"/>
            <a:ext cx="3243844" cy="31392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8461" y="3924300"/>
            <a:ext cx="3361371" cy="396427"/>
          </a:xfrm>
          <a:prstGeom prst="rect">
            <a:avLst/>
          </a:prstGeom>
        </p:spPr>
      </p:pic>
      <p:pic>
        <p:nvPicPr>
          <p:cNvPr id="12" name="Image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1849917" y="1282583"/>
            <a:ext cx="398440" cy="34037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" name="Image 2"/>
          <p:cNvPicPr>
            <a:picLocks noChangeAspect="1"/>
          </p:cNvPicPr>
          <p:nvPr/>
        </p:nvPicPr>
        <p:blipFill>
          <a:blip r:embed="rId9"/>
          <a:srcRect l="1118" t="7002" r="55283" b="7400"/>
          <a:stretch>
            <a:fillRect/>
          </a:stretch>
        </p:blipFill>
        <p:spPr>
          <a:xfrm>
            <a:off x="5305425" y="5372100"/>
            <a:ext cx="3667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97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19023" y="948833"/>
            <a:ext cx="84483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600" dirty="0" smtClean="0"/>
          </a:p>
          <a:p>
            <a:r>
              <a:rPr lang="fr-FR" b="1" dirty="0" smtClean="0"/>
              <a:t>Nous avons considéré 2 approches pour définir un retard :</a:t>
            </a:r>
          </a:p>
          <a:p>
            <a:endParaRPr lang="fr-FR" b="1" dirty="0" smtClean="0"/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/>
              <a:t>Approche 1 </a:t>
            </a:r>
            <a:r>
              <a:rPr lang="fr-FR" sz="1600" dirty="0" smtClean="0"/>
              <a:t>: le champ </a:t>
            </a:r>
            <a:r>
              <a:rPr lang="fr-FR" sz="1600" b="1" dirty="0"/>
              <a:t>ARRDEL15 = 1</a:t>
            </a:r>
            <a:r>
              <a:rPr lang="fr-FR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285750" indent="-285750"/>
            <a:r>
              <a:rPr lang="fr-FR" sz="1600" dirty="0" smtClean="0">
                <a:sym typeface="Wingdings" pitchFamily="2" charset="2"/>
              </a:rPr>
              <a:t>	 le </a:t>
            </a:r>
            <a:r>
              <a:rPr lang="fr-FR" sz="1600" dirty="0" smtClean="0"/>
              <a:t>cumul de </a:t>
            </a:r>
            <a:r>
              <a:rPr lang="fr-FR" sz="1600" dirty="0"/>
              <a:t>retards pour différentes raisons (mise à disposition tardive, sécurité, </a:t>
            </a:r>
            <a:r>
              <a:rPr lang="fr-FR" sz="1600" dirty="0" err="1"/>
              <a:t>etc</a:t>
            </a:r>
            <a:r>
              <a:rPr lang="fr-FR" sz="1600" dirty="0"/>
              <a:t>) dépasse 15 </a:t>
            </a:r>
            <a:r>
              <a:rPr lang="fr-FR" sz="1600" dirty="0" smtClean="0"/>
              <a:t>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>
              <a:sym typeface="Wingdings" pitchFamily="2" charset="2"/>
            </a:endParaRPr>
          </a:p>
          <a:p>
            <a:pPr marL="285750" indent="-285750"/>
            <a:r>
              <a:rPr lang="fr-FR" sz="1600" dirty="0" smtClean="0">
                <a:sym typeface="Wingdings" pitchFamily="2" charset="2"/>
              </a:rPr>
              <a:t>		 </a:t>
            </a:r>
            <a:r>
              <a:rPr lang="fr-FR" sz="1600" b="1" dirty="0" err="1" smtClean="0"/>
              <a:t>Dataset</a:t>
            </a:r>
            <a:r>
              <a:rPr lang="fr-FR" sz="1600" b="1" dirty="0" smtClean="0"/>
              <a:t> 1 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/>
              <a:t>Approche 2</a:t>
            </a:r>
            <a:r>
              <a:rPr lang="fr-FR" sz="1600" dirty="0" smtClean="0"/>
              <a:t> </a:t>
            </a:r>
            <a:r>
              <a:rPr lang="fr-FR" sz="1600" dirty="0"/>
              <a:t>: </a:t>
            </a:r>
            <a:r>
              <a:rPr lang="fr-FR" sz="1600" dirty="0" smtClean="0"/>
              <a:t>le vol vérifie </a:t>
            </a:r>
            <a:r>
              <a:rPr lang="fr-FR" sz="1600" b="1" dirty="0" smtClean="0"/>
              <a:t>WEATHER_DELAY </a:t>
            </a:r>
            <a:r>
              <a:rPr lang="fr-FR" sz="1600" b="1" dirty="0"/>
              <a:t>&gt; </a:t>
            </a:r>
            <a:r>
              <a:rPr lang="fr-FR" sz="1600" b="1" dirty="0" smtClean="0"/>
              <a:t>15</a:t>
            </a:r>
          </a:p>
          <a:p>
            <a:pPr marL="285750" indent="-285750"/>
            <a:endParaRPr lang="fr-FR" sz="1600" dirty="0" smtClean="0"/>
          </a:p>
          <a:p>
            <a:pPr marL="285750" indent="-285750"/>
            <a:r>
              <a:rPr lang="fr-FR" sz="1600" dirty="0" smtClean="0">
                <a:sym typeface="Wingdings" pitchFamily="2" charset="2"/>
              </a:rPr>
              <a:t>		 </a:t>
            </a:r>
            <a:r>
              <a:rPr lang="fr-FR" sz="1600" b="1" dirty="0" err="1" smtClean="0"/>
              <a:t>Dataset</a:t>
            </a:r>
            <a:r>
              <a:rPr lang="fr-FR" sz="1600" b="1" dirty="0" smtClean="0"/>
              <a:t> 2</a:t>
            </a: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285750" indent="-285750"/>
            <a:r>
              <a:rPr lang="fr-FR" sz="1600" dirty="0" smtClean="0"/>
              <a:t>Les résultats sont à considérer au regard de la notion de retard retenue.</a:t>
            </a:r>
          </a:p>
          <a:p>
            <a:pPr marL="285750" indent="-285750"/>
            <a:endParaRPr lang="fr-FR" sz="1600" dirty="0"/>
          </a:p>
        </p:txBody>
      </p:sp>
      <p:pic>
        <p:nvPicPr>
          <p:cNvPr id="10" name="Imag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3149" y="184361"/>
            <a:ext cx="1269763" cy="649486"/>
          </a:xfrm>
          <a:prstGeom prst="rect">
            <a:avLst/>
          </a:prstGeom>
        </p:spPr>
      </p:pic>
      <p:pic>
        <p:nvPicPr>
          <p:cNvPr id="8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1282583"/>
            <a:ext cx="398440" cy="34037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La notion de retard pour un vol</a:t>
            </a:r>
          </a:p>
        </p:txBody>
      </p:sp>
    </p:spTree>
    <p:extLst>
      <p:ext uri="{BB962C8B-B14F-4D97-AF65-F5344CB8AC3E}">
        <p14:creationId xmlns:p14="http://schemas.microsoft.com/office/powerpoint/2010/main" xmlns="" val="20148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39640" y="1022509"/>
            <a:ext cx="8654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Présence d’un </a:t>
            </a:r>
            <a:r>
              <a:rPr lang="fr-FR" b="1" dirty="0" smtClean="0"/>
              <a:t>déséquilibre</a:t>
            </a:r>
            <a:r>
              <a:rPr lang="fr-FR" dirty="0" smtClean="0"/>
              <a:t> </a:t>
            </a:r>
            <a:r>
              <a:rPr lang="fr-FR" dirty="0"/>
              <a:t>entre le nombre de </a:t>
            </a:r>
            <a:r>
              <a:rPr lang="fr-FR" b="1" dirty="0"/>
              <a:t>vols en retard</a:t>
            </a:r>
            <a:r>
              <a:rPr lang="fr-FR" dirty="0"/>
              <a:t>, et </a:t>
            </a:r>
            <a:r>
              <a:rPr lang="fr-FR" dirty="0" smtClean="0"/>
              <a:t>le nombre de </a:t>
            </a:r>
            <a:r>
              <a:rPr lang="fr-FR" b="1" dirty="0" smtClean="0"/>
              <a:t>vols à </a:t>
            </a:r>
            <a:r>
              <a:rPr lang="fr-FR" b="1" dirty="0"/>
              <a:t>l’heure</a:t>
            </a:r>
            <a:r>
              <a:rPr lang="fr-FR" dirty="0"/>
              <a:t>.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sym typeface="Wingdings" pitchFamily="2" charset="2"/>
              </a:rPr>
              <a:t>	 </a:t>
            </a:r>
            <a:r>
              <a:rPr lang="fr-FR" dirty="0" smtClean="0"/>
              <a:t>20</a:t>
            </a:r>
            <a:r>
              <a:rPr lang="fr-FR" dirty="0"/>
              <a:t>% </a:t>
            </a:r>
            <a:r>
              <a:rPr lang="fr-FR" dirty="0" smtClean="0"/>
              <a:t>de retards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</a:t>
            </a:r>
            <a:r>
              <a:rPr lang="fr-FR" dirty="0" smtClean="0"/>
              <a:t>éviter le « paradoxe de l’</a:t>
            </a:r>
            <a:r>
              <a:rPr lang="fr-FR" dirty="0" err="1" smtClean="0"/>
              <a:t>accuracy</a:t>
            </a:r>
            <a:r>
              <a:rPr lang="fr-FR" dirty="0" smtClean="0"/>
              <a:t> » * nous avons choisi de rééquilibrer les données à 50/50.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65" y="4353727"/>
            <a:ext cx="8410981" cy="12129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3149" y="184361"/>
            <a:ext cx="1269763" cy="649486"/>
          </a:xfrm>
          <a:prstGeom prst="rect">
            <a:avLst/>
          </a:prstGeom>
        </p:spPr>
      </p:pic>
      <p:pic>
        <p:nvPicPr>
          <p:cNvPr id="9" name="Image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849917" y="1282583"/>
            <a:ext cx="398440" cy="34037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Equilibrage des données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882" y="6111359"/>
            <a:ext cx="7920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 paradoxe de l’</a:t>
            </a:r>
            <a:r>
              <a:rPr lang="fr-FR" dirty="0" err="1" smtClean="0"/>
              <a:t>accuracy</a:t>
            </a:r>
            <a:r>
              <a:rPr lang="fr-FR" dirty="0" smtClean="0"/>
              <a:t> : </a:t>
            </a:r>
            <a:r>
              <a:rPr lang="fr-FR" dirty="0" err="1" smtClean="0"/>
              <a:t>accuracy</a:t>
            </a:r>
            <a:r>
              <a:rPr lang="fr-FR" dirty="0" smtClean="0"/>
              <a:t> proche de 100%, précision ou rappel très faible.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9071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00527" y="929341"/>
            <a:ext cx="91115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 smtClean="0"/>
              <a:t>Objectif</a:t>
            </a:r>
            <a:r>
              <a:rPr lang="fr-FR" dirty="0" smtClean="0"/>
              <a:t>  : obtenir</a:t>
            </a:r>
            <a:r>
              <a:rPr lang="fr-FR" b="1" dirty="0" smtClean="0"/>
              <a:t> un Data Frame </a:t>
            </a:r>
            <a:r>
              <a:rPr lang="fr-FR" dirty="0" smtClean="0"/>
              <a:t>dont les </a:t>
            </a:r>
            <a:r>
              <a:rPr lang="fr-FR" b="1" dirty="0" smtClean="0"/>
              <a:t>colonnes contiennent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b="1" dirty="0" smtClean="0"/>
          </a:p>
          <a:p>
            <a:pPr lvl="2"/>
            <a:r>
              <a:rPr lang="fr-FR" b="1" dirty="0" smtClean="0"/>
              <a:t>les </a:t>
            </a:r>
            <a:r>
              <a:rPr lang="fr-FR" b="1" dirty="0"/>
              <a:t>informations </a:t>
            </a:r>
            <a:r>
              <a:rPr lang="fr-FR" b="1" dirty="0" smtClean="0"/>
              <a:t>de vol</a:t>
            </a:r>
            <a:r>
              <a:rPr lang="fr-FR" dirty="0"/>
              <a:t>, 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r>
              <a:rPr lang="fr-FR" b="1" dirty="0" smtClean="0"/>
              <a:t>les 12 </a:t>
            </a:r>
            <a:r>
              <a:rPr lang="fr-FR" b="1" dirty="0"/>
              <a:t>relevés météo</a:t>
            </a:r>
            <a:r>
              <a:rPr lang="fr-FR" dirty="0"/>
              <a:t> </a:t>
            </a:r>
            <a:r>
              <a:rPr lang="fr-FR" dirty="0" smtClean="0"/>
              <a:t>des aéroport d’</a:t>
            </a:r>
            <a:r>
              <a:rPr lang="fr-FR" b="1" dirty="0" smtClean="0"/>
              <a:t>origine </a:t>
            </a:r>
            <a:r>
              <a:rPr lang="fr-FR" dirty="0" smtClean="0"/>
              <a:t>(1 colonne par relevé)</a:t>
            </a:r>
          </a:p>
          <a:p>
            <a:pPr lvl="2"/>
            <a:endParaRPr lang="fr-F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smtClean="0"/>
              <a:t>1 relevé météo pour l’heure de décollage,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smtClean="0"/>
              <a:t>11 relevés météo précédant l’heure de décollage</a:t>
            </a:r>
          </a:p>
          <a:p>
            <a:pPr lvl="2"/>
            <a:endParaRPr lang="fr-FR" dirty="0" smtClean="0"/>
          </a:p>
          <a:p>
            <a:pPr lvl="2"/>
            <a:r>
              <a:rPr lang="fr-FR" b="1" dirty="0" smtClean="0"/>
              <a:t>les 12 </a:t>
            </a:r>
            <a:r>
              <a:rPr lang="fr-FR" b="1" dirty="0"/>
              <a:t>relevés météo </a:t>
            </a:r>
            <a:r>
              <a:rPr lang="fr-FR" dirty="0" smtClean="0"/>
              <a:t>des aéroport d’</a:t>
            </a:r>
            <a:r>
              <a:rPr lang="fr-FR" b="1" dirty="0" smtClean="0"/>
              <a:t>arrivée</a:t>
            </a:r>
            <a:endParaRPr lang="fr-FR" dirty="0" smtClean="0"/>
          </a:p>
          <a:p>
            <a:pPr lvl="2"/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smtClean="0"/>
              <a:t>1 relevé météo pour l’heure d’arrivée,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smtClean="0"/>
              <a:t>11 relevés météo précédant l’heure d’arrivée.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b="1" dirty="0" smtClean="0"/>
              <a:t>Clefs de jointures</a:t>
            </a:r>
          </a:p>
          <a:p>
            <a:pPr>
              <a:buNone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 smtClean="0">
                <a:sym typeface="Wingdings" panose="05000000000000000000" pitchFamily="2" charset="2"/>
              </a:rPr>
              <a:t>originK</a:t>
            </a:r>
            <a:r>
              <a:rPr lang="fr-FR" b="1" dirty="0" smtClean="0">
                <a:sym typeface="Wingdings" panose="05000000000000000000" pitchFamily="2" charset="2"/>
              </a:rPr>
              <a:t>  </a:t>
            </a:r>
            <a:r>
              <a:rPr lang="fr-FR" dirty="0" smtClean="0">
                <a:sym typeface="Wingdings" panose="05000000000000000000" pitchFamily="2" charset="2"/>
              </a:rPr>
              <a:t>: o</a:t>
            </a:r>
            <a:r>
              <a:rPr lang="fr-FR" dirty="0" smtClean="0"/>
              <a:t>rigine + horaire programmé de décollage</a:t>
            </a:r>
            <a:endParaRPr lang="fr-FR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 smtClean="0">
                <a:sym typeface="Wingdings" panose="05000000000000000000" pitchFamily="2" charset="2"/>
              </a:rPr>
              <a:t>destK</a:t>
            </a:r>
            <a:r>
              <a:rPr lang="fr-FR" dirty="0" smtClean="0">
                <a:sym typeface="Wingdings" panose="05000000000000000000" pitchFamily="2" charset="2"/>
              </a:rPr>
              <a:t> : destination + horaire programmé d’atterrissage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8" name="Imag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3149" y="184361"/>
            <a:ext cx="1269763" cy="649486"/>
          </a:xfrm>
          <a:prstGeom prst="rect">
            <a:avLst/>
          </a:prstGeom>
        </p:spPr>
      </p:pic>
      <p:pic>
        <p:nvPicPr>
          <p:cNvPr id="9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1882658"/>
            <a:ext cx="398440" cy="34037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Mise en œuvre des jointures</a:t>
            </a:r>
          </a:p>
        </p:txBody>
      </p:sp>
      <p:pic>
        <p:nvPicPr>
          <p:cNvPr id="13" name="Image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54064" y="4772024"/>
            <a:ext cx="330034" cy="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92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4446" y="1393110"/>
            <a:ext cx="92546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Créneaux horaire des stations météo </a:t>
            </a:r>
          </a:p>
          <a:p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La </a:t>
            </a:r>
            <a:r>
              <a:rPr lang="fr-FR" sz="2000" b="1" dirty="0"/>
              <a:t>fréquence</a:t>
            </a:r>
            <a:r>
              <a:rPr lang="fr-FR" sz="2000" dirty="0"/>
              <a:t> et le </a:t>
            </a:r>
            <a:r>
              <a:rPr lang="fr-FR" sz="2000" b="1" dirty="0"/>
              <a:t>nombre</a:t>
            </a:r>
            <a:r>
              <a:rPr lang="fr-FR" sz="2000" dirty="0"/>
              <a:t> de relevés météorologiques </a:t>
            </a:r>
            <a:r>
              <a:rPr lang="fr-FR" sz="2000" b="1" dirty="0"/>
              <a:t>peuvent varier </a:t>
            </a:r>
            <a:r>
              <a:rPr lang="fr-FR" sz="2000" dirty="0"/>
              <a:t>selon les stations météo</a:t>
            </a:r>
            <a:r>
              <a:rPr lang="fr-FR" sz="2000" dirty="0" smtClean="0"/>
              <a:t>.</a:t>
            </a:r>
          </a:p>
          <a:p>
            <a:pPr>
              <a:buNone/>
            </a:pPr>
            <a:endParaRPr lang="fr-FR" sz="2000" dirty="0"/>
          </a:p>
          <a:p>
            <a:pPr>
              <a:buNone/>
            </a:pPr>
            <a:endParaRPr lang="fr-FR" sz="2000" dirty="0"/>
          </a:p>
          <a:p>
            <a:pPr>
              <a:buNone/>
            </a:pPr>
            <a:r>
              <a:rPr lang="fr-FR" sz="2000" dirty="0" smtClean="0"/>
              <a:t>Pour </a:t>
            </a:r>
            <a:r>
              <a:rPr lang="fr-FR" sz="2000" dirty="0"/>
              <a:t>une </a:t>
            </a:r>
            <a:r>
              <a:rPr lang="fr-FR" sz="2000" b="1" dirty="0"/>
              <a:t>même tranche horaire </a:t>
            </a:r>
            <a:r>
              <a:rPr lang="fr-FR" sz="2000" b="1" dirty="0" smtClean="0"/>
              <a:t> </a:t>
            </a:r>
            <a:r>
              <a:rPr lang="fr-FR" sz="2000" dirty="0" smtClean="0"/>
              <a:t>(plage de 60min) :</a:t>
            </a:r>
          </a:p>
          <a:p>
            <a:pPr>
              <a:buNone/>
            </a:pPr>
            <a:endParaRPr lang="fr-FR" sz="2000" dirty="0"/>
          </a:p>
          <a:p>
            <a:pPr lvl="1"/>
            <a:r>
              <a:rPr lang="fr-FR" sz="2000" dirty="0"/>
              <a:t>une station </a:t>
            </a:r>
            <a:r>
              <a:rPr lang="fr-FR" sz="2000" dirty="0" smtClean="0"/>
              <a:t>météo peut </a:t>
            </a:r>
            <a:r>
              <a:rPr lang="fr-FR" sz="2000" dirty="0"/>
              <a:t>effectuer </a:t>
            </a:r>
            <a:r>
              <a:rPr lang="fr-FR" sz="2000" b="1" dirty="0"/>
              <a:t>un seul relevé</a:t>
            </a:r>
            <a:r>
              <a:rPr lang="fr-FR" sz="2000" dirty="0" smtClean="0"/>
              <a:t>,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d’autres </a:t>
            </a:r>
            <a:r>
              <a:rPr lang="fr-FR" sz="2000" dirty="0" smtClean="0"/>
              <a:t>peuvent </a:t>
            </a:r>
            <a:r>
              <a:rPr lang="fr-FR" sz="2000" dirty="0"/>
              <a:t>en effectuer </a:t>
            </a:r>
            <a:r>
              <a:rPr lang="fr-FR" sz="2000" b="1" dirty="0" smtClean="0"/>
              <a:t>plusieurs</a:t>
            </a:r>
            <a:r>
              <a:rPr lang="fr-FR" sz="2000" dirty="0" smtClean="0"/>
              <a:t> et, selon </a:t>
            </a:r>
            <a:r>
              <a:rPr lang="fr-FR" sz="2000" dirty="0"/>
              <a:t>des </a:t>
            </a:r>
            <a:r>
              <a:rPr lang="fr-FR" sz="2000" b="1" dirty="0"/>
              <a:t>fréquences </a:t>
            </a:r>
            <a:r>
              <a:rPr lang="fr-FR" sz="2000" b="1" dirty="0" smtClean="0"/>
              <a:t>différentes</a:t>
            </a:r>
            <a:r>
              <a:rPr lang="fr-FR" sz="2000" dirty="0" smtClean="0"/>
              <a:t>.</a:t>
            </a:r>
          </a:p>
          <a:p>
            <a:pPr lvl="1"/>
            <a:endParaRPr lang="fr-FR" sz="2000" dirty="0" smtClean="0"/>
          </a:p>
          <a:p>
            <a:pPr lvl="1"/>
            <a:endParaRPr lang="fr-FR" sz="2000" dirty="0" smtClean="0"/>
          </a:p>
          <a:p>
            <a:r>
              <a:rPr lang="fr-FR" sz="2000" b="1" dirty="0" smtClean="0"/>
              <a:t>2 méthodes</a:t>
            </a:r>
            <a:r>
              <a:rPr lang="fr-FR" sz="2000" dirty="0" smtClean="0"/>
              <a:t> ont été </a:t>
            </a:r>
            <a:r>
              <a:rPr lang="fr-FR" sz="2000" b="1" dirty="0" smtClean="0"/>
              <a:t>envisagées</a:t>
            </a:r>
            <a:r>
              <a:rPr lang="fr-FR" sz="2000" dirty="0" smtClean="0"/>
              <a:t>.</a:t>
            </a:r>
          </a:p>
        </p:txBody>
      </p:sp>
      <p:pic>
        <p:nvPicPr>
          <p:cNvPr id="4" name="Imag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3149" y="184361"/>
            <a:ext cx="1269763" cy="6494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69425" cy="6858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443" y="0"/>
            <a:ext cx="105213" cy="6858000"/>
          </a:xfrm>
          <a:prstGeom prst="rect">
            <a:avLst/>
          </a:prstGeom>
        </p:spPr>
      </p:pic>
      <p:pic>
        <p:nvPicPr>
          <p:cNvPr id="12" name="Imag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849917" y="1882658"/>
            <a:ext cx="398440" cy="34037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0540" y="480060"/>
          <a:ext cx="1643356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Présentation du projet et de ses objectifs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Acquisition, exploration et nettoyage des données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bg1"/>
                          </a:solidFill>
                        </a:rPr>
                        <a:t>Mise en œuvre des jointures et choix</a:t>
                      </a:r>
                    </a:p>
                    <a:p>
                      <a:endParaRPr lang="fr-FR" sz="3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Traitement des colonnes S et D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Random Forest </a:t>
                      </a:r>
                      <a:endParaRPr lang="fr-FR" sz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Les plateformes et clusters utilisés</a:t>
                      </a:r>
                    </a:p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Optimisations 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Résultats</a:t>
                      </a:r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Pour aller plus loin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Difficultés rencontrées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itre 1">
            <a:extLst>
              <a:ext uri="{FF2B5EF4-FFF2-40B4-BE49-F238E27FC236}">
                <a16:creationId xmlns:a16="http://schemas.microsoft.com/office/drawing/2014/main" xmlns="" id="{ABFABD4E-2A45-47C8-A30B-66FD2BFAF80D}"/>
              </a:ext>
            </a:extLst>
          </p:cNvPr>
          <p:cNvSpPr txBox="1">
            <a:spLocks/>
          </p:cNvSpPr>
          <p:nvPr/>
        </p:nvSpPr>
        <p:spPr>
          <a:xfrm>
            <a:off x="2645773" y="361139"/>
            <a:ext cx="7931331" cy="415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latin typeface="+mn-lt"/>
                <a:ea typeface="+mn-ea"/>
                <a:cs typeface="+mn-cs"/>
              </a:rPr>
              <a:t>Mise en œuvre des jointures : défi des créneaux</a:t>
            </a:r>
          </a:p>
        </p:txBody>
      </p:sp>
    </p:spTree>
    <p:extLst>
      <p:ext uri="{BB962C8B-B14F-4D97-AF65-F5344CB8AC3E}">
        <p14:creationId xmlns:p14="http://schemas.microsoft.com/office/powerpoint/2010/main" xmlns="" val="24866939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3027</Words>
  <Application>Microsoft Office PowerPoint</Application>
  <PresentationFormat>Custom</PresentationFormat>
  <Paragraphs>1071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Thème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hyboui chang</dc:creator>
  <cp:lastModifiedBy>danielomola@outlook.fr</cp:lastModifiedBy>
  <cp:revision>342</cp:revision>
  <dcterms:created xsi:type="dcterms:W3CDTF">2020-11-23T19:02:59Z</dcterms:created>
  <dcterms:modified xsi:type="dcterms:W3CDTF">2021-05-18T22:41:11Z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0eac6c-116b-4188-8365-850c269708e7_Enabled">
    <vt:lpwstr>true</vt:lpwstr>
  </property>
  <property fmtid="{D5CDD505-2E9C-101B-9397-08002B2CF9AE}" pid="3" name="MSIP_Label_2f0eac6c-116b-4188-8365-850c269708e7_SetDate">
    <vt:lpwstr>2020-11-29T08:53:00Z</vt:lpwstr>
  </property>
  <property fmtid="{D5CDD505-2E9C-101B-9397-08002B2CF9AE}" pid="4" name="MSIP_Label_2f0eac6c-116b-4188-8365-850c269708e7_Method">
    <vt:lpwstr>Standard</vt:lpwstr>
  </property>
  <property fmtid="{D5CDD505-2E9C-101B-9397-08002B2CF9AE}" pid="5" name="MSIP_Label_2f0eac6c-116b-4188-8365-850c269708e7_Name">
    <vt:lpwstr>2f0eac6c-116b-4188-8365-850c269708e7</vt:lpwstr>
  </property>
  <property fmtid="{D5CDD505-2E9C-101B-9397-08002B2CF9AE}" pid="6" name="MSIP_Label_2f0eac6c-116b-4188-8365-850c269708e7_SiteId">
    <vt:lpwstr>4a7c8238-5799-4b16-9fc6-9ad8fce5a7d9</vt:lpwstr>
  </property>
  <property fmtid="{D5CDD505-2E9C-101B-9397-08002B2CF9AE}" pid="7" name="MSIP_Label_2f0eac6c-116b-4188-8365-850c269708e7_ActionId">
    <vt:lpwstr>d5cbe74b-81de-49d2-8d9d-4340102084ec</vt:lpwstr>
  </property>
  <property fmtid="{D5CDD505-2E9C-101B-9397-08002B2CF9AE}" pid="8" name="MSIP_Label_2f0eac6c-116b-4188-8365-850c269708e7_ContentBits">
    <vt:lpwstr>2</vt:lpwstr>
  </property>
</Properties>
</file>