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-24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CBCB-C43E-453A-900C-4C818CC84DA9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F11ED-B5D3-4062-8074-02C86132B3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8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CBCB-C43E-453A-900C-4C818CC84DA9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F11ED-B5D3-4062-8074-02C86132B3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7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CBCB-C43E-453A-900C-4C818CC84DA9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F11ED-B5D3-4062-8074-02C86132B3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07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CBCB-C43E-453A-900C-4C818CC84DA9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F11ED-B5D3-4062-8074-02C86132B3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2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CBCB-C43E-453A-900C-4C818CC84DA9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F11ED-B5D3-4062-8074-02C86132B3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8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CBCB-C43E-453A-900C-4C818CC84DA9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F11ED-B5D3-4062-8074-02C86132B3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6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CBCB-C43E-453A-900C-4C818CC84DA9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F11ED-B5D3-4062-8074-02C86132B3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2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CBCB-C43E-453A-900C-4C818CC84DA9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F11ED-B5D3-4062-8074-02C86132B3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CBCB-C43E-453A-900C-4C818CC84DA9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F11ED-B5D3-4062-8074-02C86132B3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1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CBCB-C43E-453A-900C-4C818CC84DA9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F11ED-B5D3-4062-8074-02C86132B3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407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CCBCB-C43E-453A-900C-4C818CC84DA9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F11ED-B5D3-4062-8074-02C86132B3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63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CCBCB-C43E-453A-900C-4C818CC84DA9}" type="datetimeFigureOut">
              <a:rPr lang="en-US" smtClean="0"/>
              <a:t>22-Mar-21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F11ED-B5D3-4062-8074-02C86132B38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2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890587"/>
            <a:ext cx="110680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9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4097661" y="8160483"/>
            <a:ext cx="1636294" cy="58954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START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lipse 4"/>
          <p:cNvSpPr/>
          <p:nvPr/>
        </p:nvSpPr>
        <p:spPr>
          <a:xfrm>
            <a:off x="4097661" y="18618631"/>
            <a:ext cx="1636294" cy="589547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>
                <a:solidFill>
                  <a:schemeClr val="tx1"/>
                </a:solidFill>
              </a:rPr>
              <a:t>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771901" y="9103529"/>
            <a:ext cx="2287814" cy="7674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Set electrical power of motor to 100%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771901" y="10224469"/>
            <a:ext cx="2287814" cy="7674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Delete and open the data file.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Decisión 7"/>
          <p:cNvSpPr/>
          <p:nvPr/>
        </p:nvSpPr>
        <p:spPr>
          <a:xfrm>
            <a:off x="3603626" y="12047028"/>
            <a:ext cx="2624364" cy="1564463"/>
          </a:xfrm>
          <a:prstGeom prst="flowChartDecision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Has a period of 1 minute passed?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Datos 8"/>
          <p:cNvSpPr/>
          <p:nvPr/>
        </p:nvSpPr>
        <p:spPr>
          <a:xfrm>
            <a:off x="2686050" y="14223086"/>
            <a:ext cx="4457700" cy="781050"/>
          </a:xfrm>
          <a:prstGeom prst="flowChartInputOutpu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Measure the Time and the Revolution Per Second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3114675" y="15564203"/>
            <a:ext cx="3590925" cy="88935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Multiply this value by 60 to get RPM, show it on the EV3 screen and save data as Text.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Documento 10"/>
          <p:cNvSpPr/>
          <p:nvPr/>
        </p:nvSpPr>
        <p:spPr>
          <a:xfrm>
            <a:off x="3750177" y="16857322"/>
            <a:ext cx="2319922" cy="848844"/>
          </a:xfrm>
          <a:prstGeom prst="flowChartDocumen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Save data in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90501" y="14320159"/>
            <a:ext cx="1904999" cy="76744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 interval of time has passed.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Documento 12"/>
          <p:cNvSpPr/>
          <p:nvPr/>
        </p:nvSpPr>
        <p:spPr>
          <a:xfrm>
            <a:off x="8001001" y="14087475"/>
            <a:ext cx="2319922" cy="1219200"/>
          </a:xfrm>
          <a:prstGeom prst="flowChartDocumen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 the memory browser and save data as a .csv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Conector recto de flecha 16"/>
          <p:cNvCxnSpPr>
            <a:stCxn id="4" idx="4"/>
            <a:endCxn id="6" idx="0"/>
          </p:cNvCxnSpPr>
          <p:nvPr/>
        </p:nvCxnSpPr>
        <p:spPr>
          <a:xfrm>
            <a:off x="4915808" y="8750030"/>
            <a:ext cx="0" cy="3534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6" idx="2"/>
            <a:endCxn id="7" idx="0"/>
          </p:cNvCxnSpPr>
          <p:nvPr/>
        </p:nvCxnSpPr>
        <p:spPr>
          <a:xfrm>
            <a:off x="4915808" y="9870970"/>
            <a:ext cx="0" cy="35349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7" idx="2"/>
            <a:endCxn id="8" idx="0"/>
          </p:cNvCxnSpPr>
          <p:nvPr/>
        </p:nvCxnSpPr>
        <p:spPr>
          <a:xfrm>
            <a:off x="4915808" y="10991910"/>
            <a:ext cx="0" cy="10551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8" idx="2"/>
            <a:endCxn id="9" idx="1"/>
          </p:cNvCxnSpPr>
          <p:nvPr/>
        </p:nvCxnSpPr>
        <p:spPr>
          <a:xfrm flipH="1">
            <a:off x="4914900" y="13611491"/>
            <a:ext cx="908" cy="6115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9" idx="4"/>
            <a:endCxn id="10" idx="0"/>
          </p:cNvCxnSpPr>
          <p:nvPr/>
        </p:nvCxnSpPr>
        <p:spPr>
          <a:xfrm flipH="1">
            <a:off x="4910138" y="15004136"/>
            <a:ext cx="4762" cy="56006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>
            <a:stCxn id="10" idx="2"/>
            <a:endCxn id="11" idx="0"/>
          </p:cNvCxnSpPr>
          <p:nvPr/>
        </p:nvCxnSpPr>
        <p:spPr>
          <a:xfrm>
            <a:off x="4910138" y="16453561"/>
            <a:ext cx="0" cy="40376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r 42"/>
          <p:cNvCxnSpPr>
            <a:stCxn id="11" idx="2"/>
            <a:endCxn id="12" idx="2"/>
          </p:cNvCxnSpPr>
          <p:nvPr/>
        </p:nvCxnSpPr>
        <p:spPr>
          <a:xfrm rot="5400000" flipH="1">
            <a:off x="1745346" y="14485256"/>
            <a:ext cx="2562448" cy="3767137"/>
          </a:xfrm>
          <a:prstGeom prst="bentConnector3">
            <a:avLst>
              <a:gd name="adj1" fmla="val -1111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angular 47"/>
          <p:cNvCxnSpPr>
            <a:stCxn id="12" idx="0"/>
            <a:endCxn id="8" idx="0"/>
          </p:cNvCxnSpPr>
          <p:nvPr/>
        </p:nvCxnSpPr>
        <p:spPr>
          <a:xfrm rot="5400000" flipH="1" flipV="1">
            <a:off x="1892839" y="11297191"/>
            <a:ext cx="2273131" cy="3772807"/>
          </a:xfrm>
          <a:prstGeom prst="bentConnector3">
            <a:avLst>
              <a:gd name="adj1" fmla="val 132405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r 51"/>
          <p:cNvCxnSpPr>
            <a:stCxn id="8" idx="3"/>
            <a:endCxn id="13" idx="0"/>
          </p:cNvCxnSpPr>
          <p:nvPr/>
        </p:nvCxnSpPr>
        <p:spPr>
          <a:xfrm>
            <a:off x="6227990" y="12829260"/>
            <a:ext cx="2932972" cy="125821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angular 54"/>
          <p:cNvCxnSpPr>
            <a:stCxn id="13" idx="2"/>
            <a:endCxn id="5" idx="0"/>
          </p:cNvCxnSpPr>
          <p:nvPr/>
        </p:nvCxnSpPr>
        <p:spPr>
          <a:xfrm rot="5400000">
            <a:off x="5342106" y="14799774"/>
            <a:ext cx="3392559" cy="4245154"/>
          </a:xfrm>
          <a:prstGeom prst="bentConnector3">
            <a:avLst>
              <a:gd name="adj1" fmla="val 8706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7376433" y="12390693"/>
            <a:ext cx="68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Yes</a:t>
            </a:r>
            <a:endParaRPr lang="en-US" b="1" dirty="0"/>
          </a:p>
        </p:txBody>
      </p:sp>
      <p:sp>
        <p:nvSpPr>
          <p:cNvPr id="60" name="CuadroTexto 59"/>
          <p:cNvSpPr txBox="1"/>
          <p:nvPr/>
        </p:nvSpPr>
        <p:spPr>
          <a:xfrm>
            <a:off x="4227423" y="13639108"/>
            <a:ext cx="68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/>
              <a:t>No</a:t>
            </a:r>
            <a:endParaRPr lang="en-US" b="1" dirty="0"/>
          </a:p>
        </p:txBody>
      </p:sp>
      <p:sp>
        <p:nvSpPr>
          <p:cNvPr id="67" name="CuadroTexto 66"/>
          <p:cNvSpPr txBox="1"/>
          <p:nvPr/>
        </p:nvSpPr>
        <p:spPr>
          <a:xfrm>
            <a:off x="3398266" y="1943100"/>
            <a:ext cx="460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Flow</a:t>
            </a:r>
            <a:r>
              <a:rPr lang="es-ES" dirty="0" smtClean="0"/>
              <a:t> </a:t>
            </a:r>
            <a:r>
              <a:rPr lang="es-ES" dirty="0" err="1" smtClean="0"/>
              <a:t>diagram</a:t>
            </a:r>
            <a:r>
              <a:rPr lang="es-ES" dirty="0" smtClean="0"/>
              <a:t> for EV3 software </a:t>
            </a:r>
            <a:r>
              <a:rPr lang="es-ES" dirty="0" err="1" smtClean="0"/>
              <a:t>program</a:t>
            </a:r>
            <a:r>
              <a:rPr lang="es-ES" dirty="0" smtClean="0"/>
              <a:t> below:</a:t>
            </a:r>
            <a:endParaRPr lang="en-US" dirty="0"/>
          </a:p>
        </p:txBody>
      </p:sp>
      <p:sp>
        <p:nvSpPr>
          <p:cNvPr id="68" name="Proceso alternativo 67"/>
          <p:cNvSpPr/>
          <p:nvPr/>
        </p:nvSpPr>
        <p:spPr>
          <a:xfrm>
            <a:off x="-6873097" y="1427657"/>
            <a:ext cx="1263113" cy="445809"/>
          </a:xfrm>
          <a:prstGeom prst="flowChartAlternateProcess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Proceso 68"/>
          <p:cNvSpPr/>
          <p:nvPr/>
        </p:nvSpPr>
        <p:spPr>
          <a:xfrm>
            <a:off x="-7118921" y="2180533"/>
            <a:ext cx="1799451" cy="701875"/>
          </a:xfrm>
          <a:prstGeom prst="flowChartProcess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0" name="Datos 69"/>
          <p:cNvSpPr/>
          <p:nvPr/>
        </p:nvSpPr>
        <p:spPr>
          <a:xfrm>
            <a:off x="-7196465" y="3203641"/>
            <a:ext cx="1749228" cy="753284"/>
          </a:xfrm>
          <a:prstGeom prst="flowChartInputOutpu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5" name="Decisión 74"/>
          <p:cNvSpPr/>
          <p:nvPr/>
        </p:nvSpPr>
        <p:spPr>
          <a:xfrm>
            <a:off x="-7248318" y="4300137"/>
            <a:ext cx="1801081" cy="1237035"/>
          </a:xfrm>
          <a:prstGeom prst="flowChartDecision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-4904104" y="1412732"/>
            <a:ext cx="164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Terminator</a:t>
            </a:r>
            <a:endParaRPr lang="en-US" sz="2400" b="1" dirty="0"/>
          </a:p>
        </p:txBody>
      </p:sp>
      <p:sp>
        <p:nvSpPr>
          <p:cNvPr id="80" name="CuadroTexto 79"/>
          <p:cNvSpPr txBox="1"/>
          <p:nvPr/>
        </p:nvSpPr>
        <p:spPr>
          <a:xfrm>
            <a:off x="-4904103" y="2291043"/>
            <a:ext cx="164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Process</a:t>
            </a:r>
            <a:endParaRPr lang="en-US" sz="2400" b="1" dirty="0"/>
          </a:p>
        </p:txBody>
      </p:sp>
      <p:sp>
        <p:nvSpPr>
          <p:cNvPr id="81" name="CuadroTexto 80"/>
          <p:cNvSpPr txBox="1"/>
          <p:nvPr/>
        </p:nvSpPr>
        <p:spPr>
          <a:xfrm>
            <a:off x="-4972103" y="3349450"/>
            <a:ext cx="164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</a:t>
            </a:r>
            <a:endParaRPr lang="en-US" sz="2400" b="1" dirty="0"/>
          </a:p>
        </p:txBody>
      </p:sp>
      <p:sp>
        <p:nvSpPr>
          <p:cNvPr id="84" name="CuadroTexto 83"/>
          <p:cNvSpPr txBox="1"/>
          <p:nvPr/>
        </p:nvSpPr>
        <p:spPr>
          <a:xfrm>
            <a:off x="-4984898" y="4677678"/>
            <a:ext cx="164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Decision</a:t>
            </a:r>
            <a:endParaRPr lang="en-US" sz="2400" b="1" dirty="0"/>
          </a:p>
        </p:txBody>
      </p:sp>
      <p:sp>
        <p:nvSpPr>
          <p:cNvPr id="85" name="CuadroTexto 84"/>
          <p:cNvSpPr txBox="1"/>
          <p:nvPr/>
        </p:nvSpPr>
        <p:spPr>
          <a:xfrm>
            <a:off x="-4904104" y="5964057"/>
            <a:ext cx="1950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Documenting a file</a:t>
            </a:r>
            <a:endParaRPr lang="en-US" sz="2400" b="1" dirty="0"/>
          </a:p>
        </p:txBody>
      </p:sp>
      <p:cxnSp>
        <p:nvCxnSpPr>
          <p:cNvPr id="89" name="Conector angular 88"/>
          <p:cNvCxnSpPr>
            <a:stCxn id="68" idx="3"/>
            <a:endCxn id="79" idx="1"/>
          </p:cNvCxnSpPr>
          <p:nvPr/>
        </p:nvCxnSpPr>
        <p:spPr>
          <a:xfrm flipV="1">
            <a:off x="-5609984" y="1643565"/>
            <a:ext cx="705880" cy="699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angular 89"/>
          <p:cNvCxnSpPr>
            <a:stCxn id="69" idx="3"/>
            <a:endCxn id="80" idx="1"/>
          </p:cNvCxnSpPr>
          <p:nvPr/>
        </p:nvCxnSpPr>
        <p:spPr>
          <a:xfrm flipV="1">
            <a:off x="-5319470" y="2521876"/>
            <a:ext cx="415367" cy="959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angular 90"/>
          <p:cNvCxnSpPr>
            <a:stCxn id="70" idx="5"/>
            <a:endCxn id="81" idx="1"/>
          </p:cNvCxnSpPr>
          <p:nvPr/>
        </p:nvCxnSpPr>
        <p:spPr>
          <a:xfrm>
            <a:off x="-5622160" y="3580283"/>
            <a:ext cx="650057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r 94"/>
          <p:cNvCxnSpPr>
            <a:stCxn id="75" idx="3"/>
            <a:endCxn id="84" idx="1"/>
          </p:cNvCxnSpPr>
          <p:nvPr/>
        </p:nvCxnSpPr>
        <p:spPr>
          <a:xfrm flipV="1">
            <a:off x="-5447237" y="4908511"/>
            <a:ext cx="462339" cy="1014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angular 95"/>
          <p:cNvCxnSpPr>
            <a:stCxn id="101" idx="3"/>
            <a:endCxn id="85" idx="1"/>
          </p:cNvCxnSpPr>
          <p:nvPr/>
        </p:nvCxnSpPr>
        <p:spPr>
          <a:xfrm flipV="1">
            <a:off x="-5319470" y="6379556"/>
            <a:ext cx="415366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/>
          <p:cNvSpPr txBox="1"/>
          <p:nvPr/>
        </p:nvSpPr>
        <p:spPr>
          <a:xfrm>
            <a:off x="-9095355" y="684107"/>
            <a:ext cx="7555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i="1" dirty="0" smtClean="0"/>
              <a:t>LEGEND:</a:t>
            </a:r>
            <a:endParaRPr lang="en-US" sz="2000" b="1" i="1" dirty="0"/>
          </a:p>
        </p:txBody>
      </p:sp>
      <p:sp>
        <p:nvSpPr>
          <p:cNvPr id="101" name="Documento 100"/>
          <p:cNvSpPr/>
          <p:nvPr/>
        </p:nvSpPr>
        <p:spPr>
          <a:xfrm>
            <a:off x="-7196465" y="5901114"/>
            <a:ext cx="1876995" cy="956885"/>
          </a:xfrm>
          <a:prstGeom prst="flowChartDocumen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03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-6972653" y="-1456865"/>
            <a:ext cx="558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 smtClean="0"/>
              <a:t>Flow</a:t>
            </a:r>
            <a:r>
              <a:rPr lang="es-ES" dirty="0" smtClean="0"/>
              <a:t> </a:t>
            </a:r>
            <a:r>
              <a:rPr lang="es-ES" dirty="0" err="1" smtClean="0"/>
              <a:t>diagram</a:t>
            </a:r>
            <a:r>
              <a:rPr lang="es-ES" dirty="0" smtClean="0"/>
              <a:t> for MATLAB </a:t>
            </a:r>
            <a:r>
              <a:rPr lang="es-ES" dirty="0" err="1" smtClean="0"/>
              <a:t>code</a:t>
            </a:r>
            <a:r>
              <a:rPr lang="es-ES" dirty="0" smtClean="0"/>
              <a:t> for </a:t>
            </a:r>
            <a:r>
              <a:rPr lang="es-ES" dirty="0" err="1" smtClean="0"/>
              <a:t>power</a:t>
            </a:r>
            <a:r>
              <a:rPr lang="es-ES" dirty="0" smtClean="0"/>
              <a:t> </a:t>
            </a:r>
            <a:r>
              <a:rPr lang="es-ES" dirty="0" err="1" smtClean="0"/>
              <a:t>losses</a:t>
            </a:r>
            <a:r>
              <a:rPr lang="es-ES" dirty="0" smtClean="0"/>
              <a:t> below:</a:t>
            </a:r>
            <a:endParaRPr lang="en-US" dirty="0"/>
          </a:p>
        </p:txBody>
      </p:sp>
      <p:sp>
        <p:nvSpPr>
          <p:cNvPr id="5" name="Proceso alternativo 4"/>
          <p:cNvSpPr/>
          <p:nvPr/>
        </p:nvSpPr>
        <p:spPr>
          <a:xfrm>
            <a:off x="-8096640" y="10795700"/>
            <a:ext cx="1263113" cy="445809"/>
          </a:xfrm>
          <a:prstGeom prst="flowChartAlternateProcess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START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roceso 5"/>
              <p:cNvSpPr/>
              <p:nvPr/>
            </p:nvSpPr>
            <p:spPr>
              <a:xfrm>
                <a:off x="-4984736" y="15377241"/>
                <a:ext cx="2649172" cy="950500"/>
              </a:xfrm>
              <a:prstGeom prst="flowChartProcess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Calculation of experimental torsional stiffness: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Proces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84736" y="15377241"/>
                <a:ext cx="2649172" cy="950500"/>
              </a:xfrm>
              <a:prstGeom prst="flowChartProcess">
                <a:avLst/>
              </a:prstGeom>
              <a:blipFill rotWithShape="0">
                <a:blip r:embed="rId2"/>
                <a:stretch>
                  <a:fillRect t="-4878" r="-676" b="-10366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Entrada manual 6"/>
              <p:cNvSpPr/>
              <p:nvPr/>
            </p:nvSpPr>
            <p:spPr>
              <a:xfrm>
                <a:off x="-3478016" y="11833025"/>
                <a:ext cx="4182174" cy="1125135"/>
              </a:xfrm>
              <a:prstGeom prst="flowChartManualInput">
                <a:avLst/>
              </a:pr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Definition of shaft Dimensions and material properties of ABS plastic: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Entrada manual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78016" y="11833025"/>
                <a:ext cx="4182174" cy="1125135"/>
              </a:xfrm>
              <a:prstGeom prst="flowChartManualInput">
                <a:avLst/>
              </a:prstGeom>
              <a:blipFill rotWithShape="0">
                <a:blip r:embed="rId3"/>
                <a:stretch>
                  <a:fillRect b="-10769"/>
                </a:stretch>
              </a:blipFill>
              <a:ln w="571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ntrada manual 7"/>
          <p:cNvSpPr/>
          <p:nvPr/>
        </p:nvSpPr>
        <p:spPr>
          <a:xfrm>
            <a:off x="-8604605" y="12933589"/>
            <a:ext cx="2139414" cy="1230607"/>
          </a:xfrm>
          <a:prstGeom prst="flowChartManualInpu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Definition of gear geometry dimensions.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Entrada manual 8"/>
          <p:cNvSpPr/>
          <p:nvPr/>
        </p:nvSpPr>
        <p:spPr>
          <a:xfrm>
            <a:off x="-4865913" y="13656035"/>
            <a:ext cx="2414579" cy="1217738"/>
          </a:xfrm>
          <a:prstGeom prst="flowChartManualInpu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Input of torsional stiffness experiment data.</a:t>
            </a:r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Entrada manual 9"/>
              <p:cNvSpPr/>
              <p:nvPr/>
            </p:nvSpPr>
            <p:spPr>
              <a:xfrm>
                <a:off x="-444236" y="13656035"/>
                <a:ext cx="2210329" cy="1217738"/>
              </a:xfrm>
              <a:prstGeom prst="flowChartManualInput">
                <a:avLst/>
              </a:prstGeom>
              <a:noFill/>
              <a:ln w="571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Input of analytical Polar Moment of Inertia: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Entrada manua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44236" y="13656035"/>
                <a:ext cx="2210329" cy="1217738"/>
              </a:xfrm>
              <a:prstGeom prst="flowChartManualInput">
                <a:avLst/>
              </a:prstGeom>
              <a:blipFill rotWithShape="0">
                <a:blip r:embed="rId4"/>
                <a:stretch>
                  <a:fillRect b="-7619"/>
                </a:stretch>
              </a:blipFill>
              <a:ln w="571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Proceso 10"/>
          <p:cNvSpPr/>
          <p:nvPr/>
        </p:nvSpPr>
        <p:spPr>
          <a:xfrm>
            <a:off x="-8189387" y="11749017"/>
            <a:ext cx="1448609" cy="832054"/>
          </a:xfrm>
          <a:prstGeom prst="flowChartProcess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Delete previous data.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Proceso 11"/>
              <p:cNvSpPr/>
              <p:nvPr/>
            </p:nvSpPr>
            <p:spPr>
              <a:xfrm>
                <a:off x="-570807" y="15320198"/>
                <a:ext cx="2466541" cy="950500"/>
              </a:xfrm>
              <a:prstGeom prst="flowChartProcess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Calculation of analytical torsional stiffness: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Proces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0807" y="15320198"/>
                <a:ext cx="2466541" cy="950500"/>
              </a:xfrm>
              <a:prstGeom prst="flowChartProcess">
                <a:avLst/>
              </a:prstGeom>
              <a:blipFill rotWithShape="0">
                <a:blip r:embed="rId5"/>
                <a:stretch>
                  <a:fillRect t="-3636" b="-10909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ortar rectángulo de esquina del mismo lado 12"/>
          <p:cNvSpPr/>
          <p:nvPr/>
        </p:nvSpPr>
        <p:spPr>
          <a:xfrm>
            <a:off x="-3380362" y="16958237"/>
            <a:ext cx="3883036" cy="1162050"/>
          </a:xfrm>
          <a:prstGeom prst="snip2Same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Comparison of the experimental and analytical Results to pick the best analytical solution:</a:t>
            </a:r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roceso 13"/>
              <p:cNvSpPr/>
              <p:nvPr/>
            </p:nvSpPr>
            <p:spPr>
              <a:xfrm>
                <a:off x="-3264486" y="18385705"/>
                <a:ext cx="3651283" cy="950500"/>
              </a:xfrm>
              <a:prstGeom prst="flowChartProcess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Calculation of Percentage Error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Proceso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64486" y="18385705"/>
                <a:ext cx="3651283" cy="950500"/>
              </a:xfrm>
              <a:prstGeom prst="flowChartProcess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-3355015" y="19703791"/>
                <a:ext cx="388279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Lowest</a:t>
                </a:r>
                <a:r>
                  <a:rPr lang="es-ES" sz="2000" dirty="0" smtClean="0"/>
                  <a:t> PE determines the best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</m:oMath>
                </a14:m>
                <a:r>
                  <a:rPr lang="en-US" sz="2000" dirty="0" smtClean="0"/>
                  <a:t> and 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</m:oMath>
                </a14:m>
                <a:r>
                  <a:rPr lang="en-US" sz="2000" dirty="0" smtClean="0"/>
                  <a:t> for future calculations.</a:t>
                </a:r>
                <a:endParaRPr lang="en-US" sz="2000" dirty="0"/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55015" y="19703791"/>
                <a:ext cx="3882798" cy="1015663"/>
              </a:xfrm>
              <a:prstGeom prst="rect">
                <a:avLst/>
              </a:prstGeom>
              <a:blipFill rotWithShape="0">
                <a:blip r:embed="rId7"/>
                <a:stretch>
                  <a:fillRect t="-2994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Proceso alternativo 17"/>
          <p:cNvSpPr/>
          <p:nvPr/>
        </p:nvSpPr>
        <p:spPr>
          <a:xfrm>
            <a:off x="-2045291" y="21313188"/>
            <a:ext cx="1263113" cy="445809"/>
          </a:xfrm>
          <a:prstGeom prst="flowChartAlternateProcess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END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9" name="Proceso 18"/>
          <p:cNvSpPr/>
          <p:nvPr/>
        </p:nvSpPr>
        <p:spPr>
          <a:xfrm>
            <a:off x="2854003" y="10451188"/>
            <a:ext cx="4079659" cy="9405207"/>
          </a:xfrm>
          <a:prstGeom prst="flowChartProcess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roceso alternativo 19"/>
          <p:cNvSpPr/>
          <p:nvPr/>
        </p:nvSpPr>
        <p:spPr>
          <a:xfrm>
            <a:off x="-2018485" y="10747341"/>
            <a:ext cx="1263113" cy="445809"/>
          </a:xfrm>
          <a:prstGeom prst="flowChartAlternateProcess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>
                <a:solidFill>
                  <a:schemeClr val="tx1"/>
                </a:solidFill>
              </a:rPr>
              <a:t>START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-5069339" y="10070366"/>
            <a:ext cx="7555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i="1" dirty="0" smtClean="0"/>
              <a:t>TORSIONAL STIFFNESS CALCULATIONS FOR LEGO SHAFT:</a:t>
            </a:r>
            <a:endParaRPr lang="en-US" sz="2000" b="1" i="1" dirty="0"/>
          </a:p>
        </p:txBody>
      </p:sp>
      <p:sp>
        <p:nvSpPr>
          <p:cNvPr id="22" name="Proceso 21"/>
          <p:cNvSpPr/>
          <p:nvPr/>
        </p:nvSpPr>
        <p:spPr>
          <a:xfrm>
            <a:off x="-8874986" y="14557269"/>
            <a:ext cx="2553080" cy="1089153"/>
          </a:xfrm>
          <a:prstGeom prst="flowChartProcess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smtClean="0">
                <a:solidFill>
                  <a:schemeClr val="tx1"/>
                </a:solidFill>
              </a:rPr>
              <a:t>TORSIONAL STIFFNESS CALCULATIONS FOR LEGO SHAFT.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3" name="Proceso 22"/>
          <p:cNvSpPr/>
          <p:nvPr/>
        </p:nvSpPr>
        <p:spPr>
          <a:xfrm>
            <a:off x="-8874986" y="16208989"/>
            <a:ext cx="2553080" cy="1089153"/>
          </a:xfrm>
          <a:prstGeom prst="flowChartProcess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smtClean="0">
                <a:solidFill>
                  <a:schemeClr val="tx1"/>
                </a:solidFill>
              </a:rPr>
              <a:t>DATA PROCESSING.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4" name="Proceso 23"/>
          <p:cNvSpPr/>
          <p:nvPr/>
        </p:nvSpPr>
        <p:spPr>
          <a:xfrm>
            <a:off x="-8874986" y="17860709"/>
            <a:ext cx="2553080" cy="1089153"/>
          </a:xfrm>
          <a:prstGeom prst="flowChartProcess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smtClean="0">
                <a:solidFill>
                  <a:schemeClr val="tx1"/>
                </a:solidFill>
              </a:rPr>
              <a:t>POWER LOSSES MODELLING.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5" name="Proceso 24"/>
          <p:cNvSpPr/>
          <p:nvPr/>
        </p:nvSpPr>
        <p:spPr>
          <a:xfrm>
            <a:off x="-8874986" y="19512429"/>
            <a:ext cx="2553080" cy="1089153"/>
          </a:xfrm>
          <a:prstGeom prst="flowChartProcess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 smtClean="0">
                <a:solidFill>
                  <a:schemeClr val="tx1"/>
                </a:solidFill>
              </a:rPr>
              <a:t>RESULTS.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26" name="Proceso alternativo 25"/>
          <p:cNvSpPr/>
          <p:nvPr/>
        </p:nvSpPr>
        <p:spPr>
          <a:xfrm>
            <a:off x="-8249039" y="21133879"/>
            <a:ext cx="1263113" cy="445809"/>
          </a:xfrm>
          <a:prstGeom prst="flowChartAlternateProcess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END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2917374" y="10051078"/>
            <a:ext cx="4029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i="1" dirty="0" smtClean="0"/>
              <a:t>DATA PROCESSING:</a:t>
            </a:r>
            <a:endParaRPr lang="en-US" sz="2000" b="1" i="1" dirty="0"/>
          </a:p>
        </p:txBody>
      </p:sp>
      <p:sp>
        <p:nvSpPr>
          <p:cNvPr id="29" name="Proceso alternativo 28"/>
          <p:cNvSpPr/>
          <p:nvPr/>
        </p:nvSpPr>
        <p:spPr>
          <a:xfrm>
            <a:off x="4135162" y="18923577"/>
            <a:ext cx="1263113" cy="445809"/>
          </a:xfrm>
          <a:prstGeom prst="flowChartAlternateProcess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END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Datos 29"/>
          <p:cNvSpPr/>
          <p:nvPr/>
        </p:nvSpPr>
        <p:spPr>
          <a:xfrm>
            <a:off x="3110156" y="11712084"/>
            <a:ext cx="3313133" cy="1125135"/>
          </a:xfrm>
          <a:prstGeom prst="flowChartInputOutpu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Reading RPM data from Lego EV3 experiments into MATLAB </a:t>
            </a:r>
            <a:endParaRPr lang="en-US" sz="1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Multidocumento 30"/>
              <p:cNvSpPr/>
              <p:nvPr/>
            </p:nvSpPr>
            <p:spPr>
              <a:xfrm>
                <a:off x="2992339" y="13464316"/>
                <a:ext cx="3548769" cy="1713354"/>
              </a:xfrm>
              <a:prstGeom prst="flowChartMultidocument">
                <a:avLst/>
              </a:prstGeom>
              <a:noFill/>
              <a:ln w="571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 smtClean="0">
                    <a:solidFill>
                      <a:schemeClr val="tx1"/>
                    </a:solidFill>
                  </a:rPr>
                  <a:t>Organize experiment data into time and RPM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s-E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cell arrays.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Multidocumento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339" y="13464316"/>
                <a:ext cx="3548769" cy="1713354"/>
              </a:xfrm>
              <a:prstGeom prst="flowChartMultidocumen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5715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Proceso 31"/>
          <p:cNvSpPr/>
          <p:nvPr/>
        </p:nvSpPr>
        <p:spPr>
          <a:xfrm>
            <a:off x="3359417" y="15709779"/>
            <a:ext cx="2814607" cy="1124904"/>
          </a:xfrm>
          <a:prstGeom prst="flowChartProcess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Calculations of Mechanical Power for each test: 0M, 0T, 45T, 90T, 135T, 180T.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4" name="Proceso 33"/>
          <p:cNvSpPr/>
          <p:nvPr/>
        </p:nvSpPr>
        <p:spPr>
          <a:xfrm>
            <a:off x="3359416" y="17366792"/>
            <a:ext cx="2814607" cy="1124904"/>
          </a:xfrm>
          <a:prstGeom prst="flowChartProcess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Plotting of experimental Mechanical Power.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5" name="Proceso alternativo 34"/>
          <p:cNvSpPr/>
          <p:nvPr/>
        </p:nvSpPr>
        <p:spPr>
          <a:xfrm>
            <a:off x="4287565" y="10791578"/>
            <a:ext cx="1263113" cy="445809"/>
          </a:xfrm>
          <a:prstGeom prst="flowChartAlternateProcess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START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Proceso 36"/>
          <p:cNvSpPr/>
          <p:nvPr/>
        </p:nvSpPr>
        <p:spPr>
          <a:xfrm>
            <a:off x="-5187540" y="10547223"/>
            <a:ext cx="7521677" cy="11704483"/>
          </a:xfrm>
          <a:prstGeom prst="flowChartProcess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" name="CuadroTexto 37"/>
          <p:cNvSpPr txBox="1"/>
          <p:nvPr/>
        </p:nvSpPr>
        <p:spPr>
          <a:xfrm>
            <a:off x="8663869" y="8130035"/>
            <a:ext cx="12461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i="1" dirty="0" smtClean="0"/>
              <a:t>POWER LOSSES MODELLING:</a:t>
            </a:r>
            <a:endParaRPr lang="en-US" sz="2800" b="1" i="1" dirty="0"/>
          </a:p>
        </p:txBody>
      </p:sp>
      <p:sp>
        <p:nvSpPr>
          <p:cNvPr id="39" name="Proceso alternativo 38"/>
          <p:cNvSpPr/>
          <p:nvPr/>
        </p:nvSpPr>
        <p:spPr>
          <a:xfrm>
            <a:off x="14260510" y="8874676"/>
            <a:ext cx="1263113" cy="445809"/>
          </a:xfrm>
          <a:prstGeom prst="flowChartAlternateProcess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b="1" dirty="0" smtClean="0">
                <a:solidFill>
                  <a:schemeClr val="tx1"/>
                </a:solidFill>
              </a:rPr>
              <a:t>START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Proceso 39"/>
              <p:cNvSpPr/>
              <p:nvPr/>
            </p:nvSpPr>
            <p:spPr>
              <a:xfrm>
                <a:off x="10689639" y="10545831"/>
                <a:ext cx="2758791" cy="950500"/>
              </a:xfrm>
              <a:prstGeom prst="flowChartProcess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Calculation of experimental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𝑃𝐿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𝑓𝑟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Proceso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639" y="10545831"/>
                <a:ext cx="2758791" cy="950500"/>
              </a:xfrm>
              <a:prstGeom prst="flowChartProcess">
                <a:avLst/>
              </a:prstGeom>
              <a:blipFill rotWithShape="0">
                <a:blip r:embed="rId9"/>
                <a:stretch>
                  <a:fillRect t="-4848" b="-9697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uadroTexto 41"/>
          <p:cNvSpPr txBox="1"/>
          <p:nvPr/>
        </p:nvSpPr>
        <p:spPr>
          <a:xfrm>
            <a:off x="9125409" y="9671548"/>
            <a:ext cx="58916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Friction Power Loss Modelling:</a:t>
            </a:r>
            <a:endParaRPr lang="en-US" sz="28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roceso 45"/>
              <p:cNvSpPr/>
              <p:nvPr/>
            </p:nvSpPr>
            <p:spPr>
              <a:xfrm>
                <a:off x="11235144" y="14520486"/>
                <a:ext cx="2400765" cy="950500"/>
              </a:xfrm>
              <a:prstGeom prst="flowChartProcess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Calculation of experimental values: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𝑃𝐿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𝑓𝑟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𝑓𝑟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Proceso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5144" y="14520486"/>
                <a:ext cx="2400765" cy="950500"/>
              </a:xfrm>
              <a:prstGeom prst="flowChartProcess">
                <a:avLst/>
              </a:prstGeom>
              <a:blipFill rotWithShape="0">
                <a:blip r:embed="rId10"/>
                <a:stretch>
                  <a:fillRect t="-4848" r="-2233" b="-9697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ortar rectángulo de esquina del mismo lado 46"/>
              <p:cNvSpPr/>
              <p:nvPr/>
            </p:nvSpPr>
            <p:spPr>
              <a:xfrm>
                <a:off x="9931268" y="11720116"/>
                <a:ext cx="4271691" cy="1094255"/>
              </a:xfrm>
              <a:prstGeom prst="snip2Same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A </a:t>
                </a:r>
                <a:r>
                  <a:rPr lang="en-US" sz="2000" i="1" dirty="0" smtClean="0">
                    <a:solidFill>
                      <a:schemeClr val="tx1"/>
                    </a:solidFill>
                  </a:rPr>
                  <a:t>while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 loop to determine the best mean friction coefficient from given range: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𝑓𝑟</m:t>
                        </m:r>
                      </m:sub>
                    </m:sSub>
                    <m:r>
                      <a:rPr lang="es-E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=[0.11−046].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ortar rectángulo de esquina del mismo lado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1268" y="11720116"/>
                <a:ext cx="4271691" cy="1094255"/>
              </a:xfrm>
              <a:prstGeom prst="snip2SameRect">
                <a:avLst/>
              </a:prstGeom>
              <a:blipFill rotWithShape="0">
                <a:blip r:embed="rId11"/>
                <a:stretch>
                  <a:fillRect b="-6383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Proceso 47"/>
              <p:cNvSpPr/>
              <p:nvPr/>
            </p:nvSpPr>
            <p:spPr>
              <a:xfrm>
                <a:off x="12246042" y="15979699"/>
                <a:ext cx="2527140" cy="1364541"/>
              </a:xfrm>
              <a:prstGeom prst="flowChartProcess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Calculation of percentage error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𝑃𝐿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𝑓𝑟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𝑃𝐿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𝑓𝑟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. 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Proceso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6042" y="15979699"/>
                <a:ext cx="2527140" cy="1364541"/>
              </a:xfrm>
              <a:prstGeom prst="flowChartProcess">
                <a:avLst/>
              </a:prstGeom>
              <a:blipFill rotWithShape="0">
                <a:blip r:embed="rId12"/>
                <a:stretch>
                  <a:fillRect l="-1418" t="-429" r="-2600" b="-4292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Decisión 48"/>
          <p:cNvSpPr/>
          <p:nvPr/>
        </p:nvSpPr>
        <p:spPr>
          <a:xfrm>
            <a:off x="12380100" y="17644323"/>
            <a:ext cx="2282572" cy="1487743"/>
          </a:xfrm>
          <a:prstGeom prst="flowChartDecision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Is it below 1%?</a:t>
            </a:r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Proceso 50"/>
              <p:cNvSpPr/>
              <p:nvPr/>
            </p:nvSpPr>
            <p:spPr>
              <a:xfrm>
                <a:off x="9452026" y="18022878"/>
                <a:ext cx="2064156" cy="725654"/>
              </a:xfrm>
              <a:prstGeom prst="flowChartProcess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𝑓𝑟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s-E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𝑓𝑟</m:t>
                          </m:r>
                        </m:sub>
                      </m:sSub>
                      <m:r>
                        <a:rPr lang="es-E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+0.01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Proceso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026" y="18022878"/>
                <a:ext cx="2064156" cy="725654"/>
              </a:xfrm>
              <a:prstGeom prst="flowChartProcess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Preparación 51"/>
              <p:cNvSpPr/>
              <p:nvPr/>
            </p:nvSpPr>
            <p:spPr>
              <a:xfrm>
                <a:off x="10646631" y="13103447"/>
                <a:ext cx="2868038" cy="862392"/>
              </a:xfrm>
              <a:prstGeom prst="flowChartPreparation">
                <a:avLst/>
              </a:prstGeom>
              <a:noFill/>
              <a:ln w="571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Start with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𝑓𝑟</m:t>
                        </m:r>
                      </m:sub>
                    </m:sSub>
                  </m:oMath>
                </a14:m>
                <a:r>
                  <a:rPr lang="es-ES" sz="2000" dirty="0" smtClean="0">
                    <a:solidFill>
                      <a:schemeClr val="tx1"/>
                    </a:solidFill>
                  </a:rPr>
                  <a:t>=0.11. 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Preparación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631" y="13103447"/>
                <a:ext cx="2868038" cy="862392"/>
              </a:xfrm>
              <a:prstGeom prst="flowChartPreparation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571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/>
              <p:cNvSpPr txBox="1"/>
              <p:nvPr/>
            </p:nvSpPr>
            <p:spPr>
              <a:xfrm>
                <a:off x="10155106" y="20174015"/>
                <a:ext cx="3354506" cy="757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2000" dirty="0" smtClean="0"/>
                  <a:t>This is the correct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𝑓𝑟</m:t>
                        </m:r>
                      </m:sub>
                    </m:sSub>
                  </m:oMath>
                </a14:m>
                <a:r>
                  <a:rPr lang="en-US" sz="2000" dirty="0" smtClean="0"/>
                  <a:t> and thus the best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𝑃𝐿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𝑓𝑟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</m:oMath>
                </a14:m>
                <a:r>
                  <a:rPr lang="en-US" sz="2000" dirty="0" smtClean="0"/>
                  <a:t>.</a:t>
                </a:r>
                <a:endParaRPr lang="en-US" sz="2000" dirty="0"/>
              </a:p>
            </p:txBody>
          </p:sp>
        </mc:Choice>
        <mc:Fallback xmlns="">
          <p:sp>
            <p:nvSpPr>
              <p:cNvPr id="53" name="CuadroTexto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106" y="20174015"/>
                <a:ext cx="3354506" cy="757130"/>
              </a:xfrm>
              <a:prstGeom prst="rect">
                <a:avLst/>
              </a:prstGeom>
              <a:blipFill rotWithShape="0">
                <a:blip r:embed="rId15"/>
                <a:stretch>
                  <a:fillRect t="-3200" b="-1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ortar rectángulo de esquina del mismo lado 53"/>
          <p:cNvSpPr/>
          <p:nvPr/>
        </p:nvSpPr>
        <p:spPr>
          <a:xfrm flipV="1">
            <a:off x="9994444" y="20056861"/>
            <a:ext cx="3581548" cy="907089"/>
          </a:xfrm>
          <a:prstGeom prst="snip2Same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5" name="Proceso alternativo 54"/>
          <p:cNvSpPr/>
          <p:nvPr/>
        </p:nvSpPr>
        <p:spPr>
          <a:xfrm>
            <a:off x="14342634" y="22102436"/>
            <a:ext cx="1263113" cy="445809"/>
          </a:xfrm>
          <a:prstGeom prst="flowChartAlternateProcess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END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15940488" y="9836716"/>
            <a:ext cx="46984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/>
              <a:t>System Power Losses Modelling:</a:t>
            </a:r>
            <a:endParaRPr lang="en-US" sz="2800" b="1" i="1" dirty="0"/>
          </a:p>
        </p:txBody>
      </p:sp>
      <p:sp>
        <p:nvSpPr>
          <p:cNvPr id="57" name="Preparación 56"/>
          <p:cNvSpPr/>
          <p:nvPr/>
        </p:nvSpPr>
        <p:spPr>
          <a:xfrm>
            <a:off x="16957156" y="11333204"/>
            <a:ext cx="3245110" cy="950500"/>
          </a:xfrm>
          <a:prstGeom prst="flowChartPreparation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 smtClean="0">
                <a:solidFill>
                  <a:schemeClr val="tx1"/>
                </a:solidFill>
              </a:rPr>
              <a:t>Start the 45T experiment data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8" name="Recortar rectángulo de esquina del mismo lado 57"/>
          <p:cNvSpPr/>
          <p:nvPr/>
        </p:nvSpPr>
        <p:spPr>
          <a:xfrm>
            <a:off x="17065770" y="12614522"/>
            <a:ext cx="3030836" cy="1017254"/>
          </a:xfrm>
          <a:prstGeom prst="snip2Same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Process the data of this experiment.</a:t>
            </a:r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Proceso 58"/>
              <p:cNvSpPr/>
              <p:nvPr/>
            </p:nvSpPr>
            <p:spPr>
              <a:xfrm>
                <a:off x="16840108" y="13956463"/>
                <a:ext cx="3456444" cy="1379134"/>
              </a:xfrm>
              <a:prstGeom prst="flowChartProcess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Calculation of the experimental System Power Losses:</a:t>
                </a:r>
              </a:p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𝑃𝐿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s-E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,90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,135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,180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s-ES" sz="2000" dirty="0" smtClean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Proceso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0108" y="13956463"/>
                <a:ext cx="3456444" cy="1379134"/>
              </a:xfrm>
              <a:prstGeom prst="flowChartProcess">
                <a:avLst/>
              </a:prstGeom>
              <a:blipFill rotWithShape="0">
                <a:blip r:embed="rId16"/>
                <a:stretch>
                  <a:fillRect l="-868" r="-1910" b="-3390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Proceso 59"/>
              <p:cNvSpPr/>
              <p:nvPr/>
            </p:nvSpPr>
            <p:spPr>
              <a:xfrm>
                <a:off x="16837841" y="15608183"/>
                <a:ext cx="3456444" cy="1213601"/>
              </a:xfrm>
              <a:prstGeom prst="flowChartProcess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Calculation of analytical induced torque: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Proceso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7841" y="15608183"/>
                <a:ext cx="3456444" cy="1213601"/>
              </a:xfrm>
              <a:prstGeom prst="flowChartProcess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Proceso 60"/>
              <p:cNvSpPr/>
              <p:nvPr/>
            </p:nvSpPr>
            <p:spPr>
              <a:xfrm>
                <a:off x="16851489" y="17242217"/>
                <a:ext cx="3456444" cy="1213601"/>
              </a:xfrm>
              <a:prstGeom prst="flowChartProcess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Calculation of analytical </a:t>
                </a:r>
              </a:p>
              <a:p>
                <a:pPr algn="ctr"/>
                <a:r>
                  <a:rPr lang="es-ES" sz="2000" dirty="0" smtClean="0">
                    <a:solidFill>
                      <a:schemeClr val="tx1"/>
                    </a:solidFill>
                  </a:rPr>
                  <a:t>System Power Losses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Proceso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1489" y="17242217"/>
                <a:ext cx="3456444" cy="1213601"/>
              </a:xfrm>
              <a:prstGeom prst="flowChartProcess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Proceso 61"/>
              <p:cNvSpPr/>
              <p:nvPr/>
            </p:nvSpPr>
            <p:spPr>
              <a:xfrm>
                <a:off x="16851489" y="18911623"/>
                <a:ext cx="3456444" cy="1213601"/>
              </a:xfrm>
              <a:prstGeom prst="flowChartProcess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schemeClr val="tx1"/>
                    </a:solidFill>
                  </a:rPr>
                  <a:t>Calculation of </a:t>
                </a:r>
                <a:r>
                  <a:rPr lang="es-ES" sz="2000" dirty="0" smtClean="0">
                    <a:solidFill>
                      <a:schemeClr val="tx1"/>
                    </a:solidFill>
                  </a:rPr>
                  <a:t>Percentage error between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𝑃𝐿</m:t>
                        </m:r>
                      </m:e>
                      <m:sub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</m:oMath>
                </a14:m>
                <a:r>
                  <a:rPr lang="es-ES" sz="2000" dirty="0" smtClean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𝑃𝐿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</a:rPr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Proceso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1489" y="18911623"/>
                <a:ext cx="3456444" cy="1213601"/>
              </a:xfrm>
              <a:prstGeom prst="flowChartProcess">
                <a:avLst/>
              </a:prstGeom>
              <a:blipFill rotWithShape="0">
                <a:blip r:embed="rId19"/>
                <a:stretch>
                  <a:fillRect l="-174" r="-1563"/>
                </a:stretch>
              </a:blipFill>
              <a:ln w="571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ortar rectángulo de esquina del mismo lado 62"/>
          <p:cNvSpPr/>
          <p:nvPr/>
        </p:nvSpPr>
        <p:spPr>
          <a:xfrm flipV="1">
            <a:off x="17092165" y="20475243"/>
            <a:ext cx="2975092" cy="863228"/>
          </a:xfrm>
          <a:prstGeom prst="snip2Same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4" name="CuadroTexto 63"/>
          <p:cNvSpPr txBox="1"/>
          <p:nvPr/>
        </p:nvSpPr>
        <p:spPr>
          <a:xfrm>
            <a:off x="17204024" y="20529748"/>
            <a:ext cx="2863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Repeat for 90T, 135T and 180T experiment data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65" name="Proceso 64"/>
          <p:cNvSpPr/>
          <p:nvPr/>
        </p:nvSpPr>
        <p:spPr>
          <a:xfrm>
            <a:off x="9102097" y="10194769"/>
            <a:ext cx="5975928" cy="10980476"/>
          </a:xfrm>
          <a:prstGeom prst="flowChartProcess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Proceso 65"/>
          <p:cNvSpPr/>
          <p:nvPr/>
        </p:nvSpPr>
        <p:spPr>
          <a:xfrm>
            <a:off x="15897647" y="10814901"/>
            <a:ext cx="4698405" cy="10764786"/>
          </a:xfrm>
          <a:prstGeom prst="flowChartProcess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Proceso 66"/>
          <p:cNvSpPr/>
          <p:nvPr/>
        </p:nvSpPr>
        <p:spPr>
          <a:xfrm>
            <a:off x="8661498" y="8644419"/>
            <a:ext cx="12461139" cy="14101282"/>
          </a:xfrm>
          <a:prstGeom prst="flowChartProcess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adroTexto 67"/>
          <p:cNvSpPr txBox="1"/>
          <p:nvPr/>
        </p:nvSpPr>
        <p:spPr>
          <a:xfrm>
            <a:off x="21563236" y="8213600"/>
            <a:ext cx="3962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i="1" dirty="0" smtClean="0"/>
              <a:t>RESULTS:</a:t>
            </a:r>
            <a:endParaRPr lang="en-US" sz="2000" b="1" i="1" dirty="0"/>
          </a:p>
        </p:txBody>
      </p:sp>
      <p:sp>
        <p:nvSpPr>
          <p:cNvPr id="69" name="Proceso alternativo 68"/>
          <p:cNvSpPr/>
          <p:nvPr/>
        </p:nvSpPr>
        <p:spPr>
          <a:xfrm>
            <a:off x="22942941" y="8786704"/>
            <a:ext cx="1263113" cy="445809"/>
          </a:xfrm>
          <a:prstGeom prst="flowChartAlternateProcess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START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Proceso alternativo 69"/>
          <p:cNvSpPr/>
          <p:nvPr/>
        </p:nvSpPr>
        <p:spPr>
          <a:xfrm>
            <a:off x="22942941" y="13581165"/>
            <a:ext cx="1263113" cy="445809"/>
          </a:xfrm>
          <a:prstGeom prst="flowChartAlternateProcess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END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Pantalla 71"/>
              <p:cNvSpPr/>
              <p:nvPr/>
            </p:nvSpPr>
            <p:spPr>
              <a:xfrm>
                <a:off x="21878549" y="9616231"/>
                <a:ext cx="3391889" cy="956956"/>
              </a:xfrm>
              <a:prstGeom prst="flowChartDisplay">
                <a:avLst/>
              </a:pr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 smtClean="0">
                    <a:solidFill>
                      <a:schemeClr val="tx1"/>
                    </a:solidFill>
                  </a:rPr>
                  <a:t>Show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𝑓𝑟</m:t>
                        </m:r>
                        <m: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  <m:r>
                      <a:rPr lang="es-E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E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𝑓𝑟</m:t>
                        </m:r>
                      </m:sub>
                    </m:sSub>
                    <m:r>
                      <a:rPr lang="es-E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s-E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𝑓𝑟</m:t>
                        </m:r>
                        <m: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Pantalla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8549" y="9616231"/>
                <a:ext cx="3391889" cy="956956"/>
              </a:xfrm>
              <a:prstGeom prst="flowChartDisplay">
                <a:avLst/>
              </a:prstGeom>
              <a:blipFill rotWithShape="0">
                <a:blip r:embed="rId20"/>
                <a:stretch>
                  <a:fillRect/>
                </a:stretch>
              </a:blipFill>
              <a:ln w="571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Pantalla 72"/>
              <p:cNvSpPr/>
              <p:nvPr/>
            </p:nvSpPr>
            <p:spPr>
              <a:xfrm>
                <a:off x="21878549" y="10980858"/>
                <a:ext cx="3391889" cy="956956"/>
              </a:xfrm>
              <a:prstGeom prst="flowChartDisplay">
                <a:avLst/>
              </a:pr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 smtClean="0">
                    <a:solidFill>
                      <a:schemeClr val="tx1"/>
                    </a:solidFill>
                  </a:rPr>
                  <a:t>Show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</m:sub>
                    </m:sSub>
                    <m:r>
                      <a:rPr lang="es-E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s-E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𝑎𝑛𝑎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Pantalla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8549" y="10980858"/>
                <a:ext cx="3391889" cy="956956"/>
              </a:xfrm>
              <a:prstGeom prst="flowChartDisplay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 w="571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Pantalla 73"/>
              <p:cNvSpPr/>
              <p:nvPr/>
            </p:nvSpPr>
            <p:spPr>
              <a:xfrm>
                <a:off x="21878549" y="12235078"/>
                <a:ext cx="3391889" cy="956956"/>
              </a:xfrm>
              <a:prstGeom prst="flowChartDisplay">
                <a:avLst/>
              </a:prstGeom>
              <a:noFill/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sz="1600" dirty="0" smtClean="0">
                    <a:solidFill>
                      <a:schemeClr val="tx1"/>
                    </a:solidFill>
                  </a:rPr>
                  <a:t>Show the </a:t>
                </a:r>
                <a:r>
                  <a:rPr lang="es-ES" sz="1600" dirty="0" err="1" smtClean="0">
                    <a:solidFill>
                      <a:schemeClr val="tx1"/>
                    </a:solidFill>
                  </a:rPr>
                  <a:t>percentage</a:t>
                </a:r>
                <a:r>
                  <a:rPr lang="es-ES" sz="1600" dirty="0" smtClean="0">
                    <a:solidFill>
                      <a:schemeClr val="tx1"/>
                    </a:solidFill>
                  </a:rPr>
                  <a:t> error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𝑃𝐿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𝑓𝑟</m:t>
                        </m:r>
                      </m:sub>
                    </m:sSub>
                    <m:r>
                      <a:rPr lang="es-E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s-E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s-E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𝑃𝐿</m:t>
                        </m:r>
                      </m:e>
                      <m:sub>
                        <m:r>
                          <a:rPr lang="es-E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.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Pantalla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8549" y="12235078"/>
                <a:ext cx="3391889" cy="956956"/>
              </a:xfrm>
              <a:prstGeom prst="flowChartDisplay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 w="571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ector angular 78"/>
          <p:cNvCxnSpPr>
            <a:stCxn id="69" idx="2"/>
            <a:endCxn id="72" idx="0"/>
          </p:cNvCxnSpPr>
          <p:nvPr/>
        </p:nvCxnSpPr>
        <p:spPr>
          <a:xfrm rot="5400000">
            <a:off x="23382637" y="9424370"/>
            <a:ext cx="383718" cy="4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angular 80"/>
          <p:cNvCxnSpPr>
            <a:stCxn id="72" idx="2"/>
          </p:cNvCxnSpPr>
          <p:nvPr/>
        </p:nvCxnSpPr>
        <p:spPr>
          <a:xfrm rot="16200000" flipH="1">
            <a:off x="23370659" y="10777021"/>
            <a:ext cx="407671" cy="1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angular 83"/>
          <p:cNvCxnSpPr>
            <a:stCxn id="73" idx="2"/>
            <a:endCxn id="74" idx="0"/>
          </p:cNvCxnSpPr>
          <p:nvPr/>
        </p:nvCxnSpPr>
        <p:spPr>
          <a:xfrm rot="5400000">
            <a:off x="23425862" y="12086446"/>
            <a:ext cx="297264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angular 86"/>
          <p:cNvCxnSpPr>
            <a:stCxn id="74" idx="2"/>
            <a:endCxn id="70" idx="0"/>
          </p:cNvCxnSpPr>
          <p:nvPr/>
        </p:nvCxnSpPr>
        <p:spPr>
          <a:xfrm rot="16200000" flipH="1">
            <a:off x="23379931" y="13386597"/>
            <a:ext cx="389131" cy="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Proceso 89"/>
          <p:cNvSpPr/>
          <p:nvPr/>
        </p:nvSpPr>
        <p:spPr>
          <a:xfrm>
            <a:off x="21563236" y="8644418"/>
            <a:ext cx="3962401" cy="5594628"/>
          </a:xfrm>
          <a:prstGeom prst="flowChartProcess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Conector angular 91"/>
          <p:cNvCxnSpPr>
            <a:stCxn id="39" idx="2"/>
            <a:endCxn id="42" idx="0"/>
          </p:cNvCxnSpPr>
          <p:nvPr/>
        </p:nvCxnSpPr>
        <p:spPr>
          <a:xfrm rot="5400000">
            <a:off x="13306113" y="8085593"/>
            <a:ext cx="351063" cy="2820846"/>
          </a:xfrm>
          <a:prstGeom prst="bentConnector3">
            <a:avLst>
              <a:gd name="adj1" fmla="val 3372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angular 94"/>
          <p:cNvCxnSpPr>
            <a:stCxn id="42" idx="2"/>
            <a:endCxn id="40" idx="0"/>
          </p:cNvCxnSpPr>
          <p:nvPr/>
        </p:nvCxnSpPr>
        <p:spPr>
          <a:xfrm rot="5400000">
            <a:off x="11894597" y="10369206"/>
            <a:ext cx="351063" cy="218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angular 97"/>
          <p:cNvCxnSpPr>
            <a:stCxn id="40" idx="2"/>
            <a:endCxn id="47" idx="3"/>
          </p:cNvCxnSpPr>
          <p:nvPr/>
        </p:nvCxnSpPr>
        <p:spPr>
          <a:xfrm rot="5400000">
            <a:off x="11956183" y="11607263"/>
            <a:ext cx="223785" cy="192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angular 100"/>
          <p:cNvCxnSpPr>
            <a:stCxn id="47" idx="1"/>
            <a:endCxn id="52" idx="0"/>
          </p:cNvCxnSpPr>
          <p:nvPr/>
        </p:nvCxnSpPr>
        <p:spPr>
          <a:xfrm rot="16200000" flipH="1">
            <a:off x="11929344" y="12952141"/>
            <a:ext cx="289076" cy="1353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angular 104"/>
          <p:cNvCxnSpPr>
            <a:stCxn id="52" idx="2"/>
            <a:endCxn id="46" idx="0"/>
          </p:cNvCxnSpPr>
          <p:nvPr/>
        </p:nvCxnSpPr>
        <p:spPr>
          <a:xfrm rot="16200000" flipH="1">
            <a:off x="11980765" y="14065723"/>
            <a:ext cx="554647" cy="35487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r 108"/>
          <p:cNvCxnSpPr>
            <a:stCxn id="46" idx="2"/>
            <a:endCxn id="48" idx="0"/>
          </p:cNvCxnSpPr>
          <p:nvPr/>
        </p:nvCxnSpPr>
        <p:spPr>
          <a:xfrm rot="16200000" flipH="1">
            <a:off x="12718213" y="15188299"/>
            <a:ext cx="508713" cy="107408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angular 111"/>
          <p:cNvCxnSpPr>
            <a:stCxn id="48" idx="2"/>
            <a:endCxn id="49" idx="0"/>
          </p:cNvCxnSpPr>
          <p:nvPr/>
        </p:nvCxnSpPr>
        <p:spPr>
          <a:xfrm rot="16200000" flipH="1">
            <a:off x="13365458" y="17488394"/>
            <a:ext cx="300083" cy="1177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angular 115"/>
          <p:cNvCxnSpPr>
            <a:stCxn id="49" idx="1"/>
            <a:endCxn id="51" idx="3"/>
          </p:cNvCxnSpPr>
          <p:nvPr/>
        </p:nvCxnSpPr>
        <p:spPr>
          <a:xfrm rot="10800000">
            <a:off x="11516182" y="18385705"/>
            <a:ext cx="863918" cy="249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angular 119"/>
          <p:cNvCxnSpPr>
            <a:stCxn id="49" idx="2"/>
            <a:endCxn id="54" idx="1"/>
          </p:cNvCxnSpPr>
          <p:nvPr/>
        </p:nvCxnSpPr>
        <p:spPr>
          <a:xfrm rot="5400000">
            <a:off x="12190905" y="18726379"/>
            <a:ext cx="924795" cy="173616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angular 122"/>
          <p:cNvCxnSpPr>
            <a:stCxn id="51" idx="0"/>
            <a:endCxn id="48" idx="1"/>
          </p:cNvCxnSpPr>
          <p:nvPr/>
        </p:nvCxnSpPr>
        <p:spPr>
          <a:xfrm rot="5400000" flipH="1" flipV="1">
            <a:off x="10684619" y="16461455"/>
            <a:ext cx="1360908" cy="1761938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adroTexto 125"/>
          <p:cNvSpPr txBox="1"/>
          <p:nvPr/>
        </p:nvSpPr>
        <p:spPr>
          <a:xfrm>
            <a:off x="10840168" y="18002409"/>
            <a:ext cx="2480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No</a:t>
            </a:r>
            <a:endParaRPr lang="en-US" sz="2000" dirty="0"/>
          </a:p>
        </p:txBody>
      </p:sp>
      <p:sp>
        <p:nvSpPr>
          <p:cNvPr id="127" name="CuadroTexto 126"/>
          <p:cNvSpPr txBox="1"/>
          <p:nvPr/>
        </p:nvSpPr>
        <p:spPr>
          <a:xfrm>
            <a:off x="11969108" y="19172067"/>
            <a:ext cx="2480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smtClean="0"/>
              <a:t>Yes</a:t>
            </a:r>
            <a:endParaRPr lang="en-US" sz="2000" dirty="0"/>
          </a:p>
        </p:txBody>
      </p:sp>
      <p:cxnSp>
        <p:nvCxnSpPr>
          <p:cNvPr id="128" name="Conector angular 127"/>
          <p:cNvCxnSpPr>
            <a:stCxn id="54" idx="3"/>
            <a:endCxn id="56" idx="0"/>
          </p:cNvCxnSpPr>
          <p:nvPr/>
        </p:nvCxnSpPr>
        <p:spPr>
          <a:xfrm rot="5400000" flipH="1" flipV="1">
            <a:off x="9473837" y="12148096"/>
            <a:ext cx="11127234" cy="6504473"/>
          </a:xfrm>
          <a:prstGeom prst="bentConnector5">
            <a:avLst>
              <a:gd name="adj1" fmla="val -4622"/>
              <a:gd name="adj2" fmla="val 58008"/>
              <a:gd name="adj3" fmla="val 10205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angular 146"/>
          <p:cNvCxnSpPr>
            <a:stCxn id="57" idx="2"/>
            <a:endCxn id="58" idx="3"/>
          </p:cNvCxnSpPr>
          <p:nvPr/>
        </p:nvCxnSpPr>
        <p:spPr>
          <a:xfrm rot="16200000" flipH="1">
            <a:off x="18415040" y="12448374"/>
            <a:ext cx="330818" cy="147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angular 149"/>
          <p:cNvCxnSpPr>
            <a:stCxn id="58" idx="1"/>
            <a:endCxn id="59" idx="0"/>
          </p:cNvCxnSpPr>
          <p:nvPr/>
        </p:nvCxnSpPr>
        <p:spPr>
          <a:xfrm rot="5400000">
            <a:off x="18412416" y="13787690"/>
            <a:ext cx="324687" cy="1285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angular 152"/>
          <p:cNvCxnSpPr>
            <a:stCxn id="59" idx="2"/>
            <a:endCxn id="60" idx="0"/>
          </p:cNvCxnSpPr>
          <p:nvPr/>
        </p:nvCxnSpPr>
        <p:spPr>
          <a:xfrm rot="5400000">
            <a:off x="18430904" y="15470757"/>
            <a:ext cx="272586" cy="226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angular 155"/>
          <p:cNvCxnSpPr>
            <a:stCxn id="60" idx="2"/>
            <a:endCxn id="61" idx="0"/>
          </p:cNvCxnSpPr>
          <p:nvPr/>
        </p:nvCxnSpPr>
        <p:spPr>
          <a:xfrm rot="16200000" flipH="1">
            <a:off x="18362671" y="17025176"/>
            <a:ext cx="420433" cy="1364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angular 159"/>
          <p:cNvCxnSpPr>
            <a:stCxn id="61" idx="2"/>
            <a:endCxn id="62" idx="0"/>
          </p:cNvCxnSpPr>
          <p:nvPr/>
        </p:nvCxnSpPr>
        <p:spPr>
          <a:xfrm rot="5400000">
            <a:off x="18351809" y="18683720"/>
            <a:ext cx="455805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angular 163"/>
          <p:cNvCxnSpPr>
            <a:stCxn id="62" idx="2"/>
            <a:endCxn id="63" idx="1"/>
          </p:cNvCxnSpPr>
          <p:nvPr/>
        </p:nvCxnSpPr>
        <p:spPr>
          <a:xfrm rot="5400000">
            <a:off x="18404702" y="20300233"/>
            <a:ext cx="350019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angular 169"/>
          <p:cNvCxnSpPr>
            <a:stCxn id="63" idx="2"/>
            <a:endCxn id="58" idx="2"/>
          </p:cNvCxnSpPr>
          <p:nvPr/>
        </p:nvCxnSpPr>
        <p:spPr>
          <a:xfrm rot="10800000">
            <a:off x="17065771" y="13123149"/>
            <a:ext cx="26395" cy="7783708"/>
          </a:xfrm>
          <a:prstGeom prst="bentConnector3">
            <a:avLst>
              <a:gd name="adj1" fmla="val 265140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angular 174"/>
          <p:cNvCxnSpPr>
            <a:stCxn id="63" idx="3"/>
            <a:endCxn id="55" idx="0"/>
          </p:cNvCxnSpPr>
          <p:nvPr/>
        </p:nvCxnSpPr>
        <p:spPr>
          <a:xfrm rot="5400000">
            <a:off x="16394969" y="19917693"/>
            <a:ext cx="763965" cy="360552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angular 179"/>
          <p:cNvCxnSpPr>
            <a:stCxn id="35" idx="2"/>
            <a:endCxn id="30" idx="1"/>
          </p:cNvCxnSpPr>
          <p:nvPr/>
        </p:nvCxnSpPr>
        <p:spPr>
          <a:xfrm rot="5400000">
            <a:off x="4605575" y="11398536"/>
            <a:ext cx="474697" cy="15239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angular 182"/>
          <p:cNvCxnSpPr>
            <a:stCxn id="30" idx="4"/>
            <a:endCxn id="31" idx="0"/>
          </p:cNvCxnSpPr>
          <p:nvPr/>
        </p:nvCxnSpPr>
        <p:spPr>
          <a:xfrm rot="16200000" flipH="1">
            <a:off x="4575246" y="13028695"/>
            <a:ext cx="627097" cy="24414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angular 185"/>
          <p:cNvCxnSpPr>
            <a:stCxn id="31" idx="2"/>
            <a:endCxn id="32" idx="0"/>
          </p:cNvCxnSpPr>
          <p:nvPr/>
        </p:nvCxnSpPr>
        <p:spPr>
          <a:xfrm rot="16200000" flipH="1">
            <a:off x="4344840" y="15287898"/>
            <a:ext cx="596994" cy="24676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angular 188"/>
          <p:cNvCxnSpPr>
            <a:stCxn id="32" idx="2"/>
            <a:endCxn id="34" idx="0"/>
          </p:cNvCxnSpPr>
          <p:nvPr/>
        </p:nvCxnSpPr>
        <p:spPr>
          <a:xfrm rot="5400000">
            <a:off x="4500667" y="17100737"/>
            <a:ext cx="53210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angular 191"/>
          <p:cNvCxnSpPr>
            <a:stCxn id="34" idx="2"/>
            <a:endCxn id="29" idx="0"/>
          </p:cNvCxnSpPr>
          <p:nvPr/>
        </p:nvCxnSpPr>
        <p:spPr>
          <a:xfrm rot="5400000">
            <a:off x="4550780" y="18707636"/>
            <a:ext cx="431881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angular 195"/>
          <p:cNvCxnSpPr>
            <a:stCxn id="20" idx="2"/>
            <a:endCxn id="7" idx="0"/>
          </p:cNvCxnSpPr>
          <p:nvPr/>
        </p:nvCxnSpPr>
        <p:spPr>
          <a:xfrm rot="5400000">
            <a:off x="-1763122" y="11569344"/>
            <a:ext cx="752389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angular 198"/>
          <p:cNvCxnSpPr>
            <a:stCxn id="7" idx="2"/>
            <a:endCxn id="9" idx="0"/>
          </p:cNvCxnSpPr>
          <p:nvPr/>
        </p:nvCxnSpPr>
        <p:spPr>
          <a:xfrm rot="5400000">
            <a:off x="-2932600" y="12232137"/>
            <a:ext cx="819649" cy="227169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angular 201"/>
          <p:cNvCxnSpPr>
            <a:stCxn id="7" idx="2"/>
            <a:endCxn id="10" idx="0"/>
          </p:cNvCxnSpPr>
          <p:nvPr/>
        </p:nvCxnSpPr>
        <p:spPr>
          <a:xfrm rot="16200000" flipH="1">
            <a:off x="-772824" y="12344055"/>
            <a:ext cx="819649" cy="204785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angular 204"/>
          <p:cNvCxnSpPr>
            <a:stCxn id="9" idx="2"/>
            <a:endCxn id="6" idx="0"/>
          </p:cNvCxnSpPr>
          <p:nvPr/>
        </p:nvCxnSpPr>
        <p:spPr>
          <a:xfrm rot="5400000">
            <a:off x="-3911120" y="15124744"/>
            <a:ext cx="503468" cy="152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angular 207"/>
          <p:cNvCxnSpPr>
            <a:stCxn id="10" idx="2"/>
            <a:endCxn id="12" idx="0"/>
          </p:cNvCxnSpPr>
          <p:nvPr/>
        </p:nvCxnSpPr>
        <p:spPr>
          <a:xfrm rot="16200000" flipH="1">
            <a:off x="438484" y="15096217"/>
            <a:ext cx="446425" cy="153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angular 210"/>
          <p:cNvCxnSpPr>
            <a:stCxn id="6" idx="2"/>
            <a:endCxn id="13" idx="3"/>
          </p:cNvCxnSpPr>
          <p:nvPr/>
        </p:nvCxnSpPr>
        <p:spPr>
          <a:xfrm rot="16200000" flipH="1">
            <a:off x="-2864745" y="15532336"/>
            <a:ext cx="630496" cy="2221306"/>
          </a:xfrm>
          <a:prstGeom prst="bentConnector3">
            <a:avLst>
              <a:gd name="adj1" fmla="val 45396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angular 213"/>
          <p:cNvCxnSpPr>
            <a:stCxn id="12" idx="2"/>
            <a:endCxn id="13" idx="3"/>
          </p:cNvCxnSpPr>
          <p:nvPr/>
        </p:nvCxnSpPr>
        <p:spPr>
          <a:xfrm rot="5400000">
            <a:off x="-731959" y="15563813"/>
            <a:ext cx="687539" cy="210130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angular 217"/>
          <p:cNvCxnSpPr>
            <a:stCxn id="13" idx="1"/>
            <a:endCxn id="14" idx="0"/>
          </p:cNvCxnSpPr>
          <p:nvPr/>
        </p:nvCxnSpPr>
        <p:spPr>
          <a:xfrm rot="5400000">
            <a:off x="-1571553" y="18252996"/>
            <a:ext cx="265418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angular 220"/>
          <p:cNvCxnSpPr>
            <a:stCxn id="14" idx="2"/>
            <a:endCxn id="391" idx="1"/>
          </p:cNvCxnSpPr>
          <p:nvPr/>
        </p:nvCxnSpPr>
        <p:spPr>
          <a:xfrm rot="16200000" flipH="1">
            <a:off x="-1579823" y="19477183"/>
            <a:ext cx="307067" cy="25109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angular 224"/>
          <p:cNvCxnSpPr>
            <a:stCxn id="391" idx="3"/>
            <a:endCxn id="18" idx="0"/>
          </p:cNvCxnSpPr>
          <p:nvPr/>
        </p:nvCxnSpPr>
        <p:spPr>
          <a:xfrm rot="16200000" flipH="1">
            <a:off x="-1667668" y="21059254"/>
            <a:ext cx="507866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angular 228"/>
          <p:cNvCxnSpPr>
            <a:stCxn id="5" idx="2"/>
            <a:endCxn id="11" idx="0"/>
          </p:cNvCxnSpPr>
          <p:nvPr/>
        </p:nvCxnSpPr>
        <p:spPr>
          <a:xfrm rot="16200000" flipH="1">
            <a:off x="-7718837" y="11495262"/>
            <a:ext cx="507508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angular 231"/>
          <p:cNvCxnSpPr>
            <a:stCxn id="11" idx="2"/>
            <a:endCxn id="8" idx="0"/>
          </p:cNvCxnSpPr>
          <p:nvPr/>
        </p:nvCxnSpPr>
        <p:spPr>
          <a:xfrm rot="5400000">
            <a:off x="-7737779" y="12783952"/>
            <a:ext cx="475579" cy="6981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angular 234"/>
          <p:cNvCxnSpPr>
            <a:stCxn id="8" idx="2"/>
            <a:endCxn id="22" idx="0"/>
          </p:cNvCxnSpPr>
          <p:nvPr/>
        </p:nvCxnSpPr>
        <p:spPr>
          <a:xfrm rot="5400000">
            <a:off x="-7763208" y="14328958"/>
            <a:ext cx="393073" cy="6354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ctor angular 238"/>
          <p:cNvCxnSpPr>
            <a:stCxn id="22" idx="2"/>
            <a:endCxn id="23" idx="0"/>
          </p:cNvCxnSpPr>
          <p:nvPr/>
        </p:nvCxnSpPr>
        <p:spPr>
          <a:xfrm rot="5400000">
            <a:off x="-7879729" y="15927705"/>
            <a:ext cx="562567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ector angular 241"/>
          <p:cNvCxnSpPr>
            <a:stCxn id="23" idx="2"/>
            <a:endCxn id="24" idx="0"/>
          </p:cNvCxnSpPr>
          <p:nvPr/>
        </p:nvCxnSpPr>
        <p:spPr>
          <a:xfrm rot="5400000">
            <a:off x="-7879729" y="17579425"/>
            <a:ext cx="562567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angular 244"/>
          <p:cNvCxnSpPr>
            <a:stCxn id="24" idx="2"/>
            <a:endCxn id="25" idx="0"/>
          </p:cNvCxnSpPr>
          <p:nvPr/>
        </p:nvCxnSpPr>
        <p:spPr>
          <a:xfrm rot="5400000">
            <a:off x="-7879729" y="19231145"/>
            <a:ext cx="562567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angular 247"/>
          <p:cNvCxnSpPr>
            <a:stCxn id="25" idx="2"/>
            <a:endCxn id="26" idx="0"/>
          </p:cNvCxnSpPr>
          <p:nvPr/>
        </p:nvCxnSpPr>
        <p:spPr>
          <a:xfrm rot="5400000">
            <a:off x="-7874112" y="20858212"/>
            <a:ext cx="532297" cy="19036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Proceso alternativo 250"/>
          <p:cNvSpPr/>
          <p:nvPr/>
        </p:nvSpPr>
        <p:spPr>
          <a:xfrm>
            <a:off x="-11583109" y="21133878"/>
            <a:ext cx="1263113" cy="445809"/>
          </a:xfrm>
          <a:prstGeom prst="flowChartAlternateProcess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>
                <a:solidFill>
                  <a:schemeClr val="tx1"/>
                </a:solidFill>
              </a:rPr>
              <a:t>END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55" name="Conector angular 354"/>
          <p:cNvCxnSpPr>
            <a:endCxn id="57" idx="0"/>
          </p:cNvCxnSpPr>
          <p:nvPr/>
        </p:nvCxnSpPr>
        <p:spPr>
          <a:xfrm rot="16200000" flipH="1">
            <a:off x="18255139" y="11008632"/>
            <a:ext cx="428106" cy="22103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Recortar rectángulo de esquina del mismo lado 390"/>
          <p:cNvSpPr/>
          <p:nvPr/>
        </p:nvSpPr>
        <p:spPr>
          <a:xfrm flipH="1" flipV="1">
            <a:off x="-3355253" y="19643272"/>
            <a:ext cx="3883036" cy="1162050"/>
          </a:xfrm>
          <a:prstGeom prst="snip2Same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4" name="Proceso alternativo 393"/>
          <p:cNvSpPr/>
          <p:nvPr/>
        </p:nvSpPr>
        <p:spPr>
          <a:xfrm>
            <a:off x="-9076220" y="1423651"/>
            <a:ext cx="1263113" cy="445809"/>
          </a:xfrm>
          <a:prstGeom prst="flowChartAlternateProcess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5" name="Proceso 394"/>
          <p:cNvSpPr/>
          <p:nvPr/>
        </p:nvSpPr>
        <p:spPr>
          <a:xfrm>
            <a:off x="-9322044" y="2176527"/>
            <a:ext cx="1799451" cy="701875"/>
          </a:xfrm>
          <a:prstGeom prst="flowChartProcess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6" name="Datos 395"/>
          <p:cNvSpPr/>
          <p:nvPr/>
        </p:nvSpPr>
        <p:spPr>
          <a:xfrm>
            <a:off x="-9399588" y="3199635"/>
            <a:ext cx="1749228" cy="753284"/>
          </a:xfrm>
          <a:prstGeom prst="flowChartInputOutpu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97" name="Recortar rectángulo de esquina del mismo lado 396"/>
          <p:cNvSpPr/>
          <p:nvPr/>
        </p:nvSpPr>
        <p:spPr>
          <a:xfrm>
            <a:off x="-9047913" y="4153099"/>
            <a:ext cx="1293626" cy="761558"/>
          </a:xfrm>
          <a:prstGeom prst="snip2Same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99" name="Preparación 398"/>
          <p:cNvSpPr/>
          <p:nvPr/>
        </p:nvSpPr>
        <p:spPr>
          <a:xfrm>
            <a:off x="-5095992" y="5242497"/>
            <a:ext cx="1715041" cy="814814"/>
          </a:xfrm>
          <a:prstGeom prst="flowChartPreparation">
            <a:avLst/>
          </a:prstGeom>
          <a:noFill/>
          <a:ln w="571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0" name="Multidocumento 399"/>
          <p:cNvSpPr/>
          <p:nvPr/>
        </p:nvSpPr>
        <p:spPr>
          <a:xfrm>
            <a:off x="-5116491" y="2433383"/>
            <a:ext cx="1898159" cy="1249708"/>
          </a:xfrm>
          <a:prstGeom prst="flowChartMultidocumen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1" name="Pantalla 400"/>
          <p:cNvSpPr/>
          <p:nvPr/>
        </p:nvSpPr>
        <p:spPr>
          <a:xfrm>
            <a:off x="-5188888" y="4010931"/>
            <a:ext cx="1841311" cy="903726"/>
          </a:xfrm>
          <a:prstGeom prst="flowChartDisplay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02" name="Decisión 401"/>
          <p:cNvSpPr/>
          <p:nvPr/>
        </p:nvSpPr>
        <p:spPr>
          <a:xfrm>
            <a:off x="-4942123" y="1123608"/>
            <a:ext cx="1407305" cy="1052919"/>
          </a:xfrm>
          <a:prstGeom prst="flowChartDecision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3" name="Entrada manual 402"/>
          <p:cNvSpPr/>
          <p:nvPr/>
        </p:nvSpPr>
        <p:spPr>
          <a:xfrm>
            <a:off x="-9095355" y="6278839"/>
            <a:ext cx="1282248" cy="871614"/>
          </a:xfrm>
          <a:prstGeom prst="flowChartManualInpu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4" name="Proceso 403"/>
          <p:cNvSpPr/>
          <p:nvPr/>
        </p:nvSpPr>
        <p:spPr>
          <a:xfrm>
            <a:off x="-5033117" y="6342911"/>
            <a:ext cx="1559270" cy="987846"/>
          </a:xfrm>
          <a:prstGeom prst="flowChartProcess">
            <a:avLst/>
          </a:prstGeom>
          <a:noFill/>
          <a:ln w="571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405" name="Recortar rectángulo de esquina del mismo lado 404"/>
          <p:cNvSpPr/>
          <p:nvPr/>
        </p:nvSpPr>
        <p:spPr>
          <a:xfrm flipV="1">
            <a:off x="-9069132" y="5092033"/>
            <a:ext cx="1293626" cy="761558"/>
          </a:xfrm>
          <a:prstGeom prst="snip2Same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07" name="CuadroTexto 406"/>
          <p:cNvSpPr txBox="1"/>
          <p:nvPr/>
        </p:nvSpPr>
        <p:spPr>
          <a:xfrm>
            <a:off x="-7107227" y="1408726"/>
            <a:ext cx="164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Terminator</a:t>
            </a:r>
            <a:endParaRPr lang="en-US" sz="2400" b="1" dirty="0"/>
          </a:p>
        </p:txBody>
      </p:sp>
      <p:sp>
        <p:nvSpPr>
          <p:cNvPr id="408" name="CuadroTexto 407"/>
          <p:cNvSpPr txBox="1"/>
          <p:nvPr/>
        </p:nvSpPr>
        <p:spPr>
          <a:xfrm>
            <a:off x="-7107226" y="2287037"/>
            <a:ext cx="164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Process</a:t>
            </a:r>
            <a:endParaRPr lang="en-US" sz="2400" b="1" dirty="0"/>
          </a:p>
        </p:txBody>
      </p:sp>
      <p:sp>
        <p:nvSpPr>
          <p:cNvPr id="409" name="CuadroTexto 408"/>
          <p:cNvSpPr txBox="1"/>
          <p:nvPr/>
        </p:nvSpPr>
        <p:spPr>
          <a:xfrm>
            <a:off x="-7175226" y="3345444"/>
            <a:ext cx="164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Data</a:t>
            </a:r>
            <a:endParaRPr lang="en-US" sz="2400" b="1" dirty="0"/>
          </a:p>
        </p:txBody>
      </p:sp>
      <p:sp>
        <p:nvSpPr>
          <p:cNvPr id="410" name="CuadroTexto 409"/>
          <p:cNvSpPr txBox="1"/>
          <p:nvPr/>
        </p:nvSpPr>
        <p:spPr>
          <a:xfrm>
            <a:off x="-7062711" y="4576549"/>
            <a:ext cx="1641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Loop</a:t>
            </a:r>
          </a:p>
          <a:p>
            <a:r>
              <a:rPr lang="en-US" sz="2400" b="1" dirty="0" smtClean="0"/>
              <a:t>Start/End</a:t>
            </a:r>
            <a:endParaRPr lang="en-US" sz="2400" b="1" dirty="0"/>
          </a:p>
        </p:txBody>
      </p:sp>
      <p:sp>
        <p:nvSpPr>
          <p:cNvPr id="411" name="CuadroTexto 410"/>
          <p:cNvSpPr txBox="1"/>
          <p:nvPr/>
        </p:nvSpPr>
        <p:spPr>
          <a:xfrm>
            <a:off x="-7175226" y="6279092"/>
            <a:ext cx="1641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Manual Input</a:t>
            </a:r>
            <a:endParaRPr lang="en-US" sz="2400" b="1" dirty="0"/>
          </a:p>
        </p:txBody>
      </p:sp>
      <p:sp>
        <p:nvSpPr>
          <p:cNvPr id="412" name="CuadroTexto 411"/>
          <p:cNvSpPr txBox="1"/>
          <p:nvPr/>
        </p:nvSpPr>
        <p:spPr>
          <a:xfrm>
            <a:off x="-2762384" y="1415722"/>
            <a:ext cx="1641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Decision</a:t>
            </a:r>
            <a:endParaRPr lang="en-US" sz="2400" b="1" dirty="0"/>
          </a:p>
        </p:txBody>
      </p:sp>
      <p:sp>
        <p:nvSpPr>
          <p:cNvPr id="413" name="CuadroTexto 412"/>
          <p:cNvSpPr txBox="1"/>
          <p:nvPr/>
        </p:nvSpPr>
        <p:spPr>
          <a:xfrm>
            <a:off x="-2775179" y="2632300"/>
            <a:ext cx="1950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Documenting many files</a:t>
            </a:r>
            <a:endParaRPr lang="en-US" sz="2400" b="1" dirty="0"/>
          </a:p>
        </p:txBody>
      </p:sp>
      <p:sp>
        <p:nvSpPr>
          <p:cNvPr id="414" name="CuadroTexto 413"/>
          <p:cNvSpPr txBox="1"/>
          <p:nvPr/>
        </p:nvSpPr>
        <p:spPr>
          <a:xfrm>
            <a:off x="-2732332" y="4236762"/>
            <a:ext cx="195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Display</a:t>
            </a:r>
            <a:endParaRPr lang="en-US" sz="2400" b="1" dirty="0"/>
          </a:p>
        </p:txBody>
      </p:sp>
      <p:sp>
        <p:nvSpPr>
          <p:cNvPr id="415" name="CuadroTexto 414"/>
          <p:cNvSpPr txBox="1"/>
          <p:nvPr/>
        </p:nvSpPr>
        <p:spPr>
          <a:xfrm>
            <a:off x="-2762384" y="5419071"/>
            <a:ext cx="195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Preparation</a:t>
            </a:r>
            <a:endParaRPr lang="en-US" sz="2400" b="1" dirty="0"/>
          </a:p>
        </p:txBody>
      </p:sp>
      <p:sp>
        <p:nvSpPr>
          <p:cNvPr id="416" name="CuadroTexto 415"/>
          <p:cNvSpPr txBox="1"/>
          <p:nvPr/>
        </p:nvSpPr>
        <p:spPr>
          <a:xfrm>
            <a:off x="-2775179" y="6437879"/>
            <a:ext cx="1477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Sub-flow Diagram</a:t>
            </a:r>
            <a:endParaRPr lang="en-US" sz="2400" b="1" dirty="0"/>
          </a:p>
        </p:txBody>
      </p:sp>
      <p:cxnSp>
        <p:nvCxnSpPr>
          <p:cNvPr id="417" name="Conector angular 416"/>
          <p:cNvCxnSpPr>
            <a:stCxn id="394" idx="3"/>
            <a:endCxn id="407" idx="1"/>
          </p:cNvCxnSpPr>
          <p:nvPr/>
        </p:nvCxnSpPr>
        <p:spPr>
          <a:xfrm flipV="1">
            <a:off x="-7813107" y="1639559"/>
            <a:ext cx="705880" cy="699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ector angular 424"/>
          <p:cNvCxnSpPr>
            <a:stCxn id="395" idx="3"/>
            <a:endCxn id="408" idx="1"/>
          </p:cNvCxnSpPr>
          <p:nvPr/>
        </p:nvCxnSpPr>
        <p:spPr>
          <a:xfrm flipV="1">
            <a:off x="-7522593" y="2517870"/>
            <a:ext cx="415367" cy="959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Conector angular 427"/>
          <p:cNvCxnSpPr>
            <a:stCxn id="396" idx="5"/>
            <a:endCxn id="409" idx="1"/>
          </p:cNvCxnSpPr>
          <p:nvPr/>
        </p:nvCxnSpPr>
        <p:spPr>
          <a:xfrm>
            <a:off x="-7825283" y="3576277"/>
            <a:ext cx="650057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Conector angular 431"/>
          <p:cNvCxnSpPr>
            <a:stCxn id="397" idx="0"/>
            <a:endCxn id="410" idx="1"/>
          </p:cNvCxnSpPr>
          <p:nvPr/>
        </p:nvCxnSpPr>
        <p:spPr>
          <a:xfrm>
            <a:off x="-7754287" y="4533878"/>
            <a:ext cx="691576" cy="45817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Conector angular 434"/>
          <p:cNvCxnSpPr>
            <a:stCxn id="405" idx="0"/>
            <a:endCxn id="410" idx="1"/>
          </p:cNvCxnSpPr>
          <p:nvPr/>
        </p:nvCxnSpPr>
        <p:spPr>
          <a:xfrm flipV="1">
            <a:off x="-7775506" y="4992048"/>
            <a:ext cx="712795" cy="480764"/>
          </a:xfrm>
          <a:prstGeom prst="bentConnector3">
            <a:avLst>
              <a:gd name="adj1" fmla="val 5408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Conector angular 442"/>
          <p:cNvCxnSpPr>
            <a:stCxn id="403" idx="3"/>
            <a:endCxn id="411" idx="1"/>
          </p:cNvCxnSpPr>
          <p:nvPr/>
        </p:nvCxnSpPr>
        <p:spPr>
          <a:xfrm flipV="1">
            <a:off x="-7813107" y="6694591"/>
            <a:ext cx="637881" cy="20055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Conector angular 445"/>
          <p:cNvCxnSpPr>
            <a:stCxn id="402" idx="3"/>
            <a:endCxn id="412" idx="1"/>
          </p:cNvCxnSpPr>
          <p:nvPr/>
        </p:nvCxnSpPr>
        <p:spPr>
          <a:xfrm flipV="1">
            <a:off x="-3534818" y="1646555"/>
            <a:ext cx="772434" cy="351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Conector angular 449"/>
          <p:cNvCxnSpPr>
            <a:stCxn id="400" idx="3"/>
            <a:endCxn id="413" idx="1"/>
          </p:cNvCxnSpPr>
          <p:nvPr/>
        </p:nvCxnSpPr>
        <p:spPr>
          <a:xfrm flipV="1">
            <a:off x="-3218332" y="3047799"/>
            <a:ext cx="443153" cy="10438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Conector angular 453"/>
          <p:cNvCxnSpPr>
            <a:stCxn id="401" idx="3"/>
            <a:endCxn id="414" idx="1"/>
          </p:cNvCxnSpPr>
          <p:nvPr/>
        </p:nvCxnSpPr>
        <p:spPr>
          <a:xfrm>
            <a:off x="-3347577" y="4462794"/>
            <a:ext cx="615245" cy="480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Conector angular 458"/>
          <p:cNvCxnSpPr>
            <a:stCxn id="399" idx="3"/>
            <a:endCxn id="415" idx="1"/>
          </p:cNvCxnSpPr>
          <p:nvPr/>
        </p:nvCxnSpPr>
        <p:spPr>
          <a:xfrm>
            <a:off x="-3380951" y="5649904"/>
            <a:ext cx="618567" cy="127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ector angular 461"/>
          <p:cNvCxnSpPr>
            <a:stCxn id="404" idx="3"/>
            <a:endCxn id="416" idx="1"/>
          </p:cNvCxnSpPr>
          <p:nvPr/>
        </p:nvCxnSpPr>
        <p:spPr>
          <a:xfrm>
            <a:off x="-3473847" y="6836834"/>
            <a:ext cx="698668" cy="16544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CuadroTexto 465"/>
          <p:cNvSpPr txBox="1"/>
          <p:nvPr/>
        </p:nvSpPr>
        <p:spPr>
          <a:xfrm>
            <a:off x="-9095355" y="684107"/>
            <a:ext cx="7555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i="1" dirty="0" smtClean="0"/>
              <a:t>LEGEND: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07909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75" y="380998"/>
            <a:ext cx="3771900" cy="59150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7489236" y="638569"/>
            <a:ext cx="2286000" cy="539988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8340136" y="971150"/>
            <a:ext cx="584200" cy="2463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8340136" y="3206350"/>
            <a:ext cx="584200" cy="2463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ángulo 20"/>
          <p:cNvSpPr/>
          <p:nvPr/>
        </p:nvSpPr>
        <p:spPr>
          <a:xfrm>
            <a:off x="7044736" y="1834750"/>
            <a:ext cx="1295400" cy="495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ángulo 21"/>
          <p:cNvSpPr/>
          <p:nvPr/>
        </p:nvSpPr>
        <p:spPr>
          <a:xfrm>
            <a:off x="8930686" y="1834750"/>
            <a:ext cx="2374900" cy="495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22"/>
          <p:cNvSpPr/>
          <p:nvPr/>
        </p:nvSpPr>
        <p:spPr>
          <a:xfrm>
            <a:off x="8930686" y="4190600"/>
            <a:ext cx="2349500" cy="495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/>
          <p:cNvSpPr/>
          <p:nvPr/>
        </p:nvSpPr>
        <p:spPr>
          <a:xfrm>
            <a:off x="7044736" y="4190600"/>
            <a:ext cx="1295400" cy="495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ector recto 25"/>
          <p:cNvCxnSpPr/>
          <p:nvPr/>
        </p:nvCxnSpPr>
        <p:spPr>
          <a:xfrm>
            <a:off x="6403386" y="2082400"/>
            <a:ext cx="4457700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/>
          <p:cNvCxnSpPr/>
          <p:nvPr/>
        </p:nvCxnSpPr>
        <p:spPr>
          <a:xfrm>
            <a:off x="8098836" y="3331761"/>
            <a:ext cx="1066800" cy="6749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>
            <a:off x="6377986" y="4438250"/>
            <a:ext cx="4457700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ángulo 32"/>
          <p:cNvSpPr/>
          <p:nvPr/>
        </p:nvSpPr>
        <p:spPr>
          <a:xfrm>
            <a:off x="7806736" y="875305"/>
            <a:ext cx="1701800" cy="492641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echa derecha 33"/>
          <p:cNvSpPr/>
          <p:nvPr/>
        </p:nvSpPr>
        <p:spPr>
          <a:xfrm rot="1622995">
            <a:off x="8665356" y="3320519"/>
            <a:ext cx="613874" cy="40209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/>
              <p:cNvSpPr txBox="1"/>
              <p:nvPr/>
            </p:nvSpPr>
            <p:spPr>
              <a:xfrm>
                <a:off x="8947019" y="3746793"/>
                <a:ext cx="510717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𝑃𝐿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𝑓𝑟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Cuadro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7019" y="3746793"/>
                <a:ext cx="510717" cy="299249"/>
              </a:xfrm>
              <a:prstGeom prst="rect">
                <a:avLst/>
              </a:prstGeom>
              <a:blipFill rotWithShape="0">
                <a:blip r:embed="rId3"/>
                <a:stretch>
                  <a:fillRect l="-10843" r="-963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/>
              <p:cNvSpPr txBox="1"/>
              <p:nvPr/>
            </p:nvSpPr>
            <p:spPr>
              <a:xfrm>
                <a:off x="4860336" y="2379871"/>
                <a:ext cx="1702389" cy="2123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13800" b="1" dirty="0"/>
              </a:p>
            </p:txBody>
          </p:sp>
        </mc:Choice>
        <mc:Fallback xmlns="">
          <p:sp>
            <p:nvSpPr>
              <p:cNvPr id="36" name="CuadroTexto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336" y="2379871"/>
                <a:ext cx="1702389" cy="21236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7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487" y="927308"/>
            <a:ext cx="8429625" cy="29051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4644436" y="1109871"/>
                <a:ext cx="1702389" cy="21236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13800" b="1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436" y="1109871"/>
                <a:ext cx="1702389" cy="21236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849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-1905000" y="7219950"/>
            <a:ext cx="15659100" cy="12134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498" y="15067445"/>
            <a:ext cx="5944079" cy="330873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28" t="23133" r="8631" b="26908"/>
          <a:stretch/>
        </p:blipFill>
        <p:spPr>
          <a:xfrm>
            <a:off x="513788" y="7873729"/>
            <a:ext cx="4458960" cy="208218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071" y="7450194"/>
            <a:ext cx="3724275" cy="280035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" t="26667" r="15949" b="1366"/>
          <a:stretch/>
        </p:blipFill>
        <p:spPr>
          <a:xfrm>
            <a:off x="2784749" y="11261856"/>
            <a:ext cx="4761578" cy="3312403"/>
          </a:xfrm>
          <a:prstGeom prst="rect">
            <a:avLst/>
          </a:prstGeom>
        </p:spPr>
      </p:pic>
      <p:sp>
        <p:nvSpPr>
          <p:cNvPr id="9" name="Cerrar llave 8"/>
          <p:cNvSpPr/>
          <p:nvPr/>
        </p:nvSpPr>
        <p:spPr>
          <a:xfrm rot="5400000">
            <a:off x="4737333" y="5327325"/>
            <a:ext cx="856411" cy="10026278"/>
          </a:xfrm>
          <a:prstGeom prst="rightBrace">
            <a:avLst>
              <a:gd name="adj1" fmla="val 8333"/>
              <a:gd name="adj2" fmla="val 50071"/>
            </a:avLst>
          </a:prstGeom>
          <a:noFill/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ector recto de flecha 10"/>
          <p:cNvCxnSpPr>
            <a:stCxn id="8" idx="2"/>
            <a:endCxn id="4" idx="0"/>
          </p:cNvCxnSpPr>
          <p:nvPr/>
        </p:nvCxnSpPr>
        <p:spPr>
          <a:xfrm>
            <a:off x="5165538" y="14574259"/>
            <a:ext cx="0" cy="49318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248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9349</TotalTime>
  <Words>402</Words>
  <Application>Microsoft Office PowerPoint</Application>
  <PresentationFormat>Panorámica</PresentationFormat>
  <Paragraphs>92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MSI</dc:creator>
  <cp:lastModifiedBy>MSI</cp:lastModifiedBy>
  <cp:revision>33</cp:revision>
  <dcterms:created xsi:type="dcterms:W3CDTF">2021-03-08T11:20:36Z</dcterms:created>
  <dcterms:modified xsi:type="dcterms:W3CDTF">2021-03-22T18:28:33Z</dcterms:modified>
</cp:coreProperties>
</file>