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8"/>
  </p:notesMasterIdLst>
  <p:sldIdLst>
    <p:sldId id="256" r:id="rId2"/>
    <p:sldId id="257" r:id="rId3"/>
    <p:sldId id="258" r:id="rId4"/>
    <p:sldId id="259" r:id="rId5"/>
    <p:sldId id="260" r:id="rId6"/>
    <p:sldId id="261" r:id="rId7"/>
  </p:sldIdLst>
  <p:sldSz cx="12192000" cy="6858000"/>
  <p:notesSz cx="7772400" cy="10058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JQrgkjIgU0BCwjfhbkkKj7Xqci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Agudelo" initials="DA" lastIdx="1" clrIdx="0">
    <p:extLst>
      <p:ext uri="{19B8F6BF-5375-455C-9EA6-DF929625EA0E}">
        <p15:presenceInfo xmlns:p15="http://schemas.microsoft.com/office/powerpoint/2012/main" userId="2b68c5f2f24d46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76EC8-0797-4767-B48B-FE6E37549141}">
  <a:tblStyle styleId="{8A676EC8-0797-4767-B48B-FE6E3754914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4" Type="http://schemas.openxmlformats.org/officeDocument/2006/relationships/slide" Target="slides/slide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12:43:12.864" idx="1">
    <p:pos x="7681" y="0"/>
    <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d317ae2b_0_27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add317ae2b_0_27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add317ae2b_0_11: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gadd317ae2b_0_1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5.jp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descr="Cómo sería un mundo sin ganadería industrial? | Igualdad Animal México"/>
          <p:cNvPicPr preferRelativeResize="0"/>
          <p:nvPr/>
        </p:nvPicPr>
        <p:blipFill rotWithShape="1">
          <a:blip r:embed="rId3">
            <a:alphaModFix/>
          </a:blip>
          <a:srcRect l="39100" r="1572"/>
          <a:stretch/>
        </p:blipFill>
        <p:spPr>
          <a:xfrm>
            <a:off x="-51120" y="-8640"/>
            <a:ext cx="12254040" cy="6881400"/>
          </a:xfrm>
          <a:prstGeom prst="rect">
            <a:avLst/>
          </a:prstGeom>
          <a:noFill/>
          <a:ln>
            <a:noFill/>
          </a:ln>
        </p:spPr>
      </p:pic>
      <p:sp>
        <p:nvSpPr>
          <p:cNvPr id="190" name="Google Shape;190;p1"/>
          <p:cNvSpPr/>
          <p:nvPr/>
        </p:nvSpPr>
        <p:spPr>
          <a:xfrm>
            <a:off x="1622520" y="-2340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5153189" y="3647841"/>
            <a:ext cx="6145920" cy="1633680"/>
          </a:xfrm>
          <a:prstGeom prst="rect">
            <a:avLst/>
          </a:prstGeom>
          <a:noFill/>
          <a:ln>
            <a:noFill/>
          </a:ln>
        </p:spPr>
        <p:txBody>
          <a:bodyPr spcFirstLastPara="1" wrap="square" lIns="91425" tIns="45700" rIns="91425" bIns="45700" anchor="b" anchorCtr="0">
            <a:noAutofit/>
          </a:bodyPr>
          <a:lstStyle/>
          <a:p>
            <a:pPr algn="ctr">
              <a:lnSpc>
                <a:spcPct val="90000"/>
              </a:lnSpc>
            </a:pPr>
            <a:r>
              <a:rPr lang="en-US" sz="3600" b="1" i="0" u="none" strike="noStrike" dirty="0">
                <a:solidFill>
                  <a:srgbClr val="000000"/>
                </a:solidFill>
                <a:effectLst/>
                <a:latin typeface="Times New Roman" panose="02020603050405020304" pitchFamily="18" charset="0"/>
              </a:rPr>
              <a:t>USE OF NEURAL NETWORKS AND COMPRESSION ALGORITHMS FOR COW’S -HEALTH CLASSIFICATION</a:t>
            </a:r>
            <a:endParaRPr lang="en-US" sz="3600" b="0" dirty="0">
              <a:effectLst/>
            </a:endParaRPr>
          </a:p>
          <a:p>
            <a:pPr marL="0" marR="0" lvl="0" indent="0" algn="r" rtl="0">
              <a:lnSpc>
                <a:spcPct val="90000"/>
              </a:lnSpc>
              <a:spcBef>
                <a:spcPts val="0"/>
              </a:spcBef>
              <a:spcAft>
                <a:spcPts val="0"/>
              </a:spcAft>
              <a:buNone/>
            </a:pPr>
            <a:endParaRPr sz="3600" b="0" i="0" u="none" strike="noStrike" cap="none" dirty="0">
              <a:solidFill>
                <a:srgbClr val="000000"/>
              </a:solidFill>
              <a:latin typeface="Arial"/>
              <a:ea typeface="Arial"/>
              <a:cs typeface="Arial"/>
              <a:sym typeface="Arial"/>
            </a:endParaRPr>
          </a:p>
        </p:txBody>
      </p:sp>
      <p:sp>
        <p:nvSpPr>
          <p:cNvPr id="193" name="Google Shape;193;p1"/>
          <p:cNvSpPr/>
          <p:nvPr/>
        </p:nvSpPr>
        <p:spPr>
          <a:xfrm>
            <a:off x="7638298" y="602546"/>
            <a:ext cx="4064222" cy="521766"/>
          </a:xfrm>
          <a:prstGeom prst="rect">
            <a:avLst/>
          </a:prstGeom>
          <a:noFill/>
          <a:ln>
            <a:noFill/>
          </a:ln>
        </p:spPr>
        <p:txBody>
          <a:bodyPr spcFirstLastPara="1" wrap="square" lIns="90000" tIns="45000" rIns="90000" bIns="45000" anchor="t" anchorCtr="0">
            <a:spAutoFit/>
          </a:bodyPr>
          <a:lstStyle/>
          <a:p>
            <a:br>
              <a:rPr lang="en-US" dirty="0"/>
            </a:br>
            <a:endParaRPr sz="1400" b="0" i="0" u="none" strike="noStrike" cap="none" dirty="0">
              <a:solidFill>
                <a:schemeClr val="accent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
          <p:cNvPicPr preferRelativeResize="0"/>
          <p:nvPr/>
        </p:nvPicPr>
        <p:blipFill rotWithShape="1">
          <a:blip r:embed="rId3">
            <a:alphaModFix/>
          </a:blip>
          <a:srcRect l="885" t="-1050" r="-885" b="1050"/>
          <a:stretch/>
        </p:blipFill>
        <p:spPr>
          <a:xfrm>
            <a:off x="0" y="0"/>
            <a:ext cx="12196080" cy="6931254"/>
          </a:xfrm>
          <a:prstGeom prst="rect">
            <a:avLst/>
          </a:prstGeom>
          <a:noFill/>
          <a:ln>
            <a:noFill/>
          </a:ln>
        </p:spPr>
      </p:pic>
      <p:sp>
        <p:nvSpPr>
          <p:cNvPr id="200" name="Google Shape;200;p2"/>
          <p:cNvSpPr/>
          <p:nvPr/>
        </p:nvSpPr>
        <p:spPr>
          <a:xfrm>
            <a:off x="274747" y="288026"/>
            <a:ext cx="2459026" cy="767987"/>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i="0" u="none" strike="noStrike" cap="none" dirty="0">
                <a:solidFill>
                  <a:srgbClr val="FFFFFF"/>
                </a:solidFill>
                <a:latin typeface="Arial"/>
                <a:ea typeface="Arial"/>
                <a:cs typeface="Arial"/>
                <a:sym typeface="Arial"/>
              </a:rPr>
              <a:t>Team Presentation</a:t>
            </a:r>
            <a:endParaRPr sz="2200" b="0" i="0" u="none" strike="noStrike" cap="none" dirty="0">
              <a:latin typeface="Arial"/>
              <a:ea typeface="Arial"/>
              <a:cs typeface="Arial"/>
              <a:sym typeface="Arial"/>
            </a:endParaRPr>
          </a:p>
        </p:txBody>
      </p:sp>
      <p:grpSp>
        <p:nvGrpSpPr>
          <p:cNvPr id="203" name="Google Shape;203;p2"/>
          <p:cNvGrpSpPr/>
          <p:nvPr/>
        </p:nvGrpSpPr>
        <p:grpSpPr>
          <a:xfrm>
            <a:off x="9052560" y="1645920"/>
            <a:ext cx="2833920" cy="2742480"/>
            <a:chOff x="9052560" y="1645920"/>
            <a:chExt cx="2833920" cy="2742480"/>
          </a:xfrm>
        </p:grpSpPr>
        <p:pic>
          <p:nvPicPr>
            <p:cNvPr id="204" name="Google Shape;204;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5" name="Google Shape;205;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
          <p:cNvSpPr/>
          <p:nvPr/>
        </p:nvSpPr>
        <p:spPr>
          <a:xfrm>
            <a:off x="3599280" y="1903680"/>
            <a:ext cx="2102040" cy="2193480"/>
          </a:xfrm>
          <a:prstGeom prst="ellipse">
            <a:avLst/>
          </a:prstGeom>
          <a:blipFill>
            <a:blip r:embed="rId5"/>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
          <p:cNvSpPr/>
          <p:nvPr/>
        </p:nvSpPr>
        <p:spPr>
          <a:xfrm>
            <a:off x="9419040" y="4180680"/>
            <a:ext cx="2192760" cy="75996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Mauricio</a:t>
            </a:r>
            <a:endParaRPr sz="2200" b="0" i="0" u="none" strike="noStrike" cap="none">
              <a:latin typeface="Arial"/>
              <a:ea typeface="Arial"/>
              <a:cs typeface="Arial"/>
              <a:sym typeface="Arial"/>
            </a:endParaRPr>
          </a:p>
          <a:p>
            <a:pPr marL="0" marR="0" lvl="0" indent="0" algn="ctr" rtl="0">
              <a:lnSpc>
                <a:spcPct val="100000"/>
              </a:lnSpc>
              <a:spcBef>
                <a:spcPts val="0"/>
              </a:spcBef>
              <a:spcAft>
                <a:spcPts val="0"/>
              </a:spcAft>
              <a:buNone/>
            </a:pPr>
            <a:r>
              <a:rPr lang="en-US" sz="2200" b="0" i="0" u="none" strike="noStrike" cap="none">
                <a:solidFill>
                  <a:srgbClr val="001E33"/>
                </a:solidFill>
                <a:latin typeface="Arial"/>
                <a:ea typeface="Arial"/>
                <a:cs typeface="Arial"/>
                <a:sym typeface="Arial"/>
              </a:rPr>
              <a:t>Toro</a:t>
            </a:r>
            <a:endParaRPr sz="2200" b="0" i="0" u="none" strike="noStrike" cap="none">
              <a:latin typeface="Arial"/>
              <a:ea typeface="Arial"/>
              <a:cs typeface="Arial"/>
              <a:sym typeface="Arial"/>
            </a:endParaRPr>
          </a:p>
        </p:txBody>
      </p:sp>
      <p:sp>
        <p:nvSpPr>
          <p:cNvPr id="209" name="Google Shape;209;p2"/>
          <p:cNvSpPr/>
          <p:nvPr/>
        </p:nvSpPr>
        <p:spPr>
          <a:xfrm>
            <a:off x="3551040" y="4180680"/>
            <a:ext cx="2192760" cy="1106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s-MX" sz="2200" b="0" i="0" u="none" strike="noStrike" cap="none" dirty="0">
                <a:solidFill>
                  <a:srgbClr val="001E33"/>
                </a:solidFill>
                <a:latin typeface="Arial"/>
                <a:ea typeface="Arial"/>
                <a:cs typeface="Arial"/>
                <a:sym typeface="Arial"/>
              </a:rPr>
              <a:t>Daniel Ricardo Palacios Diego</a:t>
            </a:r>
            <a:endParaRPr sz="2200" b="0" i="0" u="none" strike="noStrike" cap="none" dirty="0">
              <a:latin typeface="Arial"/>
              <a:ea typeface="Arial"/>
              <a:cs typeface="Arial"/>
              <a:sym typeface="Arial"/>
            </a:endParaRPr>
          </a:p>
          <a:p>
            <a:pPr marL="0" marR="0" lvl="0" indent="0" algn="ctr" rtl="0">
              <a:lnSpc>
                <a:spcPct val="100000"/>
              </a:lnSpc>
              <a:spcBef>
                <a:spcPts val="0"/>
              </a:spcBef>
              <a:spcAft>
                <a:spcPts val="0"/>
              </a:spcAft>
              <a:buNone/>
            </a:pPr>
            <a:endParaRPr sz="2200" b="0" i="0" u="none" strike="noStrike" cap="none" dirty="0">
              <a:latin typeface="Arial"/>
              <a:ea typeface="Arial"/>
              <a:cs typeface="Arial"/>
              <a:sym typeface="Arial"/>
            </a:endParaRPr>
          </a:p>
        </p:txBody>
      </p:sp>
      <p:sp>
        <p:nvSpPr>
          <p:cNvPr id="210" name="Google Shape;210;p2"/>
          <p:cNvSpPr/>
          <p:nvPr/>
        </p:nvSpPr>
        <p:spPr>
          <a:xfrm>
            <a:off x="635040" y="4180680"/>
            <a:ext cx="2192760" cy="76798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2200" b="0" i="0" u="none" strike="noStrike" cap="none" dirty="0">
                <a:solidFill>
                  <a:srgbClr val="001E33"/>
                </a:solidFill>
                <a:latin typeface="Arial"/>
                <a:ea typeface="Arial"/>
                <a:cs typeface="Arial"/>
                <a:sym typeface="Arial"/>
              </a:rPr>
              <a:t>Victor Daniel Agudelo</a:t>
            </a:r>
            <a:endParaRPr sz="2200" b="0" i="0" u="none" strike="noStrike" cap="none" dirty="0">
              <a:latin typeface="Arial"/>
              <a:ea typeface="Arial"/>
              <a:cs typeface="Arial"/>
              <a:sym typeface="Arial"/>
            </a:endParaRPr>
          </a:p>
        </p:txBody>
      </p:sp>
      <p:pic>
        <p:nvPicPr>
          <p:cNvPr id="216" name="Google Shape;216;p2"/>
          <p:cNvPicPr preferRelativeResize="0"/>
          <p:nvPr/>
        </p:nvPicPr>
        <p:blipFill rotWithShape="1">
          <a:blip r:embed="rId6">
            <a:alphaModFix/>
          </a:blip>
          <a:srcRect/>
          <a:stretch/>
        </p:blipFill>
        <p:spPr>
          <a:xfrm>
            <a:off x="182880" y="6089760"/>
            <a:ext cx="621000" cy="621000"/>
          </a:xfrm>
          <a:prstGeom prst="rect">
            <a:avLst/>
          </a:prstGeom>
          <a:noFill/>
          <a:ln>
            <a:noFill/>
          </a:ln>
        </p:spPr>
      </p:pic>
      <p:sp>
        <p:nvSpPr>
          <p:cNvPr id="217" name="Google Shape;217;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s-CO" sz="2200" b="1" i="0" strike="noStrike" cap="none">
                <a:solidFill>
                  <a:srgbClr val="001E33"/>
                </a:solidFill>
              </a:rPr>
              <a:t>https://github.com/DanielPalacios05/ST0245-001</a:t>
            </a:r>
            <a:endParaRPr sz="2200" b="1" i="0" strike="noStrike" cap="none" dirty="0">
              <a:solidFill>
                <a:srgbClr val="001E33"/>
              </a:solidFill>
            </a:endParaRPr>
          </a:p>
        </p:txBody>
      </p:sp>
      <p:grpSp>
        <p:nvGrpSpPr>
          <p:cNvPr id="218" name="Google Shape;218;p2"/>
          <p:cNvGrpSpPr/>
          <p:nvPr/>
        </p:nvGrpSpPr>
        <p:grpSpPr>
          <a:xfrm>
            <a:off x="5895585" y="1674645"/>
            <a:ext cx="3383640" cy="2652120"/>
            <a:chOff x="1028310" y="1074420"/>
            <a:chExt cx="3383640" cy="2652120"/>
          </a:xfrm>
        </p:grpSpPr>
        <p:pic>
          <p:nvPicPr>
            <p:cNvPr id="219" name="Google Shape;219;p2"/>
            <p:cNvPicPr preferRelativeResize="0"/>
            <p:nvPr/>
          </p:nvPicPr>
          <p:blipFill rotWithShape="1">
            <a:blip r:embed="rId7">
              <a:alphaModFix/>
            </a:blip>
            <a:srcRect l="2187" t="17695" r="15575" b="26360"/>
            <a:stretch/>
          </p:blipFill>
          <p:spPr>
            <a:xfrm>
              <a:off x="1294925" y="1200950"/>
              <a:ext cx="2686053" cy="2436497"/>
            </a:xfrm>
            <a:prstGeom prst="rect">
              <a:avLst/>
            </a:prstGeom>
            <a:noFill/>
            <a:ln>
              <a:noFill/>
            </a:ln>
          </p:spPr>
        </p:pic>
        <p:sp>
          <p:nvSpPr>
            <p:cNvPr id="220" name="Google Shape;220;p2"/>
            <p:cNvSpPr/>
            <p:nvPr/>
          </p:nvSpPr>
          <p:spPr>
            <a:xfrm>
              <a:off x="1028310" y="10744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sp>
        <p:nvSpPr>
          <p:cNvPr id="221" name="Google Shape;221;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a:solidFill>
                  <a:srgbClr val="001E33"/>
                </a:solidFill>
              </a:rPr>
              <a:t>Simón</a:t>
            </a:r>
            <a:br>
              <a:rPr lang="en-US" sz="2200">
                <a:solidFill>
                  <a:srgbClr val="001E33"/>
                </a:solidFill>
              </a:rPr>
            </a:br>
            <a:r>
              <a:rPr lang="en-US" sz="2200">
                <a:solidFill>
                  <a:srgbClr val="001E33"/>
                </a:solidFill>
              </a:rPr>
              <a:t>Marín</a:t>
            </a:r>
            <a:endParaRPr sz="2200">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39" name="Google Shape;207;p2">
            <a:extLst>
              <a:ext uri="{FF2B5EF4-FFF2-40B4-BE49-F238E27FC236}">
                <a16:creationId xmlns:a16="http://schemas.microsoft.com/office/drawing/2014/main" id="{78C9B576-D3FF-4FE6-9800-92963B05C5C2}"/>
              </a:ext>
            </a:extLst>
          </p:cNvPr>
          <p:cNvSpPr/>
          <p:nvPr/>
        </p:nvSpPr>
        <p:spPr>
          <a:xfrm>
            <a:off x="725760" y="1876735"/>
            <a:ext cx="2102040" cy="2193480"/>
          </a:xfrm>
          <a:prstGeom prst="ellipse">
            <a:avLst/>
          </a:prstGeom>
          <a:blipFill>
            <a:blip r:embed="rId8"/>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6"/>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230" name="Google Shape;230;p6"/>
          <p:cNvSpPr/>
          <p:nvPr/>
        </p:nvSpPr>
        <p:spPr>
          <a:xfrm>
            <a:off x="265320" y="376920"/>
            <a:ext cx="329904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Training Process</a:t>
            </a:r>
            <a:endParaRPr sz="2200" b="0" i="0" u="none" strike="noStrike" cap="none">
              <a:latin typeface="Arial"/>
              <a:ea typeface="Arial"/>
              <a:cs typeface="Arial"/>
              <a:sym typeface="Arial"/>
            </a:endParaRPr>
          </a:p>
        </p:txBody>
      </p:sp>
      <p:grpSp>
        <p:nvGrpSpPr>
          <p:cNvPr id="234" name="Google Shape;234;p6"/>
          <p:cNvGrpSpPr/>
          <p:nvPr/>
        </p:nvGrpSpPr>
        <p:grpSpPr>
          <a:xfrm>
            <a:off x="742075" y="1105249"/>
            <a:ext cx="2065125" cy="1375679"/>
            <a:chOff x="589675" y="1105249"/>
            <a:chExt cx="2065125" cy="1375679"/>
          </a:xfrm>
        </p:grpSpPr>
        <p:pic>
          <p:nvPicPr>
            <p:cNvPr id="235" name="Google Shape;235;p6"/>
            <p:cNvPicPr preferRelativeResize="0"/>
            <p:nvPr/>
          </p:nvPicPr>
          <p:blipFill>
            <a:blip r:embed="rId4">
              <a:alphaModFix/>
            </a:blip>
            <a:stretch>
              <a:fillRect/>
            </a:stretch>
          </p:blipFill>
          <p:spPr>
            <a:xfrm>
              <a:off x="589675" y="1410049"/>
              <a:ext cx="1607925" cy="1070879"/>
            </a:xfrm>
            <a:prstGeom prst="rect">
              <a:avLst/>
            </a:prstGeom>
            <a:noFill/>
            <a:ln w="28575" cap="flat" cmpd="sng">
              <a:solidFill>
                <a:srgbClr val="001E33"/>
              </a:solidFill>
              <a:prstDash val="solid"/>
              <a:round/>
              <a:headEnd type="none" w="sm" len="sm"/>
              <a:tailEnd type="none" w="sm" len="sm"/>
            </a:ln>
          </p:spPr>
        </p:pic>
        <p:pic>
          <p:nvPicPr>
            <p:cNvPr id="236" name="Google Shape;236;p6"/>
            <p:cNvPicPr preferRelativeResize="0"/>
            <p:nvPr/>
          </p:nvPicPr>
          <p:blipFill>
            <a:blip r:embed="rId4">
              <a:alphaModFix/>
            </a:blip>
            <a:stretch>
              <a:fillRect/>
            </a:stretch>
          </p:blipFill>
          <p:spPr>
            <a:xfrm>
              <a:off x="818275" y="1257649"/>
              <a:ext cx="1607925" cy="1070879"/>
            </a:xfrm>
            <a:prstGeom prst="rect">
              <a:avLst/>
            </a:prstGeom>
            <a:noFill/>
            <a:ln w="28575" cap="flat" cmpd="sng">
              <a:solidFill>
                <a:srgbClr val="001E33"/>
              </a:solidFill>
              <a:prstDash val="solid"/>
              <a:round/>
              <a:headEnd type="none" w="sm" len="sm"/>
              <a:tailEnd type="none" w="sm" len="sm"/>
            </a:ln>
          </p:spPr>
        </p:pic>
        <p:pic>
          <p:nvPicPr>
            <p:cNvPr id="237" name="Google Shape;237;p6"/>
            <p:cNvPicPr preferRelativeResize="0"/>
            <p:nvPr/>
          </p:nvPicPr>
          <p:blipFill>
            <a:blip r:embed="rId4">
              <a:alphaModFix/>
            </a:blip>
            <a:stretch>
              <a:fillRect/>
            </a:stretch>
          </p:blipFill>
          <p:spPr>
            <a:xfrm>
              <a:off x="1046875" y="1105249"/>
              <a:ext cx="1607925" cy="1070879"/>
            </a:xfrm>
            <a:prstGeom prst="rect">
              <a:avLst/>
            </a:prstGeom>
            <a:noFill/>
            <a:ln w="28575" cap="flat" cmpd="sng">
              <a:solidFill>
                <a:srgbClr val="001E33"/>
              </a:solidFill>
              <a:prstDash val="solid"/>
              <a:round/>
              <a:headEnd type="none" w="sm" len="sm"/>
              <a:tailEnd type="none" w="sm" len="sm"/>
            </a:ln>
          </p:spPr>
        </p:pic>
      </p:grpSp>
      <p:grpSp>
        <p:nvGrpSpPr>
          <p:cNvPr id="238" name="Google Shape;238;p6"/>
          <p:cNvGrpSpPr/>
          <p:nvPr/>
        </p:nvGrpSpPr>
        <p:grpSpPr>
          <a:xfrm>
            <a:off x="789425" y="3608150"/>
            <a:ext cx="2093976" cy="1600200"/>
            <a:chOff x="484625" y="3608150"/>
            <a:chExt cx="2093976" cy="1600200"/>
          </a:xfrm>
        </p:grpSpPr>
        <p:pic>
          <p:nvPicPr>
            <p:cNvPr id="239" name="Google Shape;239;p6"/>
            <p:cNvPicPr preferRelativeResize="0"/>
            <p:nvPr/>
          </p:nvPicPr>
          <p:blipFill>
            <a:blip r:embed="rId5">
              <a:alphaModFix/>
            </a:blip>
            <a:stretch>
              <a:fillRect/>
            </a:stretch>
          </p:blipFill>
          <p:spPr>
            <a:xfrm>
              <a:off x="484625" y="4065350"/>
              <a:ext cx="1712976" cy="1143000"/>
            </a:xfrm>
            <a:prstGeom prst="rect">
              <a:avLst/>
            </a:prstGeom>
            <a:noFill/>
            <a:ln w="28575" cap="flat" cmpd="sng">
              <a:solidFill>
                <a:srgbClr val="0563C1"/>
              </a:solidFill>
              <a:prstDash val="solid"/>
              <a:round/>
              <a:headEnd type="none" w="sm" len="sm"/>
              <a:tailEnd type="none" w="sm" len="sm"/>
            </a:ln>
          </p:spPr>
        </p:pic>
        <p:pic>
          <p:nvPicPr>
            <p:cNvPr id="240" name="Google Shape;240;p6"/>
            <p:cNvPicPr preferRelativeResize="0"/>
            <p:nvPr/>
          </p:nvPicPr>
          <p:blipFill>
            <a:blip r:embed="rId5">
              <a:alphaModFix/>
            </a:blip>
            <a:stretch>
              <a:fillRect/>
            </a:stretch>
          </p:blipFill>
          <p:spPr>
            <a:xfrm>
              <a:off x="637025" y="3836750"/>
              <a:ext cx="1712976" cy="1143000"/>
            </a:xfrm>
            <a:prstGeom prst="rect">
              <a:avLst/>
            </a:prstGeom>
            <a:noFill/>
            <a:ln w="28575" cap="flat" cmpd="sng">
              <a:solidFill>
                <a:srgbClr val="0563C1"/>
              </a:solidFill>
              <a:prstDash val="solid"/>
              <a:round/>
              <a:headEnd type="none" w="sm" len="sm"/>
              <a:tailEnd type="none" w="sm" len="sm"/>
            </a:ln>
          </p:spPr>
        </p:pic>
        <p:pic>
          <p:nvPicPr>
            <p:cNvPr id="241" name="Google Shape;241;p6"/>
            <p:cNvPicPr preferRelativeResize="0"/>
            <p:nvPr/>
          </p:nvPicPr>
          <p:blipFill>
            <a:blip r:embed="rId5">
              <a:alphaModFix/>
            </a:blip>
            <a:stretch>
              <a:fillRect/>
            </a:stretch>
          </p:blipFill>
          <p:spPr>
            <a:xfrm>
              <a:off x="865625" y="3608150"/>
              <a:ext cx="1712976" cy="1143000"/>
            </a:xfrm>
            <a:prstGeom prst="rect">
              <a:avLst/>
            </a:prstGeom>
            <a:noFill/>
            <a:ln w="28575" cap="flat" cmpd="sng">
              <a:solidFill>
                <a:srgbClr val="0563C1"/>
              </a:solidFill>
              <a:prstDash val="solid"/>
              <a:round/>
              <a:headEnd type="none" w="sm" len="sm"/>
              <a:tailEnd type="none" w="sm" len="sm"/>
            </a:ln>
          </p:spPr>
        </p:pic>
      </p:grpSp>
      <p:sp>
        <p:nvSpPr>
          <p:cNvPr id="242" name="Google Shape;242;p6"/>
          <p:cNvSpPr/>
          <p:nvPr/>
        </p:nvSpPr>
        <p:spPr>
          <a:xfrm>
            <a:off x="-9813" y="25658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Sick-Cattle Images</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43" name="Google Shape;243;p6"/>
          <p:cNvSpPr/>
          <p:nvPr/>
        </p:nvSpPr>
        <p:spPr>
          <a:xfrm>
            <a:off x="142587" y="5309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563C1"/>
                </a:solidFill>
              </a:rPr>
              <a:t>Healthy-Cattle Images</a:t>
            </a:r>
            <a:endParaRPr sz="2200" b="1">
              <a:solidFill>
                <a:srgbClr val="0563C1"/>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44" name="Google Shape;244;p6"/>
          <p:cNvSpPr/>
          <p:nvPr/>
        </p:nvSpPr>
        <p:spPr>
          <a:xfrm>
            <a:off x="7080850" y="2124675"/>
            <a:ext cx="2221200" cy="1767300"/>
          </a:xfrm>
          <a:prstGeom prst="cube">
            <a:avLst>
              <a:gd name="adj" fmla="val 250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700" b="1">
                <a:solidFill>
                  <a:schemeClr val="accent4"/>
                </a:solidFill>
              </a:rPr>
              <a:t>Convolutional</a:t>
            </a:r>
            <a:br>
              <a:rPr lang="en-US" sz="1700" b="1">
                <a:solidFill>
                  <a:schemeClr val="accent4"/>
                </a:solidFill>
              </a:rPr>
            </a:br>
            <a:r>
              <a:rPr lang="en-US" sz="1700" b="1">
                <a:solidFill>
                  <a:schemeClr val="accent4"/>
                </a:solidFill>
              </a:rPr>
              <a:t>Neural Network</a:t>
            </a:r>
            <a:endParaRPr sz="1700" b="1">
              <a:solidFill>
                <a:schemeClr val="accent4"/>
              </a:solidFill>
            </a:endParaRPr>
          </a:p>
        </p:txBody>
      </p:sp>
      <p:grpSp>
        <p:nvGrpSpPr>
          <p:cNvPr id="245" name="Google Shape;245;p6"/>
          <p:cNvGrpSpPr/>
          <p:nvPr/>
        </p:nvGrpSpPr>
        <p:grpSpPr>
          <a:xfrm>
            <a:off x="10128850" y="2018775"/>
            <a:ext cx="1337625" cy="2131500"/>
            <a:chOff x="10299150" y="1494000"/>
            <a:chExt cx="1337625" cy="2131500"/>
          </a:xfrm>
        </p:grpSpPr>
        <p:sp>
          <p:nvSpPr>
            <p:cNvPr id="246" name="Google Shape;246;p6"/>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 name="Google Shape;255;p6"/>
            <p:cNvCxnSpPr>
              <a:stCxn id="246" idx="5"/>
              <a:endCxn id="251" idx="2"/>
            </p:cNvCxnSpPr>
            <p:nvPr/>
          </p:nvCxnSpPr>
          <p:spPr>
            <a:xfrm>
              <a:off x="10534475" y="1752371"/>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56" name="Google Shape;256;p6"/>
            <p:cNvCxnSpPr>
              <a:stCxn id="247" idx="6"/>
              <a:endCxn id="249" idx="1"/>
            </p:cNvCxnSpPr>
            <p:nvPr/>
          </p:nvCxnSpPr>
          <p:spPr>
            <a:xfrm>
              <a:off x="10574850" y="2254950"/>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57" name="Google Shape;257;p6"/>
            <p:cNvCxnSpPr>
              <a:stCxn id="248" idx="6"/>
              <a:endCxn id="250" idx="2"/>
            </p:cNvCxnSpPr>
            <p:nvPr/>
          </p:nvCxnSpPr>
          <p:spPr>
            <a:xfrm>
              <a:off x="10574850" y="2864550"/>
              <a:ext cx="257700" cy="228600"/>
            </a:xfrm>
            <a:prstGeom prst="straightConnector1">
              <a:avLst/>
            </a:prstGeom>
            <a:noFill/>
            <a:ln w="19050" cap="flat" cmpd="sng">
              <a:solidFill>
                <a:srgbClr val="001E33"/>
              </a:solidFill>
              <a:prstDash val="dash"/>
              <a:round/>
              <a:headEnd type="none" w="med" len="med"/>
              <a:tailEnd type="none" w="med" len="med"/>
            </a:ln>
          </p:spPr>
        </p:cxnSp>
        <p:cxnSp>
          <p:nvCxnSpPr>
            <p:cNvPr id="258" name="Google Shape;258;p6"/>
            <p:cNvCxnSpPr>
              <a:stCxn id="254" idx="7"/>
              <a:endCxn id="25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med" len="med"/>
              <a:tailEnd type="none" w="med" len="med"/>
            </a:ln>
          </p:spPr>
        </p:cxnSp>
        <p:cxnSp>
          <p:nvCxnSpPr>
            <p:cNvPr id="259" name="Google Shape;259;p6"/>
            <p:cNvCxnSpPr>
              <a:stCxn id="248" idx="7"/>
              <a:endCxn id="24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60" name="Google Shape;260;p6"/>
            <p:cNvCxnSpPr>
              <a:stCxn id="247" idx="7"/>
              <a:endCxn id="25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med" len="med"/>
              <a:tailEnd type="none" w="med" len="med"/>
            </a:ln>
          </p:spPr>
        </p:cxnSp>
        <p:cxnSp>
          <p:nvCxnSpPr>
            <p:cNvPr id="261" name="Google Shape;261;p6"/>
            <p:cNvCxnSpPr>
              <a:stCxn id="249" idx="7"/>
              <a:endCxn id="25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med" len="med"/>
              <a:tailEnd type="none" w="med" len="med"/>
            </a:ln>
          </p:spPr>
        </p:cxnSp>
        <p:cxnSp>
          <p:nvCxnSpPr>
            <p:cNvPr id="262" name="Google Shape;262;p6"/>
            <p:cNvCxnSpPr>
              <a:stCxn id="251" idx="5"/>
              <a:endCxn id="252" idx="1"/>
            </p:cNvCxnSpPr>
            <p:nvPr/>
          </p:nvCxnSpPr>
          <p:spPr>
            <a:xfrm>
              <a:off x="11067875" y="2057171"/>
              <a:ext cx="333600" cy="705300"/>
            </a:xfrm>
            <a:prstGeom prst="straightConnector1">
              <a:avLst/>
            </a:prstGeom>
            <a:noFill/>
            <a:ln w="19050" cap="flat" cmpd="sng">
              <a:solidFill>
                <a:srgbClr val="001E33"/>
              </a:solidFill>
              <a:prstDash val="dash"/>
              <a:round/>
              <a:headEnd type="none" w="med" len="med"/>
              <a:tailEnd type="none" w="med" len="med"/>
            </a:ln>
          </p:spPr>
        </p:cxnSp>
        <p:cxnSp>
          <p:nvCxnSpPr>
            <p:cNvPr id="263" name="Google Shape;263;p6"/>
            <p:cNvCxnSpPr>
              <a:stCxn id="250" idx="6"/>
              <a:endCxn id="25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med" len="med"/>
              <a:tailEnd type="none" w="med" len="med"/>
            </a:ln>
          </p:spPr>
        </p:cxnSp>
        <p:cxnSp>
          <p:nvCxnSpPr>
            <p:cNvPr id="264" name="Google Shape;264;p6"/>
            <p:cNvCxnSpPr>
              <a:stCxn id="249" idx="6"/>
              <a:endCxn id="252" idx="1"/>
            </p:cNvCxnSpPr>
            <p:nvPr/>
          </p:nvCxnSpPr>
          <p:spPr>
            <a:xfrm>
              <a:off x="11108250" y="2559750"/>
              <a:ext cx="293100" cy="202800"/>
            </a:xfrm>
            <a:prstGeom prst="straightConnector1">
              <a:avLst/>
            </a:prstGeom>
            <a:noFill/>
            <a:ln w="19050" cap="flat" cmpd="sng">
              <a:solidFill>
                <a:srgbClr val="001E33"/>
              </a:solidFill>
              <a:prstDash val="dash"/>
              <a:round/>
              <a:headEnd type="none" w="med" len="med"/>
              <a:tailEnd type="none" w="med" len="med"/>
            </a:ln>
          </p:spPr>
        </p:cxnSp>
        <p:cxnSp>
          <p:nvCxnSpPr>
            <p:cNvPr id="265" name="Google Shape;265;p6"/>
            <p:cNvCxnSpPr>
              <a:stCxn id="250" idx="7"/>
              <a:endCxn id="25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med" len="med"/>
              <a:tailEnd type="none" w="med" len="med"/>
            </a:ln>
          </p:spPr>
        </p:cxnSp>
      </p:grpSp>
      <p:sp>
        <p:nvSpPr>
          <p:cNvPr id="266" name="Google Shape;266;p6"/>
          <p:cNvSpPr/>
          <p:nvPr/>
        </p:nvSpPr>
        <p:spPr>
          <a:xfrm>
            <a:off x="62016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Algorithm </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67" name="Google Shape;267;p6"/>
          <p:cNvSpPr/>
          <p:nvPr/>
        </p:nvSpPr>
        <p:spPr>
          <a:xfrm>
            <a:off x="8944887" y="41824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Model</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cxnSp>
        <p:nvCxnSpPr>
          <p:cNvPr id="268" name="Google Shape;268;p6"/>
          <p:cNvCxnSpPr>
            <a:stCxn id="237" idx="3"/>
          </p:cNvCxnSpPr>
          <p:nvPr/>
        </p:nvCxnSpPr>
        <p:spPr>
          <a:xfrm>
            <a:off x="2807200" y="1640688"/>
            <a:ext cx="4249500" cy="1192500"/>
          </a:xfrm>
          <a:prstGeom prst="straightConnector1">
            <a:avLst/>
          </a:prstGeom>
          <a:noFill/>
          <a:ln w="38100" cap="flat" cmpd="sng">
            <a:solidFill>
              <a:schemeClr val="accent5"/>
            </a:solidFill>
            <a:prstDash val="solid"/>
            <a:round/>
            <a:headEnd type="none" w="med" len="med"/>
            <a:tailEnd type="triangle" w="med" len="med"/>
          </a:ln>
        </p:spPr>
      </p:cxnSp>
      <p:cxnSp>
        <p:nvCxnSpPr>
          <p:cNvPr id="269" name="Google Shape;269;p6"/>
          <p:cNvCxnSpPr/>
          <p:nvPr/>
        </p:nvCxnSpPr>
        <p:spPr>
          <a:xfrm rot="10800000" flipH="1">
            <a:off x="2883550" y="3627638"/>
            <a:ext cx="4140600" cy="552000"/>
          </a:xfrm>
          <a:prstGeom prst="straightConnector1">
            <a:avLst/>
          </a:prstGeom>
          <a:noFill/>
          <a:ln w="38100" cap="flat" cmpd="sng">
            <a:solidFill>
              <a:schemeClr val="accent5"/>
            </a:solidFill>
            <a:prstDash val="solid"/>
            <a:round/>
            <a:headEnd type="none" w="med" len="med"/>
            <a:tailEnd type="triangle" w="med" len="med"/>
          </a:ln>
        </p:spPr>
      </p:cxnSp>
      <p:cxnSp>
        <p:nvCxnSpPr>
          <p:cNvPr id="270" name="Google Shape;270;p6"/>
          <p:cNvCxnSpPr/>
          <p:nvPr/>
        </p:nvCxnSpPr>
        <p:spPr>
          <a:xfrm rot="10800000" flipH="1">
            <a:off x="9293975" y="3229200"/>
            <a:ext cx="834900" cy="9300"/>
          </a:xfrm>
          <a:prstGeom prst="straightConnector1">
            <a:avLst/>
          </a:prstGeom>
          <a:noFill/>
          <a:ln w="38100" cap="flat" cmpd="sng">
            <a:solidFill>
              <a:schemeClr val="accent5"/>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gadd317ae2b_0_27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Testing Process</a:t>
            </a:r>
            <a:endParaRPr sz="2200" b="0" i="0" u="none" strike="noStrike" cap="none">
              <a:latin typeface="Arial"/>
              <a:ea typeface="Arial"/>
              <a:cs typeface="Arial"/>
              <a:sym typeface="Arial"/>
            </a:endParaRPr>
          </a:p>
        </p:txBody>
      </p:sp>
      <p:sp>
        <p:nvSpPr>
          <p:cNvPr id="283" name="Google Shape;283;gadd317ae2b_0_271"/>
          <p:cNvSpPr/>
          <p:nvPr/>
        </p:nvSpPr>
        <p:spPr>
          <a:xfrm>
            <a:off x="-238413" y="41660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Cattle Image</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284" name="Google Shape;284;gadd317ae2b_0_271"/>
          <p:cNvSpPr/>
          <p:nvPr/>
        </p:nvSpPr>
        <p:spPr>
          <a:xfrm>
            <a:off x="3728050" y="2200875"/>
            <a:ext cx="2221200" cy="17673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b="1" dirty="0">
                <a:solidFill>
                  <a:srgbClr val="001E33"/>
                </a:solidFill>
              </a:rPr>
              <a:t>Seam Carving</a:t>
            </a:r>
            <a:endParaRPr sz="2200" b="1" dirty="0">
              <a:solidFill>
                <a:srgbClr val="001E33"/>
              </a:solidFill>
            </a:endParaRPr>
          </a:p>
        </p:txBody>
      </p:sp>
      <p:grpSp>
        <p:nvGrpSpPr>
          <p:cNvPr id="285" name="Google Shape;285;gadd317ae2b_0_271"/>
          <p:cNvGrpSpPr/>
          <p:nvPr/>
        </p:nvGrpSpPr>
        <p:grpSpPr>
          <a:xfrm>
            <a:off x="7004650" y="2094975"/>
            <a:ext cx="1337625" cy="2131500"/>
            <a:chOff x="10299150" y="1494000"/>
            <a:chExt cx="1337625" cy="2131500"/>
          </a:xfrm>
        </p:grpSpPr>
        <p:sp>
          <p:nvSpPr>
            <p:cNvPr id="286" name="Google Shape;286;gadd317ae2b_0_27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gadd317ae2b_0_271"/>
            <p:cNvSpPr/>
            <p:nvPr/>
          </p:nvSpPr>
          <p:spPr>
            <a:xfrm>
              <a:off x="10299150" y="21036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gadd317ae2b_0_27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gadd317ae2b_0_27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gadd317ae2b_0_27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gadd317ae2b_0_27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add317ae2b_0_271"/>
            <p:cNvSpPr/>
            <p:nvPr/>
          </p:nvSpPr>
          <p:spPr>
            <a:xfrm>
              <a:off x="11361075" y="2718275"/>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gadd317ae2b_0_27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add317ae2b_0_27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gadd317ae2b_0_271"/>
            <p:cNvCxnSpPr>
              <a:stCxn id="286" idx="5"/>
              <a:endCxn id="291" idx="2"/>
            </p:cNvCxnSpPr>
            <p:nvPr/>
          </p:nvCxnSpPr>
          <p:spPr>
            <a:xfrm>
              <a:off x="10534475" y="1752371"/>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96" name="Google Shape;296;gadd317ae2b_0_271"/>
            <p:cNvCxnSpPr>
              <a:stCxn id="287" idx="6"/>
              <a:endCxn id="289" idx="1"/>
            </p:cNvCxnSpPr>
            <p:nvPr/>
          </p:nvCxnSpPr>
          <p:spPr>
            <a:xfrm>
              <a:off x="10574850" y="2254950"/>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297" name="Google Shape;297;gadd317ae2b_0_271"/>
            <p:cNvCxnSpPr>
              <a:stCxn id="288" idx="6"/>
              <a:endCxn id="290" idx="2"/>
            </p:cNvCxnSpPr>
            <p:nvPr/>
          </p:nvCxnSpPr>
          <p:spPr>
            <a:xfrm>
              <a:off x="10574850" y="2864550"/>
              <a:ext cx="257700" cy="228600"/>
            </a:xfrm>
            <a:prstGeom prst="straightConnector1">
              <a:avLst/>
            </a:prstGeom>
            <a:noFill/>
            <a:ln w="19050" cap="flat" cmpd="sng">
              <a:solidFill>
                <a:srgbClr val="001E33"/>
              </a:solidFill>
              <a:prstDash val="dash"/>
              <a:round/>
              <a:headEnd type="none" w="med" len="med"/>
              <a:tailEnd type="none" w="med" len="med"/>
            </a:ln>
          </p:spPr>
        </p:cxnSp>
        <p:cxnSp>
          <p:nvCxnSpPr>
            <p:cNvPr id="298" name="Google Shape;298;gadd317ae2b_0_271"/>
            <p:cNvCxnSpPr>
              <a:stCxn id="294" idx="7"/>
              <a:endCxn id="29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med" len="med"/>
              <a:tailEnd type="none" w="med" len="med"/>
            </a:ln>
          </p:spPr>
        </p:cxnSp>
        <p:cxnSp>
          <p:nvCxnSpPr>
            <p:cNvPr id="299" name="Google Shape;299;gadd317ae2b_0_271"/>
            <p:cNvCxnSpPr>
              <a:stCxn id="288" idx="7"/>
              <a:endCxn id="28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med" len="med"/>
              <a:tailEnd type="none" w="med" len="med"/>
            </a:ln>
          </p:spPr>
        </p:cxnSp>
        <p:cxnSp>
          <p:nvCxnSpPr>
            <p:cNvPr id="300" name="Google Shape;300;gadd317ae2b_0_271"/>
            <p:cNvCxnSpPr>
              <a:stCxn id="287" idx="7"/>
              <a:endCxn id="29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med" len="med"/>
              <a:tailEnd type="none" w="med" len="med"/>
            </a:ln>
          </p:spPr>
        </p:cxnSp>
        <p:cxnSp>
          <p:nvCxnSpPr>
            <p:cNvPr id="301" name="Google Shape;301;gadd317ae2b_0_271"/>
            <p:cNvCxnSpPr>
              <a:stCxn id="289" idx="7"/>
              <a:endCxn id="29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med" len="med"/>
              <a:tailEnd type="none" w="med" len="med"/>
            </a:ln>
          </p:spPr>
        </p:cxnSp>
        <p:cxnSp>
          <p:nvCxnSpPr>
            <p:cNvPr id="302" name="Google Shape;302;gadd317ae2b_0_271"/>
            <p:cNvCxnSpPr>
              <a:stCxn id="291" idx="5"/>
              <a:endCxn id="292" idx="1"/>
            </p:cNvCxnSpPr>
            <p:nvPr/>
          </p:nvCxnSpPr>
          <p:spPr>
            <a:xfrm>
              <a:off x="11067875" y="2057171"/>
              <a:ext cx="333600" cy="705300"/>
            </a:xfrm>
            <a:prstGeom prst="straightConnector1">
              <a:avLst/>
            </a:prstGeom>
            <a:noFill/>
            <a:ln w="19050" cap="flat" cmpd="sng">
              <a:solidFill>
                <a:srgbClr val="001E33"/>
              </a:solidFill>
              <a:prstDash val="dash"/>
              <a:round/>
              <a:headEnd type="none" w="med" len="med"/>
              <a:tailEnd type="none" w="med" len="med"/>
            </a:ln>
          </p:spPr>
        </p:cxnSp>
        <p:cxnSp>
          <p:nvCxnSpPr>
            <p:cNvPr id="303" name="Google Shape;303;gadd317ae2b_0_271"/>
            <p:cNvCxnSpPr>
              <a:stCxn id="290" idx="6"/>
              <a:endCxn id="29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med" len="med"/>
              <a:tailEnd type="none" w="med" len="med"/>
            </a:ln>
          </p:spPr>
        </p:cxnSp>
        <p:cxnSp>
          <p:nvCxnSpPr>
            <p:cNvPr id="304" name="Google Shape;304;gadd317ae2b_0_271"/>
            <p:cNvCxnSpPr>
              <a:stCxn id="289" idx="6"/>
              <a:endCxn id="292" idx="1"/>
            </p:cNvCxnSpPr>
            <p:nvPr/>
          </p:nvCxnSpPr>
          <p:spPr>
            <a:xfrm>
              <a:off x="11108250" y="2559750"/>
              <a:ext cx="293100" cy="202800"/>
            </a:xfrm>
            <a:prstGeom prst="straightConnector1">
              <a:avLst/>
            </a:prstGeom>
            <a:noFill/>
            <a:ln w="19050" cap="flat" cmpd="sng">
              <a:solidFill>
                <a:srgbClr val="001E33"/>
              </a:solidFill>
              <a:prstDash val="dash"/>
              <a:round/>
              <a:headEnd type="none" w="med" len="med"/>
              <a:tailEnd type="none" w="med" len="med"/>
            </a:ln>
          </p:spPr>
        </p:cxnSp>
        <p:cxnSp>
          <p:nvCxnSpPr>
            <p:cNvPr id="305" name="Google Shape;305;gadd317ae2b_0_271"/>
            <p:cNvCxnSpPr>
              <a:stCxn id="290" idx="7"/>
              <a:endCxn id="29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med" len="med"/>
              <a:tailEnd type="none" w="med" len="med"/>
            </a:ln>
          </p:spPr>
        </p:cxnSp>
      </p:grpSp>
      <p:sp>
        <p:nvSpPr>
          <p:cNvPr id="306" name="Google Shape;306;gadd317ae2b_0_271"/>
          <p:cNvSpPr/>
          <p:nvPr/>
        </p:nvSpPr>
        <p:spPr>
          <a:xfrm>
            <a:off x="2925087" y="41062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s-MX" sz="2200" b="1" dirty="0" err="1">
                <a:solidFill>
                  <a:srgbClr val="001E33"/>
                </a:solidFill>
              </a:rPr>
              <a:t>Seam</a:t>
            </a:r>
            <a:r>
              <a:rPr lang="es-MX" sz="2200" b="1" dirty="0">
                <a:solidFill>
                  <a:srgbClr val="001E33"/>
                </a:solidFill>
              </a:rPr>
              <a:t> </a:t>
            </a:r>
            <a:r>
              <a:rPr lang="es-MX" sz="2200" b="1" dirty="0" err="1">
                <a:solidFill>
                  <a:srgbClr val="001E33"/>
                </a:solidFill>
              </a:rPr>
              <a:t>Carving</a:t>
            </a:r>
            <a:endParaRPr sz="2200" b="1" dirty="0">
              <a:solidFill>
                <a:srgbClr val="001E33"/>
              </a:solidFill>
            </a:endParaRPr>
          </a:p>
          <a:p>
            <a:pPr marL="0" marR="0" lvl="0" indent="0" algn="ctr" rtl="0">
              <a:lnSpc>
                <a:spcPct val="100000"/>
              </a:lnSpc>
              <a:spcBef>
                <a:spcPts val="0"/>
              </a:spcBef>
              <a:spcAft>
                <a:spcPts val="0"/>
              </a:spcAft>
              <a:buNone/>
            </a:pPr>
            <a:endParaRPr sz="2200" dirty="0">
              <a:solidFill>
                <a:srgbClr val="001E33"/>
              </a:solidFill>
            </a:endParaRPr>
          </a:p>
        </p:txBody>
      </p:sp>
      <p:sp>
        <p:nvSpPr>
          <p:cNvPr id="307" name="Google Shape;307;gadd317ae2b_0_271"/>
          <p:cNvSpPr/>
          <p:nvPr/>
        </p:nvSpPr>
        <p:spPr>
          <a:xfrm>
            <a:off x="58206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Classification</a:t>
            </a:r>
            <a:br>
              <a:rPr lang="en-US" sz="2200" b="1">
                <a:solidFill>
                  <a:srgbClr val="001E33"/>
                </a:solidFill>
              </a:rPr>
            </a:br>
            <a:r>
              <a:rPr lang="en-US" sz="2200" b="1">
                <a:solidFill>
                  <a:srgbClr val="001E33"/>
                </a:solidFill>
              </a:rPr>
              <a:t>Model</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cxnSp>
        <p:nvCxnSpPr>
          <p:cNvPr id="308" name="Google Shape;308;gadd317ae2b_0_271"/>
          <p:cNvCxnSpPr/>
          <p:nvPr/>
        </p:nvCxnSpPr>
        <p:spPr>
          <a:xfrm>
            <a:off x="2654800" y="3164688"/>
            <a:ext cx="1027800" cy="21900"/>
          </a:xfrm>
          <a:prstGeom prst="straightConnector1">
            <a:avLst/>
          </a:prstGeom>
          <a:noFill/>
          <a:ln w="38100" cap="flat" cmpd="sng">
            <a:solidFill>
              <a:schemeClr val="accent5"/>
            </a:solidFill>
            <a:prstDash val="solid"/>
            <a:round/>
            <a:headEnd type="none" w="med" len="med"/>
            <a:tailEnd type="triangle" w="med" len="med"/>
          </a:ln>
        </p:spPr>
      </p:cxnSp>
      <p:cxnSp>
        <p:nvCxnSpPr>
          <p:cNvPr id="309" name="Google Shape;309;gadd317ae2b_0_271"/>
          <p:cNvCxnSpPr/>
          <p:nvPr/>
        </p:nvCxnSpPr>
        <p:spPr>
          <a:xfrm rot="10800000" flipH="1">
            <a:off x="6017350" y="3229238"/>
            <a:ext cx="834900" cy="9300"/>
          </a:xfrm>
          <a:prstGeom prst="straightConnector1">
            <a:avLst/>
          </a:prstGeom>
          <a:noFill/>
          <a:ln w="38100" cap="flat" cmpd="sng">
            <a:solidFill>
              <a:schemeClr val="accent5"/>
            </a:solidFill>
            <a:prstDash val="solid"/>
            <a:round/>
            <a:headEnd type="none" w="med" len="med"/>
            <a:tailEnd type="triangle" w="med" len="med"/>
          </a:ln>
        </p:spPr>
      </p:cxnSp>
      <p:cxnSp>
        <p:nvCxnSpPr>
          <p:cNvPr id="310" name="Google Shape;310;gadd317ae2b_0_271"/>
          <p:cNvCxnSpPr/>
          <p:nvPr/>
        </p:nvCxnSpPr>
        <p:spPr>
          <a:xfrm rot="10800000" flipH="1">
            <a:off x="8493075" y="3229250"/>
            <a:ext cx="834900" cy="9300"/>
          </a:xfrm>
          <a:prstGeom prst="straightConnector1">
            <a:avLst/>
          </a:prstGeom>
          <a:noFill/>
          <a:ln w="38100" cap="flat" cmpd="sng">
            <a:solidFill>
              <a:schemeClr val="accent5"/>
            </a:solidFill>
            <a:prstDash val="solid"/>
            <a:round/>
            <a:headEnd type="none" w="med" len="med"/>
            <a:tailEnd type="triangle" w="med" len="med"/>
          </a:ln>
        </p:spPr>
      </p:cxnSp>
      <p:pic>
        <p:nvPicPr>
          <p:cNvPr id="311" name="Google Shape;311;gadd317ae2b_0_271"/>
          <p:cNvPicPr preferRelativeResize="0"/>
          <p:nvPr/>
        </p:nvPicPr>
        <p:blipFill>
          <a:blip r:embed="rId3">
            <a:alphaModFix/>
          </a:blip>
          <a:stretch>
            <a:fillRect/>
          </a:stretch>
        </p:blipFill>
        <p:spPr>
          <a:xfrm>
            <a:off x="553100" y="2455703"/>
            <a:ext cx="2114699" cy="1407598"/>
          </a:xfrm>
          <a:prstGeom prst="rect">
            <a:avLst/>
          </a:prstGeom>
          <a:noFill/>
          <a:ln w="38100" cap="flat" cmpd="sng">
            <a:solidFill>
              <a:srgbClr val="001E33"/>
            </a:solidFill>
            <a:prstDash val="solid"/>
            <a:round/>
            <a:headEnd type="none" w="sm" len="sm"/>
            <a:tailEnd type="none" w="sm" len="sm"/>
          </a:ln>
        </p:spPr>
      </p:pic>
      <p:sp>
        <p:nvSpPr>
          <p:cNvPr id="312" name="Google Shape;312;gadd317ae2b_0_271"/>
          <p:cNvSpPr/>
          <p:nvPr/>
        </p:nvSpPr>
        <p:spPr>
          <a:xfrm>
            <a:off x="9297200" y="2262500"/>
            <a:ext cx="2480700" cy="1702200"/>
          </a:xfrm>
          <a:prstGeom prst="wedgeEllipseCallout">
            <a:avLst>
              <a:gd name="adj1" fmla="val -20833"/>
              <a:gd name="adj2" fmla="val 62500"/>
            </a:avLst>
          </a:prstGeom>
          <a:solidFill>
            <a:srgbClr val="001E3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solidFill>
                  <a:srgbClr val="00AADB"/>
                </a:solidFill>
              </a:rPr>
              <a:t>Is sick</a:t>
            </a:r>
            <a:endParaRPr sz="2100" b="1">
              <a:solidFill>
                <a:srgbClr val="00AADB"/>
              </a:solidFill>
            </a:endParaRPr>
          </a:p>
        </p:txBody>
      </p:sp>
      <p:sp>
        <p:nvSpPr>
          <p:cNvPr id="313" name="Google Shape;313;gadd317ae2b_0_271"/>
          <p:cNvSpPr/>
          <p:nvPr/>
        </p:nvSpPr>
        <p:spPr>
          <a:xfrm>
            <a:off x="8411487" y="425867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r>
              <a:rPr lang="en-US" sz="2200" b="1">
                <a:solidFill>
                  <a:srgbClr val="001E33"/>
                </a:solidFill>
              </a:rPr>
              <a:t>Output</a:t>
            </a:r>
            <a:endParaRPr sz="2200" b="1">
              <a:solidFill>
                <a:srgbClr val="001E33"/>
              </a:solidFill>
            </a:endParaRPr>
          </a:p>
          <a:p>
            <a:pPr marL="0" marR="0" lvl="0" indent="0" algn="ctr" rtl="0">
              <a:lnSpc>
                <a:spcPct val="100000"/>
              </a:lnSpc>
              <a:spcBef>
                <a:spcPts val="0"/>
              </a:spcBef>
              <a:spcAft>
                <a:spcPts val="0"/>
              </a:spcAft>
              <a:buNone/>
            </a:pPr>
            <a:endParaRPr sz="2200">
              <a:solidFill>
                <a:srgbClr val="001E33"/>
              </a:solidFill>
            </a:endParaRPr>
          </a:p>
        </p:txBody>
      </p:sp>
      <p:sp>
        <p:nvSpPr>
          <p:cNvPr id="314" name="Google Shape;314;gadd317ae2b_0_271"/>
          <p:cNvSpPr/>
          <p:nvPr/>
        </p:nvSpPr>
        <p:spPr>
          <a:xfrm>
            <a:off x="4902375" y="5294125"/>
            <a:ext cx="2932500" cy="51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i="1" dirty="0">
              <a:solidFill>
                <a:schemeClr val="accent2"/>
              </a:solidFill>
            </a:endParaRPr>
          </a:p>
        </p:txBody>
      </p:sp>
      <p:pic>
        <p:nvPicPr>
          <p:cNvPr id="39" name="Google Shape;229;p6">
            <a:extLst>
              <a:ext uri="{FF2B5EF4-FFF2-40B4-BE49-F238E27FC236}">
                <a16:creationId xmlns:a16="http://schemas.microsoft.com/office/drawing/2014/main" id="{765F4A37-3638-44AC-B6EB-C42AB4C1EA38}"/>
              </a:ext>
            </a:extLst>
          </p:cNvPr>
          <p:cNvPicPr preferRelativeResize="0"/>
          <p:nvPr/>
        </p:nvPicPr>
        <p:blipFill rotWithShape="1">
          <a:blip r:embed="rId4">
            <a:alphaModFix/>
          </a:blip>
          <a:srcRect/>
          <a:stretch/>
        </p:blipFill>
        <p:spPr>
          <a:xfrm>
            <a:off x="-4080" y="373084"/>
            <a:ext cx="12196080" cy="68558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3"/>
          <p:cNvSpPr/>
          <p:nvPr/>
        </p:nvSpPr>
        <p:spPr>
          <a:xfrm>
            <a:off x="265324" y="376925"/>
            <a:ext cx="48639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sp>
        <p:nvSpPr>
          <p:cNvPr id="323" name="Google Shape;323;p3"/>
          <p:cNvSpPr/>
          <p:nvPr/>
        </p:nvSpPr>
        <p:spPr>
          <a:xfrm>
            <a:off x="161551" y="4973399"/>
            <a:ext cx="6307500" cy="73721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dirty="0">
                <a:solidFill>
                  <a:srgbClr val="001E33"/>
                </a:solidFill>
              </a:rPr>
              <a:t>We calculated the energy of every single pixel using the dual gradient function, where we calculate the x and y gradient using the horizontal and vertical neighbor of the pixel respectively, the result will be a energy map</a:t>
            </a:r>
            <a:endParaRPr sz="1400" b="0" i="0" u="none" strike="noStrike" cap="none" dirty="0">
              <a:latin typeface="Arial"/>
              <a:ea typeface="Arial"/>
              <a:cs typeface="Arial"/>
              <a:sym typeface="Arial"/>
            </a:endParaRPr>
          </a:p>
        </p:txBody>
      </p:sp>
      <p:pic>
        <p:nvPicPr>
          <p:cNvPr id="19" name="Imagen 18" descr="Un caballo comiendo pasto en el campo&#10;&#10;Descripción generada automáticamente">
            <a:extLst>
              <a:ext uri="{FF2B5EF4-FFF2-40B4-BE49-F238E27FC236}">
                <a16:creationId xmlns:a16="http://schemas.microsoft.com/office/drawing/2014/main" id="{14F1CD25-2E23-44E9-ADAA-DA12E1396A16}"/>
              </a:ext>
            </a:extLst>
          </p:cNvPr>
          <p:cNvPicPr>
            <a:picLocks noChangeAspect="1"/>
          </p:cNvPicPr>
          <p:nvPr/>
        </p:nvPicPr>
        <p:blipFill>
          <a:blip r:embed="rId3"/>
          <a:stretch>
            <a:fillRect/>
          </a:stretch>
        </p:blipFill>
        <p:spPr>
          <a:xfrm>
            <a:off x="7370465" y="1401381"/>
            <a:ext cx="4396033" cy="3902250"/>
          </a:xfrm>
          <a:prstGeom prst="rect">
            <a:avLst/>
          </a:prstGeom>
        </p:spPr>
      </p:pic>
      <p:pic>
        <p:nvPicPr>
          <p:cNvPr id="39" name="Google Shape;229;p6">
            <a:extLst>
              <a:ext uri="{FF2B5EF4-FFF2-40B4-BE49-F238E27FC236}">
                <a16:creationId xmlns:a16="http://schemas.microsoft.com/office/drawing/2014/main" id="{75290FC2-D1B7-4D20-AC39-BEF6D9AE162D}"/>
              </a:ext>
            </a:extLst>
          </p:cNvPr>
          <p:cNvPicPr preferRelativeResize="0"/>
          <p:nvPr/>
        </p:nvPicPr>
        <p:blipFill rotWithShape="1">
          <a:blip r:embed="rId4">
            <a:alphaModFix/>
          </a:blip>
          <a:srcRect/>
          <a:stretch/>
        </p:blipFill>
        <p:spPr>
          <a:xfrm>
            <a:off x="-196274" y="-388213"/>
            <a:ext cx="12461404" cy="7246213"/>
          </a:xfrm>
          <a:prstGeom prst="rect">
            <a:avLst/>
          </a:prstGeom>
          <a:noFill/>
          <a:ln>
            <a:noFill/>
          </a:ln>
        </p:spPr>
      </p:pic>
      <p:pic>
        <p:nvPicPr>
          <p:cNvPr id="5" name="Imagen 4">
            <a:extLst>
              <a:ext uri="{FF2B5EF4-FFF2-40B4-BE49-F238E27FC236}">
                <a16:creationId xmlns:a16="http://schemas.microsoft.com/office/drawing/2014/main" id="{D1682972-6D09-478C-BE3E-428E1D4D30BB}"/>
              </a:ext>
            </a:extLst>
          </p:cNvPr>
          <p:cNvPicPr>
            <a:picLocks noChangeAspect="1"/>
          </p:cNvPicPr>
          <p:nvPr/>
        </p:nvPicPr>
        <p:blipFill>
          <a:blip r:embed="rId5"/>
          <a:stretch>
            <a:fillRect/>
          </a:stretch>
        </p:blipFill>
        <p:spPr>
          <a:xfrm>
            <a:off x="146890" y="1566149"/>
            <a:ext cx="6973273" cy="1800476"/>
          </a:xfrm>
          <a:prstGeom prst="rect">
            <a:avLst/>
          </a:prstGeom>
        </p:spPr>
      </p:pic>
      <p:sp>
        <p:nvSpPr>
          <p:cNvPr id="6" name="CuadroTexto 5">
            <a:extLst>
              <a:ext uri="{FF2B5EF4-FFF2-40B4-BE49-F238E27FC236}">
                <a16:creationId xmlns:a16="http://schemas.microsoft.com/office/drawing/2014/main" id="{5A1DB6E4-B388-4E68-8B4E-3CF67FEB4143}"/>
              </a:ext>
            </a:extLst>
          </p:cNvPr>
          <p:cNvSpPr txBox="1"/>
          <p:nvPr/>
        </p:nvSpPr>
        <p:spPr>
          <a:xfrm>
            <a:off x="1855694" y="4041570"/>
            <a:ext cx="3550024" cy="89480"/>
          </a:xfrm>
          <a:prstGeom prst="rect">
            <a:avLst/>
          </a:prstGeom>
          <a:noFill/>
        </p:spPr>
        <p:txBody>
          <a:bodyPr wrap="square" rtlCol="0">
            <a:spAutoFit/>
          </a:bodyPr>
          <a:lstStyle/>
          <a:p>
            <a:endParaRPr lang="es-CO" dirty="0"/>
          </a:p>
        </p:txBody>
      </p:sp>
      <p:sp>
        <p:nvSpPr>
          <p:cNvPr id="8" name="CuadroTexto 7">
            <a:extLst>
              <a:ext uri="{FF2B5EF4-FFF2-40B4-BE49-F238E27FC236}">
                <a16:creationId xmlns:a16="http://schemas.microsoft.com/office/drawing/2014/main" id="{D77EFDFC-A773-436E-AFA1-9B79AEB43FC3}"/>
              </a:ext>
            </a:extLst>
          </p:cNvPr>
          <p:cNvSpPr txBox="1"/>
          <p:nvPr/>
        </p:nvSpPr>
        <p:spPr>
          <a:xfrm>
            <a:off x="1075765" y="3428999"/>
            <a:ext cx="4773706" cy="523220"/>
          </a:xfrm>
          <a:prstGeom prst="rect">
            <a:avLst/>
          </a:prstGeom>
          <a:noFill/>
        </p:spPr>
        <p:txBody>
          <a:bodyPr wrap="square" rtlCol="0">
            <a:spAutoFit/>
          </a:bodyPr>
          <a:lstStyle/>
          <a:p>
            <a:r>
              <a:rPr lang="es-CO" dirty="0"/>
              <a:t>Dual </a:t>
            </a:r>
            <a:r>
              <a:rPr lang="es-CO" dirty="0" err="1"/>
              <a:t>gradient</a:t>
            </a:r>
            <a:r>
              <a:rPr lang="es-CO" dirty="0"/>
              <a:t> </a:t>
            </a:r>
            <a:r>
              <a:rPr lang="es-CO" dirty="0" err="1"/>
              <a:t>function</a:t>
            </a:r>
            <a:r>
              <a:rPr lang="es-CO" dirty="0"/>
              <a:t> </a:t>
            </a:r>
            <a:r>
              <a:rPr lang="es-CO" dirty="0" err="1"/>
              <a:t>used</a:t>
            </a:r>
            <a:r>
              <a:rPr lang="es-CO" dirty="0"/>
              <a:t> </a:t>
            </a:r>
            <a:r>
              <a:rPr lang="es-CO" dirty="0" err="1"/>
              <a:t>for</a:t>
            </a:r>
            <a:r>
              <a:rPr lang="es-CO" dirty="0"/>
              <a:t> </a:t>
            </a:r>
            <a:r>
              <a:rPr lang="es-CO" dirty="0" err="1"/>
              <a:t>calculating</a:t>
            </a:r>
            <a:r>
              <a:rPr lang="es-CO" dirty="0"/>
              <a:t> </a:t>
            </a:r>
            <a:r>
              <a:rPr lang="es-CO" dirty="0" err="1"/>
              <a:t>the</a:t>
            </a:r>
            <a:r>
              <a:rPr lang="es-CO" dirty="0"/>
              <a:t> </a:t>
            </a:r>
            <a:r>
              <a:rPr lang="es-CO" dirty="0" err="1"/>
              <a:t>energy</a:t>
            </a:r>
            <a:r>
              <a:rPr lang="es-CO" dirty="0"/>
              <a:t> </a:t>
            </a:r>
            <a:r>
              <a:rPr lang="es-CO" dirty="0" err="1"/>
              <a:t>of</a:t>
            </a:r>
            <a:r>
              <a:rPr lang="es-CO" dirty="0"/>
              <a:t> </a:t>
            </a:r>
            <a:r>
              <a:rPr lang="es-CO" dirty="0" err="1"/>
              <a:t>each</a:t>
            </a:r>
            <a:r>
              <a:rPr lang="es-CO" dirty="0"/>
              <a:t> pixel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gadd317ae2b_0_11"/>
          <p:cNvPicPr preferRelativeResize="0"/>
          <p:nvPr/>
        </p:nvPicPr>
        <p:blipFill rotWithShape="1">
          <a:blip r:embed="rId3">
            <a:alphaModFix/>
          </a:blip>
          <a:srcRect/>
          <a:stretch/>
        </p:blipFill>
        <p:spPr>
          <a:xfrm>
            <a:off x="-4077" y="0"/>
            <a:ext cx="12196077" cy="6855841"/>
          </a:xfrm>
          <a:prstGeom prst="rect">
            <a:avLst/>
          </a:prstGeom>
          <a:noFill/>
          <a:ln>
            <a:noFill/>
          </a:ln>
        </p:spPr>
      </p:pic>
      <p:sp>
        <p:nvSpPr>
          <p:cNvPr id="343" name="Google Shape;343;gadd317ae2b_0_11"/>
          <p:cNvSpPr/>
          <p:nvPr/>
        </p:nvSpPr>
        <p:spPr>
          <a:xfrm>
            <a:off x="265329" y="376925"/>
            <a:ext cx="50565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Compression </a:t>
            </a:r>
            <a:r>
              <a:rPr lang="en-US" sz="2200" b="1" i="0" u="none" strike="noStrike" cap="none">
                <a:solidFill>
                  <a:srgbClr val="FFFFFF"/>
                </a:solidFill>
                <a:latin typeface="Arial"/>
                <a:ea typeface="Arial"/>
                <a:cs typeface="Arial"/>
                <a:sym typeface="Arial"/>
              </a:rPr>
              <a:t>Algorithm Design</a:t>
            </a:r>
            <a:endParaRPr sz="2200" b="0" i="0" u="none" strike="noStrike" cap="none">
              <a:latin typeface="Arial"/>
              <a:ea typeface="Arial"/>
              <a:cs typeface="Arial"/>
              <a:sym typeface="Arial"/>
            </a:endParaRPr>
          </a:p>
        </p:txBody>
      </p:sp>
      <p:pic>
        <p:nvPicPr>
          <p:cNvPr id="3" name="Imagen 2" descr="Imagen en blanco y negro de un caballo&#10;&#10;Descripción generada automáticamente con confianza media">
            <a:extLst>
              <a:ext uri="{FF2B5EF4-FFF2-40B4-BE49-F238E27FC236}">
                <a16:creationId xmlns:a16="http://schemas.microsoft.com/office/drawing/2014/main" id="{ADBC7A51-227E-4567-8F6F-36FEE146F511}"/>
              </a:ext>
            </a:extLst>
          </p:cNvPr>
          <p:cNvPicPr>
            <a:picLocks noChangeAspect="1"/>
          </p:cNvPicPr>
          <p:nvPr/>
        </p:nvPicPr>
        <p:blipFill>
          <a:blip r:embed="rId4"/>
          <a:stretch>
            <a:fillRect/>
          </a:stretch>
        </p:blipFill>
        <p:spPr>
          <a:xfrm>
            <a:off x="265329" y="1085764"/>
            <a:ext cx="5435917" cy="3249910"/>
          </a:xfrm>
          <a:prstGeom prst="rect">
            <a:avLst/>
          </a:prstGeom>
        </p:spPr>
      </p:pic>
      <p:pic>
        <p:nvPicPr>
          <p:cNvPr id="20" name="Imagen 19" descr="La cara de una vaca&#10;&#10;Descripción generada automáticamente">
            <a:extLst>
              <a:ext uri="{FF2B5EF4-FFF2-40B4-BE49-F238E27FC236}">
                <a16:creationId xmlns:a16="http://schemas.microsoft.com/office/drawing/2014/main" id="{9CD577C4-A323-46D4-B9DE-4D85FB94CA5C}"/>
              </a:ext>
            </a:extLst>
          </p:cNvPr>
          <p:cNvPicPr>
            <a:picLocks noChangeAspect="1"/>
          </p:cNvPicPr>
          <p:nvPr/>
        </p:nvPicPr>
        <p:blipFill>
          <a:blip r:embed="rId5"/>
          <a:stretch>
            <a:fillRect/>
          </a:stretch>
        </p:blipFill>
        <p:spPr>
          <a:xfrm flipH="1">
            <a:off x="6614994" y="923827"/>
            <a:ext cx="5405973" cy="4930218"/>
          </a:xfrm>
          <a:prstGeom prst="rect">
            <a:avLst/>
          </a:prstGeom>
        </p:spPr>
      </p:pic>
      <p:sp>
        <p:nvSpPr>
          <p:cNvPr id="22" name="CuadroTexto 21">
            <a:extLst>
              <a:ext uri="{FF2B5EF4-FFF2-40B4-BE49-F238E27FC236}">
                <a16:creationId xmlns:a16="http://schemas.microsoft.com/office/drawing/2014/main" id="{4810D9C9-64DB-4F7E-8977-E6F49E929DBC}"/>
              </a:ext>
            </a:extLst>
          </p:cNvPr>
          <p:cNvSpPr txBox="1"/>
          <p:nvPr/>
        </p:nvSpPr>
        <p:spPr>
          <a:xfrm>
            <a:off x="171032" y="4387241"/>
            <a:ext cx="6174556" cy="1600438"/>
          </a:xfrm>
          <a:prstGeom prst="rect">
            <a:avLst/>
          </a:prstGeom>
          <a:noFill/>
        </p:spPr>
        <p:txBody>
          <a:bodyPr wrap="square">
            <a:spAutoFit/>
          </a:bodyPr>
          <a:lstStyle/>
          <a:p>
            <a:br>
              <a:rPr lang="en-US" dirty="0"/>
            </a:br>
            <a:r>
              <a:rPr lang="en-US" b="0" i="0" dirty="0">
                <a:solidFill>
                  <a:srgbClr val="202124"/>
                </a:solidFill>
                <a:effectLst/>
                <a:latin typeface="Google Sans"/>
              </a:rPr>
              <a:t>In the photo we can see a comparation between the source image (on the right) and the energy map (on the left). The energy map represents how important each pixel is in the image. the seams can be extracted in different ways, among them dynamic programing that helps us a lot to reduce the complexity of our algorithm, we can also use a greedy algorithm approach but it is not very useful for large images.</a:t>
            </a:r>
            <a:endParaRPr lang="es-CO"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207</Words>
  <Application>Microsoft Office PowerPoint</Application>
  <PresentationFormat>Panorámica</PresentationFormat>
  <Paragraphs>27</Paragraphs>
  <Slides>6</Slides>
  <Notes>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Google Sans</vt:lpstr>
      <vt:lpstr>Times New Roman</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Referee</dc:creator>
  <cp:lastModifiedBy>Daniel Ricardo Palacios Diego</cp:lastModifiedBy>
  <cp:revision>6</cp:revision>
  <dcterms:created xsi:type="dcterms:W3CDTF">2020-06-26T14:36:07Z</dcterms:created>
  <dcterms:modified xsi:type="dcterms:W3CDTF">2021-10-12T18:14:45Z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