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0" r:id="rId15"/>
    <p:sldId id="269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1" r:id="rId3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200276"/>
          </a:xfrm>
        </p:spPr>
        <p:txBody>
          <a:bodyPr/>
          <a:lstStyle/>
          <a:p>
            <a:pPr algn="ctr"/>
            <a:r>
              <a:rPr lang="es-ES" dirty="0"/>
              <a:t>UT1. Desarrollo de Software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 – Fases en el desarrollo del software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116"/>
            <a:ext cx="7258072" cy="428628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" b="1" dirty="0">
                <a:latin typeface="Arial" pitchFamily="34" charset="0"/>
                <a:cs typeface="Arial" pitchFamily="34" charset="0"/>
              </a:rPr>
              <a:t>Independientemente del modelo elegido, siempre hay una serie de etapas que debemos seguir para construir software fiable y de calidad.</a:t>
            </a:r>
          </a:p>
          <a:p>
            <a:pPr algn="just"/>
            <a:endParaRPr lang="es-ES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200" b="1" dirty="0">
                <a:latin typeface="Arial" pitchFamily="34" charset="0"/>
                <a:cs typeface="Arial" pitchFamily="34" charset="0"/>
              </a:rPr>
              <a:t>Análisis de requisitos.</a:t>
            </a:r>
            <a:endParaRPr lang="es-ES" sz="2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200" b="1" dirty="0">
                <a:latin typeface="Arial" pitchFamily="34" charset="0"/>
                <a:cs typeface="Arial" pitchFamily="34" charset="0"/>
              </a:rPr>
              <a:t>Diseño</a:t>
            </a:r>
            <a:r>
              <a:rPr lang="es-ES" sz="2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200" b="1" dirty="0">
                <a:latin typeface="Arial" pitchFamily="34" charset="0"/>
                <a:cs typeface="Arial" pitchFamily="34" charset="0"/>
              </a:rPr>
              <a:t>Codificación</a:t>
            </a:r>
            <a:endParaRPr lang="es-ES" sz="2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200" b="1" dirty="0">
                <a:latin typeface="Arial" pitchFamily="34" charset="0"/>
                <a:cs typeface="Arial" pitchFamily="34" charset="0"/>
              </a:rPr>
              <a:t>Pruebas</a:t>
            </a:r>
            <a:r>
              <a:rPr lang="es-ES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200" b="1" dirty="0">
                <a:latin typeface="Arial" pitchFamily="34" charset="0"/>
                <a:cs typeface="Arial" pitchFamily="34" charset="0"/>
              </a:rPr>
              <a:t>Documentación.</a:t>
            </a:r>
            <a:endParaRPr lang="es-ES" sz="2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200" b="1" dirty="0">
                <a:latin typeface="Arial" pitchFamily="34" charset="0"/>
                <a:cs typeface="Arial" pitchFamily="34" charset="0"/>
              </a:rPr>
              <a:t>Explotación</a:t>
            </a:r>
            <a:r>
              <a:rPr lang="es-ES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200" b="1" dirty="0">
                <a:latin typeface="Arial" pitchFamily="34" charset="0"/>
                <a:cs typeface="Arial" pitchFamily="34" charset="0"/>
              </a:rPr>
              <a:t>Mantenimiento</a:t>
            </a:r>
            <a:r>
              <a:rPr lang="es-ES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 – Fases en el desarrollo del software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b="1" dirty="0">
                <a:latin typeface="Arial" pitchFamily="34" charset="0"/>
                <a:cs typeface="Arial" pitchFamily="34" charset="0"/>
              </a:rPr>
              <a:t>Análisis de requisitos</a:t>
            </a:r>
            <a:r>
              <a:rPr lang="es-ES" dirty="0">
                <a:latin typeface="Arial" pitchFamily="34" charset="0"/>
                <a:cs typeface="Arial" pitchFamily="34" charset="0"/>
              </a:rPr>
              <a:t>: Se especifican los requisitos funcionales y no funcionales del sistema.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b="1" dirty="0">
                <a:latin typeface="Arial" pitchFamily="34" charset="0"/>
                <a:cs typeface="Arial" pitchFamily="34" charset="0"/>
              </a:rPr>
              <a:t>Diseño</a:t>
            </a:r>
            <a:r>
              <a:rPr lang="es-ES" dirty="0">
                <a:latin typeface="Arial" pitchFamily="34" charset="0"/>
                <a:cs typeface="Arial" pitchFamily="34" charset="0"/>
              </a:rPr>
              <a:t>: Se divide el sistema en partes y se determina la función de cada una.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b="1" dirty="0">
                <a:latin typeface="Arial" pitchFamily="34" charset="0"/>
                <a:cs typeface="Arial" pitchFamily="34" charset="0"/>
              </a:rPr>
              <a:t>Codificación</a:t>
            </a:r>
            <a:r>
              <a:rPr lang="es-ES" dirty="0">
                <a:latin typeface="Arial" pitchFamily="34" charset="0"/>
                <a:cs typeface="Arial" pitchFamily="34" charset="0"/>
              </a:rPr>
              <a:t>: Se elige un Lenguajes de Programación y se codifican los programas.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b="1" dirty="0">
                <a:latin typeface="Arial" pitchFamily="34" charset="0"/>
                <a:cs typeface="Arial" pitchFamily="34" charset="0"/>
              </a:rPr>
              <a:t>Pruebas</a:t>
            </a:r>
            <a:r>
              <a:rPr lang="es-ES" dirty="0">
                <a:latin typeface="Arial" pitchFamily="34" charset="0"/>
                <a:cs typeface="Arial" pitchFamily="34" charset="0"/>
              </a:rPr>
              <a:t>: Se prueban los programas para detectar errores y se depuran.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 – Fases en el desarrollo del software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/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s-ES" b="1" dirty="0">
                <a:latin typeface="Arial" pitchFamily="34" charset="0"/>
                <a:cs typeface="Arial" pitchFamily="34" charset="0"/>
              </a:rPr>
              <a:t>Documentación</a:t>
            </a:r>
            <a:r>
              <a:rPr lang="es-ES" dirty="0">
                <a:latin typeface="Arial" pitchFamily="34" charset="0"/>
                <a:cs typeface="Arial" pitchFamily="34" charset="0"/>
              </a:rPr>
              <a:t>: De todas las etapas, se documenta y guarda toda la información.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s-ES" b="1" dirty="0">
                <a:latin typeface="Arial" pitchFamily="34" charset="0"/>
                <a:cs typeface="Arial" pitchFamily="34" charset="0"/>
              </a:rPr>
              <a:t>Explotación</a:t>
            </a:r>
            <a:r>
              <a:rPr lang="es-ES" dirty="0">
                <a:latin typeface="Arial" pitchFamily="34" charset="0"/>
                <a:cs typeface="Arial" pitchFamily="34" charset="0"/>
              </a:rPr>
              <a:t>: Instalamos, configuramos y probamos la aplicación en los equipos del cliente.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s-ES" b="1" dirty="0">
                <a:latin typeface="Arial" pitchFamily="34" charset="0"/>
                <a:cs typeface="Arial" pitchFamily="34" charset="0"/>
              </a:rPr>
              <a:t>Mantenimiento</a:t>
            </a:r>
            <a:r>
              <a:rPr lang="es-ES" dirty="0">
                <a:latin typeface="Arial" pitchFamily="34" charset="0"/>
                <a:cs typeface="Arial" pitchFamily="34" charset="0"/>
              </a:rPr>
              <a:t>: Se mantiene el contacto con el cliente para actualizar y modificar la aplicación en el futuro.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 – Fases en el desarrollo del software. Análisis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 esta fase se decide:  </a:t>
            </a:r>
            <a:r>
              <a:rPr lang="es-ES" b="1" u="sng" dirty="0"/>
              <a:t>Qué hacer</a:t>
            </a:r>
          </a:p>
          <a:p>
            <a:r>
              <a:rPr lang="es-ES" dirty="0"/>
              <a:t>Es la más complicada y la que más depende de la capacidad del analista.</a:t>
            </a:r>
          </a:p>
          <a:p>
            <a:r>
              <a:rPr lang="es-ES" dirty="0"/>
              <a:t>En esta fase se especifican y analizan todos los requisitos del sistema</a:t>
            </a:r>
          </a:p>
          <a:p>
            <a:pPr marL="708660" marR="377825" lvl="1" indent="-342900" algn="just">
              <a:lnSpc>
                <a:spcPct val="147000"/>
              </a:lnSpc>
              <a:spcBef>
                <a:spcPts val="560"/>
              </a:spcBef>
              <a:buSzPts val="1000"/>
              <a:buFont typeface="Symbol" panose="05050102010706020507" pitchFamily="18" charset="2"/>
              <a:buChar char=""/>
              <a:tabLst>
                <a:tab pos="634365" algn="l"/>
              </a:tabLst>
            </a:pPr>
            <a:r>
              <a:rPr lang="es-ES" sz="1600" b="1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 MT"/>
              </a:rPr>
              <a:t>Funcionales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: Servicios que el sistema debe proporcionar. Qué funciones tendrá que realizar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la aplicación. Qué respuesta dará la aplicación ante todas las entradas. Cómo se comportará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es-ES" sz="16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aplicación</a:t>
            </a:r>
            <a:r>
              <a:rPr lang="es-ES" sz="1600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en</a:t>
            </a:r>
            <a:r>
              <a:rPr lang="es-ES" sz="1600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situaciones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inesperadas.</a:t>
            </a:r>
          </a:p>
          <a:p>
            <a:pPr marL="708660" marR="375920" lvl="1" indent="-342900" algn="just">
              <a:lnSpc>
                <a:spcPct val="146000"/>
              </a:lnSpc>
              <a:spcBef>
                <a:spcPts val="30"/>
              </a:spcBef>
              <a:spcAft>
                <a:spcPts val="45"/>
              </a:spcAft>
              <a:buSzPts val="1000"/>
              <a:buFont typeface="Symbol" panose="05050102010706020507" pitchFamily="18" charset="2"/>
              <a:buChar char=""/>
              <a:tabLst>
                <a:tab pos="634365" algn="l"/>
              </a:tabLst>
            </a:pPr>
            <a:r>
              <a:rPr lang="es-ES" sz="1600" b="1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 MT"/>
              </a:rPr>
              <a:t>No</a:t>
            </a:r>
            <a:r>
              <a:rPr lang="es-ES" sz="1600" b="1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 MT"/>
              </a:rPr>
              <a:t> </a:t>
            </a:r>
            <a:r>
              <a:rPr lang="es-ES" sz="1600" b="1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 MT"/>
              </a:rPr>
              <a:t>funcionales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: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Restricciones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que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afectaran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al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sistema.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Tiempos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respuesta</a:t>
            </a:r>
            <a:r>
              <a:rPr lang="es-ES" sz="1600" spc="27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del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programa,</a:t>
            </a:r>
            <a:r>
              <a:rPr lang="es-ES" sz="1600" spc="-2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legislación</a:t>
            </a:r>
            <a:r>
              <a:rPr lang="es-ES" sz="1600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aplicable,</a:t>
            </a:r>
            <a:r>
              <a:rPr lang="es-ES" sz="16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tratamiento</a:t>
            </a:r>
            <a:r>
              <a:rPr lang="es-ES" sz="16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ante</a:t>
            </a:r>
            <a:r>
              <a:rPr lang="es-ES" sz="1600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es-ES" sz="16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simultaneidad de</a:t>
            </a:r>
            <a:r>
              <a:rPr lang="es-ES" sz="16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peticiones,</a:t>
            </a:r>
            <a:r>
              <a:rPr lang="es-ES" sz="1600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etc.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 – Fases en el desarrollo del software. Análisis.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D123C3D0-126D-46BA-8075-EA4A203E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46" y="2472890"/>
            <a:ext cx="3818129" cy="19122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C591B18C-8521-4D15-8DCF-F1B0768F5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528" y="4507336"/>
            <a:ext cx="3811647" cy="191222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E4DECC9A-CDAA-4D59-947A-E6C156972227}"/>
              </a:ext>
            </a:extLst>
          </p:cNvPr>
          <p:cNvSpPr txBox="1"/>
          <p:nvPr/>
        </p:nvSpPr>
        <p:spPr>
          <a:xfrm>
            <a:off x="827584" y="201827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Ejemplos:</a:t>
            </a:r>
          </a:p>
        </p:txBody>
      </p:sp>
    </p:spTree>
    <p:extLst>
      <p:ext uri="{BB962C8B-B14F-4D97-AF65-F5344CB8AC3E}">
        <p14:creationId xmlns="" xmlns:p14="http://schemas.microsoft.com/office/powerpoint/2010/main" val="347470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 – Fases en el desarrollo del software. Análisis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R="377825">
              <a:spcAft>
                <a:spcPts val="0"/>
              </a:spcAft>
            </a:pPr>
            <a:r>
              <a:rPr lang="es-ES" dirty="0"/>
              <a:t>En esta fase es esencial una buena comunicación entre el cliente y los desarrolladores, para facilitar esta comunicación se utilizan varias técnicas, como las siguientes:</a:t>
            </a:r>
          </a:p>
          <a:p>
            <a:pPr marL="0" marR="377825" indent="0">
              <a:spcAft>
                <a:spcPts val="0"/>
              </a:spcAft>
              <a:buNone/>
            </a:pPr>
            <a:endParaRPr lang="es-ES" dirty="0"/>
          </a:p>
          <a:p>
            <a:pPr lvl="1">
              <a:spcAft>
                <a:spcPts val="600"/>
              </a:spcAft>
            </a:pPr>
            <a:r>
              <a:rPr lang="es-ES" sz="2300" b="1" dirty="0"/>
              <a:t>Entrevistas</a:t>
            </a:r>
            <a:r>
              <a:rPr lang="es-ES" sz="2300" dirty="0"/>
              <a:t>. Es la técnica más tradicional que consiste en hablar con el cliente. Hay que tener sobre todo conocimientos de psicología.</a:t>
            </a:r>
          </a:p>
          <a:p>
            <a:pPr lvl="1">
              <a:spcAft>
                <a:spcPts val="600"/>
              </a:spcAft>
            </a:pPr>
            <a:r>
              <a:rPr lang="es-ES" sz="2300" b="1" dirty="0"/>
              <a:t>Desarrollo conjunto de aplicaciones. </a:t>
            </a:r>
            <a:r>
              <a:rPr lang="es-ES" sz="2300" dirty="0"/>
              <a:t>Se apoya en la dinámica de grupos. Participan en ella, usuarios, administradores, analistas desarrolladores, etc. Cada persona juega un rol concreto y todo está reglamentado.</a:t>
            </a:r>
          </a:p>
          <a:p>
            <a:pPr lvl="1">
              <a:spcAft>
                <a:spcPts val="600"/>
              </a:spcAft>
            </a:pPr>
            <a:r>
              <a:rPr lang="es-ES" sz="2300" b="1" dirty="0"/>
              <a:t>Planificación conjunta de requisitos.</a:t>
            </a:r>
            <a:r>
              <a:rPr lang="es-ES" sz="2300" dirty="0"/>
              <a:t> Las entrevistas están dirigidas a la alta dirección, y los productos resultantes son los requisitos de alto nivel o estratégicos.</a:t>
            </a:r>
          </a:p>
          <a:p>
            <a:pPr lvl="1">
              <a:spcAft>
                <a:spcPts val="600"/>
              </a:spcAft>
            </a:pPr>
            <a:r>
              <a:rPr lang="es-ES" sz="2300" b="1" dirty="0" err="1"/>
              <a:t>Brainstorming</a:t>
            </a:r>
            <a:r>
              <a:rPr lang="es-ES" sz="2300" dirty="0"/>
              <a:t>. Reuniones de grupos cuyo objetivo es generar ideas desde diferentes puntos de vista para la resolución de un problema. Permite explorar un problema desde múltiples puntos de vista.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74442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 – Fases en el desarrollo del software. </a:t>
            </a:r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esta fase se decide:  </a:t>
            </a:r>
            <a:r>
              <a:rPr lang="es-ES" b="1" dirty="0" smtClean="0"/>
              <a:t>Cómo hacerlo</a:t>
            </a:r>
            <a:endParaRPr lang="es-ES" b="1" u="sng" dirty="0"/>
          </a:p>
          <a:p>
            <a:r>
              <a:rPr lang="es-ES" dirty="0" smtClean="0"/>
              <a:t>En esta etapa se traducen los requisitos funcionales y no funcionales en una representación de software.</a:t>
            </a:r>
          </a:p>
          <a:p>
            <a:r>
              <a:rPr lang="es-ES" dirty="0" smtClean="0"/>
              <a:t>Dos tipos de diseño:</a:t>
            </a:r>
          </a:p>
          <a:p>
            <a:pPr lvl="1"/>
            <a:r>
              <a:rPr lang="es-ES" b="1" dirty="0" smtClean="0"/>
              <a:t>Estructurado:</a:t>
            </a:r>
            <a:r>
              <a:rPr lang="es-ES" dirty="0" smtClean="0"/>
              <a:t> basado en el flujo de datos a través del sistema</a:t>
            </a:r>
          </a:p>
          <a:p>
            <a:pPr lvl="1"/>
            <a:r>
              <a:rPr lang="es-ES" b="1" dirty="0" smtClean="0"/>
              <a:t>Orientado</a:t>
            </a:r>
            <a:r>
              <a:rPr lang="es-ES" dirty="0" smtClean="0"/>
              <a:t> </a:t>
            </a:r>
            <a:r>
              <a:rPr lang="es-ES" b="1" dirty="0" smtClean="0"/>
              <a:t>a objetos: </a:t>
            </a:r>
            <a:r>
              <a:rPr lang="es-ES" dirty="0" smtClean="0"/>
              <a:t>donde el sistema se entiende como un conjunto de objetos que tienen propiedades y comportamientos además de eventos que activan operaciones que modifican el estado de los objetos.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 – Fases en el desarrollo del software. </a:t>
            </a:r>
            <a:r>
              <a:rPr lang="es-ES" dirty="0" smtClean="0"/>
              <a:t>Codificación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038608"/>
          </a:xfrm>
        </p:spPr>
        <p:txBody>
          <a:bodyPr>
            <a:normAutofit/>
          </a:bodyPr>
          <a:lstStyle/>
          <a:p>
            <a:r>
              <a:rPr lang="es-ES" dirty="0" smtClean="0"/>
              <a:t>Durante la fase de codificación se realiza el proceso de programación. 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El programador recibe las especificaciones del diseño y las transforma en instrucciones escritas en un lenguaje de programación y almacenadas dentro de un programa.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/>
              <a:t>5 – Fases en el desarrollo del software. </a:t>
            </a:r>
            <a:r>
              <a:rPr lang="es-ES" sz="4000" dirty="0" smtClean="0"/>
              <a:t>Codificación.  Código Fuente.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038608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Fases para obtener el código fuente de una aplicación:</a:t>
            </a:r>
          </a:p>
          <a:p>
            <a:pPr>
              <a:buNone/>
            </a:pPr>
            <a:endParaRPr lang="es-ES" dirty="0" smtClean="0"/>
          </a:p>
          <a:p>
            <a:pPr lvl="1">
              <a:spcAft>
                <a:spcPts val="600"/>
              </a:spcAft>
            </a:pPr>
            <a:r>
              <a:rPr lang="es-ES" dirty="0" smtClean="0"/>
              <a:t>Se </a:t>
            </a:r>
            <a:r>
              <a:rPr lang="es-ES" dirty="0" smtClean="0"/>
              <a:t>debe partir de las etapas anteriores de análisis y diseño.</a:t>
            </a:r>
            <a:endParaRPr lang="es-ES" dirty="0" smtClean="0"/>
          </a:p>
          <a:p>
            <a:pPr lvl="1">
              <a:spcAft>
                <a:spcPts val="600"/>
              </a:spcAft>
            </a:pPr>
            <a:r>
              <a:rPr lang="es-ES" dirty="0" smtClean="0"/>
              <a:t>Se </a:t>
            </a:r>
            <a:r>
              <a:rPr lang="es-ES" dirty="0" smtClean="0"/>
              <a:t>diseñará un algoritmo que simbolice los pasos a seguir para la resolución del problema.</a:t>
            </a:r>
            <a:endParaRPr lang="es-ES" dirty="0" smtClean="0"/>
          </a:p>
          <a:p>
            <a:pPr lvl="1">
              <a:spcAft>
                <a:spcPts val="600"/>
              </a:spcAft>
            </a:pPr>
            <a:r>
              <a:rPr lang="es-ES" dirty="0" smtClean="0"/>
              <a:t>Se </a:t>
            </a:r>
            <a:r>
              <a:rPr lang="es-ES" dirty="0" smtClean="0"/>
              <a:t>elegirá una Lenguajes de Programación de alto nivel apropiado para las características </a:t>
            </a:r>
            <a:r>
              <a:rPr lang="es-ES" dirty="0" smtClean="0"/>
              <a:t>del software </a:t>
            </a:r>
            <a:r>
              <a:rPr lang="es-ES" dirty="0" smtClean="0"/>
              <a:t>que se quiere codificar.</a:t>
            </a:r>
            <a:endParaRPr lang="es-ES" dirty="0" smtClean="0"/>
          </a:p>
          <a:p>
            <a:pPr lvl="1">
              <a:spcAft>
                <a:spcPts val="600"/>
              </a:spcAft>
            </a:pPr>
            <a:r>
              <a:rPr lang="es-ES" dirty="0" smtClean="0"/>
              <a:t>Se </a:t>
            </a:r>
            <a:r>
              <a:rPr lang="es-ES" dirty="0" smtClean="0"/>
              <a:t>procederá a la codificación del algoritmo antes diseñado.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/>
              <a:t>5 – Fases en el desarrollo del software. </a:t>
            </a:r>
            <a:r>
              <a:rPr lang="es-ES" sz="4000" dirty="0" smtClean="0"/>
              <a:t>Codificación.  Código Objeto.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038608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El código objeto es un código intermedio. </a:t>
            </a:r>
            <a:endParaRPr lang="es-ES" dirty="0" smtClean="0"/>
          </a:p>
          <a:p>
            <a:pPr algn="just"/>
            <a:r>
              <a:rPr lang="es-ES" dirty="0" smtClean="0"/>
              <a:t>Es </a:t>
            </a:r>
            <a:r>
              <a:rPr lang="es-ES" dirty="0" smtClean="0"/>
              <a:t>el resultado de traducir código fuente a un </a:t>
            </a:r>
            <a:r>
              <a:rPr lang="es-ES" dirty="0" smtClean="0"/>
              <a:t>código equivalente </a:t>
            </a:r>
            <a:r>
              <a:rPr lang="es-ES" dirty="0" smtClean="0"/>
              <a:t>formado por unos y ceros que aún </a:t>
            </a:r>
            <a:r>
              <a:rPr lang="es-ES" b="1" dirty="0" smtClean="0"/>
              <a:t>no puede ser ejecutado directamente </a:t>
            </a:r>
            <a:r>
              <a:rPr lang="es-ES" dirty="0" smtClean="0"/>
              <a:t>por </a:t>
            </a:r>
            <a:r>
              <a:rPr lang="es-ES" dirty="0" smtClean="0"/>
              <a:t>la computadora.</a:t>
            </a:r>
          </a:p>
          <a:p>
            <a:pPr algn="just"/>
            <a:r>
              <a:rPr lang="es-ES" dirty="0" smtClean="0"/>
              <a:t>Es </a:t>
            </a:r>
            <a:r>
              <a:rPr lang="es-ES" dirty="0" smtClean="0"/>
              <a:t>decir, es el código resultante de la compilación del código fuente. </a:t>
            </a:r>
            <a:endParaRPr lang="es-ES" dirty="0" smtClean="0"/>
          </a:p>
          <a:p>
            <a:pPr algn="just"/>
            <a:r>
              <a:rPr lang="es-ES" dirty="0" smtClean="0"/>
              <a:t>Sólo </a:t>
            </a:r>
            <a:r>
              <a:rPr lang="es-ES" dirty="0" smtClean="0"/>
              <a:t>se genera código objeto una vez que el código fuente está libre de errores sintácticos </a:t>
            </a:r>
            <a:r>
              <a:rPr lang="es-ES" dirty="0" smtClean="0"/>
              <a:t>y semánticos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 – Ciclo de vida del Software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/>
              <a:t>Desarrollo de Software:  </a:t>
            </a:r>
            <a:r>
              <a:rPr lang="es-ES" dirty="0"/>
              <a:t>todo el proceso que ocurre desde que se concibe una idea hasta que un programa está implementado en el ordenador y funcionando.</a:t>
            </a:r>
          </a:p>
          <a:p>
            <a:endParaRPr lang="es-ES" b="1" dirty="0"/>
          </a:p>
          <a:p>
            <a:r>
              <a:rPr lang="es-ES" b="1" dirty="0"/>
              <a:t>Ciclo de Vida del Software:</a:t>
            </a:r>
            <a:r>
              <a:rPr lang="es-ES" dirty="0"/>
              <a:t> conjunto de fases por las que pasa el sistema que se está desarrollando desde que nace la idea inicial hasta que el software es retirado o reemplazado por otro más adecuado.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/>
              <a:t>5 – Fases en el desarrollo del software. </a:t>
            </a:r>
            <a:r>
              <a:rPr lang="es-ES" sz="4000" dirty="0" smtClean="0"/>
              <a:t>Codificación.  Código Objeto.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03860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S" dirty="0" smtClean="0"/>
              <a:t>El proceso de traducción de código fuente a código objeto puede realizarse de dos formas</a:t>
            </a:r>
            <a:r>
              <a:rPr lang="es-ES" dirty="0" smtClean="0"/>
              <a:t>: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Compilación</a:t>
            </a:r>
            <a:r>
              <a:rPr lang="es-ES" dirty="0" smtClean="0"/>
              <a:t>: </a:t>
            </a:r>
            <a:endParaRPr lang="es-ES" dirty="0" smtClean="0"/>
          </a:p>
          <a:p>
            <a:pPr lvl="1"/>
            <a:r>
              <a:rPr lang="es-ES" dirty="0" smtClean="0"/>
              <a:t>El </a:t>
            </a:r>
            <a:r>
              <a:rPr lang="es-ES" dirty="0" smtClean="0"/>
              <a:t>proceso de traducción se realiza sobre todo el código fuente, en un solo </a:t>
            </a:r>
            <a:r>
              <a:rPr lang="es-ES" dirty="0" smtClean="0"/>
              <a:t>paso. </a:t>
            </a:r>
          </a:p>
          <a:p>
            <a:pPr lvl="1"/>
            <a:r>
              <a:rPr lang="es-ES" dirty="0" smtClean="0"/>
              <a:t>Se </a:t>
            </a:r>
            <a:r>
              <a:rPr lang="es-ES" dirty="0" smtClean="0"/>
              <a:t>crea código objeto que habrá que enlazar. </a:t>
            </a:r>
            <a:endParaRPr lang="es-ES" dirty="0" smtClean="0"/>
          </a:p>
          <a:p>
            <a:pPr lvl="1"/>
            <a:r>
              <a:rPr lang="es-ES" dirty="0" smtClean="0"/>
              <a:t>El </a:t>
            </a:r>
            <a:r>
              <a:rPr lang="es-ES" dirty="0" smtClean="0"/>
              <a:t>software responsable se llama </a:t>
            </a:r>
            <a:r>
              <a:rPr lang="es-ES" dirty="0" smtClean="0"/>
              <a:t>compilador. 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Interpretación</a:t>
            </a:r>
            <a:r>
              <a:rPr lang="es-ES" dirty="0" smtClean="0"/>
              <a:t>: </a:t>
            </a:r>
            <a:endParaRPr lang="es-ES" dirty="0" smtClean="0"/>
          </a:p>
          <a:p>
            <a:pPr lvl="1"/>
            <a:r>
              <a:rPr lang="es-ES" dirty="0" smtClean="0"/>
              <a:t>El </a:t>
            </a:r>
            <a:r>
              <a:rPr lang="es-ES" dirty="0" smtClean="0"/>
              <a:t>proceso de traducción del código fuente se realiza línea a línea y se </a:t>
            </a:r>
            <a:r>
              <a:rPr lang="es-ES" dirty="0" smtClean="0"/>
              <a:t>ejecuta simultáneamente</a:t>
            </a:r>
            <a:r>
              <a:rPr lang="es-ES" dirty="0" smtClean="0"/>
              <a:t>. </a:t>
            </a:r>
            <a:endParaRPr lang="es-ES" dirty="0" smtClean="0"/>
          </a:p>
          <a:p>
            <a:pPr lvl="1"/>
            <a:r>
              <a:rPr lang="es-ES" dirty="0" smtClean="0"/>
              <a:t>No </a:t>
            </a:r>
            <a:r>
              <a:rPr lang="es-ES" dirty="0" smtClean="0"/>
              <a:t>existe código objeto intermedio. El software responsable se </a:t>
            </a:r>
            <a:r>
              <a:rPr lang="es-ES" dirty="0" smtClean="0"/>
              <a:t>llama intérprete</a:t>
            </a:r>
            <a:r>
              <a:rPr lang="es-ES" dirty="0" smtClean="0"/>
              <a:t>. </a:t>
            </a:r>
            <a:endParaRPr lang="es-ES" dirty="0" smtClean="0"/>
          </a:p>
          <a:p>
            <a:pPr lvl="1"/>
            <a:r>
              <a:rPr lang="es-ES" dirty="0" smtClean="0"/>
              <a:t>El </a:t>
            </a:r>
            <a:r>
              <a:rPr lang="es-ES" dirty="0" smtClean="0"/>
              <a:t>proceso de traducción es más lento que en el caso de la compilación, pero </a:t>
            </a:r>
            <a:r>
              <a:rPr lang="es-ES" dirty="0" smtClean="0"/>
              <a:t>es recomendable </a:t>
            </a:r>
            <a:r>
              <a:rPr lang="es-ES" dirty="0" smtClean="0"/>
              <a:t>cuando el programador es inexperto, ya que da la detección de errores es </a:t>
            </a:r>
            <a:r>
              <a:rPr lang="es-ES" dirty="0" smtClean="0"/>
              <a:t>más detallada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/>
              <a:t>5 – Fases en el desarrollo del software. </a:t>
            </a:r>
            <a:r>
              <a:rPr lang="es-ES" sz="4000" dirty="0" smtClean="0"/>
              <a:t>Codificación.  Código Ejecutable.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038608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El código ejecutable, resultado de enlazar los archivos de código objeto, consta de un único </a:t>
            </a:r>
            <a:r>
              <a:rPr lang="es-ES" dirty="0" smtClean="0"/>
              <a:t>archivo que </a:t>
            </a:r>
            <a:r>
              <a:rPr lang="es-ES" dirty="0" smtClean="0"/>
              <a:t>puede ser directamente ejecutado por la computadora. No necesita ninguna aplicación externa.</a:t>
            </a:r>
          </a:p>
          <a:p>
            <a:r>
              <a:rPr lang="es-ES" dirty="0" smtClean="0"/>
              <a:t>Este archivo es ejecutado y controlado por el sistema operativo.</a:t>
            </a:r>
          </a:p>
          <a:p>
            <a:r>
              <a:rPr lang="es-ES" dirty="0" smtClean="0"/>
              <a:t>Para obtener un sólo archivo ejecutable, habrá que enlazar todos los archivos de código objeto, </a:t>
            </a:r>
            <a:r>
              <a:rPr lang="es-ES" dirty="0" smtClean="0"/>
              <a:t>a través </a:t>
            </a:r>
            <a:r>
              <a:rPr lang="es-ES" dirty="0" smtClean="0"/>
              <a:t>de un software llamado </a:t>
            </a:r>
            <a:r>
              <a:rPr lang="es-ES" dirty="0" err="1" smtClean="0"/>
              <a:t>linker</a:t>
            </a:r>
            <a:r>
              <a:rPr lang="es-ES" dirty="0" smtClean="0"/>
              <a:t> (enlazador) y obtener así un único archivo que ya sí </a:t>
            </a:r>
            <a:r>
              <a:rPr lang="es-ES" dirty="0" smtClean="0"/>
              <a:t>es ejecutable </a:t>
            </a:r>
            <a:r>
              <a:rPr lang="es-ES" dirty="0" smtClean="0"/>
              <a:t>directamente por la computadora.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r>
              <a:rPr lang="es-ES" sz="3600" dirty="0"/>
              <a:t>5 – Fases en el desarrollo del software. </a:t>
            </a:r>
            <a:r>
              <a:rPr lang="es-ES" sz="3600" dirty="0" smtClean="0"/>
              <a:t>Codificación.  Proceso obtención ejecutable.</a:t>
            </a:r>
            <a:endParaRPr lang="es-E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428736"/>
            <a:ext cx="3357586" cy="519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r>
              <a:rPr lang="es-ES" sz="3600" dirty="0"/>
              <a:t>5 – Fases en el desarrollo del software. </a:t>
            </a:r>
            <a:r>
              <a:rPr lang="es-ES" sz="3600" dirty="0" smtClean="0"/>
              <a:t>Codificación.  Entorno de ejecución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2071678"/>
            <a:ext cx="7358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b="1" dirty="0" smtClean="0"/>
              <a:t>Entorno de ejecución</a:t>
            </a:r>
            <a:r>
              <a:rPr lang="es-ES" dirty="0" smtClean="0"/>
              <a:t>: es </a:t>
            </a:r>
            <a:r>
              <a:rPr lang="es-ES" dirty="0" smtClean="0"/>
              <a:t>un conjunto de utilidades que permiten la ejecución de </a:t>
            </a:r>
            <a:r>
              <a:rPr lang="es-ES" dirty="0" smtClean="0"/>
              <a:t>programas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b="1" dirty="0" smtClean="0"/>
              <a:t>JRE</a:t>
            </a:r>
            <a:r>
              <a:rPr lang="es-ES" dirty="0" smtClean="0"/>
              <a:t> (</a:t>
            </a:r>
            <a:r>
              <a:rPr lang="es-ES" b="1" i="1" dirty="0" smtClean="0"/>
              <a:t>Java </a:t>
            </a:r>
            <a:r>
              <a:rPr lang="es-ES" b="1" i="1" dirty="0" err="1" smtClean="0"/>
              <a:t>runtime</a:t>
            </a:r>
            <a:r>
              <a:rPr lang="es-ES" b="1" i="1" dirty="0" smtClean="0"/>
              <a:t> </a:t>
            </a:r>
            <a:r>
              <a:rPr lang="es-ES" b="1" i="1" dirty="0" err="1" smtClean="0"/>
              <a:t>environment</a:t>
            </a:r>
            <a:r>
              <a:rPr lang="es-ES" b="1" i="1" dirty="0" smtClean="0"/>
              <a:t> </a:t>
            </a:r>
            <a:r>
              <a:rPr lang="es-ES" b="1" i="1" dirty="0" smtClean="0"/>
              <a:t>). </a:t>
            </a:r>
            <a:r>
              <a:rPr lang="es-ES" i="1" dirty="0" smtClean="0"/>
              <a:t>Entorno de ejecución de java.  Formado por:</a:t>
            </a:r>
          </a:p>
          <a:p>
            <a:pPr lvl="1">
              <a:buFont typeface="Wingdings" pitchFamily="2" charset="2"/>
              <a:buChar char="ü"/>
            </a:pPr>
            <a:r>
              <a:rPr lang="es-ES" i="1" dirty="0" smtClean="0"/>
              <a:t>Una </a:t>
            </a:r>
            <a:r>
              <a:rPr lang="es-ES" i="1" dirty="0" smtClean="0"/>
              <a:t>Máquina virtual Java (JMV o JVM si consideramos las siglas en inglés), que es </a:t>
            </a:r>
            <a:r>
              <a:rPr lang="es-ES" i="1" dirty="0" smtClean="0"/>
              <a:t>el programa </a:t>
            </a:r>
            <a:r>
              <a:rPr lang="es-ES" i="1" dirty="0" smtClean="0"/>
              <a:t>que interpreta el código de la aplicación escrito en </a:t>
            </a:r>
            <a:r>
              <a:rPr lang="es-ES" i="1" dirty="0" smtClean="0"/>
              <a:t>Java.</a:t>
            </a:r>
          </a:p>
          <a:p>
            <a:pPr lvl="1">
              <a:buFont typeface="Wingdings" pitchFamily="2" charset="2"/>
              <a:buChar char="ü"/>
            </a:pPr>
            <a:r>
              <a:rPr lang="es-ES" i="1" dirty="0" smtClean="0"/>
              <a:t>Bibliotecas </a:t>
            </a:r>
            <a:r>
              <a:rPr lang="es-ES" i="1" dirty="0" smtClean="0"/>
              <a:t>de clase estándar que implementan el API de Java.</a:t>
            </a:r>
            <a:endParaRPr lang="es-ES" i="1" dirty="0" smtClean="0"/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786322"/>
            <a:ext cx="4576762" cy="129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5 – Fases en el desarrollo del software. </a:t>
            </a:r>
            <a:r>
              <a:rPr lang="es-ES" sz="3600" dirty="0" smtClean="0"/>
              <a:t>Pruebas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2071678"/>
            <a:ext cx="7358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La realización de pruebas es imprescindible para asegurar la </a:t>
            </a:r>
            <a:r>
              <a:rPr lang="es-ES" b="1" dirty="0" smtClean="0"/>
              <a:t>validación</a:t>
            </a:r>
            <a:r>
              <a:rPr lang="es-ES" dirty="0" smtClean="0"/>
              <a:t> y </a:t>
            </a:r>
            <a:r>
              <a:rPr lang="es-ES" b="1" dirty="0" smtClean="0"/>
              <a:t>verificación</a:t>
            </a:r>
            <a:r>
              <a:rPr lang="es-ES" dirty="0" smtClean="0"/>
              <a:t> del </a:t>
            </a:r>
            <a:r>
              <a:rPr lang="es-ES" dirty="0" smtClean="0"/>
              <a:t>software construido.</a:t>
            </a:r>
          </a:p>
          <a:p>
            <a:endParaRPr lang="es-ES" dirty="0" smtClean="0"/>
          </a:p>
          <a:p>
            <a:pPr lvl="1">
              <a:buFont typeface="Wingdings" pitchFamily="2" charset="2"/>
              <a:buChar char="ü"/>
            </a:pPr>
            <a:r>
              <a:rPr lang="es-ES" b="1" dirty="0" smtClean="0"/>
              <a:t>Pruebas </a:t>
            </a:r>
            <a:r>
              <a:rPr lang="es-ES" b="1" dirty="0" smtClean="0"/>
              <a:t>de </a:t>
            </a:r>
            <a:r>
              <a:rPr lang="es-ES" b="1" dirty="0" smtClean="0"/>
              <a:t>verificación</a:t>
            </a:r>
            <a:r>
              <a:rPr lang="es-ES" dirty="0" smtClean="0"/>
              <a:t>: Conjunto </a:t>
            </a:r>
            <a:r>
              <a:rPr lang="es-ES" dirty="0" smtClean="0"/>
              <a:t>de actividades que tratan de comprobar si se está </a:t>
            </a:r>
            <a:r>
              <a:rPr lang="es-ES" dirty="0" smtClean="0"/>
              <a:t> construyendo </a:t>
            </a:r>
            <a:r>
              <a:rPr lang="es-ES" dirty="0" smtClean="0"/>
              <a:t>el </a:t>
            </a:r>
            <a:r>
              <a:rPr lang="es-ES" dirty="0" smtClean="0"/>
              <a:t>producto correctamente</a:t>
            </a:r>
            <a:r>
              <a:rPr lang="es-ES" dirty="0" smtClean="0"/>
              <a:t>, es decir, si el </a:t>
            </a:r>
            <a:r>
              <a:rPr lang="es-ES" dirty="0" smtClean="0"/>
              <a:t>software implementa </a:t>
            </a:r>
            <a:r>
              <a:rPr lang="es-ES" dirty="0" smtClean="0"/>
              <a:t>correctamente la función para la que </a:t>
            </a:r>
            <a:r>
              <a:rPr lang="es-ES" dirty="0" smtClean="0"/>
              <a:t>está diseñado.</a:t>
            </a:r>
          </a:p>
          <a:p>
            <a:pPr lvl="1"/>
            <a:endParaRPr lang="es-ES" dirty="0" smtClean="0"/>
          </a:p>
          <a:p>
            <a:pPr lvl="1">
              <a:buFont typeface="Wingdings" pitchFamily="2" charset="2"/>
              <a:buChar char="ü"/>
            </a:pPr>
            <a:r>
              <a:rPr lang="es-ES" b="1" dirty="0" smtClean="0"/>
              <a:t>Pruebas </a:t>
            </a:r>
            <a:r>
              <a:rPr lang="es-ES" b="1" dirty="0" smtClean="0"/>
              <a:t>de </a:t>
            </a:r>
            <a:r>
              <a:rPr lang="es-ES" b="1" dirty="0" smtClean="0"/>
              <a:t>validación</a:t>
            </a:r>
            <a:r>
              <a:rPr lang="es-ES" dirty="0" smtClean="0"/>
              <a:t>: Conjunto </a:t>
            </a:r>
            <a:r>
              <a:rPr lang="es-ES" dirty="0" smtClean="0"/>
              <a:t>de actividades que tratan de comprobar si el producto se ajusta a los requisitos </a:t>
            </a:r>
            <a:r>
              <a:rPr lang="es-ES" dirty="0" smtClean="0"/>
              <a:t>del cliente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5 – Fases en el desarrollo del software. </a:t>
            </a:r>
            <a:r>
              <a:rPr lang="es-ES" sz="3600" dirty="0" smtClean="0"/>
              <a:t>Documentación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2357430"/>
            <a:ext cx="73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dirty="0" smtClean="0"/>
              <a:t> Todas </a:t>
            </a:r>
            <a:r>
              <a:rPr lang="es-ES" sz="2400" dirty="0" smtClean="0"/>
              <a:t>las etapas en el desarrollo de software deben quedar perfectamente documentadas</a:t>
            </a:r>
            <a:r>
              <a:rPr lang="es-E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ES" sz="2400" dirty="0" smtClean="0"/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 Tenemos que ir documentando el proyecto en todas las fases del mismo, para pasar de una a otra de forma clara y definida.</a:t>
            </a:r>
            <a:endParaRPr lang="es-ES" sz="2400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5 – Fases en el desarrollo del software. </a:t>
            </a:r>
            <a:r>
              <a:rPr lang="es-ES" sz="3600" dirty="0" smtClean="0"/>
              <a:t>Explotación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2357430"/>
            <a:ext cx="73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dirty="0" smtClean="0"/>
              <a:t>La explotación es la fase en que los usuarios finales conocen la aplicación y comienzan </a:t>
            </a:r>
            <a:r>
              <a:rPr lang="es-ES" sz="2400" dirty="0" smtClean="0"/>
              <a:t>a utilizarla.</a:t>
            </a:r>
          </a:p>
          <a:p>
            <a:endParaRPr lang="es-ES" sz="2400" dirty="0" smtClean="0"/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La explotación es la instalación, puesta a punto y </a:t>
            </a:r>
            <a:r>
              <a:rPr lang="es-ES" sz="2400" dirty="0" smtClean="0"/>
              <a:t>funcionamiento de </a:t>
            </a:r>
            <a:r>
              <a:rPr lang="es-ES" sz="2400" dirty="0" smtClean="0"/>
              <a:t>la aplicación en el equipo final del cliente.</a:t>
            </a:r>
            <a:endParaRPr lang="es-ES" sz="2400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5 – Fases en el desarrollo del software. </a:t>
            </a:r>
            <a:r>
              <a:rPr lang="es-ES" sz="3600" dirty="0" smtClean="0"/>
              <a:t>Mantenimiento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2357430"/>
            <a:ext cx="73581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ES" sz="2400" dirty="0" smtClean="0"/>
              <a:t>El mantenimiento se define como el proceso de control, mejora y optimización del </a:t>
            </a:r>
            <a:r>
              <a:rPr lang="es-ES" sz="2400" dirty="0" smtClean="0"/>
              <a:t>software.</a:t>
            </a:r>
          </a:p>
          <a:p>
            <a:pPr algn="just">
              <a:buFont typeface="Arial" pitchFamily="34" charset="0"/>
              <a:buChar char="•"/>
            </a:pPr>
            <a:endParaRPr lang="es-ES" sz="2400" dirty="0" smtClean="0"/>
          </a:p>
          <a:p>
            <a:pPr algn="just">
              <a:buFont typeface="Arial" pitchFamily="34" charset="0"/>
              <a:buChar char="•"/>
            </a:pPr>
            <a:endParaRPr lang="es-ES" sz="2400" dirty="0" smtClean="0"/>
          </a:p>
          <a:p>
            <a:pPr algn="just">
              <a:buFont typeface="Arial" pitchFamily="34" charset="0"/>
              <a:buChar char="•"/>
            </a:pPr>
            <a:r>
              <a:rPr lang="es-ES" sz="2400" dirty="0" smtClean="0"/>
              <a:t>Su </a:t>
            </a:r>
            <a:r>
              <a:rPr lang="es-ES" sz="2400" dirty="0" smtClean="0"/>
              <a:t>duración es la mayor en todo el ciclo de vida del software, ya que también comprende </a:t>
            </a:r>
            <a:r>
              <a:rPr lang="es-ES" sz="2400" dirty="0" smtClean="0"/>
              <a:t>las actualizaciones </a:t>
            </a:r>
            <a:r>
              <a:rPr lang="es-ES" sz="2400" dirty="0" smtClean="0"/>
              <a:t>y evoluciones futuras del mismo.</a:t>
            </a:r>
            <a:endParaRPr lang="es-ES" sz="2400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600" dirty="0" smtClean="0"/>
              <a:t>6 </a:t>
            </a:r>
            <a:r>
              <a:rPr lang="es-ES" sz="3600" dirty="0"/>
              <a:t>– </a:t>
            </a:r>
            <a:r>
              <a:rPr lang="es-ES" sz="3600" dirty="0" smtClean="0"/>
              <a:t>Lenguajes de programación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2000240"/>
            <a:ext cx="73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Podemos </a:t>
            </a:r>
            <a:r>
              <a:rPr lang="es-ES" sz="2400" dirty="0" smtClean="0"/>
              <a:t>definir un Lenguaje de Programación como un idioma creado de forma </a:t>
            </a:r>
            <a:r>
              <a:rPr lang="es-ES" sz="2400" dirty="0" smtClean="0"/>
              <a:t>artificial, formado </a:t>
            </a:r>
            <a:r>
              <a:rPr lang="es-ES" sz="2400" dirty="0" smtClean="0"/>
              <a:t>por un conjunto de símbolos y normas que se aplican sobre un alfabeto para obtener </a:t>
            </a:r>
            <a:r>
              <a:rPr lang="es-ES" sz="2400" dirty="0" smtClean="0"/>
              <a:t>un código</a:t>
            </a:r>
            <a:r>
              <a:rPr lang="es-ES" sz="2400" dirty="0" smtClean="0"/>
              <a:t>, que el hardware de la computadora pueda entender y ejecutar.</a:t>
            </a:r>
            <a:endParaRPr lang="es-ES" sz="2400" dirty="0" smtClean="0"/>
          </a:p>
          <a:p>
            <a:pPr algn="just">
              <a:buFont typeface="Arial" pitchFamily="34" charset="0"/>
              <a:buChar char="•"/>
            </a:pPr>
            <a:endParaRPr lang="es-E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286256"/>
            <a:ext cx="655306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600" dirty="0" smtClean="0"/>
              <a:t>6 </a:t>
            </a:r>
            <a:r>
              <a:rPr lang="es-ES" sz="3600" dirty="0"/>
              <a:t>– </a:t>
            </a:r>
            <a:r>
              <a:rPr lang="es-ES" sz="3600" dirty="0" smtClean="0"/>
              <a:t>Lenguajes de programación. </a:t>
            </a:r>
            <a:br>
              <a:rPr lang="es-ES" sz="3600" dirty="0" smtClean="0"/>
            </a:br>
            <a:r>
              <a:rPr lang="es-ES" sz="3600" dirty="0" smtClean="0"/>
              <a:t>Lenguaje máquina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2000240"/>
            <a:ext cx="73581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Sus </a:t>
            </a:r>
            <a:r>
              <a:rPr lang="es-ES" sz="2400" dirty="0" smtClean="0"/>
              <a:t>instrucciones son combinaciones de unos y ceros</a:t>
            </a:r>
            <a:r>
              <a:rPr lang="es-ES" sz="2400" dirty="0" smtClean="0"/>
              <a:t>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Es el único lenguaje que entiende directamente el ordenador. (No necesita traducción).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Fue </a:t>
            </a:r>
            <a:r>
              <a:rPr lang="es-ES" sz="2400" dirty="0" smtClean="0"/>
              <a:t>el primer lenguaje utilizado.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Es </a:t>
            </a:r>
            <a:r>
              <a:rPr lang="es-ES" sz="2400" dirty="0" smtClean="0"/>
              <a:t>único para cada procesador (no es portable de un equipo a otro).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Hoy </a:t>
            </a:r>
            <a:r>
              <a:rPr lang="es-ES" sz="2400" dirty="0" smtClean="0"/>
              <a:t>día nadie programa en este lenguaje.</a:t>
            </a:r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 – Ciclo de vida del Software.</a:t>
            </a:r>
            <a:br>
              <a:rPr lang="es-ES" dirty="0"/>
            </a:br>
            <a:r>
              <a:rPr lang="es-ES" dirty="0"/>
              <a:t>	Fases del ciclo de vida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b="1" dirty="0">
                <a:latin typeface="Arial" pitchFamily="34" charset="0"/>
                <a:cs typeface="Arial" pitchFamily="34" charset="0"/>
              </a:rPr>
              <a:t>Análisis de requisitos</a:t>
            </a:r>
            <a:r>
              <a:rPr lang="es-ES" dirty="0">
                <a:latin typeface="Arial" pitchFamily="34" charset="0"/>
                <a:cs typeface="Arial" pitchFamily="34" charset="0"/>
              </a:rPr>
              <a:t>: Se especifican los requisitos funcionales y no funcionales del sistema.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b="1" dirty="0">
                <a:latin typeface="Arial" pitchFamily="34" charset="0"/>
                <a:cs typeface="Arial" pitchFamily="34" charset="0"/>
              </a:rPr>
              <a:t>Diseño</a:t>
            </a:r>
            <a:r>
              <a:rPr lang="es-ES" dirty="0">
                <a:latin typeface="Arial" pitchFamily="34" charset="0"/>
                <a:cs typeface="Arial" pitchFamily="34" charset="0"/>
              </a:rPr>
              <a:t>: Se divide el sistema en partes y se determina la función de cada una.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b="1" dirty="0">
                <a:latin typeface="Arial" pitchFamily="34" charset="0"/>
                <a:cs typeface="Arial" pitchFamily="34" charset="0"/>
              </a:rPr>
              <a:t>Codificación</a:t>
            </a:r>
            <a:r>
              <a:rPr lang="es-ES" dirty="0">
                <a:latin typeface="Arial" pitchFamily="34" charset="0"/>
                <a:cs typeface="Arial" pitchFamily="34" charset="0"/>
              </a:rPr>
              <a:t>: Se elige un Lenguajes de Programación y se codifican los programas.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b="1" dirty="0">
                <a:latin typeface="Arial" pitchFamily="34" charset="0"/>
                <a:cs typeface="Arial" pitchFamily="34" charset="0"/>
              </a:rPr>
              <a:t>Pruebas</a:t>
            </a:r>
            <a:r>
              <a:rPr lang="es-ES" dirty="0">
                <a:latin typeface="Arial" pitchFamily="34" charset="0"/>
                <a:cs typeface="Arial" pitchFamily="34" charset="0"/>
              </a:rPr>
              <a:t>: Se prueban los programas para detectar errores y se depuran.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600" dirty="0" smtClean="0"/>
              <a:t>6 </a:t>
            </a:r>
            <a:r>
              <a:rPr lang="es-ES" sz="3600" dirty="0"/>
              <a:t>– </a:t>
            </a:r>
            <a:r>
              <a:rPr lang="es-ES" sz="3600" dirty="0" smtClean="0"/>
              <a:t>Lenguajes de programación. </a:t>
            </a:r>
            <a:br>
              <a:rPr lang="es-ES" sz="3600" dirty="0" smtClean="0"/>
            </a:br>
            <a:r>
              <a:rPr lang="es-ES" sz="3600" dirty="0" smtClean="0"/>
              <a:t>Lenguaje ensamblador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2000240"/>
            <a:ext cx="73581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Sustituyó </a:t>
            </a:r>
            <a:r>
              <a:rPr lang="es-ES" sz="2400" dirty="0" smtClean="0"/>
              <a:t>al lenguaje máquina para facilitar la labor de programación.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En </a:t>
            </a:r>
            <a:r>
              <a:rPr lang="es-ES" sz="2400" dirty="0" smtClean="0"/>
              <a:t>lugar de unos y ceros se programa usando mnemotécnicos (instrucciones complejas).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Necesita </a:t>
            </a:r>
            <a:r>
              <a:rPr lang="es-ES" sz="2400" dirty="0" smtClean="0"/>
              <a:t>traducción al lenguaje máquina para poder ejecutarse.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Sus </a:t>
            </a:r>
            <a:r>
              <a:rPr lang="es-ES" sz="2400" dirty="0" smtClean="0"/>
              <a:t>instrucciones son sentencias que hacen referencia a la ubicación física de </a:t>
            </a:r>
            <a:r>
              <a:rPr lang="es-ES" sz="2400" dirty="0" smtClean="0"/>
              <a:t>los archivos </a:t>
            </a:r>
            <a:r>
              <a:rPr lang="es-ES" sz="2400" dirty="0" smtClean="0"/>
              <a:t>en el equipo.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Es </a:t>
            </a:r>
            <a:r>
              <a:rPr lang="es-ES" sz="2400" dirty="0" smtClean="0"/>
              <a:t>difícil de utilizar.</a:t>
            </a:r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600" dirty="0" smtClean="0"/>
              <a:t>6 </a:t>
            </a:r>
            <a:r>
              <a:rPr lang="es-ES" sz="3600" dirty="0"/>
              <a:t>– </a:t>
            </a:r>
            <a:r>
              <a:rPr lang="es-ES" sz="3600" dirty="0" smtClean="0"/>
              <a:t>Lenguajes de programación. </a:t>
            </a:r>
            <a:br>
              <a:rPr lang="es-ES" sz="3600" dirty="0" smtClean="0"/>
            </a:br>
            <a:r>
              <a:rPr lang="es-ES" sz="3600" dirty="0" smtClean="0"/>
              <a:t>Lenguaje de alto nivel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2000240"/>
            <a:ext cx="735811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400" dirty="0" smtClean="0"/>
              <a:t>Sustituyeron </a:t>
            </a:r>
            <a:r>
              <a:rPr lang="es-ES" sz="2400" dirty="0" smtClean="0"/>
              <a:t>al lenguaje ensamblador para facilitar más la labor de programación.</a:t>
            </a:r>
          </a:p>
          <a:p>
            <a:pPr>
              <a:spcAft>
                <a:spcPts val="1200"/>
              </a:spcAft>
            </a:pPr>
            <a:r>
              <a:rPr lang="es-ES" sz="2400" dirty="0" smtClean="0"/>
              <a:t>En </a:t>
            </a:r>
            <a:r>
              <a:rPr lang="es-ES" sz="2400" dirty="0" smtClean="0"/>
              <a:t>lugar de mnemotécnicos, se utilizan sentencias y órdenes derivadas del idioma</a:t>
            </a:r>
          </a:p>
          <a:p>
            <a:pPr>
              <a:spcAft>
                <a:spcPts val="1200"/>
              </a:spcAft>
            </a:pPr>
            <a:r>
              <a:rPr lang="es-ES" sz="2400" dirty="0" smtClean="0"/>
              <a:t>inglés. (Necesita traducción al lenguaje máquina).</a:t>
            </a:r>
          </a:p>
          <a:p>
            <a:pPr>
              <a:spcAft>
                <a:spcPts val="1200"/>
              </a:spcAft>
            </a:pPr>
            <a:r>
              <a:rPr lang="es-ES" sz="2400" dirty="0" smtClean="0"/>
              <a:t>Son </a:t>
            </a:r>
            <a:r>
              <a:rPr lang="es-ES" sz="2400" dirty="0" smtClean="0"/>
              <a:t>más cercanos al razonamiento humano.</a:t>
            </a:r>
          </a:p>
          <a:p>
            <a:pPr>
              <a:spcAft>
                <a:spcPts val="1200"/>
              </a:spcAft>
            </a:pPr>
            <a:r>
              <a:rPr lang="es-ES" sz="2400" dirty="0" smtClean="0"/>
              <a:t>Son </a:t>
            </a:r>
            <a:r>
              <a:rPr lang="es-ES" sz="2400" dirty="0" smtClean="0"/>
              <a:t>utilizados hoy día, aunque la tendencia es que cada vez menos.</a:t>
            </a:r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200" dirty="0" smtClean="0"/>
              <a:t>6 </a:t>
            </a:r>
            <a:r>
              <a:rPr lang="es-ES" sz="3200" dirty="0"/>
              <a:t>– </a:t>
            </a:r>
            <a:r>
              <a:rPr lang="es-ES" sz="3200" dirty="0" smtClean="0"/>
              <a:t>Lenguajes de programación. </a:t>
            </a:r>
            <a:br>
              <a:rPr lang="es-ES" sz="3200" dirty="0" smtClean="0"/>
            </a:br>
            <a:r>
              <a:rPr lang="es-ES" sz="3200" dirty="0" smtClean="0"/>
              <a:t>Tipos de lenguajes según la forma de ejecución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2000240"/>
            <a:ext cx="735811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ES" sz="2200" dirty="0" smtClean="0"/>
              <a:t>Lenguajes </a:t>
            </a:r>
            <a:r>
              <a:rPr lang="es-ES" sz="2200" dirty="0" smtClean="0"/>
              <a:t>compilados: Un programa traductor traduce el código del programa (</a:t>
            </a:r>
            <a:r>
              <a:rPr lang="es-ES" sz="2200" dirty="0" smtClean="0"/>
              <a:t>código fuente</a:t>
            </a:r>
            <a:r>
              <a:rPr lang="es-ES" sz="2200" dirty="0" smtClean="0"/>
              <a:t>) en código máquina (código objeto). Otro programa, el enlazador, unirá </a:t>
            </a:r>
            <a:r>
              <a:rPr lang="es-ES" sz="2200" dirty="0" smtClean="0"/>
              <a:t>los ficheros </a:t>
            </a:r>
            <a:r>
              <a:rPr lang="es-ES" sz="2200" dirty="0" smtClean="0"/>
              <a:t>de código objeto del programa principal con los de las librerías para producir </a:t>
            </a:r>
            <a:r>
              <a:rPr lang="es-ES" sz="2200" dirty="0" smtClean="0"/>
              <a:t>el programa </a:t>
            </a:r>
            <a:r>
              <a:rPr lang="es-ES" sz="2200" dirty="0" smtClean="0"/>
              <a:t>ejecutable. Ejemplo el C.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ES" sz="2200" dirty="0" smtClean="0"/>
              <a:t>Lenguajes </a:t>
            </a:r>
            <a:r>
              <a:rPr lang="es-ES" sz="2200" dirty="0" smtClean="0"/>
              <a:t>interpretados: Un programa (interprete), ejecuta las instrucciones </a:t>
            </a:r>
            <a:r>
              <a:rPr lang="es-ES" sz="2200" dirty="0" smtClean="0"/>
              <a:t>del programa </a:t>
            </a:r>
            <a:r>
              <a:rPr lang="es-ES" sz="2200" dirty="0" smtClean="0"/>
              <a:t>de manera directa. Ejemplo el </a:t>
            </a:r>
            <a:r>
              <a:rPr lang="es-ES" sz="2200" dirty="0" err="1" smtClean="0"/>
              <a:t>Lisp</a:t>
            </a:r>
            <a:r>
              <a:rPr lang="es-ES" sz="2200" dirty="0" smtClean="0"/>
              <a:t>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ES" sz="2200" dirty="0" smtClean="0"/>
              <a:t>También </a:t>
            </a:r>
            <a:r>
              <a:rPr lang="es-ES" sz="2200" dirty="0" smtClean="0"/>
              <a:t>los hay mixtos, como Java, que primero pasan por una fase de compilación </a:t>
            </a:r>
            <a:r>
              <a:rPr lang="es-ES" sz="2200" dirty="0" smtClean="0"/>
              <a:t>y luego </a:t>
            </a:r>
            <a:r>
              <a:rPr lang="es-ES" sz="2200" dirty="0" smtClean="0"/>
              <a:t>es interpretado.</a:t>
            </a:r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200" dirty="0" smtClean="0"/>
              <a:t>6 </a:t>
            </a:r>
            <a:r>
              <a:rPr lang="es-ES" sz="3200" dirty="0"/>
              <a:t>– </a:t>
            </a:r>
            <a:r>
              <a:rPr lang="es-ES" sz="3200" dirty="0" smtClean="0"/>
              <a:t>Lenguajes de programación. </a:t>
            </a:r>
            <a:br>
              <a:rPr lang="es-ES" sz="3200" dirty="0" smtClean="0"/>
            </a:br>
            <a:r>
              <a:rPr lang="es-ES" sz="3200" dirty="0" smtClean="0"/>
              <a:t>Tipos de lenguajes según el paradigma de programación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2000240"/>
            <a:ext cx="735811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ES" sz="2200" dirty="0" smtClean="0"/>
              <a:t>Lenguajes </a:t>
            </a:r>
            <a:r>
              <a:rPr lang="es-ES" sz="2200" dirty="0" smtClean="0"/>
              <a:t>imperativos: Indican cómo hay que hacer la tarea, es decir, expresan </a:t>
            </a:r>
            <a:r>
              <a:rPr lang="es-ES" sz="2200" dirty="0" smtClean="0"/>
              <a:t>los pasos </a:t>
            </a:r>
            <a:r>
              <a:rPr lang="es-ES" sz="2200" dirty="0" smtClean="0"/>
              <a:t>a realizar. Ejemplo el C.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ES" sz="2200" dirty="0" smtClean="0"/>
              <a:t>Lenguajes </a:t>
            </a:r>
            <a:r>
              <a:rPr lang="es-ES" sz="2200" dirty="0" smtClean="0"/>
              <a:t>declarativos: Indican que hay que hacer. Ejemplos: </a:t>
            </a:r>
            <a:r>
              <a:rPr lang="es-ES" sz="2200" dirty="0" err="1" smtClean="0"/>
              <a:t>Lisp</a:t>
            </a:r>
            <a:r>
              <a:rPr lang="es-ES" sz="2200" dirty="0" smtClean="0"/>
              <a:t>, </a:t>
            </a:r>
            <a:r>
              <a:rPr lang="es-ES" sz="2200" dirty="0" err="1" smtClean="0"/>
              <a:t>Prolog</a:t>
            </a:r>
            <a:r>
              <a:rPr lang="es-ES" sz="2200" dirty="0" smtClean="0"/>
              <a:t>. </a:t>
            </a:r>
            <a:r>
              <a:rPr lang="es-ES" sz="2200" dirty="0" smtClean="0"/>
              <a:t>Otros ejemplos </a:t>
            </a:r>
            <a:r>
              <a:rPr lang="es-ES" sz="2200" dirty="0" smtClean="0"/>
              <a:t>de lenguajes declarativos, pero que no son lenguajes de programación, </a:t>
            </a:r>
            <a:r>
              <a:rPr lang="es-ES" sz="2200" dirty="0" smtClean="0"/>
              <a:t>son HTML </a:t>
            </a:r>
            <a:r>
              <a:rPr lang="es-ES" sz="2200" dirty="0" smtClean="0"/>
              <a:t>(para describir páginas Web) o SQL (para consultar Bases de datos).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ES" sz="2200" dirty="0" smtClean="0"/>
              <a:t>Lenguajes </a:t>
            </a:r>
            <a:r>
              <a:rPr lang="es-ES" sz="2200" dirty="0" smtClean="0"/>
              <a:t>de Programación Estructurados: Usan la técnica de </a:t>
            </a:r>
            <a:r>
              <a:rPr lang="es-ES" sz="2200" dirty="0" smtClean="0"/>
              <a:t>programación estructurada</a:t>
            </a:r>
            <a:r>
              <a:rPr lang="es-ES" sz="2200" dirty="0" smtClean="0"/>
              <a:t>. Ejemplos: Pascal, C, etc.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ES" sz="2200" dirty="0" smtClean="0"/>
              <a:t>Lenguajes </a:t>
            </a:r>
            <a:r>
              <a:rPr lang="es-ES" sz="2200" dirty="0" smtClean="0"/>
              <a:t>de Programación Orientados a Objetos: Usan la técnica de </a:t>
            </a:r>
            <a:r>
              <a:rPr lang="es-ES" sz="2200" dirty="0" smtClean="0"/>
              <a:t>programación orientada </a:t>
            </a:r>
            <a:r>
              <a:rPr lang="es-ES" sz="2200" dirty="0" smtClean="0"/>
              <a:t>a objetos. Ejemplos: C++, Java, Ada, </a:t>
            </a:r>
            <a:r>
              <a:rPr lang="es-ES" sz="2200" dirty="0" err="1" smtClean="0"/>
              <a:t>Delphi</a:t>
            </a:r>
            <a:r>
              <a:rPr lang="es-ES" sz="2200" dirty="0" smtClean="0"/>
              <a:t>, etc.</a:t>
            </a:r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200" dirty="0" smtClean="0"/>
              <a:t>7 </a:t>
            </a:r>
            <a:r>
              <a:rPr lang="es-ES" sz="3200" dirty="0"/>
              <a:t>– </a:t>
            </a:r>
            <a:r>
              <a:rPr lang="es-ES" sz="3200" dirty="0" smtClean="0"/>
              <a:t>Herramientas de apoyo al desarrollo del software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85786" y="1643050"/>
            <a:ext cx="73581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000" dirty="0" smtClean="0"/>
              <a:t>Para llevar a cabo la codificación y prueba de los programas se suelen utilizar entornos </a:t>
            </a:r>
            <a:r>
              <a:rPr lang="es-ES" sz="2000" dirty="0" smtClean="0"/>
              <a:t>de programación</a:t>
            </a:r>
            <a:r>
              <a:rPr lang="es-ES" sz="2000" dirty="0" smtClean="0"/>
              <a:t>. Estos entornos nos permiten realizar diferentes tareas: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000" dirty="0" smtClean="0"/>
              <a:t>Crear</a:t>
            </a:r>
            <a:r>
              <a:rPr lang="es-ES" sz="2000" dirty="0" smtClean="0"/>
              <a:t>, editar y modificar el código fuente del programa.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000" dirty="0" smtClean="0"/>
              <a:t>Compilar</a:t>
            </a:r>
            <a:r>
              <a:rPr lang="es-ES" sz="2000" dirty="0" smtClean="0"/>
              <a:t>, montar y ejecutar el programa.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000" dirty="0" smtClean="0"/>
              <a:t>Examinar </a:t>
            </a:r>
            <a:r>
              <a:rPr lang="es-ES" sz="2000" dirty="0" smtClean="0"/>
              <a:t>el código fuente.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000" dirty="0" smtClean="0"/>
              <a:t>Ejecutar </a:t>
            </a:r>
            <a:r>
              <a:rPr lang="es-ES" sz="2000" dirty="0" smtClean="0"/>
              <a:t>el programa en modo depuración.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000" dirty="0" smtClean="0"/>
              <a:t>Generar </a:t>
            </a:r>
            <a:r>
              <a:rPr lang="es-ES" sz="2000" dirty="0" smtClean="0"/>
              <a:t>documentación.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000" dirty="0" smtClean="0"/>
              <a:t>Realizar </a:t>
            </a:r>
            <a:r>
              <a:rPr lang="es-ES" sz="2000" dirty="0" smtClean="0"/>
              <a:t>control de versiones.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000" dirty="0" smtClean="0"/>
              <a:t>Etc.</a:t>
            </a:r>
            <a:endParaRPr lang="es-ES" sz="2000" dirty="0" smtClean="0"/>
          </a:p>
          <a:p>
            <a:pPr marL="0" lvl="1">
              <a:spcAft>
                <a:spcPts val="1200"/>
              </a:spcAft>
            </a:pPr>
            <a:r>
              <a:rPr lang="es-ES" sz="2000" dirty="0" smtClean="0"/>
              <a:t>A estos entornos se les denomina entornos de </a:t>
            </a:r>
            <a:r>
              <a:rPr lang="es-ES" sz="2000" dirty="0" smtClean="0"/>
              <a:t>desarrollo integrado </a:t>
            </a:r>
            <a:r>
              <a:rPr lang="es-ES" sz="2000" dirty="0" smtClean="0"/>
              <a:t>o </a:t>
            </a:r>
            <a:r>
              <a:rPr lang="es-ES" sz="2000" b="1" dirty="0" smtClean="0"/>
              <a:t>IDE</a:t>
            </a:r>
            <a:r>
              <a:rPr lang="es-ES" sz="2000" dirty="0" smtClean="0"/>
              <a:t> (</a:t>
            </a:r>
            <a:r>
              <a:rPr lang="es-ES" sz="2000" dirty="0" err="1" smtClean="0"/>
              <a:t>Integrated</a:t>
            </a:r>
            <a:r>
              <a:rPr lang="es-ES" sz="2000" dirty="0" smtClean="0"/>
              <a:t> </a:t>
            </a:r>
            <a:r>
              <a:rPr lang="es-ES" sz="2000" dirty="0" err="1" smtClean="0"/>
              <a:t>Development</a:t>
            </a:r>
            <a:r>
              <a:rPr lang="es-ES" sz="2000" dirty="0" smtClean="0"/>
              <a:t> </a:t>
            </a:r>
            <a:r>
              <a:rPr lang="es-ES" sz="2000" dirty="0" err="1" smtClean="0"/>
              <a:t>Environment</a:t>
            </a:r>
            <a:r>
              <a:rPr lang="es-ES" sz="2000" dirty="0" smtClean="0"/>
              <a:t>).</a:t>
            </a:r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200" dirty="0" smtClean="0"/>
              <a:t>7 </a:t>
            </a:r>
            <a:r>
              <a:rPr lang="es-ES" sz="3200" dirty="0"/>
              <a:t>– </a:t>
            </a:r>
            <a:r>
              <a:rPr lang="es-ES" sz="3200" dirty="0" smtClean="0"/>
              <a:t>Herramientas de apoyo al desarrollo del software. </a:t>
            </a:r>
            <a:r>
              <a:rPr lang="es-ES" sz="3200" dirty="0" err="1" smtClean="0"/>
              <a:t>Frameworks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85786" y="2285992"/>
            <a:ext cx="735811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000" b="1" dirty="0" smtClean="0"/>
              <a:t>Framework</a:t>
            </a:r>
            <a:r>
              <a:rPr lang="es-ES" sz="2000" dirty="0" smtClean="0"/>
              <a:t>: es un conjunto estandarizado de conceptos, prácticas y criterios para enfocar un tipo de problemática particular que sirve como referencia, para enfrentar y resolver nuevos problemas de índole similar. </a:t>
            </a:r>
            <a:endParaRPr lang="es-ES" sz="2000" dirty="0" smtClean="0"/>
          </a:p>
          <a:p>
            <a:pPr>
              <a:spcAft>
                <a:spcPts val="1200"/>
              </a:spcAft>
            </a:pPr>
            <a:r>
              <a:rPr lang="es-ES" sz="2000" dirty="0" smtClean="0"/>
              <a:t>Un </a:t>
            </a:r>
            <a:r>
              <a:rPr lang="es-ES" sz="2000" dirty="0" err="1" smtClean="0"/>
              <a:t>framework</a:t>
            </a:r>
            <a:r>
              <a:rPr lang="es-ES" sz="2000" dirty="0" smtClean="0"/>
              <a:t> es por tanto un conjunto de herramientas y módulos que pueden ser reutilizados para varios proyectos. Uno de los </a:t>
            </a:r>
            <a:r>
              <a:rPr lang="es-ES" sz="2000" dirty="0" err="1" smtClean="0"/>
              <a:t>frameworks</a:t>
            </a:r>
            <a:r>
              <a:rPr lang="es-ES" sz="2000" dirty="0" smtClean="0"/>
              <a:t> más conocidos y utilizados es el .NET Framework de Microsoft para webs.</a:t>
            </a:r>
            <a:endParaRPr lang="es-E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 – Ciclo de vida del Software.</a:t>
            </a:r>
            <a:br>
              <a:rPr lang="es-ES" dirty="0"/>
            </a:br>
            <a:r>
              <a:rPr lang="es-ES" dirty="0"/>
              <a:t>	Fases del ciclo de vida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/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s-ES" b="1" dirty="0">
                <a:latin typeface="Arial" pitchFamily="34" charset="0"/>
                <a:cs typeface="Arial" pitchFamily="34" charset="0"/>
              </a:rPr>
              <a:t>Documentación</a:t>
            </a:r>
            <a:r>
              <a:rPr lang="es-ES" dirty="0">
                <a:latin typeface="Arial" pitchFamily="34" charset="0"/>
                <a:cs typeface="Arial" pitchFamily="34" charset="0"/>
              </a:rPr>
              <a:t>: De todas las etapas, se documenta y guarda toda la información.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s-ES" b="1" dirty="0">
                <a:latin typeface="Arial" pitchFamily="34" charset="0"/>
                <a:cs typeface="Arial" pitchFamily="34" charset="0"/>
              </a:rPr>
              <a:t>Explotación</a:t>
            </a:r>
            <a:r>
              <a:rPr lang="es-ES" dirty="0">
                <a:latin typeface="Arial" pitchFamily="34" charset="0"/>
                <a:cs typeface="Arial" pitchFamily="34" charset="0"/>
              </a:rPr>
              <a:t>: Instalamos, configuramos y probamos la aplicación en los equipos del cliente.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s-ES" b="1" dirty="0">
                <a:latin typeface="Arial" pitchFamily="34" charset="0"/>
                <a:cs typeface="Arial" pitchFamily="34" charset="0"/>
              </a:rPr>
              <a:t>Mantenimiento</a:t>
            </a:r>
            <a:r>
              <a:rPr lang="es-ES" dirty="0">
                <a:latin typeface="Arial" pitchFamily="34" charset="0"/>
                <a:cs typeface="Arial" pitchFamily="34" charset="0"/>
              </a:rPr>
              <a:t>: Se mantiene el contacto con el cliente para actualizar y modificar la aplicación el futuro.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 – Ciclo de vida del Software.</a:t>
            </a:r>
            <a:br>
              <a:rPr lang="es-ES" dirty="0"/>
            </a:br>
            <a:r>
              <a:rPr lang="es-ES" dirty="0"/>
              <a:t>	Modelos de ciclo de vida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116"/>
            <a:ext cx="4900618" cy="4181484"/>
          </a:xfrm>
        </p:spPr>
        <p:txBody>
          <a:bodyPr>
            <a:normAutofit/>
          </a:bodyPr>
          <a:lstStyle/>
          <a:p>
            <a:r>
              <a:rPr lang="es-ES" b="1" dirty="0"/>
              <a:t>Modelo en cascada: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Requiere finalizar una etapa para realizar la siguiente.</a:t>
            </a:r>
          </a:p>
          <a:p>
            <a:pPr lvl="1"/>
            <a:r>
              <a:rPr lang="es-ES" dirty="0"/>
              <a:t>Requiere conocer de antemano todos los requisitos del sistema.</a:t>
            </a:r>
          </a:p>
          <a:p>
            <a:pPr lvl="1"/>
            <a:r>
              <a:rPr lang="es-ES" dirty="0"/>
              <a:t>Sólo es aplicable a pequeños desarrollos.</a:t>
            </a:r>
          </a:p>
          <a:p>
            <a:pPr>
              <a:buNone/>
            </a:pPr>
            <a:endParaRPr lang="es-E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3000372"/>
            <a:ext cx="3114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 – Ciclo de vida del Software.</a:t>
            </a:r>
            <a:br>
              <a:rPr lang="es-ES" dirty="0"/>
            </a:br>
            <a:r>
              <a:rPr lang="es-ES" dirty="0"/>
              <a:t>	Modelos de ciclo de vida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116"/>
            <a:ext cx="7258072" cy="2357454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Modelo en cascada con realimentación: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introduce una realimentación entre etapas.</a:t>
            </a:r>
          </a:p>
          <a:p>
            <a:pPr lvl="1"/>
            <a:r>
              <a:rPr lang="es-ES" dirty="0"/>
              <a:t>Es el m</a:t>
            </a:r>
            <a:r>
              <a:rPr lang="es-ES" sz="2400" dirty="0"/>
              <a:t>odelo perfecto si el proyecto es rígido (pocos cambios, poco evolutivo) y los requisitos están claros.</a:t>
            </a:r>
          </a:p>
          <a:p>
            <a:pPr>
              <a:buNone/>
            </a:pPr>
            <a:endParaRPr lang="es-E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429132"/>
            <a:ext cx="4348154" cy="212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 – Ciclo de vida del Software.</a:t>
            </a:r>
            <a:br>
              <a:rPr lang="es-ES" dirty="0"/>
            </a:br>
            <a:r>
              <a:rPr lang="es-ES" dirty="0"/>
              <a:t>	Modelos de ciclo de vida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116"/>
            <a:ext cx="7258072" cy="400052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Modelo s evolutivos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Tienen en cuenta la naturaleza cambiante y evolutiva del software. </a:t>
            </a:r>
          </a:p>
          <a:p>
            <a:pPr lvl="1"/>
            <a:r>
              <a:rPr lang="es-ES" dirty="0"/>
              <a:t>Los modelos evolutivos permiten entregar versiones cada vez más completas hasta llegar al producto final deseado.</a:t>
            </a:r>
          </a:p>
          <a:p>
            <a:pPr lvl="1"/>
            <a:r>
              <a:rPr lang="es-ES" dirty="0"/>
              <a:t>Ejemplos:</a:t>
            </a:r>
          </a:p>
          <a:p>
            <a:pPr lvl="2"/>
            <a:r>
              <a:rPr lang="es-ES" sz="2100" dirty="0"/>
              <a:t>Iterativo incremental</a:t>
            </a:r>
          </a:p>
          <a:p>
            <a:pPr lvl="2"/>
            <a:r>
              <a:rPr lang="es-ES" dirty="0"/>
              <a:t>Espiral</a:t>
            </a:r>
            <a:endParaRPr lang="es-ES" sz="2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 – Ciclo de vida del Software.</a:t>
            </a:r>
            <a:br>
              <a:rPr lang="es-ES" dirty="0"/>
            </a:br>
            <a:r>
              <a:rPr lang="es-ES" dirty="0"/>
              <a:t>	Modelos de ciclo de vida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116"/>
            <a:ext cx="7258072" cy="1500198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Modelo iterativo incremental: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van liberando partes del producto (prototipos) periódicamente, en cada iteración, y cada nueva versión, normalmente, aumenta la funcionalidad y mejora en calidad respecto a la anterior.</a:t>
            </a:r>
            <a:endParaRPr lang="es-ES" sz="2400" dirty="0"/>
          </a:p>
        </p:txBody>
      </p:sp>
      <p:pic>
        <p:nvPicPr>
          <p:cNvPr id="5" name="image7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786" y="3643314"/>
            <a:ext cx="7286676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 – Ciclo de vida del Software.</a:t>
            </a:r>
            <a:br>
              <a:rPr lang="es-ES" dirty="0"/>
            </a:br>
            <a:r>
              <a:rPr lang="es-ES" dirty="0"/>
              <a:t>	Modelos de ciclo de vida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116"/>
            <a:ext cx="7258072" cy="1857388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Modelo en espiral: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basa en el modelo en cascada. </a:t>
            </a:r>
          </a:p>
          <a:p>
            <a:pPr lvl="1"/>
            <a:r>
              <a:rPr lang="es-ES" dirty="0"/>
              <a:t>Cada una de las fases del cascada termina con una evaluación de riesgos y un prototipo.</a:t>
            </a:r>
          </a:p>
          <a:p>
            <a:pPr lvl="1"/>
            <a:r>
              <a:rPr lang="es-ES" dirty="0"/>
              <a:t>El software se va construyendo repetidamente en forma de versiones que son cada vez mejores</a:t>
            </a:r>
            <a:endParaRPr lang="es-ES" sz="2400" dirty="0"/>
          </a:p>
        </p:txBody>
      </p:sp>
      <p:pic>
        <p:nvPicPr>
          <p:cNvPr id="6" name="image8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3108" y="4286256"/>
            <a:ext cx="4874149" cy="208324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1DA4C627B4D5489C2F286FFFDEE66F" ma:contentTypeVersion="5" ma:contentTypeDescription="Crear nuevo documento." ma:contentTypeScope="" ma:versionID="c94ea893295d800241ac8cc532933887">
  <xsd:schema xmlns:xsd="http://www.w3.org/2001/XMLSchema" xmlns:xs="http://www.w3.org/2001/XMLSchema" xmlns:p="http://schemas.microsoft.com/office/2006/metadata/properties" xmlns:ns2="8a98244c-5a60-46fc-84a0-aeae36804d74" targetNamespace="http://schemas.microsoft.com/office/2006/metadata/properties" ma:root="true" ma:fieldsID="9c83d5685ee31e3b68f3f648b719d917" ns2:_="">
    <xsd:import namespace="8a98244c-5a60-46fc-84a0-aeae36804d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8244c-5a60-46fc-84a0-aeae36804d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ECA0D0-126D-4289-9A00-8CC6ED7A8D85}"/>
</file>

<file path=customXml/itemProps2.xml><?xml version="1.0" encoding="utf-8"?>
<ds:datastoreItem xmlns:ds="http://schemas.openxmlformats.org/officeDocument/2006/customXml" ds:itemID="{B1A616D7-97FD-4E4F-809C-D00C5819BDB3}"/>
</file>

<file path=customXml/itemProps3.xml><?xml version="1.0" encoding="utf-8"?>
<ds:datastoreItem xmlns:ds="http://schemas.openxmlformats.org/officeDocument/2006/customXml" ds:itemID="{616AA3CC-1A96-4F5C-A50F-F6949374CAA5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474</TotalTime>
  <Words>2365</Words>
  <Application>Microsoft Office PowerPoint</Application>
  <PresentationFormat>Presentación en pantalla (4:3)</PresentationFormat>
  <Paragraphs>188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Flujo</vt:lpstr>
      <vt:lpstr>UT1. Desarrollo de Software</vt:lpstr>
      <vt:lpstr>4 – Ciclo de vida del Software</vt:lpstr>
      <vt:lpstr>4 – Ciclo de vida del Software.  Fases del ciclo de vida</vt:lpstr>
      <vt:lpstr>4 – Ciclo de vida del Software.  Fases del ciclo de vida</vt:lpstr>
      <vt:lpstr>4 – Ciclo de vida del Software.  Modelos de ciclo de vida</vt:lpstr>
      <vt:lpstr>4 – Ciclo de vida del Software.  Modelos de ciclo de vida</vt:lpstr>
      <vt:lpstr>4 – Ciclo de vida del Software.  Modelos de ciclo de vida</vt:lpstr>
      <vt:lpstr>4 – Ciclo de vida del Software.  Modelos de ciclo de vida</vt:lpstr>
      <vt:lpstr>4 – Ciclo de vida del Software.  Modelos de ciclo de vida</vt:lpstr>
      <vt:lpstr>5 – Fases en el desarrollo del software</vt:lpstr>
      <vt:lpstr>5 – Fases en el desarrollo del software</vt:lpstr>
      <vt:lpstr>5 – Fases en el desarrollo del software</vt:lpstr>
      <vt:lpstr>5 – Fases en el desarrollo del software. Análisis</vt:lpstr>
      <vt:lpstr>5 – Fases en el desarrollo del software. Análisis.</vt:lpstr>
      <vt:lpstr>5 – Fases en el desarrollo del software. Análisis</vt:lpstr>
      <vt:lpstr>5 – Fases en el desarrollo del software. Diseño</vt:lpstr>
      <vt:lpstr>5 – Fases en el desarrollo del software. Codificación</vt:lpstr>
      <vt:lpstr>5 – Fases en el desarrollo del software. Codificación.  Código Fuente.</vt:lpstr>
      <vt:lpstr>5 – Fases en el desarrollo del software. Codificación.  Código Objeto.</vt:lpstr>
      <vt:lpstr>5 – Fases en el desarrollo del software. Codificación.  Código Objeto.</vt:lpstr>
      <vt:lpstr>5 – Fases en el desarrollo del software. Codificación.  Código Ejecutable.</vt:lpstr>
      <vt:lpstr>5 – Fases en el desarrollo del software. Codificación.  Proceso obtención ejecutable.</vt:lpstr>
      <vt:lpstr>5 – Fases en el desarrollo del software. Codificación.  Entorno de ejecución</vt:lpstr>
      <vt:lpstr>5 – Fases en el desarrollo del software. Pruebas</vt:lpstr>
      <vt:lpstr>5 – Fases en el desarrollo del software. Documentación</vt:lpstr>
      <vt:lpstr>5 – Fases en el desarrollo del software. Explotación</vt:lpstr>
      <vt:lpstr>5 – Fases en el desarrollo del software. Mantenimiento</vt:lpstr>
      <vt:lpstr>6 – Lenguajes de programación</vt:lpstr>
      <vt:lpstr>6 – Lenguajes de programación.  Lenguaje máquina</vt:lpstr>
      <vt:lpstr>6 – Lenguajes de programación.  Lenguaje ensamblador</vt:lpstr>
      <vt:lpstr>6 – Lenguajes de programación.  Lenguaje de alto nivel</vt:lpstr>
      <vt:lpstr>6 – Lenguajes de programación.  Tipos de lenguajes según la forma de ejecución</vt:lpstr>
      <vt:lpstr>6 – Lenguajes de programación.  Tipos de lenguajes según el paradigma de programación</vt:lpstr>
      <vt:lpstr>7 – Herramientas de apoyo al desarrollo del software</vt:lpstr>
      <vt:lpstr>7 – Herramientas de apoyo al desarrollo del software. Frameworks</vt:lpstr>
      <vt:lpstr>Diapositiva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UT1. Desarrollo de Software</dc:title>
  <dc:creator>Alvaro</dc:creator>
  <cp:lastModifiedBy>Alvaro</cp:lastModifiedBy>
  <cp:revision>12</cp:revision>
  <dcterms:created xsi:type="dcterms:W3CDTF">2021-10-06T15:15:43Z</dcterms:created>
  <dcterms:modified xsi:type="dcterms:W3CDTF">2021-10-14T10:57:58Z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0x0101005D1DA4C627B4D5489C2F286FFFDEE66F</vt:lpwstr>
  </property>
</Properties>
</file>