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erriweather Light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Open Sans SemiBold"/>
      <p:regular r:id="rId26"/>
      <p:bold r:id="rId27"/>
      <p:italic r:id="rId28"/>
      <p:boldItalic r:id="rId29"/>
    </p:embeddedFont>
    <p:embeddedFont>
      <p:font typeface="Vidaloka"/>
      <p:regular r:id="rId30"/>
    </p:embeddedFont>
    <p:embeddedFont>
      <p:font typeface="Russo One"/>
      <p:regular r:id="rId31"/>
    </p:embeddedFont>
    <p:embeddedFont>
      <p:font typeface="Mako"/>
      <p:regular r:id="rId32"/>
    </p:embeddedFont>
    <p:embeddedFont>
      <p:font typeface="Crimson Text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704">
          <p15:clr>
            <a:srgbClr val="9AA0A6"/>
          </p15:clr>
        </p15:guide>
        <p15:guide id="2" pos="43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704"/>
        <p:guide pos="439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ussoOne-regular.fntdata"/><Relationship Id="rId30" Type="http://schemas.openxmlformats.org/officeDocument/2006/relationships/font" Target="fonts/Vidaloka-regular.fntdata"/><Relationship Id="rId33" Type="http://schemas.openxmlformats.org/officeDocument/2006/relationships/font" Target="fonts/CrimsonText-regular.fntdata"/><Relationship Id="rId32" Type="http://schemas.openxmlformats.org/officeDocument/2006/relationships/font" Target="fonts/Mako-regular.fntdata"/><Relationship Id="rId35" Type="http://schemas.openxmlformats.org/officeDocument/2006/relationships/font" Target="fonts/CrimsonText-italic.fntdata"/><Relationship Id="rId34" Type="http://schemas.openxmlformats.org/officeDocument/2006/relationships/font" Target="fonts/CrimsonText-bold.fntdata"/><Relationship Id="rId37" Type="http://schemas.openxmlformats.org/officeDocument/2006/relationships/font" Target="fonts/OpenSans-regular.fntdata"/><Relationship Id="rId36" Type="http://schemas.openxmlformats.org/officeDocument/2006/relationships/font" Target="fonts/CrimsonText-boldItalic.fntdata"/><Relationship Id="rId39" Type="http://schemas.openxmlformats.org/officeDocument/2006/relationships/font" Target="fonts/OpenSans-italic.fntdata"/><Relationship Id="rId38" Type="http://schemas.openxmlformats.org/officeDocument/2006/relationships/font" Target="fonts/OpenSans-bold.fntdata"/><Relationship Id="rId20" Type="http://schemas.openxmlformats.org/officeDocument/2006/relationships/font" Target="fonts/MerriweatherLight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MerriweatherLight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26" Type="http://schemas.openxmlformats.org/officeDocument/2006/relationships/font" Target="fonts/OpenSansSemiBold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OpenSansSemiBold-italic.fntdata"/><Relationship Id="rId27" Type="http://schemas.openxmlformats.org/officeDocument/2006/relationships/font" Target="fonts/OpenSansSemiBold-bold.fntdata"/><Relationship Id="rId29" Type="http://schemas.openxmlformats.org/officeDocument/2006/relationships/font" Target="fonts/OpenSansSemi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erriweatherLight-bold.fntdata"/><Relationship Id="rId18" Type="http://schemas.openxmlformats.org/officeDocument/2006/relationships/font" Target="fonts/Merriweather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19faff60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19faff60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19faff60c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19faff60c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19faff60c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19faff60c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cf7a3c50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cf7a3c50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cd8a80d6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cd8a80d6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cd8a80d6b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cd8a80d6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32d903a3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32d903a3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32d903a3f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32d903a3f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32d903a3f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32d903a3f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19faff60c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19faff60c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19faff60c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19faff60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859325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859325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903925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903925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859325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859325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903925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903975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798575" y="1417915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4753975" y="1403976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798625" y="3176773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4753975" y="3162833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lashagoch/life-expectancy-who-updated?resource=download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39950" y="849500"/>
            <a:ext cx="70641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Expectancies of </a:t>
            </a:r>
            <a:r>
              <a:rPr lang="en"/>
              <a:t>the</a:t>
            </a:r>
            <a:r>
              <a:rPr lang="en"/>
              <a:t> World</a:t>
            </a:r>
            <a:endParaRPr/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39950" y="3282525"/>
            <a:ext cx="7064100" cy="13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Team 8: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Daniel Papp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Courtney Toussaint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Aminah Qandeel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Audrey Fermanich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74" name="Google Shape;47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29" y="3308025"/>
            <a:ext cx="1596875" cy="12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3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63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Analysis &amp; Observations</a:t>
            </a:r>
            <a:endParaRPr/>
          </a:p>
        </p:txBody>
      </p:sp>
      <p:pic>
        <p:nvPicPr>
          <p:cNvPr id="545" name="Google Shape;54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25" y="1383925"/>
            <a:ext cx="4313300" cy="271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6175" y="1383925"/>
            <a:ext cx="4313299" cy="271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4"/>
          <p:cNvSpPr txBox="1"/>
          <p:nvPr>
            <p:ph idx="1" type="subTitle"/>
          </p:nvPr>
        </p:nvSpPr>
        <p:spPr>
          <a:xfrm>
            <a:off x="785300" y="1272700"/>
            <a:ext cx="6793800" cy="27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Countries that have experienced wars from 2000-2015 have a steep downturn in their </a:t>
            </a:r>
            <a:r>
              <a:rPr lang="en">
                <a:solidFill>
                  <a:schemeClr val="dk1"/>
                </a:solidFill>
              </a:rPr>
              <a:t>life</a:t>
            </a:r>
            <a:r>
              <a:rPr lang="en">
                <a:solidFill>
                  <a:schemeClr val="dk1"/>
                </a:solidFill>
              </a:rPr>
              <a:t> expectancy slope (ex. Iraq and Syria)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Overall trend of increasing life expectancy over time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Japan highest life expectancy in 2015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83.8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Sierra Leone lowest life expectancy in 2000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39.4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2" name="Google Shape;552;p64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Observations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5"/>
          <p:cNvSpPr txBox="1"/>
          <p:nvPr>
            <p:ph type="title"/>
          </p:nvPr>
        </p:nvSpPr>
        <p:spPr>
          <a:xfrm>
            <a:off x="1402400" y="1546000"/>
            <a:ext cx="5679900" cy="13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5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0" name="Google Shape;480;p55"/>
          <p:cNvSpPr txBox="1"/>
          <p:nvPr>
            <p:ph idx="3" type="subTitle"/>
          </p:nvPr>
        </p:nvSpPr>
        <p:spPr>
          <a:xfrm>
            <a:off x="1903925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81" name="Google Shape;481;p55"/>
          <p:cNvSpPr txBox="1"/>
          <p:nvPr>
            <p:ph idx="1" type="subTitle"/>
          </p:nvPr>
        </p:nvSpPr>
        <p:spPr>
          <a:xfrm>
            <a:off x="5859325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Delivery</a:t>
            </a:r>
            <a:endParaRPr/>
          </a:p>
        </p:txBody>
      </p:sp>
      <p:sp>
        <p:nvSpPr>
          <p:cNvPr id="482" name="Google Shape;482;p55"/>
          <p:cNvSpPr txBox="1"/>
          <p:nvPr>
            <p:ph idx="2" type="subTitle"/>
          </p:nvPr>
        </p:nvSpPr>
        <p:spPr>
          <a:xfrm>
            <a:off x="5859325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powered by Python Flask API</a:t>
            </a:r>
            <a:endParaRPr/>
          </a:p>
        </p:txBody>
      </p:sp>
      <p:sp>
        <p:nvSpPr>
          <p:cNvPr id="483" name="Google Shape;483;p55"/>
          <p:cNvSpPr txBox="1"/>
          <p:nvPr>
            <p:ph idx="4" type="subTitle"/>
          </p:nvPr>
        </p:nvSpPr>
        <p:spPr>
          <a:xfrm>
            <a:off x="1903925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Expectancy (WHO) fixed</a:t>
            </a:r>
            <a:endParaRPr/>
          </a:p>
        </p:txBody>
      </p:sp>
      <p:sp>
        <p:nvSpPr>
          <p:cNvPr id="484" name="Google Shape;484;p55"/>
          <p:cNvSpPr txBox="1"/>
          <p:nvPr>
            <p:ph idx="5" type="subTitle"/>
          </p:nvPr>
        </p:nvSpPr>
        <p:spPr>
          <a:xfrm>
            <a:off x="5859325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485" name="Google Shape;485;p55"/>
          <p:cNvSpPr txBox="1"/>
          <p:nvPr>
            <p:ph idx="6" type="subTitle"/>
          </p:nvPr>
        </p:nvSpPr>
        <p:spPr>
          <a:xfrm>
            <a:off x="5859325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Expectancies Over Time &amp; Mortality </a:t>
            </a:r>
            <a:endParaRPr/>
          </a:p>
        </p:txBody>
      </p:sp>
      <p:sp>
        <p:nvSpPr>
          <p:cNvPr id="486" name="Google Shape;486;p55"/>
          <p:cNvSpPr txBox="1"/>
          <p:nvPr>
            <p:ph idx="7" type="subTitle"/>
          </p:nvPr>
        </p:nvSpPr>
        <p:spPr>
          <a:xfrm>
            <a:off x="1903925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		</a:t>
            </a:r>
            <a:endParaRPr/>
          </a:p>
        </p:txBody>
      </p:sp>
      <p:sp>
        <p:nvSpPr>
          <p:cNvPr id="487" name="Google Shape;487;p55"/>
          <p:cNvSpPr txBox="1"/>
          <p:nvPr>
            <p:ph idx="8" type="subTitle"/>
          </p:nvPr>
        </p:nvSpPr>
        <p:spPr>
          <a:xfrm>
            <a:off x="1903975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dashboard </a:t>
            </a:r>
            <a:r>
              <a:rPr lang="en"/>
              <a:t>with</a:t>
            </a:r>
            <a:r>
              <a:rPr lang="en"/>
              <a:t> Plotly</a:t>
            </a:r>
            <a:endParaRPr/>
          </a:p>
        </p:txBody>
      </p:sp>
      <p:sp>
        <p:nvSpPr>
          <p:cNvPr id="488" name="Google Shape;488;p55"/>
          <p:cNvSpPr txBox="1"/>
          <p:nvPr>
            <p:ph idx="9" type="title"/>
          </p:nvPr>
        </p:nvSpPr>
        <p:spPr>
          <a:xfrm>
            <a:off x="798575" y="1417915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9" name="Google Shape;489;p55"/>
          <p:cNvSpPr txBox="1"/>
          <p:nvPr>
            <p:ph idx="13" type="title"/>
          </p:nvPr>
        </p:nvSpPr>
        <p:spPr>
          <a:xfrm>
            <a:off x="4753975" y="1403976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0" name="Google Shape;490;p55"/>
          <p:cNvSpPr txBox="1"/>
          <p:nvPr>
            <p:ph idx="14" type="title"/>
          </p:nvPr>
        </p:nvSpPr>
        <p:spPr>
          <a:xfrm>
            <a:off x="798625" y="3176773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1" name="Google Shape;491;p55"/>
          <p:cNvSpPr txBox="1"/>
          <p:nvPr>
            <p:ph idx="15" type="title"/>
          </p:nvPr>
        </p:nvSpPr>
        <p:spPr>
          <a:xfrm>
            <a:off x="4753975" y="3162833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6"/>
          <p:cNvSpPr txBox="1"/>
          <p:nvPr>
            <p:ph idx="1" type="subTitle"/>
          </p:nvPr>
        </p:nvSpPr>
        <p:spPr>
          <a:xfrm>
            <a:off x="895950" y="1353975"/>
            <a:ext cx="3847200" cy="27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Life expectancy data pulled from a 21 variable dataset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179 countries, from 2000-2015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Source: Kaggle </a:t>
            </a:r>
            <a:r>
              <a:rPr lang="en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https://www.kaggle.com/datasets/lashagoch/life-expectancy-who-updated?resource=download</a:t>
            </a:r>
            <a:endParaRPr/>
          </a:p>
        </p:txBody>
      </p:sp>
      <p:sp>
        <p:nvSpPr>
          <p:cNvPr id="497" name="Google Shape;497;p56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498" name="Google Shape;49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0925" y="1426549"/>
            <a:ext cx="3684024" cy="2456024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7"/>
          <p:cNvSpPr txBox="1"/>
          <p:nvPr/>
        </p:nvSpPr>
        <p:spPr>
          <a:xfrm>
            <a:off x="2178075" y="888900"/>
            <a:ext cx="48876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Fun Facts About Life Expectancy!</a:t>
            </a:r>
            <a:endParaRPr sz="30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Japanese live the longest and healthiest lives, on average.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are living longer: In preindustrial times, we could expect to live just 30 to 40 years. The global average in 2015 was about 72 years old.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8"/>
          <p:cNvSpPr txBox="1"/>
          <p:nvPr>
            <p:ph idx="1" type="subTitle"/>
          </p:nvPr>
        </p:nvSpPr>
        <p:spPr>
          <a:xfrm>
            <a:off x="713225" y="10787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About the data: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Life-expectancy related data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Total of 2,846 records from nearly 200 countries between 2000-2015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Database Used: SQLite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Python Flask API, 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8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Delivery</a:t>
            </a:r>
            <a:endParaRPr/>
          </a:p>
        </p:txBody>
      </p:sp>
      <p:pic>
        <p:nvPicPr>
          <p:cNvPr id="510" name="Google Shape;51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425" y="1078700"/>
            <a:ext cx="37147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9"/>
          <p:cNvSpPr txBox="1"/>
          <p:nvPr>
            <p:ph idx="1" type="subTitle"/>
          </p:nvPr>
        </p:nvSpPr>
        <p:spPr>
          <a:xfrm>
            <a:off x="795025" y="680275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New JavaScript library: Chart.js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Interactive dashboard built from Kaggle dataset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Flask API used to retrieve jsonified data for visualizations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Plotly charts</a:t>
            </a:r>
            <a:endParaRPr/>
          </a:p>
        </p:txBody>
      </p:sp>
      <p:sp>
        <p:nvSpPr>
          <p:cNvPr id="516" name="Google Shape;516;p5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</p:txBody>
      </p:sp>
      <p:pic>
        <p:nvPicPr>
          <p:cNvPr id="517" name="Google Shape;51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550" y="1324238"/>
            <a:ext cx="2208725" cy="22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0"/>
          <p:cNvSpPr txBox="1"/>
          <p:nvPr>
            <p:ph idx="1" type="subTitle"/>
          </p:nvPr>
        </p:nvSpPr>
        <p:spPr>
          <a:xfrm>
            <a:off x="793700" y="109915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longitudinal country data: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Life expectancies of the world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Mortality of differing age groups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Static longitudinal average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Comparison chart for average mortality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60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Visualizations</a:t>
            </a:r>
            <a:endParaRPr sz="3600"/>
          </a:p>
        </p:txBody>
      </p:sp>
      <p:pic>
        <p:nvPicPr>
          <p:cNvPr id="524" name="Google Shape;52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550" y="851625"/>
            <a:ext cx="3376275" cy="224675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1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61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Iceland lowest infant deaths (2015) 1.8</a:t>
            </a:r>
            <a:endParaRPr/>
          </a:p>
        </p:txBody>
      </p:sp>
      <p:pic>
        <p:nvPicPr>
          <p:cNvPr id="531" name="Google Shape;53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825" y="1633924"/>
            <a:ext cx="7981670" cy="305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2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62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Sierra Leone highest infant death  (2000) 138.1</a:t>
            </a:r>
            <a:endParaRPr/>
          </a:p>
        </p:txBody>
      </p:sp>
      <p:pic>
        <p:nvPicPr>
          <p:cNvPr id="538" name="Google Shape;53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825" y="1560175"/>
            <a:ext cx="8161225" cy="29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F1E2"/>
      </a:lt1>
      <a:dk2>
        <a:srgbClr val="000000"/>
      </a:dk2>
      <a:lt2>
        <a:srgbClr val="E3F1E2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