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87" r:id="rId3"/>
    <p:sldId id="300" r:id="rId4"/>
    <p:sldId id="257" r:id="rId5"/>
    <p:sldId id="299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58" r:id="rId18"/>
    <p:sldId id="259" r:id="rId19"/>
    <p:sldId id="261" r:id="rId20"/>
    <p:sldId id="260" r:id="rId21"/>
    <p:sldId id="262" r:id="rId22"/>
    <p:sldId id="263" r:id="rId23"/>
    <p:sldId id="264" r:id="rId24"/>
    <p:sldId id="267" r:id="rId25"/>
    <p:sldId id="268" r:id="rId26"/>
    <p:sldId id="274" r:id="rId27"/>
    <p:sldId id="269" r:id="rId28"/>
    <p:sldId id="272" r:id="rId29"/>
    <p:sldId id="266" r:id="rId30"/>
    <p:sldId id="271" r:id="rId31"/>
    <p:sldId id="270" r:id="rId32"/>
    <p:sldId id="273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88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6" autoAdjust="0"/>
  </p:normalViewPr>
  <p:slideViewPr>
    <p:cSldViewPr snapToGrid="0" snapToObjects="1">
      <p:cViewPr>
        <p:scale>
          <a:sx n="160" d="100"/>
          <a:sy n="160" d="100"/>
        </p:scale>
        <p:origin x="568" y="1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29F2-6E22-7141-8E94-F33958389CFC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506F9-53C9-7741-A372-6A0A042F7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2204E-79B3-B941-8EAE-56052BC4D87E}" type="slidenum">
              <a:rPr lang="en-US"/>
              <a:pPr/>
              <a:t>4</a:t>
            </a:fld>
            <a:endParaRPr lang="en-US"/>
          </a:p>
        </p:txBody>
      </p:sp>
      <p:sp>
        <p:nvSpPr>
          <p:cNvPr id="343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2E59A-8783-BD43-8D57-E924C4431D73}" type="slidenum">
              <a:rPr lang="en-US"/>
              <a:pPr/>
              <a:t>14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5E877-C86E-C744-BB36-B00AA0079104}" type="slidenum">
              <a:rPr lang="en-US"/>
              <a:pPr/>
              <a:t>15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E5EFD-9971-6A42-802B-B56C7652E134}" type="slidenum">
              <a:rPr lang="en-US"/>
              <a:pPr/>
              <a:t>16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BLOSUM: </a:t>
            </a:r>
            <a:r>
              <a:rPr lang="en-US" dirty="0" err="1" smtClean="0"/>
              <a:t>BLOck</a:t>
            </a:r>
            <a:r>
              <a:rPr lang="en-US" baseline="0" dirty="0" smtClean="0"/>
              <a:t> Substitution Matrix. E: </a:t>
            </a:r>
            <a:r>
              <a:rPr lang="en-US" baseline="0" dirty="0" err="1" smtClean="0"/>
              <a:t>Glutamic</a:t>
            </a:r>
            <a:r>
              <a:rPr lang="en-US" baseline="0" dirty="0" smtClean="0"/>
              <a:t> acid, D: Aspartic acid. Both are acidic, negative charged.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FFA43-61B3-F044-AA5E-8441166C760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26A59-C0F8-AB48-9E4D-BF8474EC86F1}" type="slidenum">
              <a:rPr lang="en-US"/>
              <a:pPr/>
              <a:t>35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E4625-16AB-8D46-BE9B-627240AFD455}" type="slidenum">
              <a:rPr lang="en-US"/>
              <a:pPr/>
              <a:t>36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506F9-53C9-7741-A372-6A0A042F790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3619E-8A98-5046-A78E-80809450351C}" type="slidenum">
              <a:rPr lang="en-US"/>
              <a:pPr/>
              <a:t>41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3619E-8A98-5046-A78E-80809450351C}" type="slidenum">
              <a:rPr lang="en-US"/>
              <a:pPr/>
              <a:t>42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F8067-9736-844D-8344-007F876FBEEE}" type="slidenum">
              <a:rPr lang="en-US"/>
              <a:pPr/>
              <a:t>43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27435-DDA1-A04F-9199-D67E29B8080F}" type="slidenum">
              <a:rPr lang="en-US"/>
              <a:pPr/>
              <a:t>6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actually</a:t>
            </a:r>
            <a:r>
              <a:rPr lang="en-US" baseline="0" dirty="0" smtClean="0"/>
              <a:t> called a </a:t>
            </a:r>
            <a:r>
              <a:rPr lang="en-US" baseline="0" dirty="0" err="1" smtClean="0"/>
              <a:t>Gumbel</a:t>
            </a:r>
            <a:r>
              <a:rPr lang="en-US" baseline="0" dirty="0" smtClean="0"/>
              <a:t> distribution which has a mean and a variance. The variance is assumed to be 1 in this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8A3E5-ECD0-9C43-9792-3530F8D854C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C3B00-4FDB-4145-85A5-8098554F78A5}" type="slidenum">
              <a:rPr lang="en-US">
                <a:latin typeface="Times New Roman" pitchFamily="-110" charset="0"/>
              </a:rPr>
              <a:pPr/>
              <a:t>51</a:t>
            </a:fld>
            <a:endParaRPr lang="en-US">
              <a:latin typeface="Times New Roman" pitchFamily="-110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4188ED-9DBA-AA43-A70F-ABE61A44E9F4}" type="slidenum">
              <a:rPr lang="en-US">
                <a:latin typeface="Times New Roman" pitchFamily="-110" charset="0"/>
              </a:rPr>
              <a:pPr/>
              <a:t>52</a:t>
            </a:fld>
            <a:endParaRPr lang="en-US">
              <a:latin typeface="Times New Roman" pitchFamily="-110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Generates all words</a:t>
            </a:r>
            <a:r>
              <a:rPr lang="en-U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of length 2 from the amino acid alphabet and checks if they have  a value greater than T.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state sequence of CHCYHC? An FSM is </a:t>
            </a:r>
            <a:r>
              <a:rPr lang="en-US" dirty="0" err="1" smtClean="0"/>
              <a:t>determistic</a:t>
            </a:r>
            <a:r>
              <a:rPr lang="en-US" dirty="0" smtClean="0"/>
              <a:t> and has well-defined</a:t>
            </a:r>
            <a:r>
              <a:rPr lang="en-US" baseline="0" dirty="0" smtClean="0"/>
              <a:t> state transitions for different inputs. Might sometimes produce outputs as well. More efficient, but more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8A3E5-ECD0-9C43-9792-3530F8D854C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How many ways to translate a DNA sequence? – 6-ways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85A0F-279D-0C46-AA37-CF008FC4D83C}" type="slidenum">
              <a:rPr lang="en-US" smtClean="0">
                <a:latin typeface="Times New Roman" pitchFamily="-110" charset="0"/>
              </a:rPr>
              <a:pPr/>
              <a:t>60</a:t>
            </a:fld>
            <a:endParaRPr lang="en-US" smtClean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B0D77-2434-2542-9F9A-7D3CD883E972}" type="slidenum">
              <a:rPr lang="en-US"/>
              <a:pPr/>
              <a:t>7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0A99A-FB3E-6842-8A9B-FC01F81116B0}" type="slidenum">
              <a:rPr lang="en-US"/>
              <a:pPr/>
              <a:t>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AF19B-2D15-6847-B7CF-D164B7815087}" type="slidenum">
              <a:rPr lang="en-US"/>
              <a:pPr/>
              <a:t>9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3BE21-2D0E-E14E-A843-B1F4B7D38600}" type="slidenum">
              <a:rPr lang="en-US"/>
              <a:pPr/>
              <a:t>10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7EEA9-78CC-8648-AE60-3370C3B3D4E2}" type="slidenum">
              <a:rPr lang="en-US"/>
              <a:pPr/>
              <a:t>11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86FD1-4656-8E4B-B8BA-0183678B5687}" type="slidenum">
              <a:rPr lang="en-US"/>
              <a:pPr/>
              <a:t>12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7CDBF-12F0-0B4C-9BE7-00EF473BEFFE}" type="slidenum">
              <a:rPr lang="en-US"/>
              <a:pPr/>
              <a:t>13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F50F-A2BA-0540-8DB9-F7F2315A341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B6AB-7255-B840-8165-D116991C0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" TargetMode="External"/><Relationship Id="rId4" Type="http://schemas.openxmlformats.org/officeDocument/2006/relationships/hyperlink" Target="http://www.sanger.ac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ih.ogv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ast.ncbi.nlm.nih.gov/Blast.cg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Scores and substitution matrices in  inexact matching (sequence alignment)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4025496"/>
            <a:ext cx="6400800" cy="1752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CMSC423</a:t>
            </a:r>
          </a:p>
          <a:p>
            <a:r>
              <a:rPr lang="en-US" sz="1400" dirty="0" smtClean="0"/>
              <a:t>Slides courtesy of </a:t>
            </a:r>
            <a:r>
              <a:rPr lang="en-US" sz="1400" dirty="0" err="1" smtClean="0"/>
              <a:t>Sushmita</a:t>
            </a:r>
            <a:r>
              <a:rPr lang="en-US" sz="1400" dirty="0" smtClean="0"/>
              <a:t> Roy</a:t>
            </a:r>
          </a:p>
          <a:p>
            <a:r>
              <a:rPr lang="en-US" sz="1400" dirty="0" smtClean="0"/>
              <a:t>U. Wisconsin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dirty="0"/>
              <a:t>Marginal</a:t>
            </a:r>
            <a:r>
              <a:rPr lang="en-US" dirty="0" smtClean="0"/>
              <a:t> distributions</a:t>
            </a:r>
            <a:endParaRPr lang="en-US" dirty="0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3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1148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sz="2400" dirty="0" smtClean="0"/>
              <a:t>he</a:t>
            </a:r>
            <a:r>
              <a:rPr lang="en-US" sz="2400" i="1" dirty="0" smtClean="0"/>
              <a:t> </a:t>
            </a:r>
            <a:r>
              <a:rPr lang="en-US" sz="2400" i="1" dirty="0"/>
              <a:t>marginal distribution</a:t>
            </a:r>
            <a:r>
              <a:rPr lang="en-US" sz="2400" dirty="0"/>
              <a:t> of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dirty="0"/>
              <a:t> is defined by</a:t>
            </a:r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400" dirty="0"/>
              <a:t>“the distribution of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dirty="0"/>
              <a:t> ignoring other variables”</a:t>
            </a:r>
          </a:p>
          <a:p>
            <a:endParaRPr lang="en-US" sz="2400" dirty="0" smtClean="0"/>
          </a:p>
          <a:p>
            <a:r>
              <a:rPr lang="en-US" dirty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definition generalizes to more than two variables, e.g.</a:t>
            </a:r>
          </a:p>
        </p:txBody>
      </p:sp>
      <p:sp>
        <p:nvSpPr>
          <p:cNvPr id="453639" name="Rectangle 7"/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1781175" y="1968500"/>
          <a:ext cx="22272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4" imgW="1066800" imgH="368300" progId="Equation.3">
                  <p:embed/>
                </p:oleObj>
              </mc:Choice>
              <mc:Fallback>
                <p:oleObj name="Equation" r:id="rId4" imgW="10668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968500"/>
                        <a:ext cx="222726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 noChangeAspect="1"/>
          </p:cNvGraphicFramePr>
          <p:nvPr/>
        </p:nvGraphicFramePr>
        <p:xfrm>
          <a:off x="1731963" y="4254500"/>
          <a:ext cx="28098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6" imgW="1346200" imgH="368300" progId="Equation.3">
                  <p:embed/>
                </p:oleObj>
              </mc:Choice>
              <mc:Fallback>
                <p:oleObj name="Equation" r:id="rId6" imgW="13462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254500"/>
                        <a:ext cx="2809875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dirty="0"/>
              <a:t>Marginal</a:t>
            </a:r>
            <a:r>
              <a:rPr lang="en-US" dirty="0" smtClean="0"/>
              <a:t> distribution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1902" name="Group 78"/>
          <p:cNvGraphicFramePr>
            <a:graphicFrameLocks noGrp="1"/>
          </p:cNvGraphicFramePr>
          <p:nvPr/>
        </p:nvGraphicFramePr>
        <p:xfrm>
          <a:off x="457200" y="2438400"/>
          <a:ext cx="4191000" cy="3204529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0.30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905" name="Group 81"/>
          <p:cNvGraphicFramePr>
            <a:graphicFrameLocks noGrp="1"/>
          </p:cNvGraphicFramePr>
          <p:nvPr/>
        </p:nvGraphicFramePr>
        <p:xfrm>
          <a:off x="5029200" y="2438400"/>
          <a:ext cx="3505200" cy="180117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 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907" name="Text Box 83"/>
          <p:cNvSpPr txBox="1">
            <a:spLocks noChangeArrowheads="1"/>
          </p:cNvSpPr>
          <p:nvPr/>
        </p:nvSpPr>
        <p:spPr bwMode="auto">
          <a:xfrm>
            <a:off x="1295400" y="1752600"/>
            <a:ext cx="2224088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joint distribution</a:t>
            </a:r>
          </a:p>
        </p:txBody>
      </p:sp>
      <p:sp>
        <p:nvSpPr>
          <p:cNvPr id="461908" name="Text Box 84"/>
          <p:cNvSpPr txBox="1">
            <a:spLocks noChangeArrowheads="1"/>
          </p:cNvSpPr>
          <p:nvPr/>
        </p:nvSpPr>
        <p:spPr bwMode="auto">
          <a:xfrm>
            <a:off x="5089525" y="1752600"/>
            <a:ext cx="3140215" cy="40011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marginal distribution for </a:t>
            </a:r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Conditional</a:t>
            </a:r>
            <a:r>
              <a:rPr lang="en-US" dirty="0" smtClean="0"/>
              <a:t> distributions</a:t>
            </a:r>
            <a:endParaRPr lang="en-US" dirty="0"/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i="1" dirty="0"/>
              <a:t>conditional distribution</a:t>
            </a:r>
            <a:r>
              <a:rPr lang="en-US" sz="2400" dirty="0"/>
              <a:t> of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/>
              <a:t>given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dirty="0"/>
              <a:t> is defined as: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“the distribution of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dirty="0"/>
              <a:t> given that we </a:t>
            </a:r>
            <a:r>
              <a:rPr lang="en-US" sz="2400" dirty="0" smtClean="0"/>
              <a:t>know the value of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i="1" dirty="0"/>
              <a:t> </a:t>
            </a:r>
            <a:r>
              <a:rPr lang="en-US" sz="2400" dirty="0"/>
              <a:t>”</a:t>
            </a: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3424238" y="32194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1566863" y="2082800"/>
          <a:ext cx="433863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4" imgW="2108200" imgH="393700" progId="Equation.3">
                  <p:embed/>
                </p:oleObj>
              </mc:Choice>
              <mc:Fallback>
                <p:oleObj name="Equation" r:id="rId4" imgW="21082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082800"/>
                        <a:ext cx="4338637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4206875" y="43243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4002088" y="4319588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838200"/>
          </a:xfrm>
        </p:spPr>
        <p:txBody>
          <a:bodyPr/>
          <a:lstStyle/>
          <a:p>
            <a:r>
              <a:rPr lang="en-US" dirty="0"/>
              <a:t>Conditional</a:t>
            </a:r>
            <a:r>
              <a:rPr lang="en-US" dirty="0" smtClean="0"/>
              <a:t> distribution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4098925" y="24193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3332163" y="23812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4114800" y="34861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3910013" y="3481388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2857" name="Group 9"/>
          <p:cNvGraphicFramePr>
            <a:graphicFrameLocks noGrp="1"/>
          </p:cNvGraphicFramePr>
          <p:nvPr/>
        </p:nvGraphicFramePr>
        <p:xfrm>
          <a:off x="381000" y="2667000"/>
          <a:ext cx="4191000" cy="3204529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0.30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2923" name="Group 75"/>
          <p:cNvGraphicFramePr>
            <a:graphicFrameLocks noGrp="1"/>
          </p:cNvGraphicFramePr>
          <p:nvPr/>
        </p:nvGraphicFramePr>
        <p:xfrm>
          <a:off x="4953000" y="2667000"/>
          <a:ext cx="3717925" cy="1801178"/>
        </p:xfrm>
        <a:graphic>
          <a:graphicData uri="http://schemas.openxmlformats.org/drawingml/2006/table">
            <a:tbl>
              <a:tblPr/>
              <a:tblGrid>
                <a:gridCol w="1355725"/>
                <a:gridCol w="2362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 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x|Y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=on-time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0.20/0.45 = 0.444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0.20/0.45 = 0.444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 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0.05/0.45 = 0.111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915" name="Text Box 67"/>
          <p:cNvSpPr txBox="1">
            <a:spLocks noChangeArrowheads="1"/>
          </p:cNvSpPr>
          <p:nvPr/>
        </p:nvSpPr>
        <p:spPr bwMode="auto">
          <a:xfrm>
            <a:off x="1066800" y="1889125"/>
            <a:ext cx="2224088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joint distribution</a:t>
            </a:r>
          </a:p>
        </p:txBody>
      </p:sp>
      <p:sp>
        <p:nvSpPr>
          <p:cNvPr id="462916" name="Text Box 68"/>
          <p:cNvSpPr txBox="1">
            <a:spLocks noChangeArrowheads="1"/>
          </p:cNvSpPr>
          <p:nvPr/>
        </p:nvSpPr>
        <p:spPr bwMode="auto">
          <a:xfrm>
            <a:off x="4860925" y="1638439"/>
            <a:ext cx="3370006" cy="70788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conditional distribution for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i="1" dirty="0"/>
              <a:t> </a:t>
            </a:r>
          </a:p>
          <a:p>
            <a:r>
              <a:rPr lang="en-US" dirty="0"/>
              <a:t>given</a:t>
            </a:r>
            <a:r>
              <a:rPr lang="en-US" i="1" dirty="0"/>
              <a:t> </a:t>
            </a:r>
            <a:r>
              <a:rPr lang="en-US" i="1" dirty="0">
                <a:latin typeface="Times"/>
                <a:cs typeface="Times"/>
              </a:rPr>
              <a:t>Y=</a:t>
            </a:r>
            <a:r>
              <a:rPr lang="en-US" dirty="0">
                <a:latin typeface="Times"/>
                <a:cs typeface="Times"/>
              </a:rPr>
              <a:t>on-time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5688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457200">
              <a:spcBef>
                <a:spcPct val="0"/>
              </a:spcBef>
            </a:pPr>
            <a:r>
              <a:rPr lang="en-US" sz="2400" dirty="0" smtClean="0">
                <a:ea typeface="Times New Roman" pitchFamily="-106" charset="0"/>
                <a:cs typeface="Times New Roman" pitchFamily="-106" charset="0"/>
              </a:rPr>
              <a:t>Two </a:t>
            </a:r>
            <a:r>
              <a:rPr lang="en-US" sz="2400" dirty="0">
                <a:ea typeface="Times New Roman" pitchFamily="-106" charset="0"/>
                <a:cs typeface="Times New Roman" pitchFamily="-106" charset="0"/>
              </a:rPr>
              <a:t>random variables, </a:t>
            </a:r>
            <a:r>
              <a:rPr lang="en-US" sz="2400" i="1" dirty="0"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ea typeface="Times New Roman" pitchFamily="-106" charset="0"/>
                <a:cs typeface="Times New Roman" pitchFamily="-106" charset="0"/>
              </a:rPr>
              <a:t> and </a:t>
            </a:r>
            <a:r>
              <a:rPr lang="en-US" sz="2400" i="1" dirty="0">
                <a:latin typeface="Times"/>
                <a:ea typeface="Times New Roman" pitchFamily="-106" charset="0"/>
                <a:cs typeface="Times"/>
              </a:rPr>
              <a:t>Y</a:t>
            </a:r>
            <a:r>
              <a:rPr lang="en-US" sz="2400" dirty="0">
                <a:ea typeface="Times New Roman" pitchFamily="-106" charset="0"/>
                <a:cs typeface="Times New Roman" pitchFamily="-106" charset="0"/>
              </a:rPr>
              <a:t>, are </a:t>
            </a:r>
            <a:r>
              <a:rPr lang="en-US" sz="2400" i="1" dirty="0">
                <a:ea typeface="Times New Roman" pitchFamily="-106" charset="0"/>
                <a:cs typeface="Times New Roman" pitchFamily="-106" charset="0"/>
              </a:rPr>
              <a:t>independent</a:t>
            </a:r>
            <a:r>
              <a:rPr lang="en-US" sz="2400" dirty="0">
                <a:ea typeface="Times New Roman" pitchFamily="-106" charset="0"/>
                <a:cs typeface="Times New Roman" pitchFamily="-106" charset="0"/>
              </a:rPr>
              <a:t> if </a:t>
            </a:r>
          </a:p>
          <a:p>
            <a:pPr marL="0" indent="457200">
              <a:spcBef>
                <a:spcPct val="0"/>
              </a:spcBef>
            </a:pPr>
            <a:endParaRPr lang="en-US" sz="2400" dirty="0">
              <a:ea typeface="Times New Roman" pitchFamily="-106" charset="0"/>
              <a:cs typeface="Times New Roman" pitchFamily="-106" charset="0"/>
            </a:endParaRPr>
          </a:p>
          <a:p>
            <a:pPr marL="0" indent="457200">
              <a:spcBef>
                <a:spcPct val="0"/>
              </a:spcBef>
              <a:buFontTx/>
              <a:buNone/>
            </a:pPr>
            <a:endParaRPr lang="en-US" sz="2400" dirty="0">
              <a:ea typeface="Times New Roman" pitchFamily="-106" charset="0"/>
              <a:cs typeface="Times New Roman" pitchFamily="-106" charset="0"/>
            </a:endParaRPr>
          </a:p>
        </p:txBody>
      </p:sp>
      <p:graphicFrame>
        <p:nvGraphicFramePr>
          <p:cNvPr id="455689" name="Object 9"/>
          <p:cNvGraphicFramePr>
            <a:graphicFrameLocks noChangeAspect="1"/>
          </p:cNvGraphicFramePr>
          <p:nvPr/>
        </p:nvGraphicFramePr>
        <p:xfrm>
          <a:off x="1249363" y="2620963"/>
          <a:ext cx="58054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4" imgW="2387600" imgH="177800" progId="Equation.3">
                  <p:embed/>
                </p:oleObj>
              </mc:Choice>
              <mc:Fallback>
                <p:oleObj name="Equation" r:id="rId4" imgW="2387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620963"/>
                        <a:ext cx="5805487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dirty="0"/>
              <a:t>Independence</a:t>
            </a:r>
            <a:r>
              <a:rPr lang="en-US" dirty="0" smtClean="0"/>
              <a:t> example </a:t>
            </a:r>
            <a:r>
              <a:rPr lang="en-US" dirty="0"/>
              <a:t>#1</a:t>
            </a: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3966" name="Group 94"/>
          <p:cNvGraphicFramePr>
            <a:graphicFrameLocks noGrp="1"/>
          </p:cNvGraphicFramePr>
          <p:nvPr/>
        </p:nvGraphicFramePr>
        <p:xfrm>
          <a:off x="457200" y="1905000"/>
          <a:ext cx="4191000" cy="3265489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0.30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3916" name="Group 44"/>
          <p:cNvGraphicFramePr>
            <a:graphicFrameLocks noGrp="1"/>
          </p:cNvGraphicFramePr>
          <p:nvPr/>
        </p:nvGraphicFramePr>
        <p:xfrm>
          <a:off x="5029200" y="1981200"/>
          <a:ext cx="3505200" cy="180117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 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39" name="Text Box 67"/>
          <p:cNvSpPr txBox="1">
            <a:spLocks noChangeArrowheads="1"/>
          </p:cNvSpPr>
          <p:nvPr/>
        </p:nvSpPr>
        <p:spPr bwMode="auto">
          <a:xfrm>
            <a:off x="1311275" y="1447800"/>
            <a:ext cx="2224088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joint distribution</a:t>
            </a:r>
          </a:p>
        </p:txBody>
      </p:sp>
      <p:sp>
        <p:nvSpPr>
          <p:cNvPr id="463940" name="Text Box 68"/>
          <p:cNvSpPr txBox="1">
            <a:spLocks noChangeArrowheads="1"/>
          </p:cNvSpPr>
          <p:nvPr/>
        </p:nvSpPr>
        <p:spPr bwMode="auto">
          <a:xfrm>
            <a:off x="5105400" y="1447800"/>
            <a:ext cx="2868613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marginal distributions</a:t>
            </a:r>
            <a:endParaRPr lang="en-US" i="1"/>
          </a:p>
        </p:txBody>
      </p:sp>
      <p:graphicFrame>
        <p:nvGraphicFramePr>
          <p:cNvPr id="463965" name="Group 93"/>
          <p:cNvGraphicFramePr>
            <a:graphicFrameLocks noGrp="1"/>
          </p:cNvGraphicFramePr>
          <p:nvPr/>
        </p:nvGraphicFramePr>
        <p:xfrm>
          <a:off x="5029200" y="3962400"/>
          <a:ext cx="3505200" cy="133127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0.45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0.55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67" name="Text Box 95"/>
          <p:cNvSpPr txBox="1">
            <a:spLocks noChangeArrowheads="1"/>
          </p:cNvSpPr>
          <p:nvPr/>
        </p:nvSpPr>
        <p:spPr bwMode="auto">
          <a:xfrm>
            <a:off x="533400" y="5715000"/>
            <a:ext cx="3776570" cy="40011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i="1" dirty="0">
                <a:solidFill>
                  <a:schemeClr val="tx1"/>
                </a:solidFill>
                <a:latin typeface="Times"/>
                <a:cs typeface="Times"/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Times"/>
                <a:cs typeface="Times"/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independent here?</a:t>
            </a:r>
          </a:p>
        </p:txBody>
      </p:sp>
      <p:sp>
        <p:nvSpPr>
          <p:cNvPr id="463968" name="Text Box 96"/>
          <p:cNvSpPr txBox="1">
            <a:spLocks noChangeArrowheads="1"/>
          </p:cNvSpPr>
          <p:nvPr/>
        </p:nvSpPr>
        <p:spPr bwMode="auto">
          <a:xfrm>
            <a:off x="4495800" y="5715000"/>
            <a:ext cx="700088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dirty="0"/>
              <a:t>Independence</a:t>
            </a:r>
            <a:r>
              <a:rPr lang="en-US" dirty="0" smtClean="0"/>
              <a:t> example </a:t>
            </a:r>
            <a:r>
              <a:rPr lang="en-US" dirty="0"/>
              <a:t>#2</a:t>
            </a:r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4986" name="Group 90"/>
          <p:cNvGraphicFramePr>
            <a:graphicFrameLocks noGrp="1"/>
          </p:cNvGraphicFramePr>
          <p:nvPr/>
        </p:nvGraphicFramePr>
        <p:xfrm>
          <a:off x="304800" y="1905000"/>
          <a:ext cx="4495800" cy="3265489"/>
        </p:xfrm>
        <a:graphic>
          <a:graphicData uri="http://schemas.openxmlformats.org/drawingml/2006/table">
            <a:tbl>
              <a:tblPr/>
              <a:tblGrid>
                <a:gridCol w="2411413"/>
                <a:gridCol w="20843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fly-United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fly-United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0.45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fly-United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fly-Northwest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0.03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fly-Northwest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fly-Northwest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4937" name="Group 41"/>
          <p:cNvGraphicFramePr>
            <a:graphicFrameLocks noGrp="1"/>
          </p:cNvGraphicFramePr>
          <p:nvPr/>
        </p:nvGraphicFramePr>
        <p:xfrm>
          <a:off x="5029200" y="1981200"/>
          <a:ext cx="3505200" cy="180117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 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60" name="Text Box 64"/>
          <p:cNvSpPr txBox="1">
            <a:spLocks noChangeArrowheads="1"/>
          </p:cNvSpPr>
          <p:nvPr/>
        </p:nvSpPr>
        <p:spPr bwMode="auto">
          <a:xfrm>
            <a:off x="1311275" y="1447800"/>
            <a:ext cx="2224088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joint distribution</a:t>
            </a:r>
          </a:p>
        </p:txBody>
      </p:sp>
      <p:sp>
        <p:nvSpPr>
          <p:cNvPr id="464961" name="Text Box 65"/>
          <p:cNvSpPr txBox="1">
            <a:spLocks noChangeArrowheads="1"/>
          </p:cNvSpPr>
          <p:nvPr/>
        </p:nvSpPr>
        <p:spPr bwMode="auto">
          <a:xfrm>
            <a:off x="5105400" y="1447800"/>
            <a:ext cx="2868613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marginal distributions</a:t>
            </a:r>
            <a:endParaRPr lang="en-US" i="1"/>
          </a:p>
        </p:txBody>
      </p:sp>
      <p:graphicFrame>
        <p:nvGraphicFramePr>
          <p:cNvPr id="464962" name="Group 66"/>
          <p:cNvGraphicFramePr>
            <a:graphicFrameLocks noGrp="1"/>
          </p:cNvGraphicFramePr>
          <p:nvPr/>
        </p:nvGraphicFramePr>
        <p:xfrm>
          <a:off x="5029200" y="3962400"/>
          <a:ext cx="3505200" cy="133127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fly-United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fly-Northwest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81" name="Text Box 85"/>
          <p:cNvSpPr txBox="1">
            <a:spLocks noChangeArrowheads="1"/>
          </p:cNvSpPr>
          <p:nvPr/>
        </p:nvSpPr>
        <p:spPr bwMode="auto">
          <a:xfrm>
            <a:off x="533400" y="5715000"/>
            <a:ext cx="3776570" cy="40011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i="1" dirty="0">
                <a:solidFill>
                  <a:schemeClr val="tx1"/>
                </a:solidFill>
                <a:latin typeface="Times"/>
                <a:cs typeface="Times"/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Times"/>
                <a:cs typeface="Times"/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independent here?  </a:t>
            </a:r>
          </a:p>
        </p:txBody>
      </p:sp>
      <p:sp>
        <p:nvSpPr>
          <p:cNvPr id="464987" name="Text Box 91"/>
          <p:cNvSpPr txBox="1">
            <a:spLocks noChangeArrowheads="1"/>
          </p:cNvSpPr>
          <p:nvPr/>
        </p:nvSpPr>
        <p:spPr bwMode="auto">
          <a:xfrm>
            <a:off x="4495800" y="5715000"/>
            <a:ext cx="836613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odds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dirty="0" smtClean="0"/>
              <a:t> be a random variable representing an alignment</a:t>
            </a:r>
          </a:p>
          <a:p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 </a:t>
            </a:r>
            <a:r>
              <a:rPr lang="en-US" sz="2400" dirty="0" smtClean="0"/>
              <a:t>and 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2 </a:t>
            </a:r>
            <a:r>
              <a:rPr lang="en-US" dirty="0" smtClean="0">
                <a:latin typeface="Calibri"/>
                <a:cs typeface="Calibri"/>
              </a:rPr>
              <a:t>be two probabilistic models </a:t>
            </a:r>
            <a:r>
              <a:rPr lang="en-US" sz="2400" dirty="0" smtClean="0"/>
              <a:t>for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dirty="0" smtClean="0"/>
              <a:t> </a:t>
            </a:r>
          </a:p>
          <a:p>
            <a:r>
              <a:rPr lang="en-US" dirty="0" smtClean="0"/>
              <a:t>Log odds score</a:t>
            </a:r>
            <a:r>
              <a:rPr lang="en-US" i="1" dirty="0" smtClean="0">
                <a:latin typeface="Times"/>
                <a:cs typeface="Times"/>
              </a:rPr>
              <a:t> S(X)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i="1" dirty="0" smtClean="0">
                <a:latin typeface="Times"/>
                <a:cs typeface="Times"/>
              </a:rPr>
              <a:t>S(X)&gt;0</a:t>
            </a:r>
            <a:r>
              <a:rPr lang="en-US" sz="2400" dirty="0" smtClean="0"/>
              <a:t>,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dirty="0" smtClean="0"/>
              <a:t> is more likely to come from model </a:t>
            </a:r>
            <a:r>
              <a:rPr lang="en-US" sz="2400" i="1" dirty="0" smtClean="0">
                <a:latin typeface="Times"/>
                <a:cs typeface="Times"/>
              </a:rPr>
              <a:t>M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</a:p>
          <a:p>
            <a:r>
              <a:rPr lang="en-US" sz="2400" dirty="0" smtClean="0"/>
              <a:t>If </a:t>
            </a:r>
            <a:r>
              <a:rPr lang="en-US" sz="2400" i="1" dirty="0" smtClean="0">
                <a:latin typeface="Times"/>
                <a:cs typeface="Times"/>
              </a:rPr>
              <a:t>S(X)&lt;0</a:t>
            </a:r>
            <a:r>
              <a:rPr lang="en-US" sz="2400" dirty="0" smtClean="0"/>
              <a:t>,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dirty="0" smtClean="0"/>
              <a:t> is more likely to come from model </a:t>
            </a:r>
            <a:r>
              <a:rPr lang="en-US" sz="2400" i="1" dirty="0" smtClean="0">
                <a:latin typeface="Times"/>
                <a:cs typeface="Times"/>
              </a:rPr>
              <a:t>M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04" y="3122961"/>
            <a:ext cx="2986690" cy="77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</a:t>
            </a:r>
            <a:r>
              <a:rPr lang="en-US" i="1" dirty="0" smtClean="0"/>
              <a:t> 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dirty="0" smtClean="0"/>
              <a:t> in our sequence alignment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: foreground model, that is the sequences are “related by evolution”.</a:t>
            </a:r>
          </a:p>
          <a:p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dirty="0" smtClean="0"/>
              <a:t>: background model, that is the sequences are unrelated</a:t>
            </a:r>
          </a:p>
          <a:p>
            <a:r>
              <a:rPr lang="en-US" dirty="0" smtClean="0"/>
              <a:t>Need to compute the probability of an alignment </a:t>
            </a:r>
            <a:r>
              <a:rPr lang="en-US" i="1" dirty="0" smtClean="0">
                <a:latin typeface="Times"/>
                <a:cs typeface="Times"/>
              </a:rPr>
              <a:t>X</a:t>
            </a:r>
            <a:r>
              <a:rPr lang="en-US" dirty="0" smtClean="0"/>
              <a:t>, under the two models 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endParaRPr lang="en-US" baseline="-25000" dirty="0" smtClean="0"/>
          </a:p>
          <a:p>
            <a:r>
              <a:rPr lang="en-US" dirty="0" smtClean="0"/>
              <a:t>Assume alignments on </a:t>
            </a:r>
            <a:r>
              <a:rPr lang="en-US" b="1" dirty="0" smtClean="0"/>
              <a:t>protein sequences </a:t>
            </a:r>
            <a:r>
              <a:rPr lang="en-US" dirty="0" smtClean="0"/>
              <a:t>with no gaps.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: foreground model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each pair of aligned positions evolved from a common ancestor</a:t>
            </a:r>
          </a:p>
          <a:p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i="1" baseline="-25000" dirty="0" smtClean="0">
                <a:latin typeface="Times"/>
                <a:cs typeface="Times"/>
              </a:rPr>
              <a:t>ab</a:t>
            </a:r>
            <a:r>
              <a:rPr lang="en-US" dirty="0" smtClean="0"/>
              <a:t> be the probability of observing a pair </a:t>
            </a:r>
            <a:r>
              <a:rPr lang="en-US" i="1" dirty="0" smtClean="0">
                <a:latin typeface="Times"/>
                <a:cs typeface="Times"/>
              </a:rPr>
              <a:t>{a,b}</a:t>
            </a:r>
          </a:p>
          <a:p>
            <a:r>
              <a:rPr lang="en-US" dirty="0" smtClean="0"/>
              <a:t> Probability of an alignment between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smtClean="0"/>
              <a:t> is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04" y="3932238"/>
            <a:ext cx="43053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this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Probabilistic interpretation of scores in alignment algorithms</a:t>
            </a:r>
          </a:p>
          <a:p>
            <a:r>
              <a:rPr lang="en-US" dirty="0" smtClean="0"/>
              <a:t>Different substitution matrices</a:t>
            </a:r>
          </a:p>
          <a:p>
            <a:r>
              <a:rPr lang="en-US" dirty="0" smtClean="0"/>
              <a:t>Assessing significance of scores</a:t>
            </a:r>
          </a:p>
          <a:p>
            <a:pPr lvl="1"/>
            <a:r>
              <a:rPr lang="en-US" dirty="0" smtClean="0"/>
              <a:t>Bayesian approach</a:t>
            </a:r>
          </a:p>
          <a:p>
            <a:pPr lvl="1"/>
            <a:r>
              <a:rPr lang="en-US" dirty="0" smtClean="0"/>
              <a:t>Extreme Value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Heuristic algorithms to speed up search (BLAST)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dirty="0" smtClean="0"/>
              <a:t>: background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individual amino acids at a position are independent of the amino acid in another position. 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i="1" baseline="-25000" dirty="0" smtClean="0"/>
              <a:t>a</a:t>
            </a:r>
            <a:r>
              <a:rPr lang="en-US" dirty="0" smtClean="0"/>
              <a:t> be the probability of amino acid a</a:t>
            </a:r>
          </a:p>
          <a:p>
            <a:r>
              <a:rPr lang="en-US" dirty="0" smtClean="0"/>
              <a:t>The probability of an </a:t>
            </a:r>
            <a:r>
              <a:rPr lang="en-US" dirty="0" err="1" smtClean="0"/>
              <a:t>n</a:t>
            </a:r>
            <a:r>
              <a:rPr lang="en-US" dirty="0" smtClean="0"/>
              <a:t>-character alignment of 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smtClean="0"/>
              <a:t> and 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smtClean="0"/>
              <a:t> 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4092575"/>
            <a:ext cx="52451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log odds ratio to score an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score of an alignment is the log odds ratio of the two sequences from 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endParaRPr lang="en-US" i="1" baseline="-25000" dirty="0">
              <a:latin typeface="Times"/>
              <a:cs typeface="Times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3068638"/>
            <a:ext cx="3708400" cy="10922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25" y="4518282"/>
            <a:ext cx="3771900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log odds ratio to score an alignment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23" y="1874286"/>
            <a:ext cx="3007531" cy="112641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4217988"/>
            <a:ext cx="3238500" cy="92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2973" y="5167749"/>
            <a:ext cx="252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Substitution matrix entry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7426" y="31059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of an alignment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common substitution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BLOSUM matrices [</a:t>
            </a:r>
            <a:r>
              <a:rPr lang="en-US" dirty="0" err="1" smtClean="0"/>
              <a:t>Henikoff</a:t>
            </a:r>
            <a:r>
              <a:rPr lang="en-US" dirty="0" smtClean="0"/>
              <a:t> and </a:t>
            </a:r>
            <a:r>
              <a:rPr lang="en-US" dirty="0" err="1" smtClean="0"/>
              <a:t>Henikoff</a:t>
            </a:r>
            <a:r>
              <a:rPr lang="en-US" dirty="0" smtClean="0"/>
              <a:t>, 1992]</a:t>
            </a:r>
          </a:p>
          <a:p>
            <a:pPr lvl="1"/>
            <a:r>
              <a:rPr lang="en-US" dirty="0" smtClean="0"/>
              <a:t>BLOSUM45</a:t>
            </a:r>
          </a:p>
          <a:p>
            <a:pPr lvl="1"/>
            <a:r>
              <a:rPr lang="en-US" dirty="0" smtClean="0"/>
              <a:t>BLOSUM50</a:t>
            </a:r>
          </a:p>
          <a:p>
            <a:pPr lvl="1"/>
            <a:r>
              <a:rPr lang="en-US" dirty="0" smtClean="0"/>
              <a:t>BLOSUM62</a:t>
            </a:r>
          </a:p>
          <a:p>
            <a:pPr lvl="2"/>
            <a:r>
              <a:rPr lang="en-US" dirty="0" smtClean="0"/>
              <a:t>Number represents percent identity of sequences used to construct substitution matrices</a:t>
            </a:r>
          </a:p>
          <a:p>
            <a:r>
              <a:rPr lang="en-US" dirty="0" smtClean="0"/>
              <a:t>PAM [</a:t>
            </a:r>
            <a:r>
              <a:rPr lang="en-US" dirty="0" err="1" smtClean="0"/>
              <a:t>Dayhoff</a:t>
            </a:r>
            <a:r>
              <a:rPr lang="en-US" dirty="0" smtClean="0"/>
              <a:t> et al, 1978]</a:t>
            </a:r>
          </a:p>
          <a:p>
            <a:r>
              <a:rPr lang="en-US" dirty="0" smtClean="0"/>
              <a:t>Empirically, BLOSUM62 works the best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How to estimate the probabilities?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Need a good set of confirmed alignments</a:t>
            </a:r>
          </a:p>
          <a:p>
            <a:r>
              <a:rPr lang="en-US" dirty="0" smtClean="0"/>
              <a:t>Depends upon what we know about when the two sequences might have diverged</a:t>
            </a:r>
          </a:p>
          <a:p>
            <a:pPr lvl="1"/>
            <a:r>
              <a:rPr lang="en-US" i="1" dirty="0">
                <a:latin typeface="Times"/>
                <a:cs typeface="Times"/>
              </a:rPr>
              <a:t>p</a:t>
            </a:r>
            <a:r>
              <a:rPr lang="en-US" i="1" baseline="-25000" dirty="0" smtClean="0">
                <a:latin typeface="Times"/>
                <a:cs typeface="Times"/>
              </a:rPr>
              <a:t>ab</a:t>
            </a:r>
            <a:r>
              <a:rPr lang="en-US" dirty="0" smtClean="0"/>
              <a:t> for closely related species is likely to be low if </a:t>
            </a:r>
            <a:r>
              <a:rPr lang="en-US" i="1" dirty="0" smtClean="0">
                <a:latin typeface="Times"/>
                <a:cs typeface="Times"/>
              </a:rPr>
              <a:t>a !=</a:t>
            </a:r>
            <a:r>
              <a:rPr lang="en-US" i="1" dirty="0" err="1" smtClean="0">
                <a:latin typeface="Times"/>
                <a:cs typeface="Times"/>
              </a:rPr>
              <a:t>b</a:t>
            </a:r>
            <a:endParaRPr lang="en-US" i="1" dirty="0" smtClean="0">
              <a:latin typeface="Times"/>
              <a:cs typeface="Times"/>
            </a:endParaRPr>
          </a:p>
          <a:p>
            <a:pPr lvl="1"/>
            <a:r>
              <a:rPr lang="en-US" i="1" dirty="0">
                <a:latin typeface="Times"/>
                <a:cs typeface="Times"/>
              </a:rPr>
              <a:t>p</a:t>
            </a:r>
            <a:r>
              <a:rPr lang="en-US" i="1" baseline="-25000" dirty="0" smtClean="0">
                <a:latin typeface="Times"/>
                <a:cs typeface="Times"/>
              </a:rPr>
              <a:t>ab</a:t>
            </a:r>
            <a:r>
              <a:rPr lang="en-US" dirty="0" smtClean="0"/>
              <a:t> for species that have diverged a long time ago is likely close to the background.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/>
              <a:t>Dayhoff</a:t>
            </a:r>
            <a:r>
              <a:rPr lang="en-US" sz="3600" b="1" dirty="0" smtClean="0"/>
              <a:t> Point accepted mutation (PAM ) matrix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50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Substitution data from very similar/evolutionary close proteins</a:t>
            </a:r>
          </a:p>
          <a:p>
            <a:pPr lvl="1">
              <a:spcAft>
                <a:spcPts val="1200"/>
              </a:spcAft>
            </a:pPr>
            <a:r>
              <a:rPr lang="en-US" sz="1800" dirty="0" smtClean="0"/>
              <a:t>71 protein sequences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Estimate ancestral sequence based on parsimony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We will look at this in detail in </a:t>
            </a:r>
            <a:r>
              <a:rPr lang="en-US" sz="2000" dirty="0" err="1" smtClean="0"/>
              <a:t>Phylogenetic</a:t>
            </a:r>
            <a:r>
              <a:rPr lang="en-US" sz="2000" dirty="0" smtClean="0"/>
              <a:t> trees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Estimate </a:t>
            </a:r>
            <a:r>
              <a:rPr lang="en-US" sz="2000" i="1" dirty="0" err="1" smtClean="0">
                <a:latin typeface="Times"/>
                <a:cs typeface="Times"/>
              </a:rPr>
              <a:t>A</a:t>
            </a:r>
            <a:r>
              <a:rPr lang="en-US" sz="2000" i="1" baseline="-25000" dirty="0" err="1" smtClean="0">
                <a:latin typeface="Times"/>
                <a:cs typeface="Times"/>
              </a:rPr>
              <a:t>ab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the frequency of observing </a:t>
            </a:r>
            <a:r>
              <a:rPr lang="en-US" sz="2000" i="1" dirty="0" err="1" smtClean="0">
                <a:latin typeface="Times"/>
                <a:cs typeface="Times"/>
              </a:rPr>
              <a:t>a,b</a:t>
            </a:r>
            <a:r>
              <a:rPr lang="en-US" sz="2000" i="1" dirty="0" smtClean="0">
                <a:latin typeface="Times"/>
                <a:cs typeface="Times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pair</a:t>
            </a:r>
            <a:r>
              <a:rPr lang="en-US" sz="2000" i="1" dirty="0" smtClean="0">
                <a:latin typeface="Times"/>
                <a:cs typeface="Times"/>
              </a:rPr>
              <a:t> </a:t>
            </a:r>
            <a:r>
              <a:rPr lang="en-US" sz="2000" dirty="0" smtClean="0"/>
              <a:t>in ancestor child pairs.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Derive a conditional probability of</a:t>
            </a:r>
            <a:r>
              <a:rPr lang="en-US" sz="2000" i="1" dirty="0" smtClean="0">
                <a:latin typeface="Times"/>
                <a:cs typeface="Times"/>
              </a:rPr>
              <a:t> </a:t>
            </a:r>
            <a:r>
              <a:rPr lang="en-US" sz="2000" i="1" dirty="0" err="1" smtClean="0">
                <a:latin typeface="Times"/>
                <a:cs typeface="Times"/>
              </a:rPr>
              <a:t>P(a|b</a:t>
            </a:r>
            <a:r>
              <a:rPr lang="en-US" sz="2000" i="1" dirty="0" smtClean="0">
                <a:latin typeface="Times"/>
                <a:cs typeface="Times"/>
              </a:rPr>
              <a:t>) </a:t>
            </a:r>
            <a:r>
              <a:rPr lang="en-US" sz="2000" dirty="0" smtClean="0"/>
              <a:t>for unit time.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Derive a condition probability for longer time by taking powers of the conditional probability matrix.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Dayhoff</a:t>
            </a:r>
            <a:r>
              <a:rPr lang="en-US" dirty="0" smtClean="0"/>
              <a:t> PAM matrices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1024382" y="2154141"/>
            <a:ext cx="1038413" cy="961299"/>
            <a:chOff x="1024382" y="2154141"/>
            <a:chExt cx="1038413" cy="961299"/>
          </a:xfrm>
        </p:grpSpPr>
        <p:cxnSp>
          <p:nvCxnSpPr>
            <p:cNvPr id="32" name="Straight Connector 31"/>
            <p:cNvCxnSpPr/>
            <p:nvPr/>
          </p:nvCxnSpPr>
          <p:spPr>
            <a:xfrm rot="10800000" flipV="1">
              <a:off x="1024384" y="2154141"/>
              <a:ext cx="1038411" cy="491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024382" y="2645317"/>
              <a:ext cx="1038413" cy="47012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1543588" y="2410255"/>
              <a:ext cx="519206" cy="23506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42662" y="315399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73948" y="3153997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1906" y="3153997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75453" y="2450124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3065" y="174625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444108" y="2027842"/>
            <a:ext cx="159117" cy="1645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92177" y="2552494"/>
            <a:ext cx="159117" cy="1645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7200" y="1335342"/>
            <a:ext cx="159117" cy="1645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8647" y="1232972"/>
            <a:ext cx="169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Ancestral points</a:t>
            </a:r>
            <a:endParaRPr lang="en-US" dirty="0"/>
          </a:p>
        </p:txBody>
      </p:sp>
      <p:sp>
        <p:nvSpPr>
          <p:cNvPr id="54" name="Curved Left Arrow 53"/>
          <p:cNvSpPr/>
          <p:nvPr/>
        </p:nvSpPr>
        <p:spPr>
          <a:xfrm>
            <a:off x="1931906" y="2027842"/>
            <a:ext cx="170229" cy="422282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Left Arrow 54"/>
          <p:cNvSpPr/>
          <p:nvPr/>
        </p:nvSpPr>
        <p:spPr>
          <a:xfrm>
            <a:off x="2169420" y="2634790"/>
            <a:ext cx="170229" cy="422282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69420" y="1930918"/>
            <a:ext cx="624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Count number of amino acid pairs for each ancestor – child pair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39" y="3666830"/>
            <a:ext cx="490001" cy="30509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29978" y="360259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observed </a:t>
            </a:r>
            <a:r>
              <a:rPr lang="en-US" i="1" dirty="0" smtClean="0">
                <a:latin typeface="Times"/>
                <a:cs typeface="Times"/>
              </a:rPr>
              <a:t>a,b</a:t>
            </a:r>
            <a:r>
              <a:rPr lang="en-US" dirty="0" smtClean="0"/>
              <a:t> pairs</a:t>
            </a:r>
            <a:endParaRPr lang="en-US" dirty="0"/>
          </a:p>
        </p:txBody>
      </p:sp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06" y="4306877"/>
            <a:ext cx="2346422" cy="77325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546566" y="4404291"/>
            <a:ext cx="345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probability in unit time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BLOSUM matrices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BLOck</a:t>
            </a:r>
            <a:r>
              <a:rPr lang="en-US" sz="2400" dirty="0" smtClean="0"/>
              <a:t> Substitution Matrix</a:t>
            </a:r>
          </a:p>
          <a:p>
            <a:r>
              <a:rPr lang="en-US" sz="2400" dirty="0" smtClean="0"/>
              <a:t>Derived from a set of aligned </a:t>
            </a:r>
            <a:r>
              <a:rPr lang="en-US" sz="2400" dirty="0" err="1" smtClean="0"/>
              <a:t>ungapped</a:t>
            </a:r>
            <a:r>
              <a:rPr lang="en-US" sz="2400" dirty="0" smtClean="0"/>
              <a:t> regions from protein families called BLOCKS</a:t>
            </a:r>
          </a:p>
          <a:p>
            <a:r>
              <a:rPr lang="en-US" sz="2400" dirty="0" smtClean="0"/>
              <a:t>Cluster proteins such that they have no less than L% of similarity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Different BLOSUM matrices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BLOSUM50</a:t>
            </a:r>
          </a:p>
          <a:p>
            <a:pPr lvl="1"/>
            <a:r>
              <a:rPr lang="en-US" dirty="0" smtClean="0"/>
              <a:t>Proteins &gt;50% similarity are in the same group</a:t>
            </a:r>
          </a:p>
          <a:p>
            <a:r>
              <a:rPr lang="en-US" dirty="0" smtClean="0"/>
              <a:t>BLOSUM62</a:t>
            </a:r>
          </a:p>
          <a:p>
            <a:pPr lvl="1"/>
            <a:r>
              <a:rPr lang="en-US" dirty="0" smtClean="0"/>
              <a:t>Proteins &gt;62% similarity are in the same group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substitution scoring matrix (BLOSUM62)</a:t>
            </a:r>
            <a:endParaRPr lang="en-US" sz="3200" b="1" dirty="0"/>
          </a:p>
        </p:txBody>
      </p:sp>
      <p:pic>
        <p:nvPicPr>
          <p:cNvPr id="4" name="Picture 3" descr="blosum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19200"/>
            <a:ext cx="7361238" cy="551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2.1, 2.2</a:t>
            </a:r>
          </a:p>
          <a:p>
            <a:r>
              <a:rPr lang="en-US" dirty="0" smtClean="0"/>
              <a:t>Sections  2.3 till end of Smith-Waterman</a:t>
            </a:r>
          </a:p>
          <a:p>
            <a:r>
              <a:rPr lang="en-US" dirty="0" smtClean="0"/>
              <a:t>Section 2.7 </a:t>
            </a:r>
          </a:p>
          <a:p>
            <a:r>
              <a:rPr lang="en-US" dirty="0" smtClean="0"/>
              <a:t>Section 2.8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3264026" y="2425700"/>
            <a:ext cx="2590800" cy="2590800"/>
            <a:chOff x="2064" y="1488"/>
            <a:chExt cx="1632" cy="163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168" y="1488"/>
              <a:ext cx="528" cy="16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64" y="1488"/>
              <a:ext cx="672" cy="16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Conserved blocks</a:t>
            </a:r>
            <a:endParaRPr lang="en-US" sz="3200" b="1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71800" y="2362200"/>
            <a:ext cx="3200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 charset="0"/>
              </a:rPr>
              <a:t>AABCDA...BBCDA</a:t>
            </a:r>
          </a:p>
          <a:p>
            <a:r>
              <a:rPr lang="en-US" sz="2800" dirty="0">
                <a:latin typeface="Courier New" charset="0"/>
              </a:rPr>
              <a:t>DABCDA.A.BBCBB</a:t>
            </a:r>
          </a:p>
          <a:p>
            <a:r>
              <a:rPr lang="en-US" sz="2800" dirty="0">
                <a:latin typeface="Courier New" charset="0"/>
              </a:rPr>
              <a:t>BBBCDABA.BCCAA</a:t>
            </a:r>
          </a:p>
          <a:p>
            <a:r>
              <a:rPr lang="en-US" sz="2800" dirty="0">
                <a:latin typeface="Courier New" charset="0"/>
              </a:rPr>
              <a:t>AAACDAC.DCBCDB</a:t>
            </a:r>
          </a:p>
          <a:p>
            <a:r>
              <a:rPr lang="en-US" sz="2800" dirty="0">
                <a:latin typeface="Courier New" charset="0"/>
              </a:rPr>
              <a:t>CCBADAB.DBBDCC</a:t>
            </a:r>
          </a:p>
          <a:p>
            <a:r>
              <a:rPr lang="en-US" sz="2800" dirty="0">
                <a:latin typeface="Courier New" charset="0"/>
              </a:rPr>
              <a:t>AAACAA...BBCCC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1383" y="5184934"/>
            <a:ext cx="80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0362" y="5184934"/>
            <a:ext cx="80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934" y="6531761"/>
            <a:ext cx="766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Ron Shamir’s lecture http://www.cs.tau.ac.il/~rshamir/algmb/98/scribe/html/lec03/node10.html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Estimating the probabilities in BLOSUM</a:t>
            </a:r>
            <a:endParaRPr lang="en-US" sz="3600" b="1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5" y="3615464"/>
            <a:ext cx="2717800" cy="11303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5" y="1812727"/>
            <a:ext cx="2933700" cy="1104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5" y="5145088"/>
            <a:ext cx="3238500" cy="92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Calculating the probabilities</a:t>
            </a:r>
            <a:endParaRPr lang="en-US" sz="3600" b="1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904402" y="1752571"/>
            <a:ext cx="2590800" cy="2590800"/>
            <a:chOff x="2064" y="1488"/>
            <a:chExt cx="1632" cy="163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168" y="1488"/>
              <a:ext cx="528" cy="16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64" y="1488"/>
              <a:ext cx="672" cy="16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12176" y="1689071"/>
            <a:ext cx="3200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 charset="0"/>
              </a:rPr>
              <a:t>AABCDA...BBCDA</a:t>
            </a:r>
          </a:p>
          <a:p>
            <a:r>
              <a:rPr lang="en-US" sz="2800" dirty="0">
                <a:latin typeface="Courier New" charset="0"/>
              </a:rPr>
              <a:t>DABCDA.A.BBCBB</a:t>
            </a:r>
          </a:p>
          <a:p>
            <a:r>
              <a:rPr lang="en-US" sz="2800" dirty="0">
                <a:latin typeface="Courier New" charset="0"/>
              </a:rPr>
              <a:t>BBBCDABA.BCCAA</a:t>
            </a:r>
          </a:p>
          <a:p>
            <a:r>
              <a:rPr lang="en-US" sz="2800" dirty="0">
                <a:latin typeface="Courier New" charset="0"/>
              </a:rPr>
              <a:t>AAACDAC.DCBCDB</a:t>
            </a:r>
          </a:p>
          <a:p>
            <a:r>
              <a:rPr lang="en-US" sz="2800" dirty="0">
                <a:latin typeface="Courier New" charset="0"/>
              </a:rPr>
              <a:t>CCBADAB.DBBDCC</a:t>
            </a:r>
          </a:p>
          <a:p>
            <a:r>
              <a:rPr lang="en-US" sz="2800" dirty="0">
                <a:latin typeface="Courier New" charset="0"/>
              </a:rPr>
              <a:t>AAACAA...BBCCC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4402" y="1689071"/>
            <a:ext cx="233565" cy="282273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138" y="1504405"/>
            <a:ext cx="472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Number of </a:t>
            </a:r>
            <a:r>
              <a:rPr lang="en-US" i="1" dirty="0" err="1" smtClean="0">
                <a:latin typeface="Times"/>
                <a:cs typeface="Times"/>
              </a:rPr>
              <a:t>ab</a:t>
            </a:r>
            <a:r>
              <a:rPr lang="en-US" dirty="0" smtClean="0"/>
              <a:t> pairs in the </a:t>
            </a:r>
            <a:r>
              <a:rPr lang="en-US" i="1" dirty="0" err="1" smtClean="0">
                <a:latin typeface="Times"/>
                <a:cs typeface="Times"/>
              </a:rPr>
              <a:t>k</a:t>
            </a:r>
            <a:r>
              <a:rPr lang="en-US" i="1" baseline="30000" dirty="0" err="1" smtClean="0">
                <a:latin typeface="Times"/>
                <a:cs typeface="Times"/>
              </a:rPr>
              <a:t>th</a:t>
            </a:r>
            <a:r>
              <a:rPr lang="en-US" dirty="0" smtClean="0"/>
              <a:t> column of a block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98" y="2573846"/>
            <a:ext cx="2212930" cy="81009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7" y="1544845"/>
            <a:ext cx="351911" cy="288452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001" y="3613150"/>
            <a:ext cx="1739900" cy="6223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54" y="4511805"/>
            <a:ext cx="1727200" cy="6350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851" y="4495800"/>
            <a:ext cx="1727200" cy="6350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54" y="3721071"/>
            <a:ext cx="1714500" cy="62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significance of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whether a given alignment score is random or significant?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Bayesian Approach</a:t>
            </a:r>
          </a:p>
          <a:p>
            <a:pPr lvl="1"/>
            <a:r>
              <a:rPr lang="en-US" dirty="0" smtClean="0"/>
              <a:t>A classical approach: the extreme value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in our log odds ratio we estimated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could instead ask what is the probability of the two sequences being related as opposed to unrelated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19" y="2339975"/>
            <a:ext cx="2032211" cy="434635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19" y="3035269"/>
            <a:ext cx="2032211" cy="434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620" y="2334349"/>
            <a:ext cx="89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620" y="3035269"/>
            <a:ext cx="11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Unrelated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688" y="4891088"/>
            <a:ext cx="21971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err="1"/>
              <a:t>Bayes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8382000" cy="2286000"/>
          </a:xfrm>
        </p:spPr>
        <p:txBody>
          <a:bodyPr/>
          <a:lstStyle/>
          <a:p>
            <a:r>
              <a:rPr lang="en-US" sz="2400" dirty="0" smtClean="0"/>
              <a:t>An extremely useful theorem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many cases when it is hard to estimate </a:t>
            </a:r>
            <a:r>
              <a:rPr lang="en-US" sz="2400" i="1" dirty="0" err="1" smtClean="0">
                <a:latin typeface="Times"/>
                <a:cs typeface="Times"/>
              </a:rPr>
              <a:t>P</a:t>
            </a:r>
            <a:r>
              <a:rPr lang="en-US" sz="2400" dirty="0" err="1" smtClean="0">
                <a:latin typeface="Times"/>
                <a:cs typeface="Times"/>
              </a:rPr>
              <a:t>(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| </a:t>
            </a:r>
            <a:r>
              <a:rPr lang="en-US" sz="2400" dirty="0" err="1">
                <a:latin typeface="Times"/>
                <a:cs typeface="Times"/>
              </a:rPr>
              <a:t>y</a:t>
            </a:r>
            <a:r>
              <a:rPr lang="en-US" sz="2400" dirty="0">
                <a:latin typeface="Times"/>
                <a:cs typeface="Times"/>
              </a:rPr>
              <a:t>) </a:t>
            </a:r>
            <a:r>
              <a:rPr lang="en-US" sz="2400" dirty="0"/>
              <a:t>directly, but it’s not too hard to estimate </a:t>
            </a:r>
            <a:r>
              <a:rPr lang="en-US" sz="2400" i="1" dirty="0" err="1" smtClean="0">
                <a:latin typeface="Times"/>
                <a:cs typeface="Times"/>
              </a:rPr>
              <a:t>P</a:t>
            </a:r>
            <a:r>
              <a:rPr lang="en-US" sz="2400" dirty="0" err="1" smtClean="0">
                <a:latin typeface="Times"/>
                <a:cs typeface="Times"/>
              </a:rPr>
              <a:t>(</a:t>
            </a:r>
            <a:r>
              <a:rPr lang="en-US" sz="2400" i="1" dirty="0" err="1">
                <a:latin typeface="Times"/>
                <a:cs typeface="Times"/>
              </a:rPr>
              <a:t>y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| 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dirty="0">
                <a:latin typeface="Times"/>
                <a:cs typeface="Times"/>
              </a:rPr>
              <a:t>) </a:t>
            </a:r>
            <a:r>
              <a:rPr lang="en-US" sz="2400" dirty="0"/>
              <a:t>and</a:t>
            </a:r>
            <a:r>
              <a:rPr lang="en-US" sz="2400" dirty="0" smtClean="0"/>
              <a:t> </a:t>
            </a:r>
            <a:r>
              <a:rPr lang="en-US" sz="2400" i="1" dirty="0" err="1" smtClean="0">
                <a:latin typeface="Times"/>
                <a:cs typeface="Times"/>
              </a:rPr>
              <a:t>P</a:t>
            </a:r>
            <a:r>
              <a:rPr lang="en-US" sz="2400" dirty="0" err="1" smtClean="0">
                <a:latin typeface="Times"/>
                <a:cs typeface="Times"/>
              </a:rPr>
              <a:t>(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dirty="0" smtClean="0">
                <a:latin typeface="Times"/>
                <a:cs typeface="Times"/>
              </a:rPr>
              <a:t>)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3176588" y="316230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1219200" y="1371600"/>
          <a:ext cx="62738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4" imgW="2527300" imgH="533400" progId="Equation.3">
                  <p:embed/>
                </p:oleObj>
              </mc:Choice>
              <mc:Fallback>
                <p:oleObj name="Equation" r:id="rId4" imgW="25273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62738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Bayes</a:t>
            </a:r>
            <a:r>
              <a:rPr lang="en-US" dirty="0" smtClean="0"/>
              <a:t> theorem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67971" name="Rectangle 3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3176588" y="316230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79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114800"/>
          </a:xfrm>
        </p:spPr>
        <p:txBody>
          <a:bodyPr/>
          <a:lstStyle/>
          <a:p>
            <a:r>
              <a:rPr lang="en-US" sz="2400" dirty="0"/>
              <a:t>MDs usually aren’t good at </a:t>
            </a:r>
            <a:r>
              <a:rPr lang="en-US" sz="2400" dirty="0" smtClean="0"/>
              <a:t>estimating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i="1" dirty="0" err="1" smtClean="0">
                <a:latin typeface="Times"/>
                <a:cs typeface="Times"/>
              </a:rPr>
              <a:t>P</a:t>
            </a:r>
            <a:r>
              <a:rPr lang="en-US" sz="2400" dirty="0" err="1" smtClean="0">
                <a:latin typeface="Times"/>
                <a:cs typeface="Times"/>
              </a:rPr>
              <a:t>(</a:t>
            </a:r>
            <a:r>
              <a:rPr lang="en-US" sz="2400" i="1" dirty="0" err="1" smtClean="0">
                <a:latin typeface="Times"/>
                <a:cs typeface="Times"/>
              </a:rPr>
              <a:t>Disorder</a:t>
            </a:r>
            <a:r>
              <a:rPr lang="en-US" sz="2400" i="1" dirty="0" smtClean="0">
                <a:latin typeface="Times"/>
                <a:cs typeface="Times"/>
              </a:rPr>
              <a:t>| Symptom</a:t>
            </a:r>
            <a:r>
              <a:rPr lang="en-US" sz="2400" dirty="0">
                <a:latin typeface="Times"/>
                <a:cs typeface="Times"/>
              </a:rPr>
              <a:t>)</a:t>
            </a: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 smtClean="0"/>
              <a:t>They’re </a:t>
            </a:r>
            <a:r>
              <a:rPr lang="en-US" sz="2400" dirty="0"/>
              <a:t>usually better at estimating </a:t>
            </a:r>
            <a:r>
              <a:rPr lang="en-US" sz="2400" i="1" dirty="0" err="1" smtClean="0">
                <a:latin typeface="Times"/>
                <a:cs typeface="Times"/>
              </a:rPr>
              <a:t>P</a:t>
            </a:r>
            <a:r>
              <a:rPr lang="en-US" sz="2400" dirty="0" err="1" smtClean="0">
                <a:latin typeface="Times"/>
                <a:cs typeface="Times"/>
              </a:rPr>
              <a:t>(</a:t>
            </a:r>
            <a:r>
              <a:rPr lang="en-US" sz="2400" i="1" dirty="0" err="1">
                <a:latin typeface="Times"/>
                <a:cs typeface="Times"/>
              </a:rPr>
              <a:t>Symptom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| </a:t>
            </a:r>
            <a:r>
              <a:rPr lang="en-US" sz="2400" i="1" dirty="0">
                <a:latin typeface="Times"/>
                <a:cs typeface="Times"/>
              </a:rPr>
              <a:t>Disorder</a:t>
            </a:r>
            <a:r>
              <a:rPr lang="en-US" sz="2400" dirty="0">
                <a:latin typeface="Times"/>
                <a:cs typeface="Times"/>
              </a:rPr>
              <a:t>) </a:t>
            </a: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 smtClean="0"/>
              <a:t>If </a:t>
            </a:r>
            <a:r>
              <a:rPr lang="en-US" sz="2400" dirty="0"/>
              <a:t>we can estimate </a:t>
            </a:r>
            <a:r>
              <a:rPr lang="en-US" sz="2400" i="1" dirty="0" err="1" smtClean="0">
                <a:latin typeface="Times"/>
                <a:cs typeface="Times"/>
              </a:rPr>
              <a:t>P</a:t>
            </a:r>
            <a:r>
              <a:rPr lang="en-US" sz="2400" dirty="0" err="1" smtClean="0">
                <a:latin typeface="Times"/>
                <a:cs typeface="Times"/>
              </a:rPr>
              <a:t>(</a:t>
            </a:r>
            <a:r>
              <a:rPr lang="en-US" sz="2400" i="1" dirty="0" err="1">
                <a:latin typeface="Times"/>
                <a:cs typeface="Times"/>
              </a:rPr>
              <a:t>Fever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| </a:t>
            </a:r>
            <a:r>
              <a:rPr lang="en-US" sz="2400" i="1" dirty="0">
                <a:latin typeface="Times"/>
                <a:cs typeface="Times"/>
              </a:rPr>
              <a:t>Flu</a:t>
            </a:r>
            <a:r>
              <a:rPr lang="en-US" sz="2400" dirty="0">
                <a:latin typeface="Times"/>
                <a:cs typeface="Times"/>
              </a:rPr>
              <a:t>) </a:t>
            </a:r>
            <a:r>
              <a:rPr lang="en-US" sz="2400" dirty="0"/>
              <a:t>and </a:t>
            </a:r>
            <a:r>
              <a:rPr lang="en-US" sz="2400" i="1" dirty="0" err="1" smtClean="0">
                <a:latin typeface="Times"/>
                <a:cs typeface="Times"/>
              </a:rPr>
              <a:t>P</a:t>
            </a:r>
            <a:r>
              <a:rPr lang="en-US" sz="2400" dirty="0" err="1" smtClean="0">
                <a:latin typeface="Times"/>
                <a:cs typeface="Times"/>
              </a:rPr>
              <a:t>(</a:t>
            </a:r>
            <a:r>
              <a:rPr lang="en-US" sz="2400" i="1" dirty="0" err="1">
                <a:latin typeface="Times"/>
                <a:cs typeface="Times"/>
              </a:rPr>
              <a:t>Flu</a:t>
            </a:r>
            <a:r>
              <a:rPr lang="en-US" sz="2400" dirty="0">
                <a:latin typeface="Times"/>
                <a:cs typeface="Times"/>
              </a:rPr>
              <a:t>) </a:t>
            </a:r>
            <a:r>
              <a:rPr lang="en-US" sz="2400" dirty="0"/>
              <a:t>we can use </a:t>
            </a:r>
            <a:r>
              <a:rPr lang="en-US" sz="2400" dirty="0" err="1"/>
              <a:t>Bayes</a:t>
            </a:r>
            <a:r>
              <a:rPr lang="en-US" sz="2400" dirty="0"/>
              <a:t>’ Theorem to do diagnosis</a:t>
            </a:r>
          </a:p>
          <a:p>
            <a:endParaRPr lang="en-US" sz="2400" dirty="0"/>
          </a:p>
        </p:txBody>
      </p:sp>
      <p:graphicFrame>
        <p:nvGraphicFramePr>
          <p:cNvPr id="467977" name="Object 9"/>
          <p:cNvGraphicFramePr>
            <a:graphicFrameLocks noChangeAspect="1"/>
          </p:cNvGraphicFramePr>
          <p:nvPr/>
        </p:nvGraphicFramePr>
        <p:xfrm>
          <a:off x="985838" y="3987800"/>
          <a:ext cx="73247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4" imgW="3721100" imgH="393700" progId="Equation.3">
                  <p:embed/>
                </p:oleObj>
              </mc:Choice>
              <mc:Fallback>
                <p:oleObj name="Equation" r:id="rId4" imgW="3721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987800"/>
                        <a:ext cx="73247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Bayes</a:t>
            </a:r>
            <a:r>
              <a:rPr lang="en-US" dirty="0" smtClean="0"/>
              <a:t> Rule to estimate </a:t>
            </a:r>
            <a:r>
              <a:rPr lang="en-US" b="0" i="1" dirty="0" smtClean="0">
                <a:latin typeface="Times"/>
                <a:cs typeface="Times"/>
              </a:rPr>
              <a:t>P(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b="0" i="1" dirty="0" smtClean="0">
                <a:latin typeface="Times"/>
                <a:cs typeface="Times"/>
              </a:rPr>
              <a:t>|x,y)  </a:t>
            </a:r>
            <a:endParaRPr lang="en-US" b="0" i="1" dirty="0">
              <a:latin typeface="Times"/>
              <a:cs typeface="Times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7" y="1717504"/>
            <a:ext cx="5004313" cy="82604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5" y="2898114"/>
            <a:ext cx="5978013" cy="8007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2000" y="1900903"/>
            <a:ext cx="114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8522" y="3052576"/>
            <a:ext cx="16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Marginalization 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8" y="4465536"/>
            <a:ext cx="7429812" cy="745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13677" y="4096774"/>
            <a:ext cx="11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Bayes</a:t>
            </a:r>
            <a:r>
              <a:rPr lang="en-US" dirty="0" smtClean="0"/>
              <a:t> Rule to estimate </a:t>
            </a:r>
            <a:r>
              <a:rPr lang="en-US" b="0" i="1" dirty="0" smtClean="0">
                <a:latin typeface="Times"/>
                <a:cs typeface="Times"/>
              </a:rPr>
              <a:t>P(M</a:t>
            </a:r>
            <a:r>
              <a:rPr lang="en-US" b="0" i="1" baseline="-25000" dirty="0" smtClean="0">
                <a:latin typeface="Times"/>
                <a:cs typeface="Times"/>
              </a:rPr>
              <a:t>1</a:t>
            </a:r>
            <a:r>
              <a:rPr lang="en-US" b="0" i="1" dirty="0" smtClean="0">
                <a:latin typeface="Times"/>
                <a:cs typeface="Times"/>
              </a:rPr>
              <a:t>|x,y)  </a:t>
            </a:r>
            <a:endParaRPr lang="en-US" b="0" i="1" dirty="0">
              <a:latin typeface="Times"/>
              <a:cs typeface="Times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7" y="1717504"/>
            <a:ext cx="5004313" cy="82604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5" y="2898114"/>
            <a:ext cx="5978013" cy="8007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2000" y="1900903"/>
            <a:ext cx="114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8522" y="3052576"/>
            <a:ext cx="16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Marginalization 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8" y="4465536"/>
            <a:ext cx="7429812" cy="745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13677" y="4096774"/>
            <a:ext cx="11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291" y="563716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priors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371259" y="5346290"/>
            <a:ext cx="426064" cy="155677"/>
          </a:xfrm>
          <a:prstGeom prst="straightConnector1">
            <a:avLst/>
          </a:pr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657258" y="5280742"/>
            <a:ext cx="426065" cy="286774"/>
          </a:xfrm>
          <a:prstGeom prst="straightConnector1">
            <a:avLst/>
          </a:pr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about </a:t>
            </a:r>
            <a:r>
              <a:rPr lang="en-US" b="0" i="1" dirty="0" smtClean="0">
                <a:latin typeface="Times"/>
                <a:cs typeface="Times"/>
              </a:rPr>
              <a:t>P(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b="0" i="1" dirty="0" smtClean="0">
                <a:latin typeface="Times"/>
                <a:cs typeface="Times"/>
              </a:rPr>
              <a:t>|x,y)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774"/>
            <a:ext cx="8229600" cy="4525963"/>
          </a:xfrm>
        </p:spPr>
        <p:txBody>
          <a:bodyPr/>
          <a:lstStyle/>
          <a:p>
            <a:r>
              <a:rPr lang="en-US" dirty="0" smtClean="0"/>
              <a:t>Has the form of a logistic function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908600"/>
            <a:ext cx="7161673" cy="69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193" y="2820681"/>
            <a:ext cx="3069969" cy="72511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93" y="3915128"/>
            <a:ext cx="6719017" cy="349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4193" y="3545796"/>
            <a:ext cx="77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282" y="4547306"/>
            <a:ext cx="4776276" cy="862941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5965642" y="4463152"/>
            <a:ext cx="232035" cy="212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3324042" y="4499534"/>
            <a:ext cx="232035" cy="212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72773" y="5678665"/>
            <a:ext cx="170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Alignment score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24205" y="5678665"/>
            <a:ext cx="203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 log odds score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Guiding principles of scores in alignments</a:t>
            </a:r>
            <a:endParaRPr lang="en-US" dirty="0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Sequence is said to have diverged from a common ancestor through mutations</a:t>
            </a:r>
          </a:p>
          <a:p>
            <a:pPr lvl="1"/>
            <a:r>
              <a:rPr lang="en-US" sz="2000" dirty="0" smtClean="0"/>
              <a:t>Substitutions</a:t>
            </a:r>
          </a:p>
          <a:p>
            <a:pPr lvl="1"/>
            <a:r>
              <a:rPr lang="en-US" sz="2000" dirty="0" smtClean="0"/>
              <a:t>Insertions and deletions (gaps)</a:t>
            </a:r>
          </a:p>
          <a:p>
            <a:r>
              <a:rPr lang="en-US" sz="2400" dirty="0" smtClean="0"/>
              <a:t>Score evolutionarily close alignments higher than those that are not</a:t>
            </a:r>
          </a:p>
          <a:p>
            <a:r>
              <a:rPr lang="en-US" sz="2400" dirty="0" smtClean="0"/>
              <a:t>That is we compute the </a:t>
            </a:r>
            <a:r>
              <a:rPr lang="en-US" sz="2400" b="1" dirty="0" smtClean="0"/>
              <a:t>likelihood ratio </a:t>
            </a:r>
            <a:r>
              <a:rPr lang="en-US" sz="2400" dirty="0" smtClean="0"/>
              <a:t>of an alignment given the two sequences are related versus not related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about </a:t>
            </a:r>
            <a:r>
              <a:rPr lang="en-US" b="0" i="1" dirty="0" smtClean="0">
                <a:latin typeface="Times"/>
                <a:cs typeface="Times"/>
              </a:rPr>
              <a:t>P(</a:t>
            </a:r>
            <a:r>
              <a:rPr lang="en-US" i="1" dirty="0" smtClean="0">
                <a:latin typeface="Times"/>
                <a:cs typeface="Times"/>
              </a:rPr>
              <a:t>M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b="0" i="1" dirty="0" smtClean="0">
                <a:latin typeface="Times"/>
                <a:cs typeface="Times"/>
              </a:rPr>
              <a:t>|x,y)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prior log odds score is added to the sequence score</a:t>
            </a:r>
          </a:p>
          <a:p>
            <a:endParaRPr lang="en-US" dirty="0" smtClean="0"/>
          </a:p>
          <a:p>
            <a:r>
              <a:rPr lang="en-US" dirty="0" smtClean="0"/>
              <a:t>This can be used to encode our prior belief of expected number of matches</a:t>
            </a:r>
          </a:p>
          <a:p>
            <a:endParaRPr lang="en-US" dirty="0" smtClean="0"/>
          </a:p>
          <a:p>
            <a:r>
              <a:rPr lang="en-US" dirty="0" smtClean="0"/>
              <a:t>In fact the prior log odds score should be inversely related to the number of sequences we have in a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classical approach to assessing sequence :Extreme Value Distribution</a:t>
            </a:r>
            <a:endParaRPr lang="en-US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Suppose </a:t>
            </a:r>
            <a:r>
              <a:rPr lang="en-US" sz="2400" dirty="0"/>
              <a:t>we</a:t>
            </a:r>
            <a:r>
              <a:rPr lang="en-US" sz="2400" dirty="0" smtClean="0"/>
              <a:t> have a </a:t>
            </a:r>
            <a:r>
              <a:rPr lang="en-US" sz="2400" dirty="0"/>
              <a:t>particular substitution matrix and amino-acid frequencies</a:t>
            </a:r>
          </a:p>
          <a:p>
            <a:pPr lvl="1">
              <a:lnSpc>
                <a:spcPct val="90000"/>
              </a:lnSpc>
              <a:buFont typeface="Times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We need to consider random </a:t>
            </a:r>
            <a:r>
              <a:rPr lang="en-US" sz="2400" dirty="0"/>
              <a:t>sequences of lengths </a:t>
            </a:r>
            <a:r>
              <a:rPr lang="en-US" sz="2400" i="1" dirty="0" err="1">
                <a:latin typeface="Times"/>
                <a:cs typeface="Times"/>
              </a:rPr>
              <a:t>m</a:t>
            </a:r>
            <a:r>
              <a:rPr lang="en-US" sz="2400" dirty="0"/>
              <a:t> and </a:t>
            </a:r>
            <a:r>
              <a:rPr lang="en-US" sz="2400" i="1" dirty="0" err="1">
                <a:latin typeface="Times"/>
                <a:cs typeface="Times"/>
              </a:rPr>
              <a:t>n</a:t>
            </a:r>
            <a:r>
              <a:rPr lang="en-US" sz="2400" dirty="0"/>
              <a:t> and finding the best alignment of these sequences</a:t>
            </a:r>
          </a:p>
          <a:p>
            <a:pPr>
              <a:lnSpc>
                <a:spcPct val="90000"/>
              </a:lnSpc>
              <a:buFont typeface="Times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will give us a distribution over alignment scores for random pairs of </a:t>
            </a:r>
            <a:r>
              <a:rPr lang="en-US" sz="2400" dirty="0" smtClean="0"/>
              <a:t>sequences</a:t>
            </a:r>
          </a:p>
          <a:p>
            <a:pPr>
              <a:lnSpc>
                <a:spcPct val="90000"/>
              </a:lnSpc>
              <a:buFont typeface="Times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If the probability of a random scor</a:t>
            </a:r>
            <a:r>
              <a:rPr lang="en-US" dirty="0" smtClean="0"/>
              <a:t>e being greater than </a:t>
            </a:r>
            <a:r>
              <a:rPr lang="en-US" sz="2400" dirty="0" smtClean="0"/>
              <a:t>our alignment score is small</a:t>
            </a:r>
            <a:r>
              <a:rPr lang="en-US" dirty="0" smtClean="0"/>
              <a:t>, we can consider our score to be significant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Scores from</a:t>
            </a:r>
            <a:r>
              <a:rPr lang="en-US" dirty="0" smtClean="0"/>
              <a:t> random </a:t>
            </a:r>
            <a:r>
              <a:rPr lang="en-US" dirty="0"/>
              <a:t>a</a:t>
            </a:r>
            <a:r>
              <a:rPr lang="en-US" dirty="0" smtClean="0"/>
              <a:t>lignments</a:t>
            </a:r>
            <a:endParaRPr lang="en-US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Suppose </a:t>
            </a:r>
            <a:r>
              <a:rPr lang="en-US" sz="2400" dirty="0"/>
              <a:t>we assume</a:t>
            </a:r>
            <a:endParaRPr lang="en-US" sz="2400" dirty="0" smtClean="0"/>
          </a:p>
          <a:p>
            <a:pPr lvl="1"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Sequence </a:t>
            </a:r>
            <a:r>
              <a:rPr lang="en-US" sz="2400" dirty="0"/>
              <a:t>lengths </a:t>
            </a:r>
            <a:r>
              <a:rPr lang="en-US" sz="2400" i="1" dirty="0" err="1">
                <a:latin typeface="Times"/>
                <a:cs typeface="Times"/>
              </a:rPr>
              <a:t>m</a:t>
            </a:r>
            <a:r>
              <a:rPr lang="en-US" sz="2400" dirty="0"/>
              <a:t> and </a:t>
            </a:r>
            <a:r>
              <a:rPr lang="en-US" sz="2400" i="1" dirty="0" err="1">
                <a:latin typeface="Times"/>
                <a:cs typeface="Times"/>
              </a:rPr>
              <a:t>n</a:t>
            </a:r>
            <a:endParaRPr lang="en-US" sz="2400" dirty="0" smtClean="0">
              <a:latin typeface="Times"/>
              <a:cs typeface="Times"/>
            </a:endParaRPr>
          </a:p>
          <a:p>
            <a:pPr lvl="1"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particular substitution matrix and amino-acid frequencies</a:t>
            </a:r>
          </a:p>
          <a:p>
            <a:pPr lvl="1">
              <a:lnSpc>
                <a:spcPct val="90000"/>
              </a:lnSpc>
              <a:buFont typeface="Times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And </a:t>
            </a:r>
            <a:r>
              <a:rPr lang="en-US" sz="2400" dirty="0"/>
              <a:t>we consider generating random sequences of lengths </a:t>
            </a:r>
            <a:r>
              <a:rPr lang="en-US" sz="2400" i="1" dirty="0" err="1">
                <a:latin typeface="Times"/>
                <a:cs typeface="Times"/>
              </a:rPr>
              <a:t>m</a:t>
            </a:r>
            <a:r>
              <a:rPr lang="en-US" sz="2400" dirty="0"/>
              <a:t> and </a:t>
            </a:r>
            <a:r>
              <a:rPr lang="en-US" sz="2400" i="1" dirty="0" err="1">
                <a:latin typeface="Times"/>
                <a:cs typeface="Times"/>
              </a:rPr>
              <a:t>n</a:t>
            </a:r>
            <a:r>
              <a:rPr lang="en-US" sz="2400" dirty="0"/>
              <a:t> and finding the best alignment of these sequences</a:t>
            </a:r>
          </a:p>
          <a:p>
            <a:pPr>
              <a:lnSpc>
                <a:spcPct val="90000"/>
              </a:lnSpc>
              <a:buFont typeface="Times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Times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will give us a distribution over alignment scores for random pairs of sequences</a:t>
            </a:r>
          </a:p>
        </p:txBody>
      </p:sp>
    </p:spTree>
    <p:extLst>
      <p:ext uri="{BB962C8B-B14F-4D97-AF65-F5344CB8AC3E}">
        <p14:creationId xmlns:p14="http://schemas.microsoft.com/office/powerpoint/2010/main" val="391867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extreme </a:t>
            </a:r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d</a:t>
            </a:r>
            <a:r>
              <a:rPr lang="en-US" dirty="0" smtClean="0"/>
              <a:t>istribution</a:t>
            </a:r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3400" y="1011632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 we’re picking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lang="en-US" sz="2400" kern="0" dirty="0" err="1" smtClean="0">
                <a:latin typeface="+mn-lt"/>
              </a:rPr>
              <a:t>e</a:t>
            </a:r>
            <a:r>
              <a:rPr lang="en-US" sz="2400" kern="0" dirty="0" smtClean="0">
                <a:latin typeface="+mn-lt"/>
              </a:rPr>
              <a:t> </a:t>
            </a:r>
            <a:r>
              <a:rPr lang="en-US" sz="2400" u="sng" kern="0" dirty="0" smtClean="0">
                <a:latin typeface="+mn-lt"/>
              </a:rPr>
              <a:t>best </a:t>
            </a:r>
            <a:r>
              <a:rPr lang="en-US" sz="2400" kern="0" dirty="0" smtClean="0">
                <a:latin typeface="+mn-lt"/>
              </a:rPr>
              <a:t>alignments, we want to know  the distribution of </a:t>
            </a:r>
            <a:r>
              <a:rPr lang="en-US" sz="2400" u="sng" kern="0" dirty="0" smtClean="0">
                <a:latin typeface="+mn-lt"/>
              </a:rPr>
              <a:t>max </a:t>
            </a:r>
            <a:r>
              <a:rPr lang="en-US" sz="2400" kern="0" dirty="0" smtClean="0">
                <a:latin typeface="+mn-lt"/>
              </a:rPr>
              <a:t>scores for alignments against a random set of sequences looks like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this is given by an </a:t>
            </a:r>
            <a:r>
              <a:rPr lang="en-US" sz="2400" i="1" kern="0" dirty="0" smtClean="0">
                <a:latin typeface="+mn-lt"/>
              </a:rPr>
              <a:t>extreme value distribution 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evfit_ma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48" y="3209813"/>
            <a:ext cx="4200849" cy="31506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2681" y="635006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080210" y="4469781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P(x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Assessing significance of sequence score alignments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92"/>
            <a:ext cx="8229600" cy="48002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can be shown that the mode of the distribution for optimal scores is</a:t>
            </a:r>
          </a:p>
          <a:p>
            <a:endParaRPr lang="en-US" sz="2800" dirty="0" smtClean="0"/>
          </a:p>
          <a:p>
            <a:pPr lvl="1"/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λ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estimated from the substitution matrix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800" dirty="0" smtClean="0"/>
              <a:t>Probability of observing a score greater than S</a:t>
            </a:r>
            <a:endParaRPr lang="en-US" sz="28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69" y="2093814"/>
            <a:ext cx="2530129" cy="82920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" y="4011613"/>
            <a:ext cx="6934200" cy="558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95" y="4890837"/>
            <a:ext cx="7315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speed up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consider the task of searching the </a:t>
            </a:r>
            <a:r>
              <a:rPr lang="en-US" sz="2800" dirty="0" err="1" smtClean="0">
                <a:ea typeface="ＭＳ Ｐゴシック" pitchFamily="-110" charset="-128"/>
                <a:cs typeface="ＭＳ Ｐゴシック" pitchFamily="-110" charset="-128"/>
              </a:rPr>
              <a:t>RefSeq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collection of sequences against a query sequence:</a:t>
            </a:r>
          </a:p>
          <a:p>
            <a:pPr lvl="1"/>
            <a:r>
              <a:rPr lang="en-US" dirty="0" smtClean="0"/>
              <a:t>most recent release of DB contains </a:t>
            </a:r>
            <a:r>
              <a:rPr lang="en-US" dirty="0"/>
              <a:t>32,504,738</a:t>
            </a:r>
            <a:r>
              <a:rPr lang="en-US" dirty="0" smtClean="0"/>
              <a:t> proteins</a:t>
            </a:r>
          </a:p>
          <a:p>
            <a:pPr lvl="1"/>
            <a:r>
              <a:rPr lang="en-US" dirty="0" smtClean="0"/>
              <a:t>Entails  33,000,000*(300*300) matrix operations (assuming query sequence is of length 300 and avg. sequence length is 300)</a:t>
            </a:r>
            <a:endParaRPr lang="en-US" sz="24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2400" dirty="0" err="1" smtClean="0">
                <a:ea typeface="ＭＳ Ｐゴシック" pitchFamily="-110" charset="-128"/>
                <a:cs typeface="ＭＳ Ｐゴシック" pitchFamily="-110" charset="-128"/>
              </a:rPr>
              <a:t>O(mn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) too slow for large databases with high query traffic</a:t>
            </a:r>
          </a:p>
        </p:txBody>
      </p:sp>
    </p:spTree>
    <p:extLst>
      <p:ext uri="{BB962C8B-B14F-4D97-AF65-F5344CB8AC3E}">
        <p14:creationId xmlns:p14="http://schemas.microsoft.com/office/powerpoint/2010/main" val="206007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techniques to locate possible small high scoring segments</a:t>
            </a:r>
          </a:p>
          <a:p>
            <a:r>
              <a:rPr lang="en-US" dirty="0" smtClean="0"/>
              <a:t>Throw away segments that are not significant (based on theory of score significance)</a:t>
            </a:r>
          </a:p>
          <a:p>
            <a:r>
              <a:rPr lang="en-US" dirty="0" smtClean="0"/>
              <a:t>Extending only high scoring segments</a:t>
            </a:r>
          </a:p>
          <a:p>
            <a:r>
              <a:rPr lang="en-US" dirty="0" smtClean="0"/>
              <a:t>Two heuristic algorithms</a:t>
            </a:r>
          </a:p>
          <a:p>
            <a:pPr lvl="1"/>
            <a:r>
              <a:rPr lang="en-US" dirty="0" smtClean="0"/>
              <a:t>BLAST</a:t>
            </a:r>
          </a:p>
          <a:p>
            <a:pPr lvl="1"/>
            <a:r>
              <a:rPr lang="en-US" dirty="0" smtClean="0"/>
              <a:t>FASTA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1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BLAST: Basic Local Alignment Search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Altshul</a:t>
            </a:r>
            <a:r>
              <a:rPr lang="en-US" dirty="0" smtClean="0"/>
              <a:t> et al 1990</a:t>
            </a:r>
          </a:p>
          <a:p>
            <a:pPr lvl="1"/>
            <a:r>
              <a:rPr lang="en-US" dirty="0" smtClean="0"/>
              <a:t>Cited &gt;48,000 times!</a:t>
            </a:r>
          </a:p>
          <a:p>
            <a:r>
              <a:rPr lang="en-US" dirty="0" smtClean="0"/>
              <a:t>Optimizes Maximal Segment Pair (MSP) score</a:t>
            </a:r>
          </a:p>
          <a:p>
            <a:pPr lvl="1"/>
            <a:r>
              <a:rPr lang="en-US" dirty="0" smtClean="0"/>
              <a:t>A local measure of similarity</a:t>
            </a:r>
          </a:p>
          <a:p>
            <a:r>
              <a:rPr lang="en-US" dirty="0" smtClean="0"/>
              <a:t>Used EVD like theory for random sequence score</a:t>
            </a:r>
          </a:p>
          <a:p>
            <a:r>
              <a:rPr lang="en-US" dirty="0" smtClean="0"/>
              <a:t>Works for both protein sequence and DNA sequence</a:t>
            </a:r>
          </a:p>
          <a:p>
            <a:pPr lvl="1"/>
            <a:r>
              <a:rPr lang="en-US" dirty="0" smtClean="0"/>
              <a:t>Only scores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1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Segment Pair (MSP)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segment: A contiguous stretch of residues of any length</a:t>
            </a:r>
          </a:p>
          <a:p>
            <a:r>
              <a:rPr lang="en-US" b="1" dirty="0" smtClean="0"/>
              <a:t>Relies on key assumption of </a:t>
            </a:r>
            <a:r>
              <a:rPr lang="en-US" b="1" dirty="0" err="1" smtClean="0"/>
              <a:t>additivity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 Similarity score for two aligned segments of the same length is the sum of similarity values for each pair of aligned residues.</a:t>
            </a:r>
          </a:p>
          <a:p>
            <a:r>
              <a:rPr lang="en-US" dirty="0" smtClean="0"/>
              <a:t>MSP: highest scoring pair of identical length segments from two sequences</a:t>
            </a:r>
          </a:p>
          <a:p>
            <a:r>
              <a:rPr lang="en-US" dirty="0" smtClean="0"/>
              <a:t>Theoretical analysis gives the statistical significance of an MSP score</a:t>
            </a:r>
          </a:p>
          <a:p>
            <a:pPr lvl="1"/>
            <a:r>
              <a:rPr lang="en-US" dirty="0" smtClean="0"/>
              <a:t>Allows BLAST to efficiently prune out low scoring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9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BLAST finds locally maximal segment pairs that exceeds a particular cutoff</a:t>
            </a:r>
          </a:p>
          <a:p>
            <a:r>
              <a:rPr lang="en-US" dirty="0" smtClean="0"/>
              <a:t>Let a word pair be a segment pair of length </a:t>
            </a:r>
            <a:r>
              <a:rPr lang="en-US" dirty="0" err="1" smtClean="0"/>
              <a:t>w</a:t>
            </a:r>
            <a:endParaRPr lang="en-US" dirty="0" smtClean="0"/>
          </a:p>
          <a:p>
            <a:r>
              <a:rPr lang="en-US" dirty="0" smtClean="0"/>
              <a:t>BLAST only seeks those word pairs that have a score at least T</a:t>
            </a:r>
          </a:p>
          <a:p>
            <a:r>
              <a:rPr lang="en-US" dirty="0" smtClean="0"/>
              <a:t>Extend only word pairs with a score of at least T to determine if it has a segment pair of score at least S.</a:t>
            </a:r>
          </a:p>
        </p:txBody>
      </p:sp>
    </p:spTree>
    <p:extLst>
      <p:ext uri="{BB962C8B-B14F-4D97-AF65-F5344CB8AC3E}">
        <p14:creationId xmlns:p14="http://schemas.microsoft.com/office/powerpoint/2010/main" val="330468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2419"/>
            <a:ext cx="8229600" cy="1143000"/>
          </a:xfrm>
        </p:spPr>
        <p:txBody>
          <a:bodyPr/>
          <a:lstStyle/>
          <a:p>
            <a:r>
              <a:rPr lang="en-US" dirty="0" smtClean="0"/>
              <a:t>PROBABILITY PRIMER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steps of the BLAST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query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Compile a list of high-scoring words of score at least T</a:t>
            </a:r>
          </a:p>
          <a:p>
            <a:pPr marL="1371600" lvl="2" indent="-457200"/>
            <a:r>
              <a:rPr lang="en-US" dirty="0" smtClean="0"/>
              <a:t>First generate words in the query sequence</a:t>
            </a:r>
          </a:p>
          <a:p>
            <a:pPr marL="1371600" lvl="2" indent="-457200"/>
            <a:r>
              <a:rPr lang="en-US" dirty="0" smtClean="0"/>
              <a:t>Then find words that match query sequence words with score at least T</a:t>
            </a:r>
          </a:p>
          <a:p>
            <a:pPr marL="1371600" lvl="2" indent="-457200"/>
            <a:r>
              <a:rPr lang="en-US" dirty="0" smtClean="0"/>
              <a:t>Thus allows for inexact matches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Scan the database for hits of these 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Extend hits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2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Determining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query words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Given:</a:t>
            </a:r>
          </a:p>
          <a:p>
            <a:pPr>
              <a:buFontTx/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	query sequence: </a:t>
            </a:r>
            <a:r>
              <a:rPr lang="en-US" sz="2400" dirty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QLNFSAGW</a:t>
            </a:r>
          </a:p>
          <a:p>
            <a:pPr>
              <a:buFontTx/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	word length </a:t>
            </a:r>
            <a:r>
              <a:rPr lang="en-US" sz="2400" i="1" dirty="0" err="1">
                <a:ea typeface="ＭＳ Ｐゴシック" pitchFamily="-110" charset="-128"/>
                <a:cs typeface="ＭＳ Ｐゴシック" pitchFamily="-110" charset="-128"/>
              </a:rPr>
              <a:t>w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 = 2 (default for protein usually </a:t>
            </a:r>
            <a:r>
              <a:rPr lang="en-US" sz="2400" i="1" dirty="0" err="1">
                <a:ea typeface="ＭＳ Ｐゴシック" pitchFamily="-110" charset="-128"/>
                <a:cs typeface="ＭＳ Ｐゴシック" pitchFamily="-110" charset="-128"/>
              </a:rPr>
              <a:t>w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 = 3)</a:t>
            </a:r>
          </a:p>
          <a:p>
            <a:pPr>
              <a:buFontTx/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	word score threshold </a:t>
            </a:r>
            <a:r>
              <a:rPr lang="en-US" sz="2400" i="1" dirty="0">
                <a:ea typeface="ＭＳ Ｐゴシック" pitchFamily="-110" charset="-128"/>
                <a:cs typeface="ＭＳ Ｐゴシック" pitchFamily="-110" charset="-128"/>
              </a:rPr>
              <a:t>T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 = 9</a:t>
            </a:r>
          </a:p>
          <a:p>
            <a:pPr>
              <a:buFontTx/>
              <a:buNone/>
            </a:pP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buFontTx/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Step 1: determine all words of length </a:t>
            </a:r>
            <a:r>
              <a:rPr lang="en-US" sz="2400" i="1" dirty="0" err="1">
                <a:ea typeface="ＭＳ Ｐゴシック" pitchFamily="-110" charset="-128"/>
                <a:cs typeface="ＭＳ Ｐゴシック" pitchFamily="-110" charset="-128"/>
              </a:rPr>
              <a:t>w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 in query sequence</a:t>
            </a:r>
          </a:p>
          <a:p>
            <a:pPr>
              <a:buFontTx/>
              <a:buNone/>
            </a:pP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buFontTx/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	</a:t>
            </a:r>
            <a:r>
              <a:rPr lang="en-US" sz="2400" dirty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QL  LN  NF  FS  SA  AG  GW</a:t>
            </a:r>
          </a:p>
        </p:txBody>
      </p:sp>
    </p:spTree>
    <p:extLst>
      <p:ext uri="{BB962C8B-B14F-4D97-AF65-F5344CB8AC3E}">
        <p14:creationId xmlns:p14="http://schemas.microsoft.com/office/powerpoint/2010/main" val="211700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Determining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query words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Determine 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all words that score at least </a:t>
            </a:r>
            <a:r>
              <a:rPr lang="en-US" sz="2400" i="1" dirty="0">
                <a:ea typeface="ＭＳ Ｐゴシック" pitchFamily="-110" charset="-128"/>
                <a:cs typeface="ＭＳ Ｐゴシック" pitchFamily="-110" charset="-128"/>
              </a:rPr>
              <a:t>T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 when compared to a word in the query sequence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QL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	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				</a:t>
            </a:r>
            <a:r>
              <a:rPr lang="en-US" sz="2400" dirty="0" smtClean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QL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=9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LN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	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				</a:t>
            </a:r>
            <a:r>
              <a:rPr lang="en-US" sz="2400" dirty="0" smtClean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LN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=10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NF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	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				</a:t>
            </a:r>
            <a:r>
              <a:rPr lang="en-US" sz="2400" dirty="0" smtClean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NF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=12, </a:t>
            </a:r>
            <a:r>
              <a:rPr lang="en-US" sz="2400" dirty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NY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=9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6600"/>
                </a:solidFill>
                <a:ea typeface="ＭＳ Ｐゴシック" pitchFamily="-110" charset="-128"/>
                <a:cs typeface="ＭＳ Ｐゴシック" pitchFamily="-110" charset="-128"/>
              </a:rPr>
              <a:t>SA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	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				none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...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1842396" cy="70788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words from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query sequence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337176" y="2438400"/>
            <a:ext cx="1783411" cy="40011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words with T≥9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31750" name="Picture 6" descr="blosum-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862" y="2438400"/>
            <a:ext cx="38782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46692" y="2912786"/>
            <a:ext cx="20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words in </a:t>
            </a:r>
          </a:p>
          <a:p>
            <a:r>
              <a:rPr lang="en-US" dirty="0" smtClean="0"/>
              <a:t>the database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643362" y="3696618"/>
            <a:ext cx="366306" cy="9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4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the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efficiently search a long sequence for multiple occurrences of short sequences</a:t>
            </a:r>
          </a:p>
          <a:p>
            <a:r>
              <a:rPr lang="en-US" dirty="0" smtClean="0"/>
              <a:t>BLAST has two approaches</a:t>
            </a:r>
          </a:p>
          <a:p>
            <a:pPr lvl="1"/>
            <a:r>
              <a:rPr lang="en-US" dirty="0" smtClean="0"/>
              <a:t>Indexing approach</a:t>
            </a:r>
          </a:p>
          <a:p>
            <a:pPr lvl="1"/>
            <a:r>
              <a:rPr lang="en-US" dirty="0" smtClean="0"/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13568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w</a:t>
            </a:r>
            <a:r>
              <a:rPr lang="en-US" dirty="0" smtClean="0"/>
              <a:t>=3. For amino acids, the number of words is 20</a:t>
            </a:r>
            <a:r>
              <a:rPr lang="en-US" baseline="30000" dirty="0"/>
              <a:t>3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Map a word to an integer between 1 and 20</a:t>
            </a:r>
            <a:r>
              <a:rPr lang="en-US" baseline="30000" dirty="0" smtClean="0"/>
              <a:t>3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a word has an index into an array</a:t>
            </a:r>
          </a:p>
          <a:p>
            <a:r>
              <a:rPr lang="en-US" dirty="0" smtClean="0"/>
              <a:t>Each index points to a list of matches of the word in the query sequence</a:t>
            </a:r>
          </a:p>
          <a:p>
            <a:r>
              <a:rPr lang="en-US" dirty="0" smtClean="0"/>
              <a:t>As we scan the database, each database word immediately leads to the hits in the query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01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 finite state machine 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behavior as input is read</a:t>
            </a:r>
          </a:p>
          <a:p>
            <a:pPr lvl="1"/>
            <a:r>
              <a:rPr lang="en-US" dirty="0" smtClean="0"/>
              <a:t>State transitions/outputs</a:t>
            </a:r>
          </a:p>
          <a:p>
            <a:r>
              <a:rPr lang="en-US" dirty="0" smtClean="0"/>
              <a:t>An example FSM to match CHY, CHH and CYH</a:t>
            </a:r>
          </a:p>
        </p:txBody>
      </p:sp>
      <p:sp>
        <p:nvSpPr>
          <p:cNvPr id="4" name="Oval 3"/>
          <p:cNvSpPr/>
          <p:nvPr/>
        </p:nvSpPr>
        <p:spPr>
          <a:xfrm>
            <a:off x="1270458" y="4488183"/>
            <a:ext cx="796845" cy="7802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74651" y="4488183"/>
            <a:ext cx="796845" cy="7802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61060" y="3570106"/>
            <a:ext cx="796845" cy="7802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61060" y="5268397"/>
            <a:ext cx="796845" cy="7802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067303" y="4878290"/>
            <a:ext cx="10073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74025" y="4466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rot="5400000" flipH="1" flipV="1">
            <a:off x="4136815" y="3578199"/>
            <a:ext cx="642230" cy="1406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5226" y="3960213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5"/>
          </p:cNvCxnSpPr>
          <p:nvPr/>
        </p:nvCxnSpPr>
        <p:spPr>
          <a:xfrm rot="16200000" flipH="1">
            <a:off x="4211395" y="4697542"/>
            <a:ext cx="493070" cy="1406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105" y="52476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1"/>
            <a:endCxn id="4" idx="7"/>
          </p:cNvCxnSpPr>
          <p:nvPr/>
        </p:nvCxnSpPr>
        <p:spPr>
          <a:xfrm rot="16200000" flipH="1" flipV="1">
            <a:off x="3155143" y="2479830"/>
            <a:ext cx="918077" cy="3327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rot="5400000" flipH="1">
            <a:off x="3212470" y="3869067"/>
            <a:ext cx="686729" cy="3443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 rot="5400000">
            <a:off x="4277949" y="3828216"/>
            <a:ext cx="591962" cy="140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1663" y="4361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8116" y="4835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1"/>
          </p:cNvCxnSpPr>
          <p:nvPr/>
        </p:nvCxnSpPr>
        <p:spPr>
          <a:xfrm rot="16200000" flipV="1">
            <a:off x="4365564" y="4470465"/>
            <a:ext cx="418124" cy="1406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2067303" y="4981010"/>
            <a:ext cx="10073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647923" y="4562653"/>
            <a:ext cx="722141" cy="842466"/>
          </a:xfrm>
          <a:custGeom>
            <a:avLst/>
            <a:gdLst>
              <a:gd name="connsiteX0" fmla="*/ 722141 w 722141"/>
              <a:gd name="connsiteY0" fmla="*/ 628045 h 842466"/>
              <a:gd name="connsiteX1" fmla="*/ 132808 w 722141"/>
              <a:gd name="connsiteY1" fmla="*/ 752548 h 842466"/>
              <a:gd name="connsiteX2" fmla="*/ 74704 w 722141"/>
              <a:gd name="connsiteY2" fmla="*/ 88535 h 842466"/>
              <a:gd name="connsiteX3" fmla="*/ 581033 w 722141"/>
              <a:gd name="connsiteY3" fmla="*/ 221338 h 84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141" h="842466">
                <a:moveTo>
                  <a:pt x="722141" y="628045"/>
                </a:moveTo>
                <a:cubicBezTo>
                  <a:pt x="481427" y="735255"/>
                  <a:pt x="240714" y="842466"/>
                  <a:pt x="132808" y="752548"/>
                </a:cubicBezTo>
                <a:cubicBezTo>
                  <a:pt x="24902" y="662630"/>
                  <a:pt x="0" y="177070"/>
                  <a:pt x="74704" y="88535"/>
                </a:cubicBezTo>
                <a:cubicBezTo>
                  <a:pt x="149408" y="0"/>
                  <a:pt x="581033" y="221338"/>
                  <a:pt x="581033" y="22133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4205" y="49001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58609" y="49001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~CHY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51663" y="3453787"/>
            <a:ext cx="40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ε1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07572" y="5679279"/>
            <a:ext cx="45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ε2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20091" y="4458175"/>
            <a:ext cx="3281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from 2 or 3 to 0, </a:t>
            </a:r>
          </a:p>
          <a:p>
            <a:r>
              <a:rPr lang="en-US" dirty="0"/>
              <a:t>h</a:t>
            </a:r>
            <a:r>
              <a:rPr lang="en-US" dirty="0" smtClean="0"/>
              <a:t>appens when C is not observed.</a:t>
            </a:r>
          </a:p>
          <a:p>
            <a:r>
              <a:rPr lang="en-US" dirty="0" smtClean="0"/>
              <a:t>Can result in “restarting” or </a:t>
            </a:r>
          </a:p>
          <a:p>
            <a:r>
              <a:rPr lang="en-US" dirty="0" smtClean="0"/>
              <a:t>“acceptance”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06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 hit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a word hit to a segment pair is straightforward</a:t>
            </a:r>
          </a:p>
          <a:p>
            <a:r>
              <a:rPr lang="en-US" dirty="0" smtClean="0"/>
              <a:t>Terminate extension when the score of the pair falls a certain distance below the best score found for shorter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01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</a:t>
            </a:r>
            <a:r>
              <a:rPr lang="en-US" dirty="0" err="1" smtClean="0"/>
              <a:t>w</a:t>
            </a:r>
            <a:r>
              <a:rPr lang="en-US" dirty="0" smtClean="0"/>
              <a:t> and 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Tradeoff between running time and sensitivity</a:t>
            </a:r>
          </a:p>
          <a:p>
            <a:r>
              <a:rPr lang="en-US" dirty="0" smtClean="0"/>
              <a:t>Sensitivity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</a:t>
            </a:r>
          </a:p>
          <a:p>
            <a:pPr lvl="1"/>
            <a:r>
              <a:rPr lang="en-US" sz="2400" dirty="0" smtClean="0"/>
              <a:t>small </a:t>
            </a:r>
            <a:r>
              <a:rPr lang="en-US" sz="2400" i="1" dirty="0" smtClean="0"/>
              <a:t>T</a:t>
            </a:r>
            <a:r>
              <a:rPr lang="en-US" sz="2400" dirty="0" smtClean="0"/>
              <a:t>: greater sensitivity, more hits to expand</a:t>
            </a:r>
          </a:p>
          <a:p>
            <a:pPr lvl="1"/>
            <a:r>
              <a:rPr lang="en-US" sz="2400" dirty="0" smtClean="0"/>
              <a:t>large </a:t>
            </a:r>
            <a:r>
              <a:rPr lang="en-US" sz="2400" i="1" dirty="0" smtClean="0"/>
              <a:t>T</a:t>
            </a:r>
            <a:r>
              <a:rPr lang="en-US" sz="2400" dirty="0" smtClean="0"/>
              <a:t>: lower sensitivity, fewer hits to expand</a:t>
            </a:r>
          </a:p>
          <a:p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Larger </a:t>
            </a:r>
            <a:r>
              <a:rPr lang="en-US" dirty="0" err="1" smtClean="0"/>
              <a:t>w</a:t>
            </a:r>
            <a:r>
              <a:rPr lang="en-US" dirty="0" smtClean="0"/>
              <a:t>: fewer query word seeds, lower time for extending, but more possible words (20</a:t>
            </a:r>
            <a:r>
              <a:rPr lang="en-US" baseline="30000" dirty="0" smtClean="0"/>
              <a:t>w </a:t>
            </a:r>
            <a:r>
              <a:rPr lang="en-US" dirty="0" smtClean="0"/>
              <a:t>for </a:t>
            </a:r>
            <a:r>
              <a:rPr lang="en-US" dirty="0" err="1" smtClean="0"/>
              <a:t>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practice </a:t>
            </a:r>
            <a:r>
              <a:rPr lang="en-US" dirty="0" err="1" smtClean="0"/>
              <a:t>w</a:t>
            </a:r>
            <a:r>
              <a:rPr lang="en-US" dirty="0" smtClean="0"/>
              <a:t>=4, T=17 is good for proteins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43" y="2572036"/>
            <a:ext cx="7556802" cy="8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12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T: Don’t consider seeds with score &lt; T</a:t>
            </a:r>
          </a:p>
          <a:p>
            <a:r>
              <a:rPr lang="en-US" dirty="0" smtClean="0"/>
              <a:t>Don’t extend hits when score falls below a specified threshold</a:t>
            </a:r>
          </a:p>
          <a:p>
            <a:r>
              <a:rPr lang="en-US" dirty="0" smtClean="0"/>
              <a:t>Pre-processing of database or query helps to improve the running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1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exact seed matches instead of inexact matches that satisfy a threshold</a:t>
            </a:r>
          </a:p>
          <a:p>
            <a:r>
              <a:rPr lang="en-US" dirty="0" smtClean="0"/>
              <a:t>Extends seeds (similar to BLAST)</a:t>
            </a:r>
          </a:p>
          <a:p>
            <a:r>
              <a:rPr lang="en-US" dirty="0" smtClean="0"/>
              <a:t>Join high scoring seeds allowing for gaps</a:t>
            </a:r>
          </a:p>
          <a:p>
            <a:r>
              <a:rPr lang="en-US" dirty="0" smtClean="0"/>
              <a:t>Re-align high scoring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Sample</a:t>
            </a:r>
            <a:r>
              <a:rPr lang="en-US" dirty="0" smtClean="0"/>
              <a:t> spaces</a:t>
            </a:r>
            <a:endParaRPr 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r>
              <a:rPr lang="en-US" sz="2400" i="1" dirty="0" smtClean="0">
                <a:ea typeface="Times New Roman" pitchFamily="-106" charset="0"/>
                <a:cs typeface="Times New Roman" pitchFamily="-106" charset="0"/>
              </a:rPr>
              <a:t>Sample </a:t>
            </a:r>
            <a:r>
              <a:rPr lang="en-US" sz="2400" i="1" dirty="0">
                <a:ea typeface="Times New Roman" pitchFamily="-106" charset="0"/>
                <a:cs typeface="Times New Roman" pitchFamily="-106" charset="0"/>
              </a:rPr>
              <a:t>space</a:t>
            </a:r>
            <a:r>
              <a:rPr lang="en-US" sz="2400" dirty="0">
                <a:ea typeface="Times New Roman" pitchFamily="-106" charset="0"/>
                <a:cs typeface="Times New Roman" pitchFamily="-106" charset="0"/>
              </a:rPr>
              <a:t>: a set of possible outcomes for some event</a:t>
            </a:r>
            <a:endParaRPr lang="en-US" sz="2400" dirty="0" smtClean="0">
              <a:ea typeface="Times New Roman" pitchFamily="-106" charset="0"/>
              <a:cs typeface="Times New Roman" pitchFamily="-106" charset="0"/>
            </a:endParaRPr>
          </a:p>
          <a:p>
            <a:r>
              <a:rPr lang="en-US" sz="2400" dirty="0" smtClean="0">
                <a:ea typeface="Times New Roman" pitchFamily="-106" charset="0"/>
                <a:cs typeface="Times New Roman" pitchFamily="-106" charset="0"/>
              </a:rPr>
              <a:t>examples</a:t>
            </a:r>
            <a:endParaRPr lang="en-US" sz="2400" dirty="0">
              <a:ea typeface="Times New Roman" pitchFamily="-106" charset="0"/>
              <a:cs typeface="Times New Roman" pitchFamily="-106" charset="0"/>
            </a:endParaRPr>
          </a:p>
          <a:p>
            <a:pPr lvl="1"/>
            <a:r>
              <a:rPr lang="en-US" sz="2400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flight to Chicago</a:t>
            </a:r>
            <a:r>
              <a:rPr lang="en-US" sz="2400" dirty="0" smtClean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:  </a:t>
            </a:r>
            <a:r>
              <a:rPr lang="en-US" sz="2400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{on time, late}</a:t>
            </a:r>
          </a:p>
          <a:p>
            <a:pPr lvl="1"/>
            <a:r>
              <a:rPr lang="en-US" sz="2400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lottery</a:t>
            </a:r>
            <a:r>
              <a:rPr lang="en-US" sz="2400" dirty="0" smtClean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: {</a:t>
            </a:r>
            <a:r>
              <a:rPr lang="en-US" sz="2400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ticket 1 wins, ticket 2 wins,…,ticket </a:t>
            </a:r>
            <a:r>
              <a:rPr lang="en-US" sz="2400" i="1" dirty="0" err="1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n</a:t>
            </a:r>
            <a:r>
              <a:rPr lang="en-US" sz="2400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 wins}</a:t>
            </a:r>
          </a:p>
          <a:p>
            <a:pPr lvl="1"/>
            <a:r>
              <a:rPr lang="en-US" sz="2400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weather tomorrow: 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{rain, not rain} </a:t>
            </a:r>
            <a:r>
              <a:rPr lang="en-US" dirty="0">
                <a:ea typeface="Times New Roman" pitchFamily="-106" charset="0"/>
                <a:cs typeface="Times New Roman" pitchFamily="-106" charset="0"/>
              </a:rPr>
              <a:t>or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{sun, rain, snow}</a:t>
            </a:r>
            <a:r>
              <a:rPr lang="en-US" dirty="0">
                <a:ea typeface="Times New Roman" pitchFamily="-106" charset="0"/>
                <a:cs typeface="Times New Roman" pitchFamily="-106" charset="0"/>
              </a:rPr>
              <a:t> or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6600"/>
                </a:solidFill>
                <a:ea typeface="Times New Roman" pitchFamily="-106" charset="0"/>
                <a:cs typeface="Times New Roman" pitchFamily="-106" charset="0"/>
              </a:rPr>
              <a:t>{sun, clouds, rain, snow, sleet} </a:t>
            </a:r>
            <a:r>
              <a:rPr lang="en-US" dirty="0">
                <a:ea typeface="Times New Roman" pitchFamily="-106" charset="0"/>
                <a:cs typeface="Times New Roman" pitchFamily="-106" charset="0"/>
              </a:rPr>
              <a:t>or…</a:t>
            </a:r>
            <a:endParaRPr lang="en-US" dirty="0">
              <a:solidFill>
                <a:srgbClr val="006600"/>
              </a:solidFill>
              <a:ea typeface="Times New Roman" pitchFamily="-106" charset="0"/>
              <a:cs typeface="Times New Roman" pitchFamily="-106" charset="0"/>
            </a:endParaRPr>
          </a:p>
          <a:p>
            <a:endParaRPr 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Different versions of BLAST programs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1238250" y="1600200"/>
          <a:ext cx="6662738" cy="4464053"/>
        </p:xfrm>
        <a:graphic>
          <a:graphicData uri="http://schemas.openxmlformats.org/drawingml/2006/table">
            <a:tbl>
              <a:tblPr/>
              <a:tblGrid>
                <a:gridCol w="2254250"/>
                <a:gridCol w="2170113"/>
                <a:gridCol w="2238375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Program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Query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Database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BLASTP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Protein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Protein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BLASTN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DNA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DNA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BLASTX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Translated DNA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Protein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TBLASTN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Protein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Translated DNA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TBLASTX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Translated DNA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Translated DNA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09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Large database centers</a:t>
            </a:r>
          </a:p>
          <a:p>
            <a:pPr lvl="1"/>
            <a:r>
              <a:rPr lang="en-US" dirty="0" smtClean="0"/>
              <a:t>NCBI: </a:t>
            </a:r>
            <a:r>
              <a:rPr lang="en-US" dirty="0" smtClean="0">
                <a:hlinkClick r:id="rId2"/>
              </a:rPr>
              <a:t>http://www.ncbi.nih.gov</a:t>
            </a:r>
            <a:endParaRPr lang="en-US" dirty="0" smtClean="0"/>
          </a:p>
          <a:p>
            <a:pPr lvl="1"/>
            <a:r>
              <a:rPr lang="en-US" dirty="0" smtClean="0"/>
              <a:t>EBI: </a:t>
            </a:r>
            <a:r>
              <a:rPr lang="en-US" dirty="0" smtClean="0">
                <a:hlinkClick r:id="rId3"/>
              </a:rPr>
              <a:t>http://www.ebi.ac.uk</a:t>
            </a:r>
            <a:endParaRPr lang="en-US" dirty="0" smtClean="0"/>
          </a:p>
          <a:p>
            <a:pPr lvl="1"/>
            <a:r>
              <a:rPr lang="en-US" dirty="0" smtClean="0"/>
              <a:t>Sanger: </a:t>
            </a:r>
            <a:r>
              <a:rPr lang="en-US" dirty="0" smtClean="0">
                <a:hlinkClick r:id="rId4"/>
              </a:rPr>
              <a:t>http://www.sanger.ac.uk</a:t>
            </a:r>
            <a:endParaRPr lang="en-US" dirty="0" smtClean="0"/>
          </a:p>
          <a:p>
            <a:pPr lvl="1"/>
            <a:r>
              <a:rPr lang="en-US" dirty="0" smtClean="0"/>
              <a:t>Each of these centers link to hundreds of databases</a:t>
            </a:r>
          </a:p>
          <a:p>
            <a:r>
              <a:rPr lang="en-US" dirty="0" smtClean="0"/>
              <a:t>Nucleotide sequences</a:t>
            </a:r>
          </a:p>
          <a:p>
            <a:pPr lvl="1"/>
            <a:r>
              <a:rPr lang="en-US" dirty="0" err="1" smtClean="0"/>
              <a:t>Genbank</a:t>
            </a:r>
            <a:endParaRPr lang="en-US" dirty="0" smtClean="0"/>
          </a:p>
          <a:p>
            <a:pPr lvl="1"/>
            <a:r>
              <a:rPr lang="en-US" dirty="0" smtClean="0"/>
              <a:t>EMBL-EBI Nucleotide Sequence Database</a:t>
            </a:r>
          </a:p>
          <a:p>
            <a:pPr lvl="1"/>
            <a:r>
              <a:rPr lang="en-US" dirty="0" smtClean="0"/>
              <a:t>Comprise ~8% of the total database (Nucleic Acid Research 2006 Database edition)</a:t>
            </a:r>
          </a:p>
          <a:p>
            <a:r>
              <a:rPr lang="en-US" dirty="0" smtClean="0"/>
              <a:t>Protein sequences</a:t>
            </a:r>
          </a:p>
          <a:p>
            <a:pPr lvl="1"/>
            <a:r>
              <a:rPr lang="en-US" dirty="0" err="1" smtClean="0"/>
              <a:t>UniProtKB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6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http://blast.ncbi.nlm.nih.gov/Blast.cgi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Random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r>
              <a:rPr lang="en-US" sz="2400" i="1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Random </a:t>
            </a:r>
            <a:r>
              <a:rPr lang="en-US" sz="2400" i="1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represents the outcome of an experiment</a:t>
            </a:r>
          </a:p>
          <a:p>
            <a:endParaRPr lang="en-US" sz="2400" dirty="0" smtClean="0">
              <a:solidFill>
                <a:srgbClr val="000000"/>
              </a:solidFill>
              <a:ea typeface="Times New Roman" pitchFamily="-106" charset="0"/>
              <a:cs typeface="Times New Roman" pitchFamily="-106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Example</a:t>
            </a:r>
            <a:endParaRPr lang="en-US" sz="2400" dirty="0">
              <a:solidFill>
                <a:srgbClr val="000000"/>
              </a:solidFill>
              <a:ea typeface="Times New Roman" pitchFamily="-106" charset="0"/>
              <a:cs typeface="Times New Roman" pitchFamily="-106" charset="0"/>
            </a:endParaRPr>
          </a:p>
          <a:p>
            <a:pPr lvl="1"/>
            <a:r>
              <a:rPr lang="en-US" sz="2400" i="1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represents the outcome of my flight to Chicago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we write the probability of my flight being on time as</a:t>
            </a:r>
            <a:r>
              <a:rPr lang="en-US" sz="2400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 = on-time)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or when it’s clear which variable we’re referring to, we may use the shorthand </a:t>
            </a:r>
            <a:r>
              <a:rPr lang="en-US" sz="2400" i="1" dirty="0" err="1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-time)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Probability</a:t>
            </a:r>
            <a:r>
              <a:rPr lang="en-US" dirty="0" smtClean="0"/>
              <a:t> distributions</a:t>
            </a:r>
            <a:endParaRPr lang="en-US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114800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is a random variable, the function given by </a:t>
            </a:r>
            <a:r>
              <a:rPr lang="en-US" sz="2400" i="1" dirty="0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) 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for each </a:t>
            </a:r>
            <a:r>
              <a:rPr lang="en-US" sz="2400" i="1" dirty="0" err="1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is the </a:t>
            </a:r>
            <a:r>
              <a:rPr lang="en-US" sz="2400" i="1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probability distribution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of </a:t>
            </a:r>
            <a:r>
              <a:rPr lang="en-US" sz="2400" i="1" dirty="0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</a:p>
          <a:p>
            <a:endParaRPr lang="en-US" sz="2400" i="1" dirty="0" smtClean="0">
              <a:solidFill>
                <a:srgbClr val="000000"/>
              </a:solidFill>
              <a:latin typeface="Times"/>
              <a:ea typeface="Times New Roman" pitchFamily="-106" charset="0"/>
              <a:cs typeface="Times"/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Requirements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:</a:t>
            </a:r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4191000" y="31051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1136650" y="3892550"/>
          <a:ext cx="15367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4" imgW="698500" imgH="342900" progId="Equation.3">
                  <p:embed/>
                </p:oleObj>
              </mc:Choice>
              <mc:Fallback>
                <p:oleObj name="Equation" r:id="rId4" imgW="6985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892550"/>
                        <a:ext cx="15367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953000" y="3200400"/>
            <a:ext cx="2819400" cy="2679700"/>
            <a:chOff x="2640" y="1728"/>
            <a:chExt cx="1776" cy="1688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2976" y="2592"/>
              <a:ext cx="288" cy="28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91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288" cy="576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93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288" cy="864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94" name="Rectangle 10"/>
            <p:cNvSpPr>
              <a:spLocks noChangeArrowheads="1"/>
            </p:cNvSpPr>
            <p:nvPr/>
          </p:nvSpPr>
          <p:spPr bwMode="auto">
            <a:xfrm>
              <a:off x="3264" y="2016"/>
              <a:ext cx="288" cy="864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95" name="Rectangle 11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96" name="Text Box 12"/>
            <p:cNvSpPr txBox="1">
              <a:spLocks noChangeArrowheads="1"/>
            </p:cNvSpPr>
            <p:nvPr/>
          </p:nvSpPr>
          <p:spPr bwMode="auto">
            <a:xfrm rot="-3559484">
              <a:off x="2874" y="2933"/>
              <a:ext cx="35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006600"/>
                  </a:solidFill>
                </a:rPr>
                <a:t>sun</a:t>
              </a:r>
            </a:p>
          </p:txBody>
        </p:sp>
        <p:sp>
          <p:nvSpPr>
            <p:cNvPr id="451597" name="Text Box 13"/>
            <p:cNvSpPr txBox="1">
              <a:spLocks noChangeArrowheads="1"/>
            </p:cNvSpPr>
            <p:nvPr/>
          </p:nvSpPr>
          <p:spPr bwMode="auto">
            <a:xfrm rot="-3545781">
              <a:off x="3066" y="3015"/>
              <a:ext cx="55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006600"/>
                  </a:solidFill>
                </a:rPr>
                <a:t>clouds</a:t>
              </a:r>
            </a:p>
          </p:txBody>
        </p:sp>
        <p:sp>
          <p:nvSpPr>
            <p:cNvPr id="451598" name="Text Box 14"/>
            <p:cNvSpPr txBox="1">
              <a:spLocks noChangeArrowheads="1"/>
            </p:cNvSpPr>
            <p:nvPr/>
          </p:nvSpPr>
          <p:spPr bwMode="auto">
            <a:xfrm rot="-3548679">
              <a:off x="3442" y="2952"/>
              <a:ext cx="40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006600"/>
                  </a:solidFill>
                </a:rPr>
                <a:t>rain</a:t>
              </a:r>
            </a:p>
          </p:txBody>
        </p:sp>
        <p:sp>
          <p:nvSpPr>
            <p:cNvPr id="451599" name="Text Box 15"/>
            <p:cNvSpPr txBox="1">
              <a:spLocks noChangeArrowheads="1"/>
            </p:cNvSpPr>
            <p:nvPr/>
          </p:nvSpPr>
          <p:spPr bwMode="auto">
            <a:xfrm rot="-3548101">
              <a:off x="3689" y="2980"/>
              <a:ext cx="46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006600"/>
                  </a:solidFill>
                </a:rPr>
                <a:t>snow</a:t>
              </a:r>
            </a:p>
          </p:txBody>
        </p:sp>
        <p:sp>
          <p:nvSpPr>
            <p:cNvPr id="451600" name="Text Box 16"/>
            <p:cNvSpPr txBox="1">
              <a:spLocks noChangeArrowheads="1"/>
            </p:cNvSpPr>
            <p:nvPr/>
          </p:nvSpPr>
          <p:spPr bwMode="auto">
            <a:xfrm rot="-3548156">
              <a:off x="3995" y="2957"/>
              <a:ext cx="41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006600"/>
                  </a:solidFill>
                </a:rPr>
                <a:t>sleet</a:t>
              </a:r>
            </a:p>
          </p:txBody>
        </p:sp>
        <p:sp>
          <p:nvSpPr>
            <p:cNvPr id="451606" name="Line 22"/>
            <p:cNvSpPr>
              <a:spLocks noChangeShapeType="1"/>
            </p:cNvSpPr>
            <p:nvPr/>
          </p:nvSpPr>
          <p:spPr bwMode="auto">
            <a:xfrm flipV="1">
              <a:off x="297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07" name="Text Box 23"/>
            <p:cNvSpPr txBox="1">
              <a:spLocks noChangeArrowheads="1"/>
            </p:cNvSpPr>
            <p:nvPr/>
          </p:nvSpPr>
          <p:spPr bwMode="auto">
            <a:xfrm>
              <a:off x="2640" y="2208"/>
              <a:ext cx="29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6600"/>
                  </a:solidFill>
                </a:rPr>
                <a:t>0.2</a:t>
              </a:r>
            </a:p>
          </p:txBody>
        </p:sp>
        <p:sp>
          <p:nvSpPr>
            <p:cNvPr id="451609" name="Text Box 25"/>
            <p:cNvSpPr txBox="1">
              <a:spLocks noChangeArrowheads="1"/>
            </p:cNvSpPr>
            <p:nvPr/>
          </p:nvSpPr>
          <p:spPr bwMode="auto">
            <a:xfrm>
              <a:off x="2640" y="1920"/>
              <a:ext cx="29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6600"/>
                  </a:solidFill>
                </a:rPr>
                <a:t>0.3</a:t>
              </a:r>
            </a:p>
          </p:txBody>
        </p:sp>
        <p:sp>
          <p:nvSpPr>
            <p:cNvPr id="451610" name="Text Box 26"/>
            <p:cNvSpPr txBox="1">
              <a:spLocks noChangeArrowheads="1"/>
            </p:cNvSpPr>
            <p:nvPr/>
          </p:nvSpPr>
          <p:spPr bwMode="auto">
            <a:xfrm>
              <a:off x="2640" y="2496"/>
              <a:ext cx="29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6600"/>
                  </a:solidFill>
                </a:rPr>
                <a:t>0.1</a:t>
              </a:r>
            </a:p>
          </p:txBody>
        </p:sp>
      </p:grpSp>
      <p:graphicFrame>
        <p:nvGraphicFramePr>
          <p:cNvPr id="451612" name="Object 28"/>
          <p:cNvGraphicFramePr>
            <a:graphicFrameLocks noChangeAspect="1"/>
          </p:cNvGraphicFramePr>
          <p:nvPr/>
        </p:nvGraphicFramePr>
        <p:xfrm>
          <a:off x="1011238" y="3309938"/>
          <a:ext cx="30781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6" imgW="1397000" imgH="177800" progId="Equation.3">
                  <p:embed/>
                </p:oleObj>
              </mc:Choice>
              <mc:Fallback>
                <p:oleObj name="Equation" r:id="rId6" imgW="13970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309938"/>
                        <a:ext cx="307816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Joint</a:t>
            </a:r>
            <a:r>
              <a:rPr lang="en-US" dirty="0" smtClean="0"/>
              <a:t> distributions</a:t>
            </a:r>
            <a:endParaRPr lang="en-US" dirty="0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4191000" y="3257550"/>
            <a:ext cx="9144000" cy="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263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sz="2400" i="1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Joint </a:t>
            </a:r>
            <a:r>
              <a:rPr lang="en-US" sz="2400" i="1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probability distribution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: the function given by</a:t>
            </a:r>
            <a:r>
              <a:rPr lang="en-US" sz="2400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= </a:t>
            </a:r>
            <a:r>
              <a:rPr lang="en-US" sz="2400" i="1" dirty="0" err="1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Y 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= </a:t>
            </a:r>
            <a:r>
              <a:rPr lang="en-US" sz="2400" i="1" dirty="0" err="1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)</a:t>
            </a:r>
            <a:endParaRPr lang="en-US" sz="2400" dirty="0" smtClean="0">
              <a:solidFill>
                <a:srgbClr val="000000"/>
              </a:solidFill>
              <a:latin typeface="Times"/>
              <a:ea typeface="Times New Roman" pitchFamily="-106" charset="0"/>
              <a:cs typeface="Times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ead 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“</a:t>
            </a:r>
            <a:r>
              <a:rPr lang="en-US" sz="2400" i="1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equals </a:t>
            </a:r>
            <a:r>
              <a:rPr lang="en-US" sz="2400" i="1" dirty="0" err="1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x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Y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 equals </a:t>
            </a:r>
            <a:r>
              <a:rPr lang="en-US" sz="2400" i="1" dirty="0" err="1">
                <a:solidFill>
                  <a:srgbClr val="000000"/>
                </a:solidFill>
                <a:latin typeface="Times"/>
                <a:ea typeface="Times New Roman" pitchFamily="-106" charset="0"/>
                <a:cs typeface="Times"/>
              </a:rPr>
              <a:t>y</a:t>
            </a:r>
            <a:r>
              <a:rPr lang="en-US" sz="2400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”</a:t>
            </a:r>
            <a:endParaRPr lang="en-US" sz="2400" dirty="0" smtClean="0">
              <a:solidFill>
                <a:srgbClr val="000000"/>
              </a:solidFill>
              <a:ea typeface="Times New Roman" pitchFamily="-106" charset="0"/>
              <a:cs typeface="Times New Roman" pitchFamily="-106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ea typeface="Times New Roman" pitchFamily="-106" charset="0"/>
                <a:cs typeface="Times New Roman" pitchFamily="-106" charset="0"/>
              </a:rPr>
              <a:t>xample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53175" name="Group 567"/>
          <p:cNvGraphicFramePr>
            <a:graphicFrameLocks noGrp="1"/>
          </p:cNvGraphicFramePr>
          <p:nvPr/>
        </p:nvGraphicFramePr>
        <p:xfrm>
          <a:off x="1447800" y="3124200"/>
          <a:ext cx="4191000" cy="3204529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0.20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on-time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sun,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rain,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0.30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snow, late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-106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3176" name="Text Box 568"/>
          <p:cNvSpPr txBox="1">
            <a:spLocks noChangeArrowheads="1"/>
          </p:cNvSpPr>
          <p:nvPr/>
        </p:nvSpPr>
        <p:spPr bwMode="auto">
          <a:xfrm>
            <a:off x="6096000" y="3429000"/>
            <a:ext cx="2865438" cy="7016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probability that it’s sunny </a:t>
            </a:r>
          </a:p>
          <a:p>
            <a:r>
              <a:rPr lang="en-US" sz="2000"/>
              <a:t>and my flight is on time</a:t>
            </a:r>
          </a:p>
        </p:txBody>
      </p:sp>
      <p:sp>
        <p:nvSpPr>
          <p:cNvPr id="453177" name="Line 569"/>
          <p:cNvSpPr>
            <a:spLocks noChangeShapeType="1"/>
          </p:cNvSpPr>
          <p:nvPr/>
        </p:nvSpPr>
        <p:spPr bwMode="auto">
          <a:xfrm flipH="1">
            <a:off x="5029200" y="3657600"/>
            <a:ext cx="990600" cy="76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9460</TotalTime>
  <Words>2792</Words>
  <Application>Microsoft Macintosh PowerPoint</Application>
  <PresentationFormat>On-screen Show (4:3)</PresentationFormat>
  <Paragraphs>540</Paragraphs>
  <Slides>62</Slides>
  <Notes>24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Equation</vt:lpstr>
      <vt:lpstr>Scores and substitution matrices in  inexact matching (sequence alignment)</vt:lpstr>
      <vt:lpstr>Key concepts in this unit</vt:lpstr>
      <vt:lpstr>Readings</vt:lpstr>
      <vt:lpstr>Guiding principles of scores in alignments</vt:lpstr>
      <vt:lpstr>PROBABILITY PRIMER</vt:lpstr>
      <vt:lpstr>Sample spaces</vt:lpstr>
      <vt:lpstr>Random variables</vt:lpstr>
      <vt:lpstr>Probability distributions</vt:lpstr>
      <vt:lpstr>Joint distributions</vt:lpstr>
      <vt:lpstr>Marginal distributions</vt:lpstr>
      <vt:lpstr>Marginal distribution example</vt:lpstr>
      <vt:lpstr>Conditional distributions</vt:lpstr>
      <vt:lpstr>Conditional distribution example</vt:lpstr>
      <vt:lpstr>Independence</vt:lpstr>
      <vt:lpstr>Independence example #1</vt:lpstr>
      <vt:lpstr>Independence example #2</vt:lpstr>
      <vt:lpstr>Log odds score</vt:lpstr>
      <vt:lpstr>What are M1 and M2 in our sequence alignment problem</vt:lpstr>
      <vt:lpstr>M1: foreground model</vt:lpstr>
      <vt:lpstr>M2: background model</vt:lpstr>
      <vt:lpstr>Computing the log odds ratio to score an alignment</vt:lpstr>
      <vt:lpstr>Computing the log odds ratio to score an alignment</vt:lpstr>
      <vt:lpstr>Some common substitution matrices</vt:lpstr>
      <vt:lpstr>How to estimate the probabilities?</vt:lpstr>
      <vt:lpstr>Dayhoff Point accepted mutation (PAM ) matrix</vt:lpstr>
      <vt:lpstr>Calculating Dayhoff PAM matrices</vt:lpstr>
      <vt:lpstr>BLOSUM matrices</vt:lpstr>
      <vt:lpstr>Different BLOSUM matrices</vt:lpstr>
      <vt:lpstr>Example substitution scoring matrix (BLOSUM62)</vt:lpstr>
      <vt:lpstr>Conserved blocks</vt:lpstr>
      <vt:lpstr>Estimating the probabilities in BLOSUM</vt:lpstr>
      <vt:lpstr>Calculating the probabilities</vt:lpstr>
      <vt:lpstr>Estimating significance of scores</vt:lpstr>
      <vt:lpstr>Bayesian approach</vt:lpstr>
      <vt:lpstr>Bayes theorem</vt:lpstr>
      <vt:lpstr>Bayes theorem example</vt:lpstr>
      <vt:lpstr>Using Bayes Rule to estimate P(M1|x,y)  </vt:lpstr>
      <vt:lpstr>Using Bayes Rule to estimate P(M1|x,y)  </vt:lpstr>
      <vt:lpstr>Points about P(M1|x,y) </vt:lpstr>
      <vt:lpstr>Points about P(M1|x,y)</vt:lpstr>
      <vt:lpstr>The classical approach to assessing sequence :Extreme Value Distribution</vt:lpstr>
      <vt:lpstr>Scores from random alignments</vt:lpstr>
      <vt:lpstr>The extreme value distribution</vt:lpstr>
      <vt:lpstr>Assessing significance of sequence score alignments</vt:lpstr>
      <vt:lpstr>Need to speed up sequence alignment</vt:lpstr>
      <vt:lpstr>Speeding up sequence alignment</vt:lpstr>
      <vt:lpstr>BLAST: Basic Local Alignment Search Tool</vt:lpstr>
      <vt:lpstr>Maximal Segment Pair (MSP)</vt:lpstr>
      <vt:lpstr>BLAST continued</vt:lpstr>
      <vt:lpstr>Key steps of the BLAST algorithm</vt:lpstr>
      <vt:lpstr>Determining query words</vt:lpstr>
      <vt:lpstr>Determining query words</vt:lpstr>
      <vt:lpstr>Scanning the database </vt:lpstr>
      <vt:lpstr>Indexing approach</vt:lpstr>
      <vt:lpstr>Deterministic finite state machine (FSM)</vt:lpstr>
      <vt:lpstr>Extending a hit</vt:lpstr>
      <vt:lpstr>How to choose w and T?</vt:lpstr>
      <vt:lpstr>Summary of BLAST</vt:lpstr>
      <vt:lpstr>FASTA</vt:lpstr>
      <vt:lpstr>Different versions of BLAST programs</vt:lpstr>
      <vt:lpstr>Sequence databases</vt:lpstr>
      <vt:lpstr>Using BLAST</vt:lpstr>
    </vt:vector>
  </TitlesOfParts>
  <Company>unm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Scores and substitution matrices in  sequence alignment</dc:title>
  <dc:creator>Sushmita Roy</dc:creator>
  <cp:lastModifiedBy>Hector Corrada Bravo</cp:lastModifiedBy>
  <cp:revision>36</cp:revision>
  <dcterms:created xsi:type="dcterms:W3CDTF">2013-09-19T05:31:34Z</dcterms:created>
  <dcterms:modified xsi:type="dcterms:W3CDTF">2013-10-29T14:42:15Z</dcterms:modified>
</cp:coreProperties>
</file>