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375" r:id="rId2"/>
    <p:sldId id="401" r:id="rId3"/>
    <p:sldId id="402" r:id="rId4"/>
    <p:sldId id="381" r:id="rId5"/>
    <p:sldId id="406" r:id="rId6"/>
    <p:sldId id="412" r:id="rId7"/>
    <p:sldId id="413" r:id="rId8"/>
    <p:sldId id="422" r:id="rId9"/>
    <p:sldId id="414" r:id="rId10"/>
    <p:sldId id="415" r:id="rId11"/>
    <p:sldId id="416" r:id="rId12"/>
    <p:sldId id="421" r:id="rId13"/>
    <p:sldId id="417" r:id="rId14"/>
    <p:sldId id="418" r:id="rId15"/>
    <p:sldId id="419" r:id="rId16"/>
    <p:sldId id="423" r:id="rId17"/>
    <p:sldId id="410" r:id="rId18"/>
    <p:sldId id="420" r:id="rId19"/>
    <p:sldId id="400" r:id="rId20"/>
    <p:sldId id="384" r:id="rId2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 varScale="1">
        <p:scale>
          <a:sx n="88" d="100"/>
          <a:sy n="88" d="100"/>
        </p:scale>
        <p:origin x="143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6"/>
    </p:cViewPr>
  </p:sorterViewPr>
  <p:notesViewPr>
    <p:cSldViewPr>
      <p:cViewPr varScale="1">
        <p:scale>
          <a:sx n="61" d="100"/>
          <a:sy n="61" d="100"/>
        </p:scale>
        <p:origin x="32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29.06.2021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474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970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31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328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930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78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999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925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80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176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97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99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473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84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02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29.06.2021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9A784B5-7476-488E-AD40-1A7890FCFDDE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" y="188640"/>
            <a:ext cx="7848600" cy="17287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88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altLang="ru-RU" sz="3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Интерактивная инструкция «Механическая коробка передач» с использованием </a:t>
            </a:r>
            <a:r>
              <a:rPr lang="en-US" altLang="ru-RU" sz="3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Unity 3D</a:t>
            </a:r>
            <a:endParaRPr lang="ru-RU" altLang="ru-RU" sz="3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BA43C6-3827-44FB-B8C0-B9BD0CD2A87E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2204864"/>
            <a:ext cx="7405688" cy="3168352"/>
          </a:xfrm>
          <a:prstGeom prst="rect">
            <a:avLst/>
          </a:prstGeom>
        </p:spPr>
        <p:txBody>
          <a:bodyPr vert="horz" lIns="90000" tIns="45000" rIns="90000" bIns="4500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altLang="ru-RU" sz="2800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Выполнил:</a:t>
            </a:r>
            <a:r>
              <a:rPr lang="ru-RU" altLang="ru-RU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студент группы 171-334 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altLang="ru-RU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Петров Д.В.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ru-RU" altLang="ru-RU" sz="2800" u="sng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altLang="ru-RU" sz="2800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Руководитель: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altLang="ru-RU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старший преподаватель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altLang="ru-RU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кафедры Смарт-технологий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ru-RU" altLang="ru-RU" sz="28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Береснева</a:t>
            </a:r>
            <a:r>
              <a:rPr lang="ru-RU" altLang="ru-RU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Я.В.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971597" y="836712"/>
            <a:ext cx="6707028" cy="1296142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ru-RU" alt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сцена главной модели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04664"/>
            <a:ext cx="67070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10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671D26-015F-47C8-9B36-FD768DD6D6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9610" y="2203252"/>
            <a:ext cx="7064779" cy="36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8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971597" y="836712"/>
            <a:ext cx="6707028" cy="1440158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ru-RU" alt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Вспомогательное меню 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04664"/>
            <a:ext cx="67070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11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998B2D-26B5-455D-B915-CDEA2D60B2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70583" y="2176373"/>
            <a:ext cx="4802834" cy="38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9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971597" y="836712"/>
            <a:ext cx="6707028" cy="1440158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ru-RU" altLang="ru-RU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сцены отдельной детали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04664"/>
            <a:ext cx="67070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12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F9E58F-A89A-4381-820F-276868AE4F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5044" y="2289121"/>
            <a:ext cx="7693912" cy="350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899591" y="836712"/>
            <a:ext cx="6779034" cy="720073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  <a:endParaRPr lang="ru-RU" alt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04664"/>
            <a:ext cx="67070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39EF10C-CBFF-4BC4-9432-0BE22349D911}"/>
              </a:ext>
            </a:extLst>
          </p:cNvPr>
          <p:cNvSpPr txBox="1">
            <a:spLocks/>
          </p:cNvSpPr>
          <p:nvPr/>
        </p:nvSpPr>
        <p:spPr>
          <a:xfrm>
            <a:off x="966006" y="1556785"/>
            <a:ext cx="7720794" cy="446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800"/>
              </a:lnSpc>
              <a:spcBef>
                <a:spcPts val="0"/>
              </a:spcBef>
              <a:buFont typeface="Arial" panose="020B0500000000000000" pitchFamily="34" charset="0"/>
              <a:buNone/>
            </a:pP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писался на языке программирования С</a:t>
            </a:r>
            <a:r>
              <a:rPr lang="en-US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интегрированной среде разработки </a:t>
            </a:r>
            <a:r>
              <a:rPr lang="en-US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приложения были разработаны 17 различных скриптов, отвечающих за управление камерой, переключение между сценами и взаимодействие пользователя с приложением.</a:t>
            </a:r>
            <a:endParaRPr lang="ru-RU" altLang="ru-RU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2E39CF-E012-48DD-8162-7E7466B339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66772"/>
            <a:ext cx="1389578" cy="13895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A88C05-AAB0-418D-B232-52C6DD793C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323988"/>
            <a:ext cx="1194050" cy="1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3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899592" y="836711"/>
            <a:ext cx="7848871" cy="1728191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ru-RU" altLang="ru-RU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кода для асинхронной загрузки сцены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04664"/>
            <a:ext cx="67070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14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76D854-E128-47B2-BEF5-59FAF9801A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9561" y="2312881"/>
            <a:ext cx="7512013" cy="33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899593" y="836711"/>
            <a:ext cx="8136900" cy="1512169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ru-RU" altLang="ru-RU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кода для настройки текстовых контейнеров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04664"/>
            <a:ext cx="67070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15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070327-B161-4510-9AC5-836B8B4C70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66154" y="2204863"/>
            <a:ext cx="6862230" cy="38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899593" y="836711"/>
            <a:ext cx="8136900" cy="1512169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ru-RU" altLang="ru-RU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созданных</a:t>
            </a:r>
            <a:r>
              <a:rPr lang="en-US" altLang="ru-RU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скриптов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04664"/>
            <a:ext cx="67070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16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AE11FC-C079-42FC-A9C9-FC2177BA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536" y="2222862"/>
            <a:ext cx="2218928" cy="40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работы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484784"/>
            <a:ext cx="8003221" cy="388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ru-RU" alt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Конечное приложение может быть использовано для свободного изучения или передачи в средне-специальные общие и высшие учебные заведения для процесса обучения. Визуальное представление даст наиболее полное понимание о строении, внешнем виде и принципе работы механической коробки переменных передач.</a:t>
            </a:r>
          </a:p>
        </p:txBody>
      </p:sp>
    </p:spTree>
    <p:extLst>
      <p:ext uri="{BB962C8B-B14F-4D97-AF65-F5344CB8AC3E}">
        <p14:creationId xmlns:p14="http://schemas.microsoft.com/office/powerpoint/2010/main" val="393155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конечного приложения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183662"/>
            <a:ext cx="8003221" cy="1141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ru-RU" alt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Структура сцен в конечном приложении и переходы между ними представлены на рисунке: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F08923-9F3F-4E6F-9C53-5E7B7A64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2401343"/>
            <a:ext cx="5541808" cy="39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6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19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196752"/>
            <a:ext cx="8219256" cy="4062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Результатом выполнения ВКР стала интерактивная инструкция, которая предоставляет пользователю возможности по осмотру внешнего вида модели КПП и ее отдельных деталей, с поясняющей подробной информацией и анимационными роликами, отражающими принцип работы и способы обслуживания КПП и сопровождающимися пошаговыми инструкциями.</a:t>
            </a:r>
          </a:p>
        </p:txBody>
      </p:sp>
    </p:spTree>
    <p:extLst>
      <p:ext uri="{BB962C8B-B14F-4D97-AF65-F5344CB8AC3E}">
        <p14:creationId xmlns:p14="http://schemas.microsoft.com/office/powerpoint/2010/main" val="222920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332658"/>
            <a:ext cx="7772400" cy="648070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исследования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E30C9722-1CFF-4BC0-9105-B1E49017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052736"/>
            <a:ext cx="7889875" cy="5112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文泉驛微米黑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文泉驛微米黑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文泉驛微米黑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文泉驛微米黑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文泉驛微米黑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文泉驛微米黑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文泉驛微米黑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文泉驛微米黑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文泉驛微米黑" charset="0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ru-RU" alt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Изучение сложных инженерных устройств эффективнее всего проходит с помощью визуализации, представленной в интерактивной инструкции. Однако разработка таких инструкций происходит в специальных комплексах, а конечный продукт имеет ограниченный доступ и предназначен для людей, имеющих определенную квалификацию и подготовку.</a:t>
            </a:r>
          </a:p>
        </p:txBody>
      </p:sp>
    </p:spTree>
    <p:extLst>
      <p:ext uri="{BB962C8B-B14F-4D97-AF65-F5344CB8AC3E}">
        <p14:creationId xmlns:p14="http://schemas.microsoft.com/office/powerpoint/2010/main" val="3534951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211960" y="5589240"/>
            <a:ext cx="2247082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>
                <a:latin typeface="+mn-lt"/>
              </a:rPr>
              <a:t>Петров Даниил Валерьевич</a:t>
            </a:r>
          </a:p>
          <a:p>
            <a:r>
              <a:rPr lang="ru-RU" sz="1400" dirty="0">
                <a:latin typeface="+mn-lt"/>
              </a:rPr>
              <a:t>Студент группы 171-334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383838"/>
            <a:ext cx="3744416" cy="50405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1" y="980727"/>
            <a:ext cx="8064895" cy="5184568"/>
          </a:xfrm>
        </p:spPr>
        <p:txBody>
          <a:bodyPr>
            <a:normAutofit/>
          </a:bodyPr>
          <a:lstStyle/>
          <a:p>
            <a:pPr algn="l">
              <a:lnSpc>
                <a:spcPts val="5000"/>
              </a:lnSpc>
            </a:pPr>
            <a:r>
              <a:rPr lang="ru-RU" alt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ru-RU" altLang="ru-RU" sz="2500" dirty="0">
                <a:solidFill>
                  <a:srgbClr val="000000"/>
                </a:solidFill>
                <a:latin typeface="Times New Roman" panose="02020603050405020304" pitchFamily="18" charset="0"/>
              </a:rPr>
              <a:t>Актуальность – визуальное представление дает наиболее полное понимание об объекте. Интерактивная инструкция обеспечивает такое представление с помощью различных графических материалов (текста и видео) и доступна на разных устройствах удаленно, что особенно важно, учитывая текущую пандемию с развивающимся дистанционным образованием и работой.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9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599" cy="4752511"/>
          </a:xfrm>
        </p:spPr>
        <p:txBody>
          <a:bodyPr>
            <a:noAutofit/>
          </a:bodyPr>
          <a:lstStyle/>
          <a:p>
            <a:pPr marL="0" indent="0">
              <a:lnSpc>
                <a:spcPts val="4500"/>
              </a:lnSpc>
              <a:spcAft>
                <a:spcPts val="1425"/>
              </a:spcAft>
              <a:buNone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дипломной работы – разработка интерактивной инструкции коробки переменных передач (КПП), предоставляющей возможности по осмотру модели КПП и ее составных частей, сопровождающиеся текстовой информацией и анимационными роликами по принципу работы.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599" y="476672"/>
            <a:ext cx="453650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37341" y="1268763"/>
            <a:ext cx="8383125" cy="4752518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ru-RU" alt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конечного приложения были выделены следующие этапы:</a:t>
            </a:r>
          </a:p>
          <a:p>
            <a:pPr marL="514350" indent="-514350">
              <a:lnSpc>
                <a:spcPts val="4800"/>
              </a:lnSpc>
              <a:spcBef>
                <a:spcPts val="0"/>
              </a:spcBef>
              <a:buAutoNum type="arabicPeriod"/>
            </a:pPr>
            <a:r>
              <a:rPr lang="ru-RU" alt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области.</a:t>
            </a:r>
          </a:p>
          <a:p>
            <a:pPr marL="514350" indent="-514350">
              <a:lnSpc>
                <a:spcPts val="4800"/>
              </a:lnSpc>
              <a:spcBef>
                <a:spcPts val="0"/>
              </a:spcBef>
              <a:buFont typeface="Arial" panose="020B0500000000000000" pitchFamily="34" charset="0"/>
              <a:buAutoNum type="arabicPeriod"/>
            </a:pPr>
            <a:r>
              <a:rPr lang="ru-RU" alt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рынка аналогов инструкций и комплексов для их разработки.</a:t>
            </a:r>
          </a:p>
          <a:p>
            <a:pPr marL="514350" indent="-514350">
              <a:lnSpc>
                <a:spcPts val="4800"/>
              </a:lnSpc>
              <a:spcBef>
                <a:spcPts val="0"/>
              </a:spcBef>
              <a:buAutoNum type="arabicPeriod"/>
            </a:pPr>
            <a:r>
              <a:rPr lang="ru-RU" alt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 обоснование комплекса для разработки.</a:t>
            </a:r>
          </a:p>
          <a:p>
            <a:pPr marL="514350" indent="-514350">
              <a:lnSpc>
                <a:spcPts val="4800"/>
              </a:lnSpc>
              <a:spcBef>
                <a:spcPts val="0"/>
              </a:spcBef>
              <a:buAutoNum type="arabicPeriod"/>
            </a:pPr>
            <a:r>
              <a:rPr lang="ru-RU" alt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интерактивной инструкции.</a:t>
            </a:r>
          </a:p>
          <a:p>
            <a:pPr marL="514350" indent="-514350">
              <a:lnSpc>
                <a:spcPts val="4800"/>
              </a:lnSpc>
              <a:spcBef>
                <a:spcPts val="0"/>
              </a:spcBef>
              <a:buAutoNum type="arabicPeriod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4800"/>
              </a:lnSpc>
              <a:spcBef>
                <a:spcPts val="0"/>
              </a:spcBef>
              <a:buAutoNum type="arabicPeriod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ts val="4800"/>
              </a:lnSpc>
              <a:spcBef>
                <a:spcPts val="0"/>
              </a:spcBef>
              <a:buAutoNum type="arabicPeriod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67070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11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971597" y="836712"/>
            <a:ext cx="6707028" cy="720073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Autodesk Inventor Professional 2021</a:t>
            </a:r>
            <a:endParaRPr lang="ru-RU" alt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04664"/>
            <a:ext cx="67070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39EF10C-CBFF-4BC4-9432-0BE22349D911}"/>
              </a:ext>
            </a:extLst>
          </p:cNvPr>
          <p:cNvSpPr txBox="1">
            <a:spLocks/>
          </p:cNvSpPr>
          <p:nvPr/>
        </p:nvSpPr>
        <p:spPr>
          <a:xfrm>
            <a:off x="966006" y="1556785"/>
            <a:ext cx="7720794" cy="446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800"/>
              </a:lnSpc>
              <a:spcBef>
                <a:spcPts val="0"/>
              </a:spcBef>
              <a:buFont typeface="Arial" panose="020B0500000000000000" pitchFamily="34" charset="0"/>
              <a:buNone/>
            </a:pP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трехмерных моделей и последующего их соединения в </a:t>
            </a:r>
            <a:r>
              <a:rPr lang="ru-RU" alt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подсборки</a:t>
            </a: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сборку использовался </a:t>
            </a:r>
            <a:r>
              <a:rPr lang="en-US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Autodesk Inventor Professional 2021</a:t>
            </a: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помощью данного программного обеспечения было разработано 69 моделей, 5 </a:t>
            </a:r>
            <a:r>
              <a:rPr lang="ru-RU" alt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подсборок</a:t>
            </a: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1 общая сборка коробки передач.</a:t>
            </a:r>
            <a:endParaRPr lang="ru-RU" altLang="ru-RU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45AF0A-C88C-4C87-A88F-D5EB3CB94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97152"/>
            <a:ext cx="4427984" cy="144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971596" y="836713"/>
            <a:ext cx="7832951" cy="1440160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Autodesk Inventor Professional 2021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различных деталей</a:t>
            </a:r>
            <a:endParaRPr lang="ru-RU" altLang="ru-RU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04664"/>
            <a:ext cx="67070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D7A9D4-6632-40FC-B6A1-F3EE21BC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712351"/>
            <a:ext cx="2366102" cy="16439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BC6F85-9119-4D06-9E0E-23FE294C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1850879"/>
            <a:ext cx="2457420" cy="21456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584C10-9500-4464-A15B-2E0FFE595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105" y="4437112"/>
            <a:ext cx="3285475" cy="19192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DA180D-C2D4-425C-868D-A81BA7E31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2274398"/>
            <a:ext cx="2466588" cy="21493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CBF56F-3F01-44F3-ABB3-F68B71F37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566" y="2274398"/>
            <a:ext cx="2569168" cy="17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4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971596" y="836712"/>
            <a:ext cx="7832951" cy="1512163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Autodesk Inventor Professional 2021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сборка в разрезе</a:t>
            </a:r>
            <a:endParaRPr lang="ru-RU" altLang="ru-RU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04664"/>
            <a:ext cx="67070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8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20E104-B859-43F0-98CC-62A0BB10AF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7824" y="2159633"/>
            <a:ext cx="4609431" cy="43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8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971597" y="836712"/>
            <a:ext cx="6707028" cy="720073"/>
          </a:xfrm>
        </p:spPr>
        <p:txBody>
          <a:bodyPr>
            <a:norm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altLang="ru-RU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04664"/>
            <a:ext cx="67070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39EF10C-CBFF-4BC4-9432-0BE22349D911}"/>
              </a:ext>
            </a:extLst>
          </p:cNvPr>
          <p:cNvSpPr txBox="1">
            <a:spLocks/>
          </p:cNvSpPr>
          <p:nvPr/>
        </p:nvSpPr>
        <p:spPr>
          <a:xfrm>
            <a:off x="966006" y="1556785"/>
            <a:ext cx="7720794" cy="446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500000000000000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800"/>
              </a:lnSpc>
              <a:spcBef>
                <a:spcPts val="0"/>
              </a:spcBef>
              <a:buFont typeface="Arial" panose="020B0500000000000000" pitchFamily="34" charset="0"/>
              <a:buNone/>
            </a:pP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структуры и логики приложения, интерфейса, хранилища необходимых файлов, моделей, настройки материалов и сцен использовалась среда </a:t>
            </a:r>
            <a:r>
              <a:rPr lang="en-US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alt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конечном приложении были разработаны 3 главные сцены и 100 дополнительных сцен для деталей сборки.</a:t>
            </a:r>
            <a:endParaRPr lang="ru-RU" altLang="ru-RU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EC4DD7B-0C56-4498-9F26-0A255BC650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301215"/>
            <a:ext cx="3419872" cy="12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17638"/>
      </p:ext>
    </p:extLst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2191</TotalTime>
  <Words>323</Words>
  <Application>Microsoft Office PowerPoint</Application>
  <PresentationFormat>Экран (4:3)</PresentationFormat>
  <Paragraphs>96</Paragraphs>
  <Slides>20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Gilroy</vt:lpstr>
      <vt:lpstr>Gilroy SemiBold</vt:lpstr>
      <vt:lpstr>Times New Roman</vt:lpstr>
      <vt:lpstr>文泉驛微米黑</vt:lpstr>
      <vt:lpstr>Николаенко_ААИ-2015</vt:lpstr>
      <vt:lpstr>Презентация PowerPoint</vt:lpstr>
      <vt:lpstr>Проблема исследования</vt:lpstr>
      <vt:lpstr>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Даниил Петров</cp:lastModifiedBy>
  <cp:revision>235</cp:revision>
  <cp:lastPrinted>2016-06-06T19:02:34Z</cp:lastPrinted>
  <dcterms:created xsi:type="dcterms:W3CDTF">2015-04-17T11:13:20Z</dcterms:created>
  <dcterms:modified xsi:type="dcterms:W3CDTF">2021-06-29T16:39:22Z</dcterms:modified>
</cp:coreProperties>
</file>