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8F53FF"/>
    <a:srgbClr val="4AA1FF"/>
    <a:srgbClr val="47D7AC"/>
    <a:srgbClr val="F6863C"/>
    <a:srgbClr val="FC6D51"/>
    <a:srgbClr val="7A1FFF"/>
    <a:srgbClr val="4666FF"/>
    <a:srgbClr val="00BF6F"/>
    <a:srgbClr val="FF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599"/>
  </p:normalViewPr>
  <p:slideViewPr>
    <p:cSldViewPr snapToGrid="0" snapToObjects="1">
      <p:cViewPr varScale="1">
        <p:scale>
          <a:sx n="86" d="100"/>
          <a:sy n="86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carolinabarrera\Desktop\excel%20col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_tradnl" dirty="0"/>
              <a:t> Orden de los colores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'Hoja1 (2)'!$B$6</c:f>
              <c:strCache>
                <c:ptCount val="1"/>
                <c:pt idx="0">
                  <c:v> Valores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4C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31-A445-AC42-F2BAE69C2E26}"/>
              </c:ext>
            </c:extLst>
          </c:dPt>
          <c:dPt>
            <c:idx val="1"/>
            <c:invertIfNegative val="0"/>
            <c:bubble3D val="0"/>
            <c:spPr>
              <a:solidFill>
                <a:srgbClr val="86703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31-A445-AC42-F2BAE69C2E26}"/>
              </c:ext>
            </c:extLst>
          </c:dPt>
          <c:dPt>
            <c:idx val="2"/>
            <c:invertIfNegative val="0"/>
            <c:bubble3D val="0"/>
            <c:spPr>
              <a:solidFill>
                <a:srgbClr val="00875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31-A445-AC42-F2BAE69C2E26}"/>
              </c:ext>
            </c:extLst>
          </c:dPt>
          <c:dPt>
            <c:idx val="3"/>
            <c:invertIfNegative val="0"/>
            <c:bubble3D val="0"/>
            <c:spPr>
              <a:solidFill>
                <a:srgbClr val="352F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31-A445-AC42-F2BAE69C2E26}"/>
              </c:ext>
            </c:extLst>
          </c:dPt>
          <c:dPt>
            <c:idx val="4"/>
            <c:invertIfNegative val="0"/>
            <c:bubble3D val="0"/>
            <c:spPr>
              <a:solidFill>
                <a:srgbClr val="FF334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F31-A445-AC42-F2BAE69C2E26}"/>
              </c:ext>
            </c:extLst>
          </c:dPt>
          <c:dPt>
            <c:idx val="5"/>
            <c:invertIfNegative val="0"/>
            <c:bubble3D val="0"/>
            <c:spPr>
              <a:solidFill>
                <a:srgbClr val="5828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F31-A445-AC42-F2BAE69C2E26}"/>
              </c:ext>
            </c:extLst>
          </c:dPt>
          <c:dPt>
            <c:idx val="6"/>
            <c:invertIfNegative val="0"/>
            <c:bubble3D val="0"/>
            <c:spPr>
              <a:solidFill>
                <a:srgbClr val="FF6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F31-A445-AC42-F2BAE69C2E26}"/>
              </c:ext>
            </c:extLst>
          </c:dPt>
          <c:dPt>
            <c:idx val="7"/>
            <c:invertIfNegative val="0"/>
            <c:bubble3D val="0"/>
            <c:spPr>
              <a:solidFill>
                <a:srgbClr val="00B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F31-A445-AC42-F2BAE69C2E26}"/>
              </c:ext>
            </c:extLst>
          </c:dPt>
          <c:dPt>
            <c:idx val="8"/>
            <c:invertIfNegative val="0"/>
            <c:bubble3D val="0"/>
            <c:spPr>
              <a:solidFill>
                <a:srgbClr val="466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F31-A445-AC42-F2BAE69C2E26}"/>
              </c:ext>
            </c:extLst>
          </c:dPt>
          <c:dPt>
            <c:idx val="9"/>
            <c:invertIfNegative val="0"/>
            <c:bubble3D val="0"/>
            <c:spPr>
              <a:solidFill>
                <a:srgbClr val="FC6D5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F31-A445-AC42-F2BAE69C2E26}"/>
              </c:ext>
            </c:extLst>
          </c:dPt>
          <c:dPt>
            <c:idx val="10"/>
            <c:invertIfNegative val="0"/>
            <c:bubble3D val="0"/>
            <c:spPr>
              <a:solidFill>
                <a:srgbClr val="791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F31-A445-AC42-F2BAE69C2E26}"/>
              </c:ext>
            </c:extLst>
          </c:dPt>
          <c:dPt>
            <c:idx val="11"/>
            <c:invertIfNegative val="0"/>
            <c:bubble3D val="0"/>
            <c:spPr>
              <a:solidFill>
                <a:srgbClr val="F6A4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F31-A445-AC42-F2BAE69C2E26}"/>
              </c:ext>
            </c:extLst>
          </c:dPt>
          <c:dPt>
            <c:idx val="12"/>
            <c:invertIfNegative val="0"/>
            <c:bubble3D val="0"/>
            <c:spPr>
              <a:solidFill>
                <a:srgbClr val="47D7A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F31-A445-AC42-F2BAE69C2E26}"/>
              </c:ext>
            </c:extLst>
          </c:dPt>
          <c:dPt>
            <c:idx val="13"/>
            <c:invertIfNegative val="0"/>
            <c:bubble3D val="0"/>
            <c:spPr>
              <a:solidFill>
                <a:srgbClr val="4AA1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F31-A445-AC42-F2BAE69C2E26}"/>
              </c:ext>
            </c:extLst>
          </c:dPt>
          <c:dPt>
            <c:idx val="14"/>
            <c:invertIfNegative val="0"/>
            <c:bubble3D val="0"/>
            <c:spPr>
              <a:solidFill>
                <a:srgbClr val="8F53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F31-A445-AC42-F2BAE69C2E26}"/>
              </c:ext>
            </c:extLst>
          </c:dPt>
          <c:cat>
            <c:strRef>
              <c:f>'Hoja1 (2)'!$A$7:$A$21</c:f>
              <c:strCache>
                <c:ptCount val="15"/>
                <c:pt idx="0">
                  <c:v> Color1 </c:v>
                </c:pt>
                <c:pt idx="1">
                  <c:v> Color2 </c:v>
                </c:pt>
                <c:pt idx="2">
                  <c:v> Color3 </c:v>
                </c:pt>
                <c:pt idx="3">
                  <c:v> Color4 </c:v>
                </c:pt>
                <c:pt idx="4">
                  <c:v> Color5 </c:v>
                </c:pt>
                <c:pt idx="5">
                  <c:v> Color6 </c:v>
                </c:pt>
                <c:pt idx="6">
                  <c:v> Color7 </c:v>
                </c:pt>
                <c:pt idx="7">
                  <c:v> Color8 </c:v>
                </c:pt>
                <c:pt idx="8">
                  <c:v> Color9 </c:v>
                </c:pt>
                <c:pt idx="9">
                  <c:v> Color10 </c:v>
                </c:pt>
                <c:pt idx="10">
                  <c:v> Color11 </c:v>
                </c:pt>
                <c:pt idx="11">
                  <c:v> Color12 </c:v>
                </c:pt>
                <c:pt idx="12">
                  <c:v> Color13 </c:v>
                </c:pt>
                <c:pt idx="13">
                  <c:v> Color14 </c:v>
                </c:pt>
                <c:pt idx="14">
                  <c:v> Color15 </c:v>
                </c:pt>
              </c:strCache>
            </c:strRef>
          </c:cat>
          <c:val>
            <c:numRef>
              <c:f>'Hoja1 (2)'!$B$7:$B$21</c:f>
              <c:numCache>
                <c:formatCode>_(* #,##0_);_(* \(#,##0\);_(* "-"_);_(@_)</c:formatCode>
                <c:ptCount val="1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4F31-A445-AC42-F2BAE69C2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1709280"/>
        <c:axId val="1272764448"/>
      </c:barChart>
      <c:catAx>
        <c:axId val="127170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72764448"/>
        <c:crosses val="autoZero"/>
        <c:auto val="1"/>
        <c:lblAlgn val="ctr"/>
        <c:lblOffset val="100"/>
        <c:noMultiLvlLbl val="0"/>
      </c:catAx>
      <c:valAx>
        <c:axId val="1272764448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7170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3D837-EB80-7243-B0EA-8897FE376DDA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8EBF-624E-3F45-BD4F-7FE8BEE3146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928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3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87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50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11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74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35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98" algn="l" defTabSz="91432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F8EBF-624E-3F45-BD4F-7FE8BEE3146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3239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F8EBF-624E-3F45-BD4F-7FE8BEE3146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690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64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9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6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510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903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169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0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220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439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73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3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CCE9-D0F7-FC49-A7FC-403361D97ED7}" type="datetimeFigureOut">
              <a:rPr lang="es-ES_tradnl" smtClean="0"/>
              <a:t>23/07/2021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79D8-520C-074F-863F-E617F9D46AC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6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7CFCFA0-C407-6944-A2D6-6F8F24E8C118}"/>
              </a:ext>
            </a:extLst>
          </p:cNvPr>
          <p:cNvSpPr txBox="1"/>
          <p:nvPr/>
        </p:nvSpPr>
        <p:spPr>
          <a:xfrm>
            <a:off x="3912443" y="1813812"/>
            <a:ext cx="184731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sz="118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B459EFCA-D14B-5445-BFE0-D0355D958104}"/>
              </a:ext>
            </a:extLst>
          </p:cNvPr>
          <p:cNvGrpSpPr/>
          <p:nvPr/>
        </p:nvGrpSpPr>
        <p:grpSpPr>
          <a:xfrm>
            <a:off x="430465" y="597821"/>
            <a:ext cx="9628706" cy="8041957"/>
            <a:chOff x="160638" y="327994"/>
            <a:chExt cx="9628706" cy="786610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7B3C33B4-1171-6A4C-A959-6C65ABFAE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035" y="5325130"/>
              <a:ext cx="5553494" cy="0"/>
            </a:xfrm>
            <a:prstGeom prst="line">
              <a:avLst/>
            </a:prstGeom>
            <a:ln>
              <a:solidFill>
                <a:srgbClr val="BDB6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AAF4959-5C0E-3A4C-BC72-081F50A33835}"/>
                </a:ext>
              </a:extLst>
            </p:cNvPr>
            <p:cNvGrpSpPr/>
            <p:nvPr userDrawn="1"/>
          </p:nvGrpSpPr>
          <p:grpSpPr>
            <a:xfrm>
              <a:off x="866034" y="3140034"/>
              <a:ext cx="5586324" cy="2075112"/>
              <a:chOff x="866034" y="3238890"/>
              <a:chExt cx="5586324" cy="2075112"/>
            </a:xfrm>
          </p:grpSpPr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1E686CC-746C-5044-A8E3-BDDBCD96C69C}"/>
                  </a:ext>
                </a:extLst>
              </p:cNvPr>
              <p:cNvSpPr txBox="1"/>
              <p:nvPr/>
            </p:nvSpPr>
            <p:spPr>
              <a:xfrm>
                <a:off x="871744" y="3238890"/>
                <a:ext cx="1256855" cy="213232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001"/>
                  </a:spcBef>
                </a:pPr>
                <a:r>
                  <a:rPr lang="es-CO" sz="798" dirty="0">
                    <a:latin typeface="CIBFont Sans" panose="020B0603020202020104" pitchFamily="34" charset="77"/>
                  </a:rPr>
                  <a:t>Tonos Tablas y gráficos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31D15D8-F64B-0D46-8664-6F8EE984BD3C}"/>
                  </a:ext>
                </a:extLst>
              </p:cNvPr>
              <p:cNvSpPr txBox="1"/>
              <p:nvPr/>
            </p:nvSpPr>
            <p:spPr>
              <a:xfrm>
                <a:off x="882932" y="3772013"/>
                <a:ext cx="835508" cy="342431"/>
              </a:xfrm>
              <a:prstGeom prst="rect">
                <a:avLst/>
              </a:prstGeom>
              <a:noFill/>
            </p:spPr>
            <p:txBody>
              <a:bodyPr wrap="squar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#C04C36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192, 76, 54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19, 79, 80, 8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789138-E4A7-ED4D-92A5-4758843C130A}"/>
                  </a:ext>
                </a:extLst>
              </p:cNvPr>
              <p:cNvSpPr txBox="1"/>
              <p:nvPr/>
            </p:nvSpPr>
            <p:spPr>
              <a:xfrm>
                <a:off x="1794080" y="3768685"/>
                <a:ext cx="884959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#867035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134, 112, 53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39, 42, 82, 31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B131B7C-3139-724A-8EAD-371FCB2286B9}"/>
                  </a:ext>
                </a:extLst>
              </p:cNvPr>
              <p:cNvSpPr txBox="1"/>
              <p:nvPr/>
            </p:nvSpPr>
            <p:spPr>
              <a:xfrm>
                <a:off x="2656653" y="3768685"/>
                <a:ext cx="843281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#008755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0, 135, 85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85, 22, 80, 6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7DCB57-B7F3-4440-8DC4-5D5AE190DEE6}"/>
                  </a:ext>
                </a:extLst>
              </p:cNvPr>
              <p:cNvSpPr txBox="1"/>
              <p:nvPr/>
            </p:nvSpPr>
            <p:spPr>
              <a:xfrm>
                <a:off x="3541570" y="3768685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#352FCC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53, 47, 204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90, 78, 0, 0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76E28075-26AF-CE46-A8C3-CFD5DC76A692}"/>
                  </a:ext>
                </a:extLst>
              </p:cNvPr>
              <p:cNvSpPr txBox="1"/>
              <p:nvPr/>
            </p:nvSpPr>
            <p:spPr>
              <a:xfrm>
                <a:off x="4431417" y="3768685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#5828A1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88, 40, 161 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83, 89, 0, 0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3BBCC65-D1D3-3F4A-BFA5-229DA3D04588}"/>
                  </a:ext>
                </a:extLst>
              </p:cNvPr>
              <p:cNvSpPr txBox="1"/>
              <p:nvPr/>
            </p:nvSpPr>
            <p:spPr>
              <a:xfrm>
                <a:off x="882934" y="4350383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#FF3341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255, 51, 65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0, 88, 65, 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0343DAA-3593-1E41-96AE-84A3DE591510}"/>
                  </a:ext>
                </a:extLst>
              </p:cNvPr>
              <p:cNvSpPr txBox="1"/>
              <p:nvPr/>
            </p:nvSpPr>
            <p:spPr>
              <a:xfrm>
                <a:off x="1754413" y="4350383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#FF6900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255, 105, 0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0, 69, 94, 0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F8C83EF-CD69-354D-BAF7-FE05163A5CD9}"/>
                  </a:ext>
                </a:extLst>
              </p:cNvPr>
              <p:cNvSpPr txBox="1"/>
              <p:nvPr/>
            </p:nvSpPr>
            <p:spPr>
              <a:xfrm>
                <a:off x="2641277" y="4359545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#00BF6F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0, 191, 111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73, 0, 72, 0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97C1159-2634-9F46-969F-003DBAAB70EC}"/>
                  </a:ext>
                </a:extLst>
              </p:cNvPr>
              <p:cNvSpPr txBox="1"/>
              <p:nvPr/>
            </p:nvSpPr>
            <p:spPr>
              <a:xfrm>
                <a:off x="3529607" y="4327629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#4666FF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70, 102, 255 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81, 63, 0, 0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CFD2727-C6F0-3E41-BE24-FD882EAF8842}"/>
                  </a:ext>
                </a:extLst>
              </p:cNvPr>
              <p:cNvSpPr txBox="1"/>
              <p:nvPr/>
            </p:nvSpPr>
            <p:spPr>
              <a:xfrm>
                <a:off x="4419454" y="4350383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#7A1FFF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122, 31, 255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80, 78, 0, 0</a:t>
                </a:r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D638B0B2-7A35-0A4B-A71D-378ABA498FEE}"/>
                  </a:ext>
                </a:extLst>
              </p:cNvPr>
              <p:cNvSpPr/>
              <p:nvPr/>
            </p:nvSpPr>
            <p:spPr>
              <a:xfrm>
                <a:off x="870970" y="3550065"/>
                <a:ext cx="662348" cy="208031"/>
              </a:xfrm>
              <a:prstGeom prst="rect">
                <a:avLst/>
              </a:prstGeom>
              <a:solidFill>
                <a:srgbClr val="C04C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CC3CA864-5A6B-1446-8584-8272585CE0D6}"/>
                  </a:ext>
                </a:extLst>
              </p:cNvPr>
              <p:cNvSpPr/>
              <p:nvPr/>
            </p:nvSpPr>
            <p:spPr>
              <a:xfrm>
                <a:off x="1758091" y="3550065"/>
                <a:ext cx="662348" cy="208031"/>
              </a:xfrm>
              <a:prstGeom prst="rect">
                <a:avLst/>
              </a:prstGeom>
              <a:solidFill>
                <a:srgbClr val="8670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B52A9CC2-960E-384A-A5A8-8E27D98AF40C}"/>
                  </a:ext>
                </a:extLst>
              </p:cNvPr>
              <p:cNvSpPr/>
              <p:nvPr/>
            </p:nvSpPr>
            <p:spPr>
              <a:xfrm>
                <a:off x="2645212" y="3550065"/>
                <a:ext cx="662348" cy="208031"/>
              </a:xfrm>
              <a:prstGeom prst="rect">
                <a:avLst/>
              </a:prstGeom>
              <a:solidFill>
                <a:srgbClr val="0087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D6D3A5DF-162F-8D48-91E9-CF4532EACADC}"/>
                  </a:ext>
                </a:extLst>
              </p:cNvPr>
              <p:cNvSpPr/>
              <p:nvPr/>
            </p:nvSpPr>
            <p:spPr>
              <a:xfrm>
                <a:off x="3532333" y="3550065"/>
                <a:ext cx="662348" cy="208031"/>
              </a:xfrm>
              <a:prstGeom prst="rect">
                <a:avLst/>
              </a:prstGeom>
              <a:solidFill>
                <a:srgbClr val="352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A1F127CC-3611-F247-B2E4-CDA4AE376D14}"/>
                  </a:ext>
                </a:extLst>
              </p:cNvPr>
              <p:cNvSpPr/>
              <p:nvPr/>
            </p:nvSpPr>
            <p:spPr>
              <a:xfrm>
                <a:off x="4419453" y="3550065"/>
                <a:ext cx="662348" cy="208031"/>
              </a:xfrm>
              <a:prstGeom prst="rect">
                <a:avLst/>
              </a:prstGeom>
              <a:solidFill>
                <a:srgbClr val="5828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A0E3BD5D-DDBF-B749-A490-60F6EAB78FDF}"/>
                  </a:ext>
                </a:extLst>
              </p:cNvPr>
              <p:cNvSpPr/>
              <p:nvPr/>
            </p:nvSpPr>
            <p:spPr>
              <a:xfrm>
                <a:off x="870970" y="4125787"/>
                <a:ext cx="662348" cy="208031"/>
              </a:xfrm>
              <a:prstGeom prst="rect">
                <a:avLst/>
              </a:prstGeom>
              <a:solidFill>
                <a:srgbClr val="FF33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C4AB918B-F592-CA4F-956D-AA61CF299139}"/>
                  </a:ext>
                </a:extLst>
              </p:cNvPr>
              <p:cNvSpPr/>
              <p:nvPr/>
            </p:nvSpPr>
            <p:spPr>
              <a:xfrm>
                <a:off x="1758091" y="4125787"/>
                <a:ext cx="662348" cy="208031"/>
              </a:xfrm>
              <a:prstGeom prst="rect">
                <a:avLst/>
              </a:prstGeom>
              <a:solidFill>
                <a:srgbClr val="FF6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AFB01F08-E8BF-9946-B221-81C0B92BEAE5}"/>
                  </a:ext>
                </a:extLst>
              </p:cNvPr>
              <p:cNvSpPr/>
              <p:nvPr/>
            </p:nvSpPr>
            <p:spPr>
              <a:xfrm>
                <a:off x="2645212" y="4125787"/>
                <a:ext cx="662348" cy="208031"/>
              </a:xfrm>
              <a:prstGeom prst="rect">
                <a:avLst/>
              </a:prstGeom>
              <a:solidFill>
                <a:srgbClr val="00B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924B2B10-246C-204E-BF3E-004DDE4C29C5}"/>
                  </a:ext>
                </a:extLst>
              </p:cNvPr>
              <p:cNvSpPr/>
              <p:nvPr/>
            </p:nvSpPr>
            <p:spPr>
              <a:xfrm>
                <a:off x="3532333" y="4125787"/>
                <a:ext cx="662348" cy="208031"/>
              </a:xfrm>
              <a:prstGeom prst="rect">
                <a:avLst/>
              </a:prstGeom>
              <a:solidFill>
                <a:srgbClr val="46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C5A792B2-B47A-8A46-908B-6B87C033C49A}"/>
                  </a:ext>
                </a:extLst>
              </p:cNvPr>
              <p:cNvSpPr/>
              <p:nvPr/>
            </p:nvSpPr>
            <p:spPr>
              <a:xfrm>
                <a:off x="4419453" y="4125787"/>
                <a:ext cx="662348" cy="208031"/>
              </a:xfrm>
              <a:prstGeom prst="rect">
                <a:avLst/>
              </a:prstGeom>
              <a:solidFill>
                <a:srgbClr val="7A1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22AF05C2-FFA2-B448-BE90-4029144C5500}"/>
                  </a:ext>
                </a:extLst>
              </p:cNvPr>
              <p:cNvSpPr txBox="1"/>
              <p:nvPr/>
            </p:nvSpPr>
            <p:spPr>
              <a:xfrm>
                <a:off x="5633122" y="3238890"/>
                <a:ext cx="577182" cy="213232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1001"/>
                  </a:spcBef>
                </a:pPr>
                <a:r>
                  <a:rPr lang="es-CO" sz="798" dirty="0">
                    <a:latin typeface="CIBFont Sans" panose="020B0603020202020104" pitchFamily="34" charset="77"/>
                  </a:rPr>
                  <a:t>Fuentes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629F74C-A72A-F348-8EA7-3E271221AE8D}"/>
                  </a:ext>
                </a:extLst>
              </p:cNvPr>
              <p:cNvSpPr txBox="1"/>
              <p:nvPr/>
            </p:nvSpPr>
            <p:spPr>
              <a:xfrm>
                <a:off x="5633122" y="3768685"/>
                <a:ext cx="819236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#2c2a29 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44, 42, 41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0, 0, 0, 100 </a:t>
                </a:r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91C1704B-7BFD-9C4E-AD2A-047A2D294385}"/>
                  </a:ext>
                </a:extLst>
              </p:cNvPr>
              <p:cNvSpPr/>
              <p:nvPr/>
            </p:nvSpPr>
            <p:spPr>
              <a:xfrm>
                <a:off x="5633122" y="3550065"/>
                <a:ext cx="662348" cy="20803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B46B1C4A-5941-6440-86FE-EE084B4B10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7461" y="3360180"/>
                <a:ext cx="0" cy="1917179"/>
              </a:xfrm>
              <a:prstGeom prst="line">
                <a:avLst/>
              </a:prstGeom>
              <a:ln>
                <a:solidFill>
                  <a:srgbClr val="BDB6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D78E1F4-D6F8-2A48-B608-193C8B454308}"/>
                  </a:ext>
                </a:extLst>
              </p:cNvPr>
              <p:cNvSpPr txBox="1"/>
              <p:nvPr/>
            </p:nvSpPr>
            <p:spPr>
              <a:xfrm>
                <a:off x="866034" y="4962407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#FC6D51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252, 109, 81 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0, 69, 64, 0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714BCBF-FA3C-4A4A-A4D7-96E1E66FF795}"/>
                  </a:ext>
                </a:extLst>
              </p:cNvPr>
              <p:cNvSpPr txBox="1"/>
              <p:nvPr/>
            </p:nvSpPr>
            <p:spPr>
              <a:xfrm>
                <a:off x="1749476" y="4962409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#F6863C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246, 134, 60 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0, 57, 80, 0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AD46B722-8D75-1D47-81AF-BC3CD7277978}"/>
                  </a:ext>
                </a:extLst>
              </p:cNvPr>
              <p:cNvSpPr txBox="1"/>
              <p:nvPr/>
            </p:nvSpPr>
            <p:spPr>
              <a:xfrm>
                <a:off x="2636340" y="4971571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#47D7AC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71, 215, 172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62, 0, 46, 0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968185E-AEEA-7840-B0FD-6B6867CC9069}"/>
                  </a:ext>
                </a:extLst>
              </p:cNvPr>
              <p:cNvSpPr txBox="1"/>
              <p:nvPr/>
            </p:nvSpPr>
            <p:spPr>
              <a:xfrm>
                <a:off x="3524669" y="4939660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#4AA1FF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74, 161, 255 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65, 31, 0, 0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D64975A-23FA-2941-9FC3-9A83F49F09D1}"/>
                  </a:ext>
                </a:extLst>
              </p:cNvPr>
              <p:cNvSpPr txBox="1"/>
              <p:nvPr/>
            </p:nvSpPr>
            <p:spPr>
              <a:xfrm>
                <a:off x="4414518" y="4962409"/>
                <a:ext cx="801602" cy="342431"/>
              </a:xfrm>
              <a:prstGeom prst="rect">
                <a:avLst/>
              </a:prstGeom>
              <a:noFill/>
            </p:spPr>
            <p:txBody>
              <a:bodyPr wrap="none" lIns="0" tIns="36000" rIns="216000" bIns="36000" rtlCol="0">
                <a:spAutoFit/>
              </a:bodyPr>
              <a:lstStyle/>
              <a:p>
                <a:r>
                  <a:rPr lang="es-CO" sz="601" dirty="0">
                    <a:latin typeface="CIBFont Sans" panose="020B0603020202020104" pitchFamily="34" charset="77"/>
                  </a:rPr>
                  <a:t>HEX #8F53FF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RGB 143, 83, 255</a:t>
                </a:r>
              </a:p>
              <a:p>
                <a:r>
                  <a:rPr lang="es-CO" sz="601" dirty="0">
                    <a:latin typeface="CIBFont Sans" panose="020B0603020202020104" pitchFamily="34" charset="77"/>
                  </a:rPr>
                  <a:t>CMYK 71, 71, 0, 0</a:t>
                </a:r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D73244F2-2F15-284E-8A41-479F9E5F4F86}"/>
                  </a:ext>
                </a:extLst>
              </p:cNvPr>
              <p:cNvSpPr/>
              <p:nvPr/>
            </p:nvSpPr>
            <p:spPr>
              <a:xfrm>
                <a:off x="866034" y="4737815"/>
                <a:ext cx="662348" cy="208031"/>
              </a:xfrm>
              <a:prstGeom prst="rect">
                <a:avLst/>
              </a:prstGeom>
              <a:solidFill>
                <a:srgbClr val="FC6D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3E55D72B-6E4A-A24A-B935-9874CF9A1389}"/>
                  </a:ext>
                </a:extLst>
              </p:cNvPr>
              <p:cNvSpPr/>
              <p:nvPr/>
            </p:nvSpPr>
            <p:spPr>
              <a:xfrm>
                <a:off x="1753155" y="4737815"/>
                <a:ext cx="662348" cy="208031"/>
              </a:xfrm>
              <a:prstGeom prst="rect">
                <a:avLst/>
              </a:prstGeom>
              <a:solidFill>
                <a:srgbClr val="F686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35EA442D-52A2-D24A-9E1D-C388AD7DC821}"/>
                  </a:ext>
                </a:extLst>
              </p:cNvPr>
              <p:cNvSpPr/>
              <p:nvPr/>
            </p:nvSpPr>
            <p:spPr>
              <a:xfrm>
                <a:off x="2640275" y="4737815"/>
                <a:ext cx="662348" cy="208031"/>
              </a:xfrm>
              <a:prstGeom prst="rect">
                <a:avLst/>
              </a:prstGeom>
              <a:solidFill>
                <a:srgbClr val="47D7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ángulo 51">
                <a:extLst>
                  <a:ext uri="{FF2B5EF4-FFF2-40B4-BE49-F238E27FC236}">
                    <a16:creationId xmlns:a16="http://schemas.microsoft.com/office/drawing/2014/main" id="{818A5B92-EED1-6B45-8A16-49FD79FEDD26}"/>
                  </a:ext>
                </a:extLst>
              </p:cNvPr>
              <p:cNvSpPr/>
              <p:nvPr/>
            </p:nvSpPr>
            <p:spPr>
              <a:xfrm>
                <a:off x="3527396" y="4737815"/>
                <a:ext cx="662348" cy="208031"/>
              </a:xfrm>
              <a:prstGeom prst="rect">
                <a:avLst/>
              </a:prstGeom>
              <a:solidFill>
                <a:srgbClr val="4AA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ángulo 52">
                <a:extLst>
                  <a:ext uri="{FF2B5EF4-FFF2-40B4-BE49-F238E27FC236}">
                    <a16:creationId xmlns:a16="http://schemas.microsoft.com/office/drawing/2014/main" id="{2FE564BA-0E61-8647-836A-495AAB3CC30B}"/>
                  </a:ext>
                </a:extLst>
              </p:cNvPr>
              <p:cNvSpPr/>
              <p:nvPr/>
            </p:nvSpPr>
            <p:spPr>
              <a:xfrm>
                <a:off x="4414516" y="4737815"/>
                <a:ext cx="662348" cy="208031"/>
              </a:xfrm>
              <a:prstGeom prst="rect">
                <a:avLst/>
              </a:prstGeom>
              <a:solidFill>
                <a:srgbClr val="8F5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6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D33C3BF-3264-F243-B5A4-3E24B2247F01}"/>
                </a:ext>
              </a:extLst>
            </p:cNvPr>
            <p:cNvSpPr/>
            <p:nvPr/>
          </p:nvSpPr>
          <p:spPr>
            <a:xfrm>
              <a:off x="160638" y="593124"/>
              <a:ext cx="6536724" cy="2596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18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CE3517C-C433-974C-B104-0F69B75751D9}"/>
                </a:ext>
              </a:extLst>
            </p:cNvPr>
            <p:cNvSpPr txBox="1"/>
            <p:nvPr/>
          </p:nvSpPr>
          <p:spPr>
            <a:xfrm>
              <a:off x="336751" y="327994"/>
              <a:ext cx="5449081" cy="3979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s-CO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IBFont Serif" panose="020A0603050306020104" pitchFamily="18" charset="77"/>
                </a:rPr>
                <a:t>Guía de uso, diagramación y color.</a:t>
              </a:r>
              <a:endPara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IBFont Serif" panose="020A0603050306020104" pitchFamily="18" charset="77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1102011-4A0F-B04F-9041-7EFFA0C04DF2}"/>
                </a:ext>
              </a:extLst>
            </p:cNvPr>
            <p:cNvSpPr txBox="1"/>
            <p:nvPr/>
          </p:nvSpPr>
          <p:spPr>
            <a:xfrm>
              <a:off x="364384" y="872552"/>
              <a:ext cx="9424960" cy="171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s-ES" sz="1180" b="1" dirty="0">
                  <a:latin typeface="CIBFont Sans" panose="020B0603020202020104" pitchFamily="34" charset="77"/>
                </a:rPr>
                <a:t>Gráficas o visualización de datos </a:t>
              </a:r>
              <a:br>
                <a:rPr lang="es-ES" sz="1051" b="1" dirty="0">
                  <a:latin typeface="CIBFont Sans" panose="020B0603020202020104" pitchFamily="34" charset="77"/>
                </a:rPr>
              </a:br>
              <a:r>
                <a:rPr lang="es-ES" sz="1198" dirty="0">
                  <a:latin typeface="CIBFont Sans" panose="020B0603020202020104" pitchFamily="34" charset="77"/>
                </a:rPr>
                <a:t>Es importante que las tablas, gráficos o data sea lo más claro. Estas deben tener un estilo gráfico minimalista en donde solo resaltamos los datos más relevantes</a:t>
              </a:r>
              <a:endParaRPr lang="es-ES" sz="1198" b="1" dirty="0">
                <a:latin typeface="CIBFont Sans" panose="020B0603020202020104" pitchFamily="34" charset="77"/>
              </a:endParaRPr>
            </a:p>
            <a:p>
              <a:pPr lvl="0"/>
              <a:endParaRPr lang="es-ES" sz="1198" b="1" dirty="0">
                <a:latin typeface="CIBFont Sans" panose="020B0603020202020104" pitchFamily="34" charset="77"/>
              </a:endParaRPr>
            </a:p>
            <a:p>
              <a:pPr marL="171440" indent="-171440">
                <a:buFont typeface="Arial" panose="020B0604020202020204" pitchFamily="34" charset="0"/>
                <a:buChar char="•"/>
              </a:pPr>
              <a:r>
                <a:rPr lang="es-ES" sz="1198" b="1" dirty="0">
                  <a:latin typeface="CIBFont Sans" panose="020B0603020202020104" pitchFamily="34" charset="77"/>
                </a:rPr>
                <a:t>No uses fondos en las tablas. </a:t>
              </a:r>
            </a:p>
            <a:p>
              <a:pPr marL="171440" indent="-171440">
                <a:buFont typeface="Arial" panose="020B0604020202020204" pitchFamily="34" charset="0"/>
                <a:buChar char="•"/>
              </a:pPr>
              <a:r>
                <a:rPr lang="es-ES" sz="1198" dirty="0">
                  <a:latin typeface="CIBFont Sans" panose="020B0603020202020104" pitchFamily="34" charset="77"/>
                </a:rPr>
                <a:t>Ten presente que menos, es más. En visualización de data entre más ordenados y minimalistas seamos, más claros seremos en transmitir y visualizar la data. </a:t>
              </a:r>
            </a:p>
            <a:p>
              <a:pPr marL="171440" indent="-171440">
                <a:buFont typeface="Arial" panose="020B0604020202020204" pitchFamily="34" charset="0"/>
                <a:buChar char="•"/>
              </a:pPr>
              <a:r>
                <a:rPr lang="es-ES" sz="1198" dirty="0">
                  <a:latin typeface="CIBFont Sans" panose="020B0603020202020104" pitchFamily="34" charset="77"/>
                </a:rPr>
                <a:t>Los textos deben ir en ARIAL.</a:t>
              </a:r>
              <a:br>
                <a:rPr lang="es-ES" sz="1198" dirty="0">
                  <a:latin typeface="CIBFont Sans" panose="020B0603020202020104" pitchFamily="34" charset="77"/>
                </a:rPr>
              </a:br>
              <a:endParaRPr lang="es-ES_tradnl" sz="1198" dirty="0">
                <a:latin typeface="CIBFont Sans" panose="020B0603020202020104" pitchFamily="34" charset="77"/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93DBBC80-575E-A54E-AEE6-CA92DE51CB43}"/>
                </a:ext>
              </a:extLst>
            </p:cNvPr>
            <p:cNvGrpSpPr/>
            <p:nvPr/>
          </p:nvGrpSpPr>
          <p:grpSpPr>
            <a:xfrm>
              <a:off x="604605" y="7938205"/>
              <a:ext cx="5725857" cy="255889"/>
              <a:chOff x="604605" y="8333060"/>
              <a:chExt cx="5725857" cy="255889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6675A7D-453B-A641-8AAC-51E7C61B7876}"/>
                  </a:ext>
                </a:extLst>
              </p:cNvPr>
              <p:cNvSpPr/>
              <p:nvPr userDrawn="1"/>
            </p:nvSpPr>
            <p:spPr>
              <a:xfrm>
                <a:off x="604605" y="8362161"/>
                <a:ext cx="5725857" cy="189195"/>
              </a:xfrm>
              <a:prstGeom prst="rect">
                <a:avLst/>
              </a:prstGeom>
              <a:solidFill>
                <a:srgbClr val="FDDA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18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4DCE8EF-9DDE-FA4E-9F7A-7392F487D1E0}"/>
                  </a:ext>
                </a:extLst>
              </p:cNvPr>
              <p:cNvSpPr txBox="1"/>
              <p:nvPr userDrawn="1"/>
            </p:nvSpPr>
            <p:spPr>
              <a:xfrm>
                <a:off x="748781" y="8333060"/>
                <a:ext cx="5437507" cy="2558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>
                    <a:latin typeface="CIBFont Sans" panose="020B0603020202020104" pitchFamily="34" charset="77"/>
                  </a:rPr>
                  <a:t>RECUERDA BORRAR ESTE SLIDE DE GUÍA</a:t>
                </a:r>
                <a:r>
                  <a:rPr lang="es-CO" sz="1100" dirty="0">
                    <a:latin typeface="CIBFont Sans" panose="020B0603020202020104" pitchFamily="34" charset="77"/>
                  </a:rPr>
                  <a:t> </a:t>
                </a:r>
                <a:endParaRPr lang="es-ES_tradnl" sz="1100" dirty="0">
                  <a:latin typeface="CIBFont Sans" panose="020B0603020202020104" pitchFamily="34" charset="77"/>
                </a:endParaRPr>
              </a:p>
            </p:txBody>
          </p:sp>
        </p:grp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D17224A-5444-CA4C-B218-EF3F401CBDF0}"/>
                </a:ext>
              </a:extLst>
            </p:cNvPr>
            <p:cNvSpPr/>
            <p:nvPr/>
          </p:nvSpPr>
          <p:spPr>
            <a:xfrm>
              <a:off x="866035" y="2819498"/>
              <a:ext cx="5553495" cy="270629"/>
            </a:xfrm>
            <a:prstGeom prst="rect">
              <a:avLst/>
            </a:prstGeom>
            <a:solidFill>
              <a:srgbClr val="FDDA2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CO" sz="1198" b="1" dirty="0">
                  <a:solidFill>
                    <a:srgbClr val="2C2A29"/>
                  </a:solidFill>
                  <a:latin typeface="CIBFont Sans" panose="020B0603020202020104" pitchFamily="34" charset="77"/>
                </a:rPr>
                <a:t>NO USAR LOS COLORES MARCA BANCOLOMBIA PARA USO DE TABLAS</a:t>
              </a:r>
              <a:r>
                <a:rPr lang="es-CO" sz="1198" dirty="0">
                  <a:solidFill>
                    <a:srgbClr val="2C2A29"/>
                  </a:solidFill>
                  <a:latin typeface="CIBFont Sans" panose="020B0603020202020104" pitchFamily="34" charset="77"/>
                </a:rPr>
                <a:t>.</a:t>
              </a:r>
              <a:endParaRPr lang="es-CO" sz="1198" b="1" dirty="0">
                <a:solidFill>
                  <a:srgbClr val="2C2A29"/>
                </a:solidFill>
                <a:latin typeface="CIBFont Sans" panose="020B0603020202020104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3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F04AEA1-14BA-5A4F-882C-5C9EC2C76328}"/>
              </a:ext>
            </a:extLst>
          </p:cNvPr>
          <p:cNvSpPr txBox="1"/>
          <p:nvPr/>
        </p:nvSpPr>
        <p:spPr>
          <a:xfrm>
            <a:off x="389972" y="697020"/>
            <a:ext cx="1159550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80" dirty="0">
                <a:latin typeface="CIBFont Sans" panose="020B0603020202020104" pitchFamily="34" charset="77"/>
              </a:rPr>
              <a:t>El siguiente es el orden en que se sugiere usar los colores para la visualización de datos en gráficas  y tablas.</a:t>
            </a:r>
          </a:p>
        </p:txBody>
      </p:sp>
      <p:graphicFrame>
        <p:nvGraphicFramePr>
          <p:cNvPr id="8" name="Tabla 5">
            <a:extLst>
              <a:ext uri="{FF2B5EF4-FFF2-40B4-BE49-F238E27FC236}">
                <a16:creationId xmlns:a16="http://schemas.microsoft.com/office/drawing/2014/main" id="{3192E0D6-9377-1746-932B-6109E670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84820"/>
              </p:ext>
            </p:extLst>
          </p:nvPr>
        </p:nvGraphicFramePr>
        <p:xfrm>
          <a:off x="543220" y="1551686"/>
          <a:ext cx="3472351" cy="471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825">
                  <a:extLst>
                    <a:ext uri="{9D8B030D-6E8A-4147-A177-3AD203B41FA5}">
                      <a16:colId xmlns:a16="http://schemas.microsoft.com/office/drawing/2014/main" val="1145282780"/>
                    </a:ext>
                  </a:extLst>
                </a:gridCol>
                <a:gridCol w="1420763">
                  <a:extLst>
                    <a:ext uri="{9D8B030D-6E8A-4147-A177-3AD203B41FA5}">
                      <a16:colId xmlns:a16="http://schemas.microsoft.com/office/drawing/2014/main" val="3003624578"/>
                    </a:ext>
                  </a:extLst>
                </a:gridCol>
                <a:gridCol w="1420763">
                  <a:extLst>
                    <a:ext uri="{9D8B030D-6E8A-4147-A177-3AD203B41FA5}">
                      <a16:colId xmlns:a16="http://schemas.microsoft.com/office/drawing/2014/main" val="2318725712"/>
                    </a:ext>
                  </a:extLst>
                </a:gridCol>
              </a:tblGrid>
              <a:tr h="29307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Orden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Código en RGB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A2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2A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78513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192,76,54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436803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134,112,53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07021"/>
                  </a:ext>
                </a:extLst>
              </a:tr>
              <a:tr h="3415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0,135,85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327715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53,47,204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23651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255,51,65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616779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88,40,161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10257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255,105,0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5137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0,191,111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62905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70,102,255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29227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252,109,81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947132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122,31,255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097879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246,134,60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00235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71,215,172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797524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74,161,255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136624"/>
                  </a:ext>
                </a:extLst>
              </a:tr>
              <a:tr h="29139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143,83,255</a:t>
                      </a: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98" marR="0" marT="0" marB="0" anchor="ctr">
                    <a:lnL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C2A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253505"/>
                  </a:ext>
                </a:extLst>
              </a:tr>
            </a:tbl>
          </a:graphicData>
        </a:graphic>
      </p:graphicFrame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5D0480EA-E8F0-484D-9FA7-C786ABC43427}"/>
              </a:ext>
            </a:extLst>
          </p:cNvPr>
          <p:cNvSpPr/>
          <p:nvPr/>
        </p:nvSpPr>
        <p:spPr>
          <a:xfrm>
            <a:off x="5483071" y="5350684"/>
            <a:ext cx="1235870" cy="293794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18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4DA6BA-A7E7-A347-A468-885C89229DB7}"/>
              </a:ext>
            </a:extLst>
          </p:cNvPr>
          <p:cNvSpPr txBox="1"/>
          <p:nvPr/>
        </p:nvSpPr>
        <p:spPr>
          <a:xfrm>
            <a:off x="6718939" y="5275140"/>
            <a:ext cx="2021707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80" dirty="0"/>
              <a:t>RGB para botones 253,218,36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384BFA03-CA5D-0447-8B32-87CD31B84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344252"/>
              </p:ext>
            </p:extLst>
          </p:nvPr>
        </p:nvGraphicFramePr>
        <p:xfrm>
          <a:off x="4748556" y="1566613"/>
          <a:ext cx="6502398" cy="335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ángulo 22">
            <a:extLst>
              <a:ext uri="{FF2B5EF4-FFF2-40B4-BE49-F238E27FC236}">
                <a16:creationId xmlns:a16="http://schemas.microsoft.com/office/drawing/2014/main" id="{2FE86700-5381-5142-8274-E0C1E2D9BA92}"/>
              </a:ext>
            </a:extLst>
          </p:cNvPr>
          <p:cNvSpPr/>
          <p:nvPr/>
        </p:nvSpPr>
        <p:spPr>
          <a:xfrm>
            <a:off x="2927990" y="1891195"/>
            <a:ext cx="662348" cy="208030"/>
          </a:xfrm>
          <a:prstGeom prst="rect">
            <a:avLst/>
          </a:prstGeom>
          <a:solidFill>
            <a:srgbClr val="C04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C596033-C005-4746-9517-4F22BF43E999}"/>
              </a:ext>
            </a:extLst>
          </p:cNvPr>
          <p:cNvSpPr/>
          <p:nvPr/>
        </p:nvSpPr>
        <p:spPr>
          <a:xfrm>
            <a:off x="2927990" y="2164532"/>
            <a:ext cx="662348" cy="208030"/>
          </a:xfrm>
          <a:prstGeom prst="rect">
            <a:avLst/>
          </a:prstGeom>
          <a:solidFill>
            <a:srgbClr val="867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49EEB9-3281-2C4A-AD2C-25C0061D7483}"/>
              </a:ext>
            </a:extLst>
          </p:cNvPr>
          <p:cNvSpPr/>
          <p:nvPr/>
        </p:nvSpPr>
        <p:spPr>
          <a:xfrm>
            <a:off x="2927990" y="2467849"/>
            <a:ext cx="662348" cy="208030"/>
          </a:xfrm>
          <a:prstGeom prst="rect">
            <a:avLst/>
          </a:prstGeom>
          <a:solidFill>
            <a:srgbClr val="008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7BF247C-EE51-DB4C-B375-E25DF770CB06}"/>
              </a:ext>
            </a:extLst>
          </p:cNvPr>
          <p:cNvSpPr/>
          <p:nvPr/>
        </p:nvSpPr>
        <p:spPr>
          <a:xfrm>
            <a:off x="2927990" y="2771168"/>
            <a:ext cx="662348" cy="208030"/>
          </a:xfrm>
          <a:prstGeom prst="rect">
            <a:avLst/>
          </a:prstGeom>
          <a:solidFill>
            <a:srgbClr val="352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DDB607A-40F7-D449-B481-F81BB7C7F6A3}"/>
              </a:ext>
            </a:extLst>
          </p:cNvPr>
          <p:cNvSpPr/>
          <p:nvPr/>
        </p:nvSpPr>
        <p:spPr>
          <a:xfrm>
            <a:off x="2927990" y="3395053"/>
            <a:ext cx="662348" cy="208030"/>
          </a:xfrm>
          <a:prstGeom prst="rect">
            <a:avLst/>
          </a:prstGeom>
          <a:solidFill>
            <a:srgbClr val="582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4F20AEB-071A-834E-8821-9745BF166187}"/>
              </a:ext>
            </a:extLst>
          </p:cNvPr>
          <p:cNvSpPr/>
          <p:nvPr/>
        </p:nvSpPr>
        <p:spPr>
          <a:xfrm>
            <a:off x="2927990" y="3074485"/>
            <a:ext cx="662348" cy="208030"/>
          </a:xfrm>
          <a:prstGeom prst="rect">
            <a:avLst/>
          </a:prstGeom>
          <a:solidFill>
            <a:srgbClr val="FF3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355F8CF-0836-234F-9C3B-3B79C49F289A}"/>
              </a:ext>
            </a:extLst>
          </p:cNvPr>
          <p:cNvSpPr/>
          <p:nvPr/>
        </p:nvSpPr>
        <p:spPr>
          <a:xfrm>
            <a:off x="2927990" y="3705358"/>
            <a:ext cx="662348" cy="208030"/>
          </a:xfrm>
          <a:prstGeom prst="rect">
            <a:avLst/>
          </a:prstGeom>
          <a:solidFill>
            <a:srgbClr val="FF6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7D86C91-5178-A74A-8C58-988513D8C9B9}"/>
              </a:ext>
            </a:extLst>
          </p:cNvPr>
          <p:cNvSpPr/>
          <p:nvPr/>
        </p:nvSpPr>
        <p:spPr>
          <a:xfrm>
            <a:off x="2927990" y="4013877"/>
            <a:ext cx="662348" cy="208030"/>
          </a:xfrm>
          <a:prstGeom prst="rect">
            <a:avLst/>
          </a:prstGeom>
          <a:solidFill>
            <a:srgbClr val="00B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2D9B5DD-C478-E041-865C-B8102077D272}"/>
              </a:ext>
            </a:extLst>
          </p:cNvPr>
          <p:cNvSpPr/>
          <p:nvPr/>
        </p:nvSpPr>
        <p:spPr>
          <a:xfrm>
            <a:off x="2927990" y="4277934"/>
            <a:ext cx="662348" cy="208030"/>
          </a:xfrm>
          <a:prstGeom prst="rect">
            <a:avLst/>
          </a:prstGeom>
          <a:solidFill>
            <a:srgbClr val="4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9BF08A9-57DA-F14C-A68C-7EEAC47D9D4A}"/>
              </a:ext>
            </a:extLst>
          </p:cNvPr>
          <p:cNvSpPr/>
          <p:nvPr/>
        </p:nvSpPr>
        <p:spPr>
          <a:xfrm>
            <a:off x="2927990" y="4902240"/>
            <a:ext cx="662348" cy="208030"/>
          </a:xfrm>
          <a:prstGeom prst="rect">
            <a:avLst/>
          </a:prstGeom>
          <a:solidFill>
            <a:srgbClr val="7A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93B03B1-E683-6846-AB12-68DC8D52B323}"/>
              </a:ext>
            </a:extLst>
          </p:cNvPr>
          <p:cNvSpPr/>
          <p:nvPr/>
        </p:nvSpPr>
        <p:spPr>
          <a:xfrm>
            <a:off x="2927990" y="4595252"/>
            <a:ext cx="662348" cy="208030"/>
          </a:xfrm>
          <a:prstGeom prst="rect">
            <a:avLst/>
          </a:prstGeom>
          <a:solidFill>
            <a:srgbClr val="FC6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04F587E-7A05-D44B-89A7-088F6DBBCBDF}"/>
              </a:ext>
            </a:extLst>
          </p:cNvPr>
          <p:cNvSpPr/>
          <p:nvPr/>
        </p:nvSpPr>
        <p:spPr>
          <a:xfrm>
            <a:off x="2927990" y="5175095"/>
            <a:ext cx="662348" cy="208030"/>
          </a:xfrm>
          <a:prstGeom prst="rect">
            <a:avLst/>
          </a:prstGeom>
          <a:solidFill>
            <a:srgbClr val="F68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889545E-2E4D-DD41-A58C-987EBD9E38DC}"/>
              </a:ext>
            </a:extLst>
          </p:cNvPr>
          <p:cNvSpPr/>
          <p:nvPr/>
        </p:nvSpPr>
        <p:spPr>
          <a:xfrm>
            <a:off x="2927990" y="5447572"/>
            <a:ext cx="662348" cy="208030"/>
          </a:xfrm>
          <a:prstGeom prst="rect">
            <a:avLst/>
          </a:prstGeom>
          <a:solidFill>
            <a:srgbClr val="47D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488C496-500C-9244-9BE6-25FB9F094F00}"/>
              </a:ext>
            </a:extLst>
          </p:cNvPr>
          <p:cNvSpPr/>
          <p:nvPr/>
        </p:nvSpPr>
        <p:spPr>
          <a:xfrm>
            <a:off x="2927990" y="5720043"/>
            <a:ext cx="662348" cy="208030"/>
          </a:xfrm>
          <a:prstGeom prst="rect">
            <a:avLst/>
          </a:prstGeom>
          <a:solidFill>
            <a:srgbClr val="4AA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B4FA2BB-F9AD-6549-8014-6D9FFD6BDE41}"/>
              </a:ext>
            </a:extLst>
          </p:cNvPr>
          <p:cNvSpPr/>
          <p:nvPr/>
        </p:nvSpPr>
        <p:spPr>
          <a:xfrm>
            <a:off x="2927990" y="6037598"/>
            <a:ext cx="662348" cy="208030"/>
          </a:xfrm>
          <a:prstGeom prst="rect">
            <a:avLst/>
          </a:prstGeom>
          <a:solidFill>
            <a:srgbClr val="8F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01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CB2774-C4BA-B74F-AF27-67E87DC821BC}"/>
              </a:ext>
            </a:extLst>
          </p:cNvPr>
          <p:cNvSpPr txBox="1"/>
          <p:nvPr/>
        </p:nvSpPr>
        <p:spPr>
          <a:xfrm>
            <a:off x="389970" y="299086"/>
            <a:ext cx="5449083" cy="3979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</a:pPr>
            <a:r>
              <a:rPr lang="es-CO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IBFont Serif" panose="020A0603050306020104" pitchFamily="18" charset="77"/>
              </a:rPr>
              <a:t>Guía de uso, diagramación y color.</a:t>
            </a:r>
            <a:endParaRPr lang="es-ES" sz="2400" dirty="0">
              <a:solidFill>
                <a:schemeClr val="tx1">
                  <a:lumMod val="85000"/>
                  <a:lumOff val="15000"/>
                </a:schemeClr>
              </a:solidFill>
              <a:latin typeface="CIBFont Serif" panose="020A06030503060201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472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68D1A03-3B25-DA48-AD7C-2EE773383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6" y="0"/>
            <a:ext cx="1674375" cy="68399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91560CB-04E1-4D45-B68D-792FF842E966}"/>
              </a:ext>
            </a:extLst>
          </p:cNvPr>
          <p:cNvSpPr/>
          <p:nvPr/>
        </p:nvSpPr>
        <p:spPr>
          <a:xfrm>
            <a:off x="139912" y="531190"/>
            <a:ext cx="1422612" cy="27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80" b="1" dirty="0">
                <a:solidFill>
                  <a:srgbClr val="2C2A29"/>
                </a:solidFill>
                <a:latin typeface="CIBFont Sans" panose="020B0603020202020104" pitchFamily="34" charset="77"/>
              </a:rPr>
              <a:t>Portafolio IFRS9</a:t>
            </a:r>
            <a:endParaRPr lang="es-ES_tradnl" sz="118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B98E5F2-158D-9348-A110-3F131EE1DB75}"/>
              </a:ext>
            </a:extLst>
          </p:cNvPr>
          <p:cNvCxnSpPr>
            <a:cxnSpLocks/>
          </p:cNvCxnSpPr>
          <p:nvPr/>
        </p:nvCxnSpPr>
        <p:spPr>
          <a:xfrm>
            <a:off x="139913" y="919710"/>
            <a:ext cx="1177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A8D7142-2731-4D49-B443-05F80028198A}"/>
              </a:ext>
            </a:extLst>
          </p:cNvPr>
          <p:cNvSpPr/>
          <p:nvPr/>
        </p:nvSpPr>
        <p:spPr>
          <a:xfrm>
            <a:off x="2040219" y="19132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Banca</a:t>
            </a:r>
          </a:p>
        </p:txBody>
      </p:sp>
      <p:sp>
        <p:nvSpPr>
          <p:cNvPr id="27" name="Rectángulo redondeado 15">
            <a:extLst>
              <a:ext uri="{FF2B5EF4-FFF2-40B4-BE49-F238E27FC236}">
                <a16:creationId xmlns:a16="http://schemas.microsoft.com/office/drawing/2014/main" id="{8763AF1C-ECE9-4EDE-B91D-C14E18A6DCC9}"/>
              </a:ext>
            </a:extLst>
          </p:cNvPr>
          <p:cNvSpPr/>
          <p:nvPr/>
        </p:nvSpPr>
        <p:spPr>
          <a:xfrm>
            <a:off x="3060997" y="19132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Modalidad</a:t>
            </a:r>
          </a:p>
        </p:txBody>
      </p:sp>
      <p:sp>
        <p:nvSpPr>
          <p:cNvPr id="28" name="Rectángulo redondeado 15">
            <a:extLst>
              <a:ext uri="{FF2B5EF4-FFF2-40B4-BE49-F238E27FC236}">
                <a16:creationId xmlns:a16="http://schemas.microsoft.com/office/drawing/2014/main" id="{10B95394-93F8-4EDA-AC15-D4D7FA81135F}"/>
              </a:ext>
            </a:extLst>
          </p:cNvPr>
          <p:cNvSpPr/>
          <p:nvPr/>
        </p:nvSpPr>
        <p:spPr>
          <a:xfrm>
            <a:off x="4081775" y="19132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Segmento</a:t>
            </a:r>
          </a:p>
        </p:txBody>
      </p:sp>
      <p:sp>
        <p:nvSpPr>
          <p:cNvPr id="29" name="Rectángulo redondeado 15">
            <a:extLst>
              <a:ext uri="{FF2B5EF4-FFF2-40B4-BE49-F238E27FC236}">
                <a16:creationId xmlns:a16="http://schemas.microsoft.com/office/drawing/2014/main" id="{C3DAD7A8-3615-4BAC-9CA9-D3457742D692}"/>
              </a:ext>
            </a:extLst>
          </p:cNvPr>
          <p:cNvSpPr/>
          <p:nvPr/>
        </p:nvSpPr>
        <p:spPr>
          <a:xfrm>
            <a:off x="5102553" y="191322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Sector</a:t>
            </a:r>
          </a:p>
        </p:txBody>
      </p:sp>
      <p:sp>
        <p:nvSpPr>
          <p:cNvPr id="30" name="Rectángulo redondeado 15">
            <a:extLst>
              <a:ext uri="{FF2B5EF4-FFF2-40B4-BE49-F238E27FC236}">
                <a16:creationId xmlns:a16="http://schemas.microsoft.com/office/drawing/2014/main" id="{7BCBC7A4-2B47-486E-AD73-D03AD9C45BEB}"/>
              </a:ext>
            </a:extLst>
          </p:cNvPr>
          <p:cNvSpPr/>
          <p:nvPr/>
        </p:nvSpPr>
        <p:spPr>
          <a:xfrm>
            <a:off x="6123331" y="191322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tx1"/>
                </a:solidFill>
              </a:rPr>
              <a:t>Región</a:t>
            </a:r>
            <a:endParaRPr lang="es-ES_tradnl" sz="1001" b="1" dirty="0">
              <a:solidFill>
                <a:schemeClr val="tx1"/>
              </a:solidFill>
            </a:endParaRPr>
          </a:p>
        </p:txBody>
      </p:sp>
      <p:sp>
        <p:nvSpPr>
          <p:cNvPr id="31" name="Rectángulo redondeado 15">
            <a:extLst>
              <a:ext uri="{FF2B5EF4-FFF2-40B4-BE49-F238E27FC236}">
                <a16:creationId xmlns:a16="http://schemas.microsoft.com/office/drawing/2014/main" id="{1DF182C5-1044-45DE-91C5-782923DBBEF6}"/>
              </a:ext>
            </a:extLst>
          </p:cNvPr>
          <p:cNvSpPr/>
          <p:nvPr/>
        </p:nvSpPr>
        <p:spPr>
          <a:xfrm>
            <a:off x="7144109" y="191322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R Sectorial</a:t>
            </a:r>
          </a:p>
        </p:txBody>
      </p:sp>
      <p:sp>
        <p:nvSpPr>
          <p:cNvPr id="32" name="Rectángulo redondeado 15">
            <a:extLst>
              <a:ext uri="{FF2B5EF4-FFF2-40B4-BE49-F238E27FC236}">
                <a16:creationId xmlns:a16="http://schemas.microsoft.com/office/drawing/2014/main" id="{28EB5117-E750-4607-A815-FDEE60E875C8}"/>
              </a:ext>
            </a:extLst>
          </p:cNvPr>
          <p:cNvSpPr/>
          <p:nvPr/>
        </p:nvSpPr>
        <p:spPr>
          <a:xfrm>
            <a:off x="8164887" y="19132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798" b="1" dirty="0">
                <a:solidFill>
                  <a:schemeClr val="tx1"/>
                </a:solidFill>
              </a:rPr>
              <a:t>Caracterización</a:t>
            </a:r>
          </a:p>
        </p:txBody>
      </p:sp>
      <p:sp>
        <p:nvSpPr>
          <p:cNvPr id="33" name="Rectángulo redondeado 15">
            <a:extLst>
              <a:ext uri="{FF2B5EF4-FFF2-40B4-BE49-F238E27FC236}">
                <a16:creationId xmlns:a16="http://schemas.microsoft.com/office/drawing/2014/main" id="{5500A44F-7E7B-44DD-BC18-3DA7768D533D}"/>
              </a:ext>
            </a:extLst>
          </p:cNvPr>
          <p:cNvSpPr/>
          <p:nvPr/>
        </p:nvSpPr>
        <p:spPr>
          <a:xfrm>
            <a:off x="9185665" y="19132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900" b="1" dirty="0">
                <a:solidFill>
                  <a:schemeClr val="tx1"/>
                </a:solidFill>
              </a:rPr>
              <a:t>Subsegmento</a:t>
            </a:r>
          </a:p>
        </p:txBody>
      </p:sp>
      <p:sp>
        <p:nvSpPr>
          <p:cNvPr id="34" name="Rectángulo redondeado 15">
            <a:extLst>
              <a:ext uri="{FF2B5EF4-FFF2-40B4-BE49-F238E27FC236}">
                <a16:creationId xmlns:a16="http://schemas.microsoft.com/office/drawing/2014/main" id="{60B5AFF9-DF18-4E90-A678-42C0A59B7C7C}"/>
              </a:ext>
            </a:extLst>
          </p:cNvPr>
          <p:cNvSpPr/>
          <p:nvPr/>
        </p:nvSpPr>
        <p:spPr>
          <a:xfrm>
            <a:off x="10206444" y="19132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Califi Int</a:t>
            </a:r>
          </a:p>
        </p:txBody>
      </p:sp>
      <p:sp>
        <p:nvSpPr>
          <p:cNvPr id="35" name="Rectángulo redondeado 15">
            <a:extLst>
              <a:ext uri="{FF2B5EF4-FFF2-40B4-BE49-F238E27FC236}">
                <a16:creationId xmlns:a16="http://schemas.microsoft.com/office/drawing/2014/main" id="{4049CABA-7BB0-4FEA-A2A8-5039111F378D}"/>
              </a:ext>
            </a:extLst>
          </p:cNvPr>
          <p:cNvSpPr/>
          <p:nvPr/>
        </p:nvSpPr>
        <p:spPr>
          <a:xfrm>
            <a:off x="2025267" y="514798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Califi Ext</a:t>
            </a:r>
          </a:p>
        </p:txBody>
      </p:sp>
      <p:sp>
        <p:nvSpPr>
          <p:cNvPr id="36" name="Rectángulo redondeado 15">
            <a:extLst>
              <a:ext uri="{FF2B5EF4-FFF2-40B4-BE49-F238E27FC236}">
                <a16:creationId xmlns:a16="http://schemas.microsoft.com/office/drawing/2014/main" id="{36E2BE6E-2D53-4C3C-8711-D51077F2B807}"/>
              </a:ext>
            </a:extLst>
          </p:cNvPr>
          <p:cNvSpPr/>
          <p:nvPr/>
        </p:nvSpPr>
        <p:spPr>
          <a:xfrm>
            <a:off x="3079241" y="501231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37" name="Rectángulo redondeado 15">
            <a:extLst>
              <a:ext uri="{FF2B5EF4-FFF2-40B4-BE49-F238E27FC236}">
                <a16:creationId xmlns:a16="http://schemas.microsoft.com/office/drawing/2014/main" id="{5D544CE7-EA9E-46C3-8A15-5FA11D4F910D}"/>
              </a:ext>
            </a:extLst>
          </p:cNvPr>
          <p:cNvSpPr/>
          <p:nvPr/>
        </p:nvSpPr>
        <p:spPr>
          <a:xfrm>
            <a:off x="4095028" y="509332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1" b="1" dirty="0">
                <a:solidFill>
                  <a:schemeClr val="tx1"/>
                </a:solidFill>
              </a:rPr>
              <a:t>Bucket</a:t>
            </a:r>
          </a:p>
        </p:txBody>
      </p:sp>
      <p:sp>
        <p:nvSpPr>
          <p:cNvPr id="38" name="Rectángulo redondeado 15">
            <a:extLst>
              <a:ext uri="{FF2B5EF4-FFF2-40B4-BE49-F238E27FC236}">
                <a16:creationId xmlns:a16="http://schemas.microsoft.com/office/drawing/2014/main" id="{8C0711B8-E68F-4D09-9EEB-1FE0BCF5E0F6}"/>
              </a:ext>
            </a:extLst>
          </p:cNvPr>
          <p:cNvSpPr/>
          <p:nvPr/>
        </p:nvSpPr>
        <p:spPr>
          <a:xfrm>
            <a:off x="5149002" y="539706"/>
            <a:ext cx="947285" cy="288597"/>
          </a:xfrm>
          <a:prstGeom prst="roundRect">
            <a:avLst>
              <a:gd name="adj" fmla="val 50000"/>
            </a:avLst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b="1" dirty="0">
                <a:solidFill>
                  <a:schemeClr val="tx1"/>
                </a:solidFill>
              </a:rPr>
              <a:t>Caso Stage</a:t>
            </a:r>
            <a:endParaRPr lang="es-ES_tradnl" sz="1001" b="1" dirty="0">
              <a:solidFill>
                <a:schemeClr val="tx1"/>
              </a:solidFill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6107B0D-9B9F-46C9-8C75-0756A5A1D4B3}"/>
              </a:ext>
            </a:extLst>
          </p:cNvPr>
          <p:cNvCxnSpPr>
            <a:cxnSpLocks/>
          </p:cNvCxnSpPr>
          <p:nvPr/>
        </p:nvCxnSpPr>
        <p:spPr>
          <a:xfrm>
            <a:off x="139912" y="1468631"/>
            <a:ext cx="117418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31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6 Colores Bancolombi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DDA24"/>
      </a:accent1>
      <a:accent2>
        <a:srgbClr val="00C330"/>
      </a:accent2>
      <a:accent3>
        <a:srgbClr val="9063CD"/>
      </a:accent3>
      <a:accent4>
        <a:srgbClr val="FF7F00"/>
      </a:accent4>
      <a:accent5>
        <a:srgbClr val="F5B6D5"/>
      </a:accent5>
      <a:accent6>
        <a:srgbClr val="59CB02"/>
      </a:accent6>
      <a:hlink>
        <a:srgbClr val="ABA59D"/>
      </a:hlink>
      <a:folHlink>
        <a:srgbClr val="2C2A28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6253</TotalTime>
  <Words>476</Words>
  <Application>Microsoft Office PowerPoint</Application>
  <PresentationFormat>Panorámica</PresentationFormat>
  <Paragraphs>111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CIBFont Sans</vt:lpstr>
      <vt:lpstr>CIBFont Serif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Barrera Galvis</dc:creator>
  <cp:lastModifiedBy>Cesar Augusto Hernandez Rodriguez</cp:lastModifiedBy>
  <cp:revision>23</cp:revision>
  <dcterms:created xsi:type="dcterms:W3CDTF">2021-05-21T17:31:36Z</dcterms:created>
  <dcterms:modified xsi:type="dcterms:W3CDTF">2021-07-23T21:57:02Z</dcterms:modified>
</cp:coreProperties>
</file>