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2" r:id="rId2"/>
    <p:sldId id="3088" r:id="rId3"/>
    <p:sldId id="3087" r:id="rId4"/>
    <p:sldId id="3084" r:id="rId5"/>
    <p:sldId id="3085" r:id="rId6"/>
    <p:sldId id="3078" r:id="rId7"/>
    <p:sldId id="3079" r:id="rId8"/>
    <p:sldId id="3080" r:id="rId9"/>
    <p:sldId id="3077" r:id="rId10"/>
    <p:sldId id="3075" r:id="rId11"/>
    <p:sldId id="3076" r:id="rId12"/>
    <p:sldId id="308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6B30A"/>
    <a:srgbClr val="FAD700"/>
    <a:srgbClr val="EEBC3B"/>
    <a:srgbClr val="F1A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carde\AppData\Local\Microsoft\Windows\INetCache\Content.Outlook\ZCSSV3EG\Escenarios%20de%20Recuperaci&#243;n%20prelimin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carde\AppData\Local\Microsoft\Windows\INetCache\Content.Outlook\ZCSSV3EG\Escenarios%20de%20Recuperaci&#243;n%20prelimin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carde\AppData\Local\Microsoft\Windows\INetCache\Content.Outlook\ZCSSV3EG\Escenarios%20de%20Recuperaci&#243;n%20prelimin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Escenarios</a:t>
            </a:r>
            <a:r>
              <a:rPr lang="es-CO" baseline="0"/>
              <a:t> de recuperación sectorial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Hoja2!$E$4:$E$7</c:f>
              <c:strCache>
                <c:ptCount val="4"/>
                <c:pt idx="0">
                  <c:v>I</c:v>
                </c:pt>
                <c:pt idx="1">
                  <c:v>L</c:v>
                </c:pt>
                <c:pt idx="2">
                  <c:v>U</c:v>
                </c:pt>
                <c:pt idx="3">
                  <c:v>V</c:v>
                </c:pt>
              </c:strCache>
            </c:strRef>
          </c:cat>
          <c:val>
            <c:numRef>
              <c:f>Hoja2!$F$4:$F$7</c:f>
              <c:numCache>
                <c:formatCode>0%</c:formatCode>
                <c:ptCount val="4"/>
                <c:pt idx="0">
                  <c:v>0.1</c:v>
                </c:pt>
                <c:pt idx="1">
                  <c:v>0.4</c:v>
                </c:pt>
                <c:pt idx="2">
                  <c:v>0.2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FC5-ADDD-1245749D6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47221023"/>
        <c:axId val="1646574015"/>
      </c:barChart>
      <c:catAx>
        <c:axId val="1647221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46574015"/>
        <c:crosses val="autoZero"/>
        <c:auto val="1"/>
        <c:lblAlgn val="ctr"/>
        <c:lblOffset val="100"/>
        <c:noMultiLvlLbl val="0"/>
      </c:catAx>
      <c:valAx>
        <c:axId val="1646574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4722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Estimadores ingres</a:t>
            </a:r>
            <a:r>
              <a:rPr lang="es-CO" baseline="0"/>
              <a:t>os Pyme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Hoja2!$J$4:$J$9</c:f>
              <c:strCache>
                <c:ptCount val="6"/>
                <c:pt idx="0">
                  <c:v>+10%-30%</c:v>
                </c:pt>
                <c:pt idx="1">
                  <c:v>+30%-60%</c:v>
                </c:pt>
                <c:pt idx="2">
                  <c:v>+60%-100%</c:v>
                </c:pt>
                <c:pt idx="3">
                  <c:v>-10%-30%</c:v>
                </c:pt>
                <c:pt idx="4">
                  <c:v>-30%-60%</c:v>
                </c:pt>
                <c:pt idx="5">
                  <c:v>-60%-100%</c:v>
                </c:pt>
              </c:strCache>
            </c:strRef>
          </c:cat>
          <c:val>
            <c:numRef>
              <c:f>Hoja2!$K$4:$K$9</c:f>
              <c:numCache>
                <c:formatCode>0%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0.3</c:v>
                </c:pt>
                <c:pt idx="3">
                  <c:v>0.2</c:v>
                </c:pt>
                <c:pt idx="4">
                  <c:v>0.15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3-4534-AD79-A27C192DA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6517087"/>
        <c:axId val="1646591903"/>
      </c:barChart>
      <c:catAx>
        <c:axId val="1856517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46591903"/>
        <c:crosses val="autoZero"/>
        <c:auto val="1"/>
        <c:lblAlgn val="ctr"/>
        <c:lblOffset val="100"/>
        <c:noMultiLvlLbl val="0"/>
      </c:catAx>
      <c:valAx>
        <c:axId val="164659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5651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Estimadores ingres</a:t>
            </a:r>
            <a:r>
              <a:rPr lang="es-CO" baseline="0" dirty="0"/>
              <a:t>os PN</a:t>
            </a:r>
            <a:endParaRPr lang="es-C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Hoja2!$J$4:$J$9</c:f>
              <c:strCache>
                <c:ptCount val="6"/>
                <c:pt idx="0">
                  <c:v>+10%-30%</c:v>
                </c:pt>
                <c:pt idx="1">
                  <c:v>+30%-60%</c:v>
                </c:pt>
                <c:pt idx="2">
                  <c:v>+60%-100%</c:v>
                </c:pt>
                <c:pt idx="3">
                  <c:v>-10%-30%</c:v>
                </c:pt>
                <c:pt idx="4">
                  <c:v>-30%-60%</c:v>
                </c:pt>
                <c:pt idx="5">
                  <c:v>-60%-100%</c:v>
                </c:pt>
              </c:strCache>
            </c:strRef>
          </c:cat>
          <c:val>
            <c:numRef>
              <c:f>Hoja2!$K$4:$K$9</c:f>
              <c:numCache>
                <c:formatCode>0%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0.3</c:v>
                </c:pt>
                <c:pt idx="3">
                  <c:v>0.2</c:v>
                </c:pt>
                <c:pt idx="4">
                  <c:v>0.15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3-4534-AD79-A27C192DA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6517087"/>
        <c:axId val="1646591903"/>
      </c:barChart>
      <c:catAx>
        <c:axId val="1856517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46591903"/>
        <c:crosses val="autoZero"/>
        <c:auto val="1"/>
        <c:lblAlgn val="ctr"/>
        <c:lblOffset val="100"/>
        <c:noMultiLvlLbl val="0"/>
      </c:catAx>
      <c:valAx>
        <c:axId val="164659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5651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7CB21-C7DA-47FC-8ABA-215259DC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17D77-BED7-4342-B01B-77C6EE43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5A54F-1D99-4CC3-AE70-DED1AF5B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D3C6B-D880-4DB5-85DC-EE5CB48E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7B89E-51C5-4D40-8DE0-033646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99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97A4D-70CE-4B6C-9994-2667FA9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9C9C94-39F1-4F67-B581-A6E26F8F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3FFA8B-1228-4AE7-A291-B0E76C76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A0FD1-FEEA-4CAD-8E1F-9ADE4FA1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F2C65-8896-4B55-AEBC-B5499F71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920338-2139-4A99-8E61-CE203D59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221530-36E1-4EB2-9259-BF38323D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04A6A-AA8B-4390-B8DF-018B677E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006DF-0BD2-4426-804E-9878290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0CAF8-6209-44DD-A0F8-93F150E5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74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esgo Operac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1">
            <a:extLst>
              <a:ext uri="{FF2B5EF4-FFF2-40B4-BE49-F238E27FC236}">
                <a16:creationId xmlns:a16="http://schemas.microsoft.com/office/drawing/2014/main" id="{5AB77DE8-E526-4588-8F57-15110F4C2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73825"/>
            <a:ext cx="2743200" cy="365125"/>
          </a:xfrm>
        </p:spPr>
        <p:txBody>
          <a:bodyPr/>
          <a:lstStyle/>
          <a:p>
            <a:fld id="{1590D38E-9790-4557-881B-D9A29FAA52E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24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F1D49-2537-4DAE-A6C8-D1FC3E87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CD098-08DF-421C-B975-1DA37785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13964-2FB2-4E63-B1FB-A8170263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0E740-6BDE-4DA9-B2A1-30498E1D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38434-726E-4F0D-8DA1-6F30437A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16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34C7E-1BFD-4DCE-ADCD-3667EFB2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FB67A-4CD5-446F-BF4F-BDC52989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93397-AF24-4DA8-94D7-AA13912D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34C03-8168-4D82-BDB1-364D61E3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926F6-AE74-4A94-B653-8BDE99CD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69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FF0E1-8641-4B77-891A-D0AA62DE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39E41-A771-4027-B3E0-1AAF01217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AC5B3D-0E0A-43B8-8697-C19F09D9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199E6-8973-4059-A319-9FCC3F84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27A9E-67E6-455C-9862-41674964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39C6DF-FDB4-4852-A787-FD1D1431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2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C8FB-9951-4CC6-95F9-9B9E488E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F2AA71-9C39-4B7E-BEEB-3BA2715E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79888F-0398-4666-AE52-0F5F5FD1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754AF7-D5C8-46D3-BCF6-F53F8C1DD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3CEECC-8F85-4F9A-8FC0-A7E2B347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971678-3D99-4546-AEED-0E0113FC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0F6B15-6BEA-4411-B0A1-C5ACFC3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CC0746-104D-4100-8CFB-58CBE4BA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51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44DA-387F-44AA-8AA5-A0B022DC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7C2B1E-F618-409B-B047-CF6CAB2B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63F538-6C86-439C-8A94-C1043577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3A8589-37CC-4D53-A5CF-8E854662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17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4719EC-6605-4B4D-AB71-60CAD6DB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2E1F51-AA76-4683-98B4-37C6AB59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A0EA04-7758-4ACF-9898-2F72F2A9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5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FEC0-71E7-4C3C-A93B-1B21AC2F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96915-567A-46C1-AE4E-4E100E41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7D8D26-A070-49AD-B961-C9CDB9B9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EEC4DF-9652-498C-AAD7-93C3AF38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0879D-83BD-45E5-8310-279FE84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1EB92-398A-447B-8572-984FBCF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6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853AE-2B9E-49C3-B328-6FD942AF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6DA101-C6F9-41E1-B21A-C3242294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B183FB-9597-404C-9680-D259EC0C6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60F20-17DA-4A04-8994-7FADB0A8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858A4-AB17-4DFA-AD14-F50CAA5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4C5003-63FD-40E6-987C-A3141D3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5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SIPWMWatermarking" descr="{&quot;HashCode&quot;:707547325,&quot;Placement&quot;:&quot;Header&quot;,&quot;Top&quot;:0.0,&quot;Left&quot;:0.0,&quot;SlideWidth&quot;:0,&quot;SlideHeight&quot;:0}">
            <a:extLst>
              <a:ext uri="{FF2B5EF4-FFF2-40B4-BE49-F238E27FC236}">
                <a16:creationId xmlns:a16="http://schemas.microsoft.com/office/drawing/2014/main" id="{C652E90B-54D3-4C10-937B-B506BEFDB0E6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48BFC3-D860-4975-9355-3B4A717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34C0E2-09CE-4AF4-95AA-52856330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FC451A-AFB7-48FB-B1B2-E5EF743D2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ED48-F6BA-4257-9056-988F92B79E07}" type="datetimeFigureOut">
              <a:rPr lang="es-CO" smtClean="0"/>
              <a:t>02/03/2021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1CB71-D5BD-4EB5-9FD6-297C54F19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5E405-4D28-480B-A7A3-BC9DDF6F6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3A4B-1AC2-40CC-898C-EE2BC8B47AD2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SIPCMContentMarking" descr="{&quot;HashCode&quot;:41151361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3EE06B8-F67B-40AC-9041-73EA81F845EF}"/>
              </a:ext>
            </a:extLst>
          </p:cNvPr>
          <p:cNvSpPr txBox="1"/>
          <p:nvPr userDrawn="1"/>
        </p:nvSpPr>
        <p:spPr>
          <a:xfrm>
            <a:off x="0" y="0"/>
            <a:ext cx="25122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CO" sz="1000">
                <a:solidFill>
                  <a:srgbClr val="000000"/>
                </a:solidFill>
                <a:latin typeface="Calibri" panose="020F0502020204030204" pitchFamily="34" charset="0"/>
              </a:rPr>
              <a:t>Grupo Bancolombia Clasificación – Interna</a:t>
            </a:r>
          </a:p>
        </p:txBody>
      </p:sp>
    </p:spTree>
    <p:extLst>
      <p:ext uri="{BB962C8B-B14F-4D97-AF65-F5344CB8AC3E}">
        <p14:creationId xmlns:p14="http://schemas.microsoft.com/office/powerpoint/2010/main" val="41888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BF63D-0ACF-49CF-9769-13AB8D6F4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6" cy="6857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11D679-E129-4FF1-9054-3CC79C335423}"/>
              </a:ext>
            </a:extLst>
          </p:cNvPr>
          <p:cNvSpPr txBox="1"/>
          <p:nvPr/>
        </p:nvSpPr>
        <p:spPr>
          <a:xfrm>
            <a:off x="1076738" y="703193"/>
            <a:ext cx="958126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500" dirty="0">
                <a:solidFill>
                  <a:srgbClr val="F6B30A"/>
                </a:solidFill>
                <a:latin typeface="Gotham Rounded Bold" pitchFamily="50" charset="0"/>
                <a:cs typeface="Aharoni" panose="02010803020104030203" pitchFamily="2" charset="-79"/>
              </a:rPr>
              <a:t>Portafolio IFRS9</a:t>
            </a:r>
          </a:p>
          <a:p>
            <a:endParaRPr lang="es-CO" sz="45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45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45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45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45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20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20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20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20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endParaRPr lang="es-CO" sz="1500" dirty="0">
              <a:solidFill>
                <a:srgbClr val="F6B30A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r>
              <a:rPr lang="es-CO" sz="1500" dirty="0">
                <a:solidFill>
                  <a:srgbClr val="F6B30A"/>
                </a:solidFill>
                <a:latin typeface="Gotham Rounded Bold" pitchFamily="50" charset="0"/>
                <a:cs typeface="Aharoni" panose="02010803020104030203" pitchFamily="2" charset="-79"/>
              </a:rPr>
              <a:t>Elaborado por: </a:t>
            </a:r>
            <a:r>
              <a:rPr lang="es-CO" sz="1500" dirty="0">
                <a:solidFill>
                  <a:schemeClr val="bg1"/>
                </a:solidFill>
                <a:latin typeface="Gotham Rounded Bold" pitchFamily="50" charset="0"/>
                <a:cs typeface="Aharoni" panose="02010803020104030203" pitchFamily="2" charset="-79"/>
              </a:rPr>
              <a:t>Cesar Augusto Hernandez Rodriguez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67B540D-EC49-4573-BE06-3872A5BA8AAD}"/>
              </a:ext>
            </a:extLst>
          </p:cNvPr>
          <p:cNvSpPr>
            <a:spLocks noChangeAspect="1"/>
          </p:cNvSpPr>
          <p:nvPr/>
        </p:nvSpPr>
        <p:spPr>
          <a:xfrm rot="5400000">
            <a:off x="797526" y="1023763"/>
            <a:ext cx="360000" cy="198425"/>
          </a:xfrm>
          <a:prstGeom prst="triangle">
            <a:avLst/>
          </a:prstGeom>
          <a:solidFill>
            <a:srgbClr val="F6B30A"/>
          </a:solidFill>
          <a:ln>
            <a:solidFill>
              <a:srgbClr val="F6B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6B3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578D8F-A259-41D5-9421-C1A5E27D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3"/>
            <a:ext cx="12199056" cy="6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8F284D-9A38-4C4B-AEF0-0A4D277877A3}"/>
              </a:ext>
            </a:extLst>
          </p:cNvPr>
          <p:cNvSpPr txBox="1"/>
          <p:nvPr/>
        </p:nvSpPr>
        <p:spPr>
          <a:xfrm>
            <a:off x="106018" y="159026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3CCCC"/>
                </a:solidFill>
              </a:rPr>
              <a:t>PERSONA JURÍDICA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E4CBAC-42F5-4B95-AAB8-ADE78D880C7E}"/>
              </a:ext>
            </a:extLst>
          </p:cNvPr>
          <p:cNvSpPr/>
          <p:nvPr/>
        </p:nvSpPr>
        <p:spPr>
          <a:xfrm>
            <a:off x="0" y="805357"/>
            <a:ext cx="1961322" cy="864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FBC7DD-99AB-4005-8F17-A009442F41DD}"/>
              </a:ext>
            </a:extLst>
          </p:cNvPr>
          <p:cNvSpPr/>
          <p:nvPr/>
        </p:nvSpPr>
        <p:spPr>
          <a:xfrm>
            <a:off x="2113722" y="4234070"/>
            <a:ext cx="9919252" cy="2458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987A22E-04A0-4254-B484-041D56C7F258}"/>
              </a:ext>
            </a:extLst>
          </p:cNvPr>
          <p:cNvSpPr/>
          <p:nvPr/>
        </p:nvSpPr>
        <p:spPr>
          <a:xfrm>
            <a:off x="7997687" y="1262274"/>
            <a:ext cx="4035287" cy="586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CC8ACE-F118-4668-8263-604A58F498F3}"/>
              </a:ext>
            </a:extLst>
          </p:cNvPr>
          <p:cNvSpPr txBox="1"/>
          <p:nvPr/>
        </p:nvSpPr>
        <p:spPr>
          <a:xfrm>
            <a:off x="8779133" y="1015711"/>
            <a:ext cx="379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Esta es la calificación modificada de Diana Velásquez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70B32-799B-4775-8C6D-4247A6F75C94}"/>
              </a:ext>
            </a:extLst>
          </p:cNvPr>
          <p:cNvSpPr txBox="1"/>
          <p:nvPr/>
        </p:nvSpPr>
        <p:spPr>
          <a:xfrm>
            <a:off x="2968055" y="2798129"/>
            <a:ext cx="379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Sólo directo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C1CB4E-00D8-4350-A4F1-7EBA11AD549B}"/>
              </a:ext>
            </a:extLst>
          </p:cNvPr>
          <p:cNvSpPr/>
          <p:nvPr/>
        </p:nvSpPr>
        <p:spPr>
          <a:xfrm>
            <a:off x="2113722" y="3059738"/>
            <a:ext cx="4651511" cy="46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D80472-22DC-43DE-980C-F370FBE2DD5B}"/>
              </a:ext>
            </a:extLst>
          </p:cNvPr>
          <p:cNvSpPr/>
          <p:nvPr/>
        </p:nvSpPr>
        <p:spPr>
          <a:xfrm>
            <a:off x="2067339" y="797217"/>
            <a:ext cx="2849218" cy="182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4A488E4-9174-417B-AA67-3A26E2FEBCDA}"/>
              </a:ext>
            </a:extLst>
          </p:cNvPr>
          <p:cNvGraphicFramePr>
            <a:graphicFrameLocks/>
          </p:cNvGraphicFramePr>
          <p:nvPr/>
        </p:nvGraphicFramePr>
        <p:xfrm>
          <a:off x="7073348" y="4441186"/>
          <a:ext cx="4389780" cy="2044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DB173B1F-9E64-4E33-909C-8E3F44CF3E19}"/>
              </a:ext>
            </a:extLst>
          </p:cNvPr>
          <p:cNvGraphicFramePr>
            <a:graphicFrameLocks/>
          </p:cNvGraphicFramePr>
          <p:nvPr/>
        </p:nvGraphicFramePr>
        <p:xfrm>
          <a:off x="2266118" y="4298679"/>
          <a:ext cx="4572000" cy="218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40F0D975-ECD1-4A7E-A711-E694E8B611F7}"/>
              </a:ext>
            </a:extLst>
          </p:cNvPr>
          <p:cNvSpPr txBox="1"/>
          <p:nvPr/>
        </p:nvSpPr>
        <p:spPr>
          <a:xfrm>
            <a:off x="2298822" y="6415230"/>
            <a:ext cx="149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highlight>
                  <a:srgbClr val="FF00FF"/>
                </a:highlight>
              </a:rPr>
              <a:t>Mishell</a:t>
            </a:r>
            <a:endParaRPr lang="es-CO" sz="2000" dirty="0">
              <a:highlight>
                <a:srgbClr val="FF00FF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DCC5E4-A15E-4FC2-AFED-7660FB280156}"/>
              </a:ext>
            </a:extLst>
          </p:cNvPr>
          <p:cNvSpPr txBox="1"/>
          <p:nvPr/>
        </p:nvSpPr>
        <p:spPr>
          <a:xfrm>
            <a:off x="7087107" y="6446651"/>
            <a:ext cx="47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00FF00"/>
                </a:highlight>
              </a:rPr>
              <a:t>Cesar hace todo menos el cuadro de </a:t>
            </a:r>
            <a:r>
              <a:rPr lang="es-CO" dirty="0" err="1">
                <a:highlight>
                  <a:srgbClr val="00FF00"/>
                </a:highlight>
              </a:rPr>
              <a:t>Mishell</a:t>
            </a:r>
            <a:endParaRPr lang="es-CO" dirty="0">
              <a:highlight>
                <a:srgbClr val="00FF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6D900-DAC4-4393-91C0-D8F05130F654}"/>
              </a:ext>
            </a:extLst>
          </p:cNvPr>
          <p:cNvSpPr txBox="1"/>
          <p:nvPr/>
        </p:nvSpPr>
        <p:spPr>
          <a:xfrm>
            <a:off x="8596215" y="2846380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CESE DE PAGO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30D68B-AB29-4581-BA31-E0C3A40B4FE0}"/>
              </a:ext>
            </a:extLst>
          </p:cNvPr>
          <p:cNvSpPr txBox="1"/>
          <p:nvPr/>
        </p:nvSpPr>
        <p:spPr>
          <a:xfrm>
            <a:off x="2298822" y="1262274"/>
            <a:ext cx="3797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COBERTURA DE GARANTÍAS</a:t>
            </a:r>
          </a:p>
          <a:p>
            <a:r>
              <a:rPr lang="es-CO" sz="1400" dirty="0">
                <a:solidFill>
                  <a:srgbClr val="009999"/>
                </a:solidFill>
              </a:rPr>
              <a:t>PENDIENTE HUGO FIN MAYO</a:t>
            </a:r>
          </a:p>
        </p:txBody>
      </p:sp>
    </p:spTree>
    <p:extLst>
      <p:ext uri="{BB962C8B-B14F-4D97-AF65-F5344CB8AC3E}">
        <p14:creationId xmlns:p14="http://schemas.microsoft.com/office/powerpoint/2010/main" val="58287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578D8F-A259-41D5-9421-C1A5E27D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3"/>
            <a:ext cx="12199056" cy="6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8F284D-9A38-4C4B-AEF0-0A4D277877A3}"/>
              </a:ext>
            </a:extLst>
          </p:cNvPr>
          <p:cNvSpPr txBox="1"/>
          <p:nvPr/>
        </p:nvSpPr>
        <p:spPr>
          <a:xfrm>
            <a:off x="106018" y="159026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3CCCC"/>
                </a:solidFill>
              </a:rPr>
              <a:t>PERSONA NATURAL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FBC7DD-99AB-4005-8F17-A009442F41DD}"/>
              </a:ext>
            </a:extLst>
          </p:cNvPr>
          <p:cNvSpPr/>
          <p:nvPr/>
        </p:nvSpPr>
        <p:spPr>
          <a:xfrm>
            <a:off x="2113722" y="4234070"/>
            <a:ext cx="9919252" cy="2458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987A22E-04A0-4254-B484-041D56C7F258}"/>
              </a:ext>
            </a:extLst>
          </p:cNvPr>
          <p:cNvSpPr/>
          <p:nvPr/>
        </p:nvSpPr>
        <p:spPr>
          <a:xfrm>
            <a:off x="7997687" y="1768361"/>
            <a:ext cx="4035287" cy="586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CC8ACE-F118-4668-8263-604A58F498F3}"/>
              </a:ext>
            </a:extLst>
          </p:cNvPr>
          <p:cNvSpPr txBox="1"/>
          <p:nvPr/>
        </p:nvSpPr>
        <p:spPr>
          <a:xfrm>
            <a:off x="8779133" y="1015711"/>
            <a:ext cx="379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Esta es la calificación modificada de Diana Velásquez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70B32-799B-4775-8C6D-4247A6F75C94}"/>
              </a:ext>
            </a:extLst>
          </p:cNvPr>
          <p:cNvSpPr txBox="1"/>
          <p:nvPr/>
        </p:nvSpPr>
        <p:spPr>
          <a:xfrm>
            <a:off x="2968055" y="2798129"/>
            <a:ext cx="379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Sólo directo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C1CB4E-00D8-4350-A4F1-7EBA11AD549B}"/>
              </a:ext>
            </a:extLst>
          </p:cNvPr>
          <p:cNvSpPr/>
          <p:nvPr/>
        </p:nvSpPr>
        <p:spPr>
          <a:xfrm>
            <a:off x="2177074" y="3514299"/>
            <a:ext cx="4651511" cy="46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D80472-22DC-43DE-980C-F370FBE2DD5B}"/>
              </a:ext>
            </a:extLst>
          </p:cNvPr>
          <p:cNvSpPr/>
          <p:nvPr/>
        </p:nvSpPr>
        <p:spPr>
          <a:xfrm>
            <a:off x="2067339" y="797217"/>
            <a:ext cx="2849218" cy="182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DB173B1F-9E64-4E33-909C-8E3F44CF3E19}"/>
              </a:ext>
            </a:extLst>
          </p:cNvPr>
          <p:cNvGraphicFramePr>
            <a:graphicFrameLocks/>
          </p:cNvGraphicFramePr>
          <p:nvPr/>
        </p:nvGraphicFramePr>
        <p:xfrm>
          <a:off x="2266118" y="4298679"/>
          <a:ext cx="4572000" cy="218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40F0D975-ECD1-4A7E-A711-E694E8B611F7}"/>
              </a:ext>
            </a:extLst>
          </p:cNvPr>
          <p:cNvSpPr txBox="1"/>
          <p:nvPr/>
        </p:nvSpPr>
        <p:spPr>
          <a:xfrm>
            <a:off x="2298822" y="6415230"/>
            <a:ext cx="14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highlight>
                  <a:srgbClr val="FF00FF"/>
                </a:highlight>
              </a:rPr>
              <a:t>Mishell</a:t>
            </a:r>
            <a:endParaRPr lang="es-CO" dirty="0">
              <a:highlight>
                <a:srgbClr val="FF00FF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DCC5E4-A15E-4FC2-AFED-7660FB280156}"/>
              </a:ext>
            </a:extLst>
          </p:cNvPr>
          <p:cNvSpPr txBox="1"/>
          <p:nvPr/>
        </p:nvSpPr>
        <p:spPr>
          <a:xfrm>
            <a:off x="7858563" y="6040649"/>
            <a:ext cx="417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highlight>
                  <a:srgbClr val="00FF00"/>
                </a:highlight>
              </a:rPr>
              <a:t>Cesar hace todo menos el cuadro de </a:t>
            </a:r>
            <a:r>
              <a:rPr lang="es-CO" sz="2000" dirty="0" err="1">
                <a:highlight>
                  <a:srgbClr val="00FF00"/>
                </a:highlight>
              </a:rPr>
              <a:t>Mishell</a:t>
            </a:r>
            <a:endParaRPr lang="es-CO" sz="2000" dirty="0">
              <a:highlight>
                <a:srgbClr val="00FF00"/>
              </a:highligh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1685DF5-E6AA-4A75-A5C0-0EF491DD6B65}"/>
              </a:ext>
            </a:extLst>
          </p:cNvPr>
          <p:cNvSpPr/>
          <p:nvPr/>
        </p:nvSpPr>
        <p:spPr>
          <a:xfrm>
            <a:off x="194825" y="1779053"/>
            <a:ext cx="1583141" cy="15869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EDB672-329F-42AC-9F41-6D347C6847E5}"/>
              </a:ext>
            </a:extLst>
          </p:cNvPr>
          <p:cNvSpPr txBox="1"/>
          <p:nvPr/>
        </p:nvSpPr>
        <p:spPr>
          <a:xfrm>
            <a:off x="520690" y="1719901"/>
            <a:ext cx="158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Ocupación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6C2C007-511C-4ED5-B5F3-17AF14345254}"/>
              </a:ext>
            </a:extLst>
          </p:cNvPr>
          <p:cNvSpPr/>
          <p:nvPr/>
        </p:nvSpPr>
        <p:spPr>
          <a:xfrm>
            <a:off x="53009" y="845112"/>
            <a:ext cx="1961322" cy="864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07F09B3-E2B0-41D5-8967-9EAC36EFAFE2}"/>
              </a:ext>
            </a:extLst>
          </p:cNvPr>
          <p:cNvSpPr/>
          <p:nvPr/>
        </p:nvSpPr>
        <p:spPr>
          <a:xfrm>
            <a:off x="53009" y="4920252"/>
            <a:ext cx="1961322" cy="864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1F5A611-4D6D-46C0-89F8-2ED36FA866C3}"/>
              </a:ext>
            </a:extLst>
          </p:cNvPr>
          <p:cNvSpPr/>
          <p:nvPr/>
        </p:nvSpPr>
        <p:spPr>
          <a:xfrm>
            <a:off x="6838118" y="2684222"/>
            <a:ext cx="5194856" cy="1819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10AB4C7-0AE1-43BE-AD54-3D9F1BAD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15" y="3133757"/>
            <a:ext cx="2837421" cy="147648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B10D4FC-E931-4EEF-AEF7-E153A2A1D524}"/>
              </a:ext>
            </a:extLst>
          </p:cNvPr>
          <p:cNvSpPr txBox="1"/>
          <p:nvPr/>
        </p:nvSpPr>
        <p:spPr>
          <a:xfrm>
            <a:off x="8596215" y="2846380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CESE DE PAGO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BD93D89-B316-41F8-A244-5788524772A0}"/>
              </a:ext>
            </a:extLst>
          </p:cNvPr>
          <p:cNvSpPr/>
          <p:nvPr/>
        </p:nvSpPr>
        <p:spPr>
          <a:xfrm>
            <a:off x="10416976" y="3143198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C62348-3444-49C6-ACBA-B007273D5E36}"/>
              </a:ext>
            </a:extLst>
          </p:cNvPr>
          <p:cNvSpPr/>
          <p:nvPr/>
        </p:nvSpPr>
        <p:spPr>
          <a:xfrm>
            <a:off x="10581906" y="4199951"/>
            <a:ext cx="980608" cy="421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A6183AD-EB35-4402-BCD2-06F8E2C0BB7C}"/>
              </a:ext>
            </a:extLst>
          </p:cNvPr>
          <p:cNvSpPr/>
          <p:nvPr/>
        </p:nvSpPr>
        <p:spPr>
          <a:xfrm>
            <a:off x="8424560" y="3839875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B568503-A045-4B03-8CB6-4DDF4D39C434}"/>
              </a:ext>
            </a:extLst>
          </p:cNvPr>
          <p:cNvSpPr txBox="1"/>
          <p:nvPr/>
        </p:nvSpPr>
        <p:spPr>
          <a:xfrm>
            <a:off x="8530007" y="3104601"/>
            <a:ext cx="3433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highlight>
                  <a:srgbClr val="FF00FF"/>
                </a:highlight>
              </a:rPr>
              <a:t>Todos estudiamos documento para definir categorías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3CA67EE-F32C-4C38-8BA4-2E819D7CB728}"/>
              </a:ext>
            </a:extLst>
          </p:cNvPr>
          <p:cNvSpPr txBox="1"/>
          <p:nvPr/>
        </p:nvSpPr>
        <p:spPr>
          <a:xfrm>
            <a:off x="8318838" y="4859466"/>
            <a:ext cx="3797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COBERTURA DE GARANTÍAS</a:t>
            </a:r>
          </a:p>
          <a:p>
            <a:r>
              <a:rPr lang="es-CO" sz="1400" dirty="0">
                <a:solidFill>
                  <a:srgbClr val="009999"/>
                </a:solidFill>
              </a:rPr>
              <a:t>PENDIENTE HUGO FIN MAYO</a:t>
            </a:r>
          </a:p>
        </p:txBody>
      </p:sp>
    </p:spTree>
    <p:extLst>
      <p:ext uri="{BB962C8B-B14F-4D97-AF65-F5344CB8AC3E}">
        <p14:creationId xmlns:p14="http://schemas.microsoft.com/office/powerpoint/2010/main" val="321716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578D8F-A259-41D5-9421-C1A5E27D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3"/>
            <a:ext cx="12199056" cy="6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8F284D-9A38-4C4B-AEF0-0A4D277877A3}"/>
              </a:ext>
            </a:extLst>
          </p:cNvPr>
          <p:cNvSpPr txBox="1"/>
          <p:nvPr/>
        </p:nvSpPr>
        <p:spPr>
          <a:xfrm>
            <a:off x="106018" y="159026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3CCCC"/>
                </a:solidFill>
              </a:rPr>
              <a:t>ORIGINACIÓN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FBC7DD-99AB-4005-8F17-A009442F41DD}"/>
              </a:ext>
            </a:extLst>
          </p:cNvPr>
          <p:cNvSpPr/>
          <p:nvPr/>
        </p:nvSpPr>
        <p:spPr>
          <a:xfrm>
            <a:off x="2113722" y="4234070"/>
            <a:ext cx="9919252" cy="2458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987A22E-04A0-4254-B484-041D56C7F258}"/>
              </a:ext>
            </a:extLst>
          </p:cNvPr>
          <p:cNvSpPr/>
          <p:nvPr/>
        </p:nvSpPr>
        <p:spPr>
          <a:xfrm>
            <a:off x="7997687" y="1768361"/>
            <a:ext cx="4035287" cy="586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CC8ACE-F118-4668-8263-604A58F498F3}"/>
              </a:ext>
            </a:extLst>
          </p:cNvPr>
          <p:cNvSpPr txBox="1"/>
          <p:nvPr/>
        </p:nvSpPr>
        <p:spPr>
          <a:xfrm>
            <a:off x="8779133" y="1015711"/>
            <a:ext cx="379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Esta es la calificación modificada de Diana Velásquez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70B32-799B-4775-8C6D-4247A6F75C94}"/>
              </a:ext>
            </a:extLst>
          </p:cNvPr>
          <p:cNvSpPr txBox="1"/>
          <p:nvPr/>
        </p:nvSpPr>
        <p:spPr>
          <a:xfrm>
            <a:off x="2968055" y="2798129"/>
            <a:ext cx="379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Sólo directo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C1CB4E-00D8-4350-A4F1-7EBA11AD549B}"/>
              </a:ext>
            </a:extLst>
          </p:cNvPr>
          <p:cNvSpPr/>
          <p:nvPr/>
        </p:nvSpPr>
        <p:spPr>
          <a:xfrm>
            <a:off x="2177074" y="3514299"/>
            <a:ext cx="4651511" cy="46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D80472-22DC-43DE-980C-F370FBE2DD5B}"/>
              </a:ext>
            </a:extLst>
          </p:cNvPr>
          <p:cNvSpPr/>
          <p:nvPr/>
        </p:nvSpPr>
        <p:spPr>
          <a:xfrm>
            <a:off x="2067338" y="797217"/>
            <a:ext cx="9896179" cy="58951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1F5A611-4D6D-46C0-89F8-2ED36FA866C3}"/>
              </a:ext>
            </a:extLst>
          </p:cNvPr>
          <p:cNvSpPr/>
          <p:nvPr/>
        </p:nvSpPr>
        <p:spPr>
          <a:xfrm>
            <a:off x="6838118" y="2684222"/>
            <a:ext cx="5194856" cy="1819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90C6A0-32DC-4486-B3E6-6843B7CA623D}"/>
              </a:ext>
            </a:extLst>
          </p:cNvPr>
          <p:cNvSpPr txBox="1"/>
          <p:nvPr/>
        </p:nvSpPr>
        <p:spPr>
          <a:xfrm>
            <a:off x="3740827" y="885590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33CCCC"/>
                </a:solidFill>
              </a:rPr>
              <a:t>PN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64F696-BF14-4361-BDD2-6DFF2E0FEC1F}"/>
              </a:ext>
            </a:extLst>
          </p:cNvPr>
          <p:cNvSpPr txBox="1"/>
          <p:nvPr/>
        </p:nvSpPr>
        <p:spPr>
          <a:xfrm>
            <a:off x="8351473" y="907988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33CCCC"/>
                </a:solidFill>
              </a:rPr>
              <a:t>PJ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4C4F55C-29A1-4CD3-88CD-8D9BB49A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77" y="1412427"/>
            <a:ext cx="4036003" cy="12717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ED0BE6F-F9EF-4051-A499-838F6BB82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62" y="3139990"/>
            <a:ext cx="2837421" cy="147648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10A38EF-31A3-4ECB-BA94-82AAC86CCBDB}"/>
              </a:ext>
            </a:extLst>
          </p:cNvPr>
          <p:cNvSpPr txBox="1"/>
          <p:nvPr/>
        </p:nvSpPr>
        <p:spPr>
          <a:xfrm>
            <a:off x="6932762" y="2852613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RESPALDO FNG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EB7A3EF-F324-4FCD-A9F0-9A98A491EAA3}"/>
              </a:ext>
            </a:extLst>
          </p:cNvPr>
          <p:cNvSpPr/>
          <p:nvPr/>
        </p:nvSpPr>
        <p:spPr>
          <a:xfrm>
            <a:off x="8753523" y="3149431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0982934-E08C-45A4-8B97-7DF7D210124F}"/>
              </a:ext>
            </a:extLst>
          </p:cNvPr>
          <p:cNvSpPr/>
          <p:nvPr/>
        </p:nvSpPr>
        <p:spPr>
          <a:xfrm>
            <a:off x="8918453" y="4206184"/>
            <a:ext cx="980608" cy="421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5E9388A-3CBD-4D99-9E7A-77DDAAB5ED90}"/>
              </a:ext>
            </a:extLst>
          </p:cNvPr>
          <p:cNvSpPr/>
          <p:nvPr/>
        </p:nvSpPr>
        <p:spPr>
          <a:xfrm>
            <a:off x="6761107" y="3846108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06B942E-183D-40CA-B426-01C3D5991459}"/>
              </a:ext>
            </a:extLst>
          </p:cNvPr>
          <p:cNvSpPr txBox="1"/>
          <p:nvPr/>
        </p:nvSpPr>
        <p:spPr>
          <a:xfrm>
            <a:off x="6866554" y="3110834"/>
            <a:ext cx="3433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PENDIENTE INFORMACIÓN HUGO FINALES MAYO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437D1DC5-8BB9-44D4-BD9D-A93C6893A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233" y="3167876"/>
            <a:ext cx="2837421" cy="1476486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5EE764A9-6315-4AA8-8FC0-302BBA983E3D}"/>
              </a:ext>
            </a:extLst>
          </p:cNvPr>
          <p:cNvSpPr txBox="1"/>
          <p:nvPr/>
        </p:nvSpPr>
        <p:spPr>
          <a:xfrm>
            <a:off x="9821233" y="2880499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CANAL ORIGINACIÓN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8150B39-CCDF-4B43-BF41-A97CDC2E439D}"/>
              </a:ext>
            </a:extLst>
          </p:cNvPr>
          <p:cNvSpPr/>
          <p:nvPr/>
        </p:nvSpPr>
        <p:spPr>
          <a:xfrm>
            <a:off x="11641994" y="3177317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F0A0773-F474-47B8-AAB6-CCB8AEF84A9C}"/>
              </a:ext>
            </a:extLst>
          </p:cNvPr>
          <p:cNvSpPr/>
          <p:nvPr/>
        </p:nvSpPr>
        <p:spPr>
          <a:xfrm>
            <a:off x="11806924" y="4234070"/>
            <a:ext cx="980608" cy="421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503A9F-CDD7-4BD5-A4E7-CE4F7B580323}"/>
              </a:ext>
            </a:extLst>
          </p:cNvPr>
          <p:cNvSpPr/>
          <p:nvPr/>
        </p:nvSpPr>
        <p:spPr>
          <a:xfrm>
            <a:off x="9649578" y="3873994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5C7419-70AB-4D62-97CC-8FB10FBF896B}"/>
              </a:ext>
            </a:extLst>
          </p:cNvPr>
          <p:cNvSpPr txBox="1"/>
          <p:nvPr/>
        </p:nvSpPr>
        <p:spPr>
          <a:xfrm>
            <a:off x="9755025" y="3138719"/>
            <a:ext cx="2530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ES EL EMBUDO QUE UDS TENÍAN PERO EN BOLITA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35170D5C-816A-479A-9820-E47EC889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236" y="1402546"/>
            <a:ext cx="2837421" cy="1476486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23E7911E-EA50-4B39-BF31-79AF465CEB54}"/>
              </a:ext>
            </a:extLst>
          </p:cNvPr>
          <p:cNvSpPr txBox="1"/>
          <p:nvPr/>
        </p:nvSpPr>
        <p:spPr>
          <a:xfrm>
            <a:off x="2163236" y="1115169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CANAL ORIGINACIÓN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0D0FE95-99EB-4458-AD9C-FBBAF114947A}"/>
              </a:ext>
            </a:extLst>
          </p:cNvPr>
          <p:cNvSpPr/>
          <p:nvPr/>
        </p:nvSpPr>
        <p:spPr>
          <a:xfrm>
            <a:off x="3983997" y="1411987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A2C5CD1-D066-4254-AE9E-A5356F5310CE}"/>
              </a:ext>
            </a:extLst>
          </p:cNvPr>
          <p:cNvSpPr/>
          <p:nvPr/>
        </p:nvSpPr>
        <p:spPr>
          <a:xfrm>
            <a:off x="4148927" y="2468740"/>
            <a:ext cx="980608" cy="421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12E7A33-1B4B-42CC-9B0D-44C1C0428D5A}"/>
              </a:ext>
            </a:extLst>
          </p:cNvPr>
          <p:cNvSpPr/>
          <p:nvPr/>
        </p:nvSpPr>
        <p:spPr>
          <a:xfrm>
            <a:off x="1991581" y="2108664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FA742F4-A2B6-4788-AA12-6EE28DB49D7A}"/>
              </a:ext>
            </a:extLst>
          </p:cNvPr>
          <p:cNvSpPr txBox="1"/>
          <p:nvPr/>
        </p:nvSpPr>
        <p:spPr>
          <a:xfrm>
            <a:off x="2097029" y="1373390"/>
            <a:ext cx="2178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ES EL EMBUDO QUE UDS TENÍAN PERO EN BOLITA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2D1D3B5-161E-498A-9A5A-B4A2AF3B9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755" y="1448089"/>
            <a:ext cx="2837421" cy="1476486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7FEF0509-658A-439A-A9B0-71C67D9CB45F}"/>
              </a:ext>
            </a:extLst>
          </p:cNvPr>
          <p:cNvSpPr txBox="1"/>
          <p:nvPr/>
        </p:nvSpPr>
        <p:spPr>
          <a:xfrm>
            <a:off x="4318755" y="1160712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CESE DE PAGO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F4BD7B3-C56B-421D-AE0D-DF1A3743C9FF}"/>
              </a:ext>
            </a:extLst>
          </p:cNvPr>
          <p:cNvSpPr/>
          <p:nvPr/>
        </p:nvSpPr>
        <p:spPr>
          <a:xfrm>
            <a:off x="6139516" y="1457530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7B2058B-18C2-4F44-A5C8-EE6EAD42E359}"/>
              </a:ext>
            </a:extLst>
          </p:cNvPr>
          <p:cNvSpPr/>
          <p:nvPr/>
        </p:nvSpPr>
        <p:spPr>
          <a:xfrm>
            <a:off x="6304446" y="2514283"/>
            <a:ext cx="980608" cy="421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62884A9-AEEF-4E7E-ACF2-1C4ED87996E6}"/>
              </a:ext>
            </a:extLst>
          </p:cNvPr>
          <p:cNvSpPr/>
          <p:nvPr/>
        </p:nvSpPr>
        <p:spPr>
          <a:xfrm>
            <a:off x="4147100" y="2154207"/>
            <a:ext cx="980608" cy="35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F5147D1-E74A-47F0-B437-2D6D33DFC94B}"/>
              </a:ext>
            </a:extLst>
          </p:cNvPr>
          <p:cNvSpPr txBox="1"/>
          <p:nvPr/>
        </p:nvSpPr>
        <p:spPr>
          <a:xfrm>
            <a:off x="4252547" y="1418933"/>
            <a:ext cx="3433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APLUCADO A DESEMBOLSOS DEL MES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50CA3D6-00EA-44A2-BD55-661C90A74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276" y="4757579"/>
            <a:ext cx="2914934" cy="1457467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3A2243B8-6ECD-4F5D-A847-BEDFF1CD1BF5}"/>
              </a:ext>
            </a:extLst>
          </p:cNvPr>
          <p:cNvSpPr txBox="1"/>
          <p:nvPr/>
        </p:nvSpPr>
        <p:spPr>
          <a:xfrm>
            <a:off x="2224103" y="4450595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EVOLUCIÓN DESEMBOLSOS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B6BA2639-F2CE-4AA2-BA15-A071EEF6C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383" y="5004092"/>
            <a:ext cx="2914934" cy="1457467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C1FF11AD-47A0-4E39-B973-F714DC789A9D}"/>
              </a:ext>
            </a:extLst>
          </p:cNvPr>
          <p:cNvSpPr txBox="1"/>
          <p:nvPr/>
        </p:nvSpPr>
        <p:spPr>
          <a:xfrm>
            <a:off x="7231210" y="4697108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EVOLUCIÓN DESEMBOLSOS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BF00E90-569C-404C-AB4F-9494321572E9}"/>
              </a:ext>
            </a:extLst>
          </p:cNvPr>
          <p:cNvSpPr txBox="1"/>
          <p:nvPr/>
        </p:nvSpPr>
        <p:spPr>
          <a:xfrm>
            <a:off x="2227308" y="4635468"/>
            <a:ext cx="3433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LA QUE YA TENÍAN PERO ACÁ SÓLO PN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322D141-EBA5-48E4-BBE9-F0301878BF8E}"/>
              </a:ext>
            </a:extLst>
          </p:cNvPr>
          <p:cNvSpPr txBox="1"/>
          <p:nvPr/>
        </p:nvSpPr>
        <p:spPr>
          <a:xfrm>
            <a:off x="7330095" y="4932426"/>
            <a:ext cx="3433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LA QUE YA TENÍAN PERO ACÁ SÓLO PJ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EC81883-9297-4481-9570-125CD0527526}"/>
              </a:ext>
            </a:extLst>
          </p:cNvPr>
          <p:cNvCxnSpPr/>
          <p:nvPr/>
        </p:nvCxnSpPr>
        <p:spPr>
          <a:xfrm>
            <a:off x="6765233" y="1015711"/>
            <a:ext cx="63352" cy="5417173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12C5B96-1DDE-47F9-9123-278F011541FC}"/>
              </a:ext>
            </a:extLst>
          </p:cNvPr>
          <p:cNvSpPr txBox="1"/>
          <p:nvPr/>
        </p:nvSpPr>
        <p:spPr>
          <a:xfrm>
            <a:off x="2202452" y="3420043"/>
            <a:ext cx="246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highlight>
                  <a:srgbClr val="FF00FF"/>
                </a:highlight>
              </a:rPr>
              <a:t>Mishell</a:t>
            </a:r>
            <a:r>
              <a:rPr lang="es-CO" sz="2000" dirty="0">
                <a:highlight>
                  <a:srgbClr val="FF00FF"/>
                </a:highlight>
              </a:rPr>
              <a:t> hace todo</a:t>
            </a:r>
          </a:p>
        </p:txBody>
      </p:sp>
    </p:spTree>
    <p:extLst>
      <p:ext uri="{BB962C8B-B14F-4D97-AF65-F5344CB8AC3E}">
        <p14:creationId xmlns:p14="http://schemas.microsoft.com/office/powerpoint/2010/main" val="31973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A27DCC94-B822-43EF-91C7-15A99FEE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57" y="0"/>
            <a:ext cx="12281834" cy="7010400"/>
          </a:xfrm>
          <a:prstGeom prst="rect">
            <a:avLst/>
          </a:prstGeom>
        </p:spPr>
      </p:pic>
      <p:sp>
        <p:nvSpPr>
          <p:cNvPr id="4" name="Diagrama de flujo: terminador 8">
            <a:extLst>
              <a:ext uri="{FF2B5EF4-FFF2-40B4-BE49-F238E27FC236}">
                <a16:creationId xmlns:a16="http://schemas.microsoft.com/office/drawing/2014/main" id="{990AFD3B-B45F-4588-AED0-4C02F8B9A3BC}"/>
              </a:ext>
            </a:extLst>
          </p:cNvPr>
          <p:cNvSpPr/>
          <p:nvPr/>
        </p:nvSpPr>
        <p:spPr>
          <a:xfrm>
            <a:off x="79157" y="324968"/>
            <a:ext cx="657005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BANCA</a:t>
            </a:r>
          </a:p>
        </p:txBody>
      </p:sp>
      <p:sp>
        <p:nvSpPr>
          <p:cNvPr id="5" name="Diagrama de flujo: terminador 8">
            <a:extLst>
              <a:ext uri="{FF2B5EF4-FFF2-40B4-BE49-F238E27FC236}">
                <a16:creationId xmlns:a16="http://schemas.microsoft.com/office/drawing/2014/main" id="{13142227-20E9-4EBE-BA9A-CA5EEA37EAA4}"/>
              </a:ext>
            </a:extLst>
          </p:cNvPr>
          <p:cNvSpPr/>
          <p:nvPr/>
        </p:nvSpPr>
        <p:spPr>
          <a:xfrm>
            <a:off x="803091" y="324968"/>
            <a:ext cx="922446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MODALIDAD</a:t>
            </a:r>
          </a:p>
        </p:txBody>
      </p:sp>
      <p:sp>
        <p:nvSpPr>
          <p:cNvPr id="6" name="Diagrama de flujo: terminador 8">
            <a:extLst>
              <a:ext uri="{FF2B5EF4-FFF2-40B4-BE49-F238E27FC236}">
                <a16:creationId xmlns:a16="http://schemas.microsoft.com/office/drawing/2014/main" id="{FA2EF150-DC79-46B6-A200-1983FB318EAE}"/>
              </a:ext>
            </a:extLst>
          </p:cNvPr>
          <p:cNvSpPr/>
          <p:nvPr/>
        </p:nvSpPr>
        <p:spPr>
          <a:xfrm>
            <a:off x="1786683" y="324968"/>
            <a:ext cx="922446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PRODUCTO</a:t>
            </a:r>
          </a:p>
        </p:txBody>
      </p:sp>
      <p:sp>
        <p:nvSpPr>
          <p:cNvPr id="7" name="Diagrama de flujo: terminador 8">
            <a:extLst>
              <a:ext uri="{FF2B5EF4-FFF2-40B4-BE49-F238E27FC236}">
                <a16:creationId xmlns:a16="http://schemas.microsoft.com/office/drawing/2014/main" id="{F3C39C8A-2F7D-4607-BEC6-75C2631FA71E}"/>
              </a:ext>
            </a:extLst>
          </p:cNvPr>
          <p:cNvSpPr/>
          <p:nvPr/>
        </p:nvSpPr>
        <p:spPr>
          <a:xfrm>
            <a:off x="2787893" y="338493"/>
            <a:ext cx="922446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SEGMENTO</a:t>
            </a:r>
          </a:p>
        </p:txBody>
      </p:sp>
      <p:sp>
        <p:nvSpPr>
          <p:cNvPr id="8" name="Diagrama de flujo: terminador 8">
            <a:extLst>
              <a:ext uri="{FF2B5EF4-FFF2-40B4-BE49-F238E27FC236}">
                <a16:creationId xmlns:a16="http://schemas.microsoft.com/office/drawing/2014/main" id="{3847B8C6-BA64-481C-8F6C-0DD147B67064}"/>
              </a:ext>
            </a:extLst>
          </p:cNvPr>
          <p:cNvSpPr/>
          <p:nvPr/>
        </p:nvSpPr>
        <p:spPr>
          <a:xfrm>
            <a:off x="3794990" y="351193"/>
            <a:ext cx="855024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REGION</a:t>
            </a: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4B27D2BD-6A75-4E54-8A24-53F187962BB3}"/>
              </a:ext>
            </a:extLst>
          </p:cNvPr>
          <p:cNvSpPr/>
          <p:nvPr/>
        </p:nvSpPr>
        <p:spPr>
          <a:xfrm>
            <a:off x="4750667" y="350368"/>
            <a:ext cx="855024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SECTOR</a:t>
            </a:r>
          </a:p>
        </p:txBody>
      </p:sp>
      <p:sp>
        <p:nvSpPr>
          <p:cNvPr id="10" name="Diagrama de flujo: terminador 8">
            <a:extLst>
              <a:ext uri="{FF2B5EF4-FFF2-40B4-BE49-F238E27FC236}">
                <a16:creationId xmlns:a16="http://schemas.microsoft.com/office/drawing/2014/main" id="{15D0FAB1-6A7C-4E45-A361-A5F947552DEF}"/>
              </a:ext>
            </a:extLst>
          </p:cNvPr>
          <p:cNvSpPr/>
          <p:nvPr/>
        </p:nvSpPr>
        <p:spPr>
          <a:xfrm>
            <a:off x="5678749" y="365212"/>
            <a:ext cx="1128155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RIESGO SECTORIAL</a:t>
            </a:r>
          </a:p>
        </p:txBody>
      </p:sp>
      <p:sp>
        <p:nvSpPr>
          <p:cNvPr id="11" name="Diagrama de flujo: terminador 8">
            <a:extLst>
              <a:ext uri="{FF2B5EF4-FFF2-40B4-BE49-F238E27FC236}">
                <a16:creationId xmlns:a16="http://schemas.microsoft.com/office/drawing/2014/main" id="{759A3211-3182-4150-A5E1-108401F41EAE}"/>
              </a:ext>
            </a:extLst>
          </p:cNvPr>
          <p:cNvSpPr/>
          <p:nvPr/>
        </p:nvSpPr>
        <p:spPr>
          <a:xfrm>
            <a:off x="6879963" y="365212"/>
            <a:ext cx="1603116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CARACTERIZACION</a:t>
            </a:r>
          </a:p>
        </p:txBody>
      </p:sp>
      <p:sp>
        <p:nvSpPr>
          <p:cNvPr id="12" name="Diagrama de flujo: terminador 8">
            <a:extLst>
              <a:ext uri="{FF2B5EF4-FFF2-40B4-BE49-F238E27FC236}">
                <a16:creationId xmlns:a16="http://schemas.microsoft.com/office/drawing/2014/main" id="{0DD7B17E-ADD2-4E7A-9A2C-F4A6518D7E1A}"/>
              </a:ext>
            </a:extLst>
          </p:cNvPr>
          <p:cNvSpPr/>
          <p:nvPr/>
        </p:nvSpPr>
        <p:spPr>
          <a:xfrm>
            <a:off x="8579780" y="377912"/>
            <a:ext cx="824327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SUBSEG</a:t>
            </a:r>
          </a:p>
        </p:txBody>
      </p:sp>
      <p:sp>
        <p:nvSpPr>
          <p:cNvPr id="13" name="Diagrama de flujo: terminador 8">
            <a:extLst>
              <a:ext uri="{FF2B5EF4-FFF2-40B4-BE49-F238E27FC236}">
                <a16:creationId xmlns:a16="http://schemas.microsoft.com/office/drawing/2014/main" id="{B1E75919-B3D1-4BB8-8AF5-B783E8AE83C9}"/>
              </a:ext>
            </a:extLst>
          </p:cNvPr>
          <p:cNvSpPr/>
          <p:nvPr/>
        </p:nvSpPr>
        <p:spPr>
          <a:xfrm>
            <a:off x="9480990" y="393581"/>
            <a:ext cx="824327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CAL_INT</a:t>
            </a:r>
          </a:p>
        </p:txBody>
      </p:sp>
      <p:sp>
        <p:nvSpPr>
          <p:cNvPr id="14" name="Diagrama de flujo: terminador 8">
            <a:extLst>
              <a:ext uri="{FF2B5EF4-FFF2-40B4-BE49-F238E27FC236}">
                <a16:creationId xmlns:a16="http://schemas.microsoft.com/office/drawing/2014/main" id="{0D818FBD-D362-49EC-A379-CB7A14D41523}"/>
              </a:ext>
            </a:extLst>
          </p:cNvPr>
          <p:cNvSpPr/>
          <p:nvPr/>
        </p:nvSpPr>
        <p:spPr>
          <a:xfrm>
            <a:off x="10371024" y="393581"/>
            <a:ext cx="824327" cy="37567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ECEC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CAL_EXT</a:t>
            </a:r>
          </a:p>
        </p:txBody>
      </p:sp>
    </p:spTree>
    <p:extLst>
      <p:ext uri="{BB962C8B-B14F-4D97-AF65-F5344CB8AC3E}">
        <p14:creationId xmlns:p14="http://schemas.microsoft.com/office/powerpoint/2010/main" val="25972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BF63D-0ACF-49CF-9769-13AB8D6F4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6" cy="6857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11D679-E129-4FF1-9054-3CC79C335423}"/>
              </a:ext>
            </a:extLst>
          </p:cNvPr>
          <p:cNvSpPr txBox="1"/>
          <p:nvPr/>
        </p:nvSpPr>
        <p:spPr>
          <a:xfrm>
            <a:off x="1076739" y="703193"/>
            <a:ext cx="56056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F6B30A"/>
                </a:solidFill>
                <a:latin typeface="Gotham Rounded Bold" pitchFamily="50" charset="0"/>
                <a:cs typeface="Aharoni" panose="02010803020104030203" pitchFamily="2" charset="-79"/>
              </a:rPr>
              <a:t>Información</a:t>
            </a:r>
          </a:p>
          <a:p>
            <a:r>
              <a:rPr lang="es-CO" sz="48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67B540D-EC49-4573-BE06-3872A5BA8AAD}"/>
              </a:ext>
            </a:extLst>
          </p:cNvPr>
          <p:cNvSpPr>
            <a:spLocks noChangeAspect="1"/>
          </p:cNvSpPr>
          <p:nvPr/>
        </p:nvSpPr>
        <p:spPr>
          <a:xfrm rot="5400000">
            <a:off x="797526" y="1023763"/>
            <a:ext cx="360000" cy="198425"/>
          </a:xfrm>
          <a:prstGeom prst="triangle">
            <a:avLst/>
          </a:prstGeom>
          <a:solidFill>
            <a:srgbClr val="F6B30A"/>
          </a:solidFill>
          <a:ln>
            <a:solidFill>
              <a:srgbClr val="F6B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6B3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BF63D-0ACF-49CF-9769-13AB8D6F4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6" cy="68579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5BDE92-CE63-4189-8B2E-18D03B35CA56}"/>
              </a:ext>
            </a:extLst>
          </p:cNvPr>
          <p:cNvSpPr txBox="1"/>
          <p:nvPr/>
        </p:nvSpPr>
        <p:spPr>
          <a:xfrm>
            <a:off x="1076739" y="703193"/>
            <a:ext cx="560566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F6B30A"/>
                </a:solidFill>
                <a:latin typeface="Gotham Rounded Bold" pitchFamily="50" charset="0"/>
                <a:cs typeface="Aharoni" panose="02010803020104030203" pitchFamily="2" charset="-79"/>
              </a:rPr>
              <a:t>Tablero de Clusterización</a:t>
            </a:r>
          </a:p>
          <a:p>
            <a:r>
              <a:rPr lang="es-CO" sz="48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79E7A942-1B70-4D42-A6B4-ABBF5AD12A1D}"/>
              </a:ext>
            </a:extLst>
          </p:cNvPr>
          <p:cNvSpPr/>
          <p:nvPr/>
        </p:nvSpPr>
        <p:spPr>
          <a:xfrm rot="5400000">
            <a:off x="770739" y="977925"/>
            <a:ext cx="360000" cy="252000"/>
          </a:xfrm>
          <a:prstGeom prst="triangle">
            <a:avLst/>
          </a:prstGeom>
          <a:solidFill>
            <a:srgbClr val="F6B30A"/>
          </a:solidFill>
          <a:ln>
            <a:solidFill>
              <a:srgbClr val="F6B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6B30A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53544B-1BD2-41FD-A064-1B1A0EE2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1283925"/>
            <a:ext cx="3733800" cy="42291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987100-D5CE-4215-8BE1-860CAE3D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37" y="1283925"/>
            <a:ext cx="38385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F2440629-81C6-41E0-B5F4-3411121435E0}"/>
              </a:ext>
            </a:extLst>
          </p:cNvPr>
          <p:cNvSpPr/>
          <p:nvPr/>
        </p:nvSpPr>
        <p:spPr>
          <a:xfrm>
            <a:off x="0" y="3037324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b="1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Score Comportamiento Consumo</a:t>
            </a:r>
            <a:endParaRPr lang="es-CO" sz="19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8" name="Diagrama de flujo: terminador 8">
            <a:extLst>
              <a:ext uri="{FF2B5EF4-FFF2-40B4-BE49-F238E27FC236}">
                <a16:creationId xmlns:a16="http://schemas.microsoft.com/office/drawing/2014/main" id="{259336C4-F9C8-448E-BEDB-DCC146F06891}"/>
              </a:ext>
            </a:extLst>
          </p:cNvPr>
          <p:cNvSpPr/>
          <p:nvPr/>
        </p:nvSpPr>
        <p:spPr>
          <a:xfrm>
            <a:off x="0" y="2183419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Información por SK</a:t>
            </a:r>
          </a:p>
        </p:txBody>
      </p:sp>
      <p:sp>
        <p:nvSpPr>
          <p:cNvPr id="19" name="Diagrama de flujo: terminador 8">
            <a:extLst>
              <a:ext uri="{FF2B5EF4-FFF2-40B4-BE49-F238E27FC236}">
                <a16:creationId xmlns:a16="http://schemas.microsoft.com/office/drawing/2014/main" id="{5DA4BF89-D49B-468F-865E-9A809852C88E}"/>
              </a:ext>
            </a:extLst>
          </p:cNvPr>
          <p:cNvSpPr/>
          <p:nvPr/>
        </p:nvSpPr>
        <p:spPr>
          <a:xfrm>
            <a:off x="0" y="633726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Tasas de Rodamiento Tempranas</a:t>
            </a:r>
          </a:p>
        </p:txBody>
      </p:sp>
      <p:sp>
        <p:nvSpPr>
          <p:cNvPr id="20" name="Diagrama de flujo: terminador 8">
            <a:extLst>
              <a:ext uri="{FF2B5EF4-FFF2-40B4-BE49-F238E27FC236}">
                <a16:creationId xmlns:a16="http://schemas.microsoft.com/office/drawing/2014/main" id="{06DA06F4-14C2-45F5-B386-75732BB197C0}"/>
              </a:ext>
            </a:extLst>
          </p:cNvPr>
          <p:cNvSpPr/>
          <p:nvPr/>
        </p:nvSpPr>
        <p:spPr>
          <a:xfrm>
            <a:off x="0" y="1368716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Tasas de Rodamiento Tardías </a:t>
            </a:r>
          </a:p>
        </p:txBody>
      </p:sp>
      <p:sp>
        <p:nvSpPr>
          <p:cNvPr id="21" name="Diagrama de flujo: terminador 8">
            <a:extLst>
              <a:ext uri="{FF2B5EF4-FFF2-40B4-BE49-F238E27FC236}">
                <a16:creationId xmlns:a16="http://schemas.microsoft.com/office/drawing/2014/main" id="{6FDFE4D8-6163-426D-A2ED-7F22AABA1DFD}"/>
              </a:ext>
            </a:extLst>
          </p:cNvPr>
          <p:cNvSpPr/>
          <p:nvPr/>
        </p:nvSpPr>
        <p:spPr>
          <a:xfrm>
            <a:off x="8394491" y="1247962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Garantías</a:t>
            </a:r>
          </a:p>
        </p:txBody>
      </p:sp>
      <p:sp>
        <p:nvSpPr>
          <p:cNvPr id="22" name="Diagrama de flujo: terminador 8">
            <a:extLst>
              <a:ext uri="{FF2B5EF4-FFF2-40B4-BE49-F238E27FC236}">
                <a16:creationId xmlns:a16="http://schemas.microsoft.com/office/drawing/2014/main" id="{D894AAE4-0B98-479B-A71A-EA7BC54E26AB}"/>
              </a:ext>
            </a:extLst>
          </p:cNvPr>
          <p:cNvSpPr/>
          <p:nvPr/>
        </p:nvSpPr>
        <p:spPr>
          <a:xfrm>
            <a:off x="4517575" y="1204415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Desembolsos</a:t>
            </a:r>
          </a:p>
        </p:txBody>
      </p:sp>
      <p:sp>
        <p:nvSpPr>
          <p:cNvPr id="23" name="Diagrama de flujo: terminador 8">
            <a:extLst>
              <a:ext uri="{FF2B5EF4-FFF2-40B4-BE49-F238E27FC236}">
                <a16:creationId xmlns:a16="http://schemas.microsoft.com/office/drawing/2014/main" id="{5EE4ED87-8CE8-4CC6-B137-5C626363FB19}"/>
              </a:ext>
            </a:extLst>
          </p:cNvPr>
          <p:cNvSpPr/>
          <p:nvPr/>
        </p:nvSpPr>
        <p:spPr>
          <a:xfrm>
            <a:off x="4517575" y="494889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Resumen</a:t>
            </a:r>
          </a:p>
        </p:txBody>
      </p:sp>
      <p:sp>
        <p:nvSpPr>
          <p:cNvPr id="24" name="Diagrama de flujo: terminador 8">
            <a:extLst>
              <a:ext uri="{FF2B5EF4-FFF2-40B4-BE49-F238E27FC236}">
                <a16:creationId xmlns:a16="http://schemas.microsoft.com/office/drawing/2014/main" id="{5B3873F0-C239-4892-B6CE-75CC6C268CCE}"/>
              </a:ext>
            </a:extLst>
          </p:cNvPr>
          <p:cNvSpPr/>
          <p:nvPr/>
        </p:nvSpPr>
        <p:spPr>
          <a:xfrm>
            <a:off x="0" y="4466263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Modalidad</a:t>
            </a:r>
          </a:p>
        </p:txBody>
      </p:sp>
      <p:sp>
        <p:nvSpPr>
          <p:cNvPr id="25" name="Diagrama de flujo: terminador 8">
            <a:extLst>
              <a:ext uri="{FF2B5EF4-FFF2-40B4-BE49-F238E27FC236}">
                <a16:creationId xmlns:a16="http://schemas.microsoft.com/office/drawing/2014/main" id="{9CDBB663-3018-4886-9887-06F01C9D09E2}"/>
              </a:ext>
            </a:extLst>
          </p:cNvPr>
          <p:cNvSpPr/>
          <p:nvPr/>
        </p:nvSpPr>
        <p:spPr>
          <a:xfrm>
            <a:off x="0" y="5213517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Caracterización </a:t>
            </a:r>
            <a:r>
              <a:rPr lang="es-CO" sz="1900" dirty="0" err="1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Sk</a:t>
            </a:r>
            <a:endParaRPr lang="es-CO" sz="19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26" name="Diagrama de flujo: terminador 8">
            <a:extLst>
              <a:ext uri="{FF2B5EF4-FFF2-40B4-BE49-F238E27FC236}">
                <a16:creationId xmlns:a16="http://schemas.microsoft.com/office/drawing/2014/main" id="{8AEFD4D4-199B-411C-BAD5-EF14DB48CD50}"/>
              </a:ext>
            </a:extLst>
          </p:cNvPr>
          <p:cNvSpPr/>
          <p:nvPr/>
        </p:nvSpPr>
        <p:spPr>
          <a:xfrm>
            <a:off x="0" y="5973871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Caracterización </a:t>
            </a:r>
            <a:r>
              <a:rPr lang="es-CO" sz="1900" dirty="0" err="1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Cv</a:t>
            </a:r>
            <a:endParaRPr lang="es-CO" sz="19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32" name="Diagrama de flujo: terminador 8">
            <a:extLst>
              <a:ext uri="{FF2B5EF4-FFF2-40B4-BE49-F238E27FC236}">
                <a16:creationId xmlns:a16="http://schemas.microsoft.com/office/drawing/2014/main" id="{784DB563-3511-4FA9-BB42-EE2BC560EECF}"/>
              </a:ext>
            </a:extLst>
          </p:cNvPr>
          <p:cNvSpPr/>
          <p:nvPr/>
        </p:nvSpPr>
        <p:spPr>
          <a:xfrm>
            <a:off x="4517575" y="2001035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Acumulados</a:t>
            </a:r>
          </a:p>
        </p:txBody>
      </p:sp>
      <p:sp>
        <p:nvSpPr>
          <p:cNvPr id="14" name="Diagrama de flujo: terminador 8">
            <a:extLst>
              <a:ext uri="{FF2B5EF4-FFF2-40B4-BE49-F238E27FC236}">
                <a16:creationId xmlns:a16="http://schemas.microsoft.com/office/drawing/2014/main" id="{8AD54A97-0EC0-4982-ABF9-F57A4347586A}"/>
              </a:ext>
            </a:extLst>
          </p:cNvPr>
          <p:cNvSpPr/>
          <p:nvPr/>
        </p:nvSpPr>
        <p:spPr>
          <a:xfrm>
            <a:off x="4517575" y="4645989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Modalidad </a:t>
            </a:r>
            <a:r>
              <a:rPr lang="es-CO" sz="1900" dirty="0" err="1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Cv</a:t>
            </a:r>
            <a:endParaRPr lang="es-CO" sz="19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5" name="Diagrama de flujo: terminador 8">
            <a:extLst>
              <a:ext uri="{FF2B5EF4-FFF2-40B4-BE49-F238E27FC236}">
                <a16:creationId xmlns:a16="http://schemas.microsoft.com/office/drawing/2014/main" id="{B740C162-29E9-4F6D-B9CC-D3A1B25A8A16}"/>
              </a:ext>
            </a:extLst>
          </p:cNvPr>
          <p:cNvSpPr/>
          <p:nvPr/>
        </p:nvSpPr>
        <p:spPr>
          <a:xfrm>
            <a:off x="4517575" y="5520635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Modalidad </a:t>
            </a:r>
            <a:r>
              <a:rPr lang="es-CO" sz="1900" dirty="0" err="1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Sk</a:t>
            </a:r>
            <a:endParaRPr lang="es-CO" sz="19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6" name="Diagrama de flujo: terminador 8">
            <a:extLst>
              <a:ext uri="{FF2B5EF4-FFF2-40B4-BE49-F238E27FC236}">
                <a16:creationId xmlns:a16="http://schemas.microsoft.com/office/drawing/2014/main" id="{5A739098-B59C-4A8B-BAA2-033A36E3E2BD}"/>
              </a:ext>
            </a:extLst>
          </p:cNvPr>
          <p:cNvSpPr/>
          <p:nvPr/>
        </p:nvSpPr>
        <p:spPr>
          <a:xfrm>
            <a:off x="8508609" y="4459081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Tablero Corporativo Competidores</a:t>
            </a:r>
          </a:p>
        </p:txBody>
      </p:sp>
      <p:sp>
        <p:nvSpPr>
          <p:cNvPr id="27" name="Diagrama de flujo: terminador 8">
            <a:extLst>
              <a:ext uri="{FF2B5EF4-FFF2-40B4-BE49-F238E27FC236}">
                <a16:creationId xmlns:a16="http://schemas.microsoft.com/office/drawing/2014/main" id="{3EBFDB7A-60DD-4680-953C-1B4F3DC37D52}"/>
              </a:ext>
            </a:extLst>
          </p:cNvPr>
          <p:cNvSpPr/>
          <p:nvPr/>
        </p:nvSpPr>
        <p:spPr>
          <a:xfrm>
            <a:off x="8508609" y="3104773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Ecosistemas</a:t>
            </a:r>
          </a:p>
        </p:txBody>
      </p:sp>
      <p:sp>
        <p:nvSpPr>
          <p:cNvPr id="28" name="Diagrama de flujo: terminador 8">
            <a:extLst>
              <a:ext uri="{FF2B5EF4-FFF2-40B4-BE49-F238E27FC236}">
                <a16:creationId xmlns:a16="http://schemas.microsoft.com/office/drawing/2014/main" id="{690C26B9-BCF9-4740-9012-61C7A7869CAF}"/>
              </a:ext>
            </a:extLst>
          </p:cNvPr>
          <p:cNvSpPr/>
          <p:nvPr/>
        </p:nvSpPr>
        <p:spPr>
          <a:xfrm>
            <a:off x="4517575" y="2797655"/>
            <a:ext cx="3496476" cy="6142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84 w 20909"/>
              <a:gd name="connsiteY0" fmla="*/ 0 h 21600"/>
              <a:gd name="connsiteX1" fmla="*/ 17434 w 20909"/>
              <a:gd name="connsiteY1" fmla="*/ 0 h 21600"/>
              <a:gd name="connsiteX2" fmla="*/ 20909 w 20909"/>
              <a:gd name="connsiteY2" fmla="*/ 10800 h 21600"/>
              <a:gd name="connsiteX3" fmla="*/ 17434 w 20909"/>
              <a:gd name="connsiteY3" fmla="*/ 21600 h 21600"/>
              <a:gd name="connsiteX4" fmla="*/ 2784 w 20909"/>
              <a:gd name="connsiteY4" fmla="*/ 21600 h 21600"/>
              <a:gd name="connsiteX5" fmla="*/ 0 w 20909"/>
              <a:gd name="connsiteY5" fmla="*/ 10800 h 21600"/>
              <a:gd name="connsiteX6" fmla="*/ 2784 w 20909"/>
              <a:gd name="connsiteY6" fmla="*/ 0 h 21600"/>
              <a:gd name="connsiteX0" fmla="*/ 2784 w 19887"/>
              <a:gd name="connsiteY0" fmla="*/ 0 h 21600"/>
              <a:gd name="connsiteX1" fmla="*/ 17434 w 19887"/>
              <a:gd name="connsiteY1" fmla="*/ 0 h 21600"/>
              <a:gd name="connsiteX2" fmla="*/ 19887 w 19887"/>
              <a:gd name="connsiteY2" fmla="*/ 10597 h 21600"/>
              <a:gd name="connsiteX3" fmla="*/ 17434 w 19887"/>
              <a:gd name="connsiteY3" fmla="*/ 21600 h 21600"/>
              <a:gd name="connsiteX4" fmla="*/ 2784 w 19887"/>
              <a:gd name="connsiteY4" fmla="*/ 21600 h 21600"/>
              <a:gd name="connsiteX5" fmla="*/ 0 w 19887"/>
              <a:gd name="connsiteY5" fmla="*/ 10800 h 21600"/>
              <a:gd name="connsiteX6" fmla="*/ 2784 w 19887"/>
              <a:gd name="connsiteY6" fmla="*/ 0 h 21600"/>
              <a:gd name="connsiteX0" fmla="*/ 2480 w 19583"/>
              <a:gd name="connsiteY0" fmla="*/ 0 h 21600"/>
              <a:gd name="connsiteX1" fmla="*/ 17130 w 19583"/>
              <a:gd name="connsiteY1" fmla="*/ 0 h 21600"/>
              <a:gd name="connsiteX2" fmla="*/ 19583 w 19583"/>
              <a:gd name="connsiteY2" fmla="*/ 10597 h 21600"/>
              <a:gd name="connsiteX3" fmla="*/ 17130 w 19583"/>
              <a:gd name="connsiteY3" fmla="*/ 21600 h 21600"/>
              <a:gd name="connsiteX4" fmla="*/ 2480 w 19583"/>
              <a:gd name="connsiteY4" fmla="*/ 21600 h 21600"/>
              <a:gd name="connsiteX5" fmla="*/ 0 w 19583"/>
              <a:gd name="connsiteY5" fmla="*/ 10800 h 21600"/>
              <a:gd name="connsiteX6" fmla="*/ 2480 w 19583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3" h="21600">
                <a:moveTo>
                  <a:pt x="2480" y="0"/>
                </a:moveTo>
                <a:lnTo>
                  <a:pt x="17130" y="0"/>
                </a:lnTo>
                <a:cubicBezTo>
                  <a:pt x="19049" y="0"/>
                  <a:pt x="19583" y="4632"/>
                  <a:pt x="19583" y="10597"/>
                </a:cubicBezTo>
                <a:cubicBezTo>
                  <a:pt x="19583" y="16562"/>
                  <a:pt x="19049" y="21600"/>
                  <a:pt x="17130" y="21600"/>
                </a:cubicBezTo>
                <a:lnTo>
                  <a:pt x="2480" y="21600"/>
                </a:lnTo>
                <a:cubicBezTo>
                  <a:pt x="561" y="21600"/>
                  <a:pt x="0" y="16765"/>
                  <a:pt x="0" y="10800"/>
                </a:cubicBezTo>
                <a:cubicBezTo>
                  <a:pt x="0" y="4835"/>
                  <a:pt x="561" y="0"/>
                  <a:pt x="2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Alivios</a:t>
            </a:r>
          </a:p>
        </p:txBody>
      </p:sp>
    </p:spTree>
    <p:extLst>
      <p:ext uri="{BB962C8B-B14F-4D97-AF65-F5344CB8AC3E}">
        <p14:creationId xmlns:p14="http://schemas.microsoft.com/office/powerpoint/2010/main" val="404125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F4CDF9B-5913-4E84-91C1-2A033C89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" t="19695" r="29736" b="9695"/>
          <a:stretch/>
        </p:blipFill>
        <p:spPr>
          <a:xfrm>
            <a:off x="866274" y="-2381318"/>
            <a:ext cx="12192000" cy="6959904"/>
          </a:xfrm>
          <a:prstGeom prst="rect">
            <a:avLst/>
          </a:prstGeom>
          <a:solidFill>
            <a:srgbClr val="F1A543"/>
          </a:soli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DD1620C-CE38-4C31-AE99-DA6B170D8961}"/>
              </a:ext>
            </a:extLst>
          </p:cNvPr>
          <p:cNvSpPr txBox="1"/>
          <p:nvPr/>
        </p:nvSpPr>
        <p:spPr>
          <a:xfrm>
            <a:off x="1325915" y="664250"/>
            <a:ext cx="5101390" cy="1446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4400" dirty="0">
                <a:solidFill>
                  <a:schemeClr val="accent4"/>
                </a:solidFill>
              </a:rPr>
              <a:t>INFORMES RIESGO DE CRÉDITO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5AD2F8-7293-49C2-947F-05188CCF21E0}"/>
              </a:ext>
            </a:extLst>
          </p:cNvPr>
          <p:cNvSpPr txBox="1"/>
          <p:nvPr/>
        </p:nvSpPr>
        <p:spPr>
          <a:xfrm>
            <a:off x="6962274" y="6022414"/>
            <a:ext cx="23421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Rodamientos mensual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A60A0-2D03-405F-82DE-C6A1477A8924}"/>
              </a:ext>
            </a:extLst>
          </p:cNvPr>
          <p:cNvSpPr txBox="1"/>
          <p:nvPr/>
        </p:nvSpPr>
        <p:spPr>
          <a:xfrm>
            <a:off x="7764378" y="4025202"/>
            <a:ext cx="23421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Rodamientos diario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1B2856-09BB-4875-9FF9-AEACEA7FB9B0}"/>
              </a:ext>
            </a:extLst>
          </p:cNvPr>
          <p:cNvSpPr txBox="1"/>
          <p:nvPr/>
        </p:nvSpPr>
        <p:spPr>
          <a:xfrm>
            <a:off x="7764378" y="4762637"/>
            <a:ext cx="308008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Alivios y desembolsos diario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0ABF3B-2CD7-4C8F-9E56-6A213EB34963}"/>
              </a:ext>
            </a:extLst>
          </p:cNvPr>
          <p:cNvSpPr txBox="1"/>
          <p:nvPr/>
        </p:nvSpPr>
        <p:spPr>
          <a:xfrm>
            <a:off x="3015914" y="3244334"/>
            <a:ext cx="308008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Tablero </a:t>
            </a:r>
            <a:r>
              <a:rPr lang="es-CO" dirty="0" err="1"/>
              <a:t>clusterización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B9CB6A-CF2F-4C0D-8329-A56134B77D1D}"/>
              </a:ext>
            </a:extLst>
          </p:cNvPr>
          <p:cNvSpPr txBox="1"/>
          <p:nvPr/>
        </p:nvSpPr>
        <p:spPr>
          <a:xfrm>
            <a:off x="2887580" y="4095634"/>
            <a:ext cx="308008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Competidores - Sectorial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5CBCBA-1829-4071-9905-0E4439EAF296}"/>
              </a:ext>
            </a:extLst>
          </p:cNvPr>
          <p:cNvSpPr txBox="1"/>
          <p:nvPr/>
        </p:nvSpPr>
        <p:spPr>
          <a:xfrm>
            <a:off x="8456265" y="1750991"/>
            <a:ext cx="47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ighlight>
                  <a:srgbClr val="00FF00"/>
                </a:highlight>
              </a:rPr>
              <a:t>Cesar</a:t>
            </a:r>
          </a:p>
        </p:txBody>
      </p:sp>
    </p:spTree>
    <p:extLst>
      <p:ext uri="{BB962C8B-B14F-4D97-AF65-F5344CB8AC3E}">
        <p14:creationId xmlns:p14="http://schemas.microsoft.com/office/powerpoint/2010/main" val="14749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F4CDF9B-5913-4E84-91C1-2A033C89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" t="19695" r="29736" b="9695"/>
          <a:stretch/>
        </p:blipFill>
        <p:spPr>
          <a:xfrm>
            <a:off x="0" y="-66325"/>
            <a:ext cx="12192000" cy="69599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DD1620C-CE38-4C31-AE99-DA6B170D8961}"/>
              </a:ext>
            </a:extLst>
          </p:cNvPr>
          <p:cNvSpPr txBox="1"/>
          <p:nvPr/>
        </p:nvSpPr>
        <p:spPr>
          <a:xfrm>
            <a:off x="247870" y="3666495"/>
            <a:ext cx="5101390" cy="1446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4400" dirty="0">
                <a:solidFill>
                  <a:schemeClr val="accent4"/>
                </a:solidFill>
              </a:rPr>
              <a:t>TABLERO DE CLUSTERIZACIÓN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5AD2F8-7293-49C2-947F-05188CCF21E0}"/>
              </a:ext>
            </a:extLst>
          </p:cNvPr>
          <p:cNvSpPr txBox="1"/>
          <p:nvPr/>
        </p:nvSpPr>
        <p:spPr>
          <a:xfrm>
            <a:off x="3365223" y="6380540"/>
            <a:ext cx="23421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Vista tradicional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A60A0-2D03-405F-82DE-C6A1477A8924}"/>
              </a:ext>
            </a:extLst>
          </p:cNvPr>
          <p:cNvSpPr txBox="1"/>
          <p:nvPr/>
        </p:nvSpPr>
        <p:spPr>
          <a:xfrm>
            <a:off x="7764378" y="4025202"/>
            <a:ext cx="23421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Vista PN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1B2856-09BB-4875-9FF9-AEACEA7FB9B0}"/>
              </a:ext>
            </a:extLst>
          </p:cNvPr>
          <p:cNvSpPr txBox="1"/>
          <p:nvPr/>
        </p:nvSpPr>
        <p:spPr>
          <a:xfrm>
            <a:off x="7764378" y="4762637"/>
            <a:ext cx="308008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Vista PJ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7F97B6-6F7B-499E-8B95-2DE0CE38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05" y="4789241"/>
            <a:ext cx="3424269" cy="6324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7729691-BEA6-4165-A8E2-AEC50664C5A4}"/>
              </a:ext>
            </a:extLst>
          </p:cNvPr>
          <p:cNvSpPr txBox="1"/>
          <p:nvPr/>
        </p:nvSpPr>
        <p:spPr>
          <a:xfrm>
            <a:off x="3753853" y="3244334"/>
            <a:ext cx="23421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Vista </a:t>
            </a:r>
            <a:r>
              <a:rPr lang="es-CO" dirty="0" err="1"/>
              <a:t>originación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BA1288-74E1-4118-A1AC-8B3F3248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019" y="3883398"/>
            <a:ext cx="3424269" cy="63241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9BC5A1D-3158-4958-BE18-402D55E2C45A}"/>
              </a:ext>
            </a:extLst>
          </p:cNvPr>
          <p:cNvSpPr txBox="1"/>
          <p:nvPr/>
        </p:nvSpPr>
        <p:spPr>
          <a:xfrm>
            <a:off x="3753853" y="4014937"/>
            <a:ext cx="23421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Vista cobranza?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23A8E18-C8A5-4475-968E-DB03FADC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195" y="3214483"/>
            <a:ext cx="3424269" cy="6324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1B8ADA4-C43F-4C91-921A-9254610D506E}"/>
              </a:ext>
            </a:extLst>
          </p:cNvPr>
          <p:cNvSpPr txBox="1"/>
          <p:nvPr/>
        </p:nvSpPr>
        <p:spPr>
          <a:xfrm>
            <a:off x="3753853" y="3288360"/>
            <a:ext cx="23421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Vista general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EDCF78-6ADC-4111-A607-BDCA331B5D24}"/>
              </a:ext>
            </a:extLst>
          </p:cNvPr>
          <p:cNvSpPr txBox="1"/>
          <p:nvPr/>
        </p:nvSpPr>
        <p:spPr>
          <a:xfrm>
            <a:off x="7323942" y="1735602"/>
            <a:ext cx="342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CAMBIAR ORDEN, EL TERCER BLOQUE EN LA MITAD Y EL DE LA MITAD DE ÚLTIMO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3CFF4C-FF81-4A5C-A807-A3DE5B02A6BC}"/>
              </a:ext>
            </a:extLst>
          </p:cNvPr>
          <p:cNvSpPr txBox="1"/>
          <p:nvPr/>
        </p:nvSpPr>
        <p:spPr>
          <a:xfrm>
            <a:off x="7988968" y="859053"/>
            <a:ext cx="47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ighlight>
                  <a:srgbClr val="00FF00"/>
                </a:highlight>
              </a:rPr>
              <a:t>Cesar</a:t>
            </a:r>
          </a:p>
        </p:txBody>
      </p:sp>
    </p:spTree>
    <p:extLst>
      <p:ext uri="{BB962C8B-B14F-4D97-AF65-F5344CB8AC3E}">
        <p14:creationId xmlns:p14="http://schemas.microsoft.com/office/powerpoint/2010/main" val="74682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578D8F-A259-41D5-9421-C1A5E27D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3"/>
            <a:ext cx="12199056" cy="6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8F284D-9A38-4C4B-AEF0-0A4D277877A3}"/>
              </a:ext>
            </a:extLst>
          </p:cNvPr>
          <p:cNvSpPr txBox="1"/>
          <p:nvPr/>
        </p:nvSpPr>
        <p:spPr>
          <a:xfrm>
            <a:off x="106018" y="159026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3CCCC"/>
                </a:solidFill>
              </a:rPr>
              <a:t>GENERAL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C1CB4E-00D8-4350-A4F1-7EBA11AD549B}"/>
              </a:ext>
            </a:extLst>
          </p:cNvPr>
          <p:cNvSpPr/>
          <p:nvPr/>
        </p:nvSpPr>
        <p:spPr>
          <a:xfrm>
            <a:off x="2113722" y="2611722"/>
            <a:ext cx="9869012" cy="16345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D80472-22DC-43DE-980C-F370FBE2DD5B}"/>
              </a:ext>
            </a:extLst>
          </p:cNvPr>
          <p:cNvSpPr/>
          <p:nvPr/>
        </p:nvSpPr>
        <p:spPr>
          <a:xfrm>
            <a:off x="5069846" y="785008"/>
            <a:ext cx="2849218" cy="182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F0D975-ECD1-4A7E-A711-E694E8B611F7}"/>
              </a:ext>
            </a:extLst>
          </p:cNvPr>
          <p:cNvSpPr txBox="1"/>
          <p:nvPr/>
        </p:nvSpPr>
        <p:spPr>
          <a:xfrm>
            <a:off x="2298822" y="6415230"/>
            <a:ext cx="1795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highlight>
                  <a:srgbClr val="00FFFF"/>
                </a:highlight>
              </a:rPr>
              <a:t>Jose hace todo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CE15C79-ADFB-43EF-99E1-4F70EC019DEB}"/>
              </a:ext>
            </a:extLst>
          </p:cNvPr>
          <p:cNvSpPr txBox="1"/>
          <p:nvPr/>
        </p:nvSpPr>
        <p:spPr>
          <a:xfrm>
            <a:off x="2195739" y="2546379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COBRANZA DIANITA VELÁSQUEZ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F8B6F5-0BEC-44F9-8690-6D6A659A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76" y="1005475"/>
            <a:ext cx="2739158" cy="167158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C8ECA94-F6A5-4618-B7A8-5FB91EE41039}"/>
              </a:ext>
            </a:extLst>
          </p:cNvPr>
          <p:cNvSpPr txBox="1"/>
          <p:nvPr/>
        </p:nvSpPr>
        <p:spPr>
          <a:xfrm>
            <a:off x="10084145" y="793283"/>
            <a:ext cx="210785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RATING SECTORIAL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86DBE3-7F79-41B4-9921-BCBE4E758150}"/>
              </a:ext>
            </a:extLst>
          </p:cNvPr>
          <p:cNvSpPr txBox="1"/>
          <p:nvPr/>
        </p:nvSpPr>
        <p:spPr>
          <a:xfrm>
            <a:off x="2447033" y="785007"/>
            <a:ext cx="198058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ALERTAS BEATRIZ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B1C8B3-1013-41F8-B20A-1C4A6581FCB8}"/>
              </a:ext>
            </a:extLst>
          </p:cNvPr>
          <p:cNvSpPr txBox="1"/>
          <p:nvPr/>
        </p:nvSpPr>
        <p:spPr>
          <a:xfrm>
            <a:off x="5124876" y="793282"/>
            <a:ext cx="198058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AFFORDABILITY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EAF25AE-57B1-436C-ACB2-255BBF1B76A3}"/>
              </a:ext>
            </a:extLst>
          </p:cNvPr>
          <p:cNvSpPr/>
          <p:nvPr/>
        </p:nvSpPr>
        <p:spPr>
          <a:xfrm>
            <a:off x="1961322" y="4187726"/>
            <a:ext cx="10021412" cy="2511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4F3853-ECE9-4804-8290-87A177DDCAF2}"/>
              </a:ext>
            </a:extLst>
          </p:cNvPr>
          <p:cNvSpPr txBox="1"/>
          <p:nvPr/>
        </p:nvSpPr>
        <p:spPr>
          <a:xfrm>
            <a:off x="4814376" y="4130659"/>
            <a:ext cx="341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3CCCC"/>
                </a:solidFill>
              </a:rPr>
              <a:t>ESTA SEMANA LA DEFINIMOS BIEN DE ACUERDO A LAS REUNIONES QUE TENGAMOS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CEBAE73-8905-4F1F-93FC-DA65533DB4AF}"/>
              </a:ext>
            </a:extLst>
          </p:cNvPr>
          <p:cNvSpPr txBox="1"/>
          <p:nvPr/>
        </p:nvSpPr>
        <p:spPr>
          <a:xfrm>
            <a:off x="7864034" y="3392766"/>
            <a:ext cx="47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ighlight>
                  <a:srgbClr val="00FF00"/>
                </a:highlight>
              </a:rPr>
              <a:t>PENDIENTE DEFINIR DUEÑO(S)</a:t>
            </a:r>
          </a:p>
        </p:txBody>
      </p:sp>
    </p:spTree>
    <p:extLst>
      <p:ext uri="{BB962C8B-B14F-4D97-AF65-F5344CB8AC3E}">
        <p14:creationId xmlns:p14="http://schemas.microsoft.com/office/powerpoint/2010/main" val="30084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578D8F-A259-41D5-9421-C1A5E27D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3"/>
            <a:ext cx="12199056" cy="6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8F284D-9A38-4C4B-AEF0-0A4D277877A3}"/>
              </a:ext>
            </a:extLst>
          </p:cNvPr>
          <p:cNvSpPr txBox="1"/>
          <p:nvPr/>
        </p:nvSpPr>
        <p:spPr>
          <a:xfrm>
            <a:off x="106018" y="159026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3CCCC"/>
                </a:solidFill>
              </a:rPr>
              <a:t>TRADICIONAL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CC8ACE-F118-4668-8263-604A58F498F3}"/>
              </a:ext>
            </a:extLst>
          </p:cNvPr>
          <p:cNvSpPr txBox="1"/>
          <p:nvPr/>
        </p:nvSpPr>
        <p:spPr>
          <a:xfrm>
            <a:off x="8779133" y="1015711"/>
            <a:ext cx="379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Esta es la calificación NO modificada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C1CB4E-00D8-4350-A4F1-7EBA11AD549B}"/>
              </a:ext>
            </a:extLst>
          </p:cNvPr>
          <p:cNvSpPr/>
          <p:nvPr/>
        </p:nvSpPr>
        <p:spPr>
          <a:xfrm>
            <a:off x="2113722" y="2611722"/>
            <a:ext cx="9869012" cy="16345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D80472-22DC-43DE-980C-F370FBE2DD5B}"/>
              </a:ext>
            </a:extLst>
          </p:cNvPr>
          <p:cNvSpPr/>
          <p:nvPr/>
        </p:nvSpPr>
        <p:spPr>
          <a:xfrm>
            <a:off x="5069846" y="785008"/>
            <a:ext cx="2849218" cy="182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F94145-C223-4E8E-9E3C-F5845D0A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12" y="2853363"/>
            <a:ext cx="2914934" cy="145746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CE15C79-ADFB-43EF-99E1-4F70EC019DEB}"/>
              </a:ext>
            </a:extLst>
          </p:cNvPr>
          <p:cNvSpPr txBox="1"/>
          <p:nvPr/>
        </p:nvSpPr>
        <p:spPr>
          <a:xfrm>
            <a:off x="2195739" y="2546379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EVOLUCIÓN CASTIGOS POR SALDO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F8B6F5-0BEC-44F9-8690-6D6A659A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876" y="1005475"/>
            <a:ext cx="2739158" cy="167158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C8ECA94-F6A5-4618-B7A8-5FB91EE41039}"/>
              </a:ext>
            </a:extLst>
          </p:cNvPr>
          <p:cNvSpPr txBox="1"/>
          <p:nvPr/>
        </p:nvSpPr>
        <p:spPr>
          <a:xfrm>
            <a:off x="4886420" y="828383"/>
            <a:ext cx="37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9999"/>
                </a:solidFill>
              </a:rPr>
              <a:t>PROVISIÓN DE BALANCE POR CATEGORÍA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28E4CE-7330-4C9F-8101-B2B0A4E1EDEB}"/>
              </a:ext>
            </a:extLst>
          </p:cNvPr>
          <p:cNvSpPr txBox="1"/>
          <p:nvPr/>
        </p:nvSpPr>
        <p:spPr>
          <a:xfrm>
            <a:off x="7122156" y="3113432"/>
            <a:ext cx="47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ighlight>
                  <a:srgbClr val="00FFFF"/>
                </a:highlight>
              </a:rPr>
              <a:t>Jose hace todo</a:t>
            </a:r>
          </a:p>
        </p:txBody>
      </p:sp>
    </p:spTree>
    <p:extLst>
      <p:ext uri="{BB962C8B-B14F-4D97-AF65-F5344CB8AC3E}">
        <p14:creationId xmlns:p14="http://schemas.microsoft.com/office/powerpoint/2010/main" val="1953940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315</Words>
  <Application>Microsoft Office PowerPoint</Application>
  <PresentationFormat>Panorámica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Gotham Rounded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Gomez Cardeno</dc:creator>
  <cp:lastModifiedBy>Cesar Augusto Hernandez Rodriguez</cp:lastModifiedBy>
  <cp:revision>61</cp:revision>
  <dcterms:created xsi:type="dcterms:W3CDTF">2020-05-09T13:36:03Z</dcterms:created>
  <dcterms:modified xsi:type="dcterms:W3CDTF">2021-03-02T19:26:27Z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dff26-5887-4e5c-8426-6e404c233df0_Enabled">
    <vt:lpwstr>true</vt:lpwstr>
  </property>
  <property fmtid="{D5CDD505-2E9C-101B-9397-08002B2CF9AE}" pid="3" name="MSIP_Label_71bdff26-5887-4e5c-8426-6e404c233df0_SetDate">
    <vt:lpwstr>2020-10-15T04:21:22Z</vt:lpwstr>
  </property>
  <property fmtid="{D5CDD505-2E9C-101B-9397-08002B2CF9AE}" pid="4" name="MSIP_Label_71bdff26-5887-4e5c-8426-6e404c233df0_Method">
    <vt:lpwstr>Standard</vt:lpwstr>
  </property>
  <property fmtid="{D5CDD505-2E9C-101B-9397-08002B2CF9AE}" pid="5" name="MSIP_Label_71bdff26-5887-4e5c-8426-6e404c233df0_Name">
    <vt:lpwstr>71bdff26-5887-4e5c-8426-6e404c233df0</vt:lpwstr>
  </property>
  <property fmtid="{D5CDD505-2E9C-101B-9397-08002B2CF9AE}" pid="6" name="MSIP_Label_71bdff26-5887-4e5c-8426-6e404c233df0_SiteId">
    <vt:lpwstr>b5e244bd-c492-495b-8b10-61bfd453e423</vt:lpwstr>
  </property>
  <property fmtid="{D5CDD505-2E9C-101B-9397-08002B2CF9AE}" pid="7" name="MSIP_Label_71bdff26-5887-4e5c-8426-6e404c233df0_ActionId">
    <vt:lpwstr>58909f70-2b1e-42e4-8381-0000790c88cb</vt:lpwstr>
  </property>
  <property fmtid="{D5CDD505-2E9C-101B-9397-08002B2CF9AE}" pid="8" name="MSIP_Label_71bdff26-5887-4e5c-8426-6e404c233df0_ContentBits">
    <vt:lpwstr>0</vt:lpwstr>
  </property>
</Properties>
</file>