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351F8-44CF-4584-8956-7D9DA2624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DF111A-B0FA-4702-8115-AA1DE68B5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6FF0D0-275A-4598-94B0-4FD7A7E7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B6BD-B490-48C8-B255-BD4547A76B7C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4DCC4-B01F-4BD9-BE6D-94169764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9B2AF-7781-486D-BD10-50D27461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2163-35B6-4577-B88F-9727631FB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30B9B-DBFB-4787-A8CA-0E37268D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718DF6-DC34-4C70-A2FD-9CF8B1C95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DC0B89-97F2-43E0-9C40-B5698A04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B6BD-B490-48C8-B255-BD4547A76B7C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C2249-CA8F-4AB6-8D13-71D7DE29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B9BCDB-8C90-4745-9FCE-403B4206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2163-35B6-4577-B88F-9727631FB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99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925B1E-B88A-4430-B7C0-B501623FE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16AC30-F635-4081-8F9F-5F0328183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838B0-2C4C-4F87-8C49-BD0E51330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B6BD-B490-48C8-B255-BD4547A76B7C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AB013-7E5D-471C-BABD-389B078B3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17149F-935D-4316-8D55-F995B407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2163-35B6-4577-B88F-9727631FB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49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075D1-FCC1-4805-8442-71E8C720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52DBFF-E256-4C51-9E49-E3CF76DE7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95591-B535-4441-B6D3-71D1CBAE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B6BD-B490-48C8-B255-BD4547A76B7C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D7097-ADD4-4303-993F-A70D3019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3E76D-73BA-404F-963B-D0BA39B3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2163-35B6-4577-B88F-9727631FB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4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80B77-2513-4500-8AA4-7370E81D6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3D4CD1-8628-4CCA-B856-12DB1AC06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DD2053-3B1B-4254-BD6E-A899BF31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B6BD-B490-48C8-B255-BD4547A76B7C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4345B3-D133-44EE-8AFD-917BF490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2C7B9F-E3A0-4397-85BD-247E6945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2163-35B6-4577-B88F-9727631FB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4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E951F-1EF2-4CD9-8228-2BF10B40F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78688D-978E-451C-8A2C-85CC29D2C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9C75AD-5B6F-40BD-9A8F-F8C752B3E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727EE0-D8A9-421A-AFB0-BC7C7A3EE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B6BD-B490-48C8-B255-BD4547A76B7C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5BE6DF-1C81-4473-83A7-0221D31DA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80C78-C03B-4154-83C2-05C24EA6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2163-35B6-4577-B88F-9727631FB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38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ED6F5-2F3F-4E54-A397-F45CF13E7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3C0620-B6F2-4BC2-B0E3-05A09514B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39C345-D15F-46CD-AE5D-36DAD2DFD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4D10F0-03E0-423C-9A40-79FBF9525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5E879D-2722-4E72-8714-529728FEE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A1D6FB-4AA8-4DC9-ADD4-D7E53370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B6BD-B490-48C8-B255-BD4547A76B7C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1CCA23-45C4-4A5F-ABCD-3CC1717B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E4EA55-1784-43C6-9E66-25219C99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2163-35B6-4577-B88F-9727631FB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08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B71DA-5234-4B86-A63C-0A517C77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00079B-7C65-4F34-AD51-ED6D26592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B6BD-B490-48C8-B255-BD4547A76B7C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1E9BF3-1B5D-4210-B9B9-6909C2346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D32E3D-E1E3-4B8B-A895-C6309CFC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2163-35B6-4577-B88F-9727631FB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21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C91F8A-FEF6-48B7-B301-5606AD2E6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B6BD-B490-48C8-B255-BD4547A76B7C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6373F3-8801-46D5-98BA-AE74C0BEE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947D58-C2EA-4519-B4A0-167A2D77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2163-35B6-4577-B88F-9727631FB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78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5C620-ABBC-4541-B6F5-41A1EE346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04636-3409-4078-8E11-904ECD9C1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9EBBE2-CF3C-4F27-8068-DF15DD7FD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B5477-AF7B-4896-A8DE-9309C2D5E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B6BD-B490-48C8-B255-BD4547A76B7C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038BB2-3278-49FF-AAE7-FCC657663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9707F2-C962-49BA-A33C-4FED07D6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2163-35B6-4577-B88F-9727631FB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41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9DD75-EA33-4D64-AE2A-089CC8819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D51945-E7C2-43FB-9CE4-72F6276CD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BC13E-85C5-4B7A-9BC1-C17CC0F86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13C806-8B67-4852-AFC3-3357D03B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B6BD-B490-48C8-B255-BD4547A76B7C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45115C-BB88-465E-BFB0-C3EED800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B0031F-DB17-4E96-B720-C10C11FE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2163-35B6-4577-B88F-9727631FB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43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6E658D-249A-4F96-B90B-97B89F4B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B29FB9-EF1A-4768-B329-1F95D82B1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4C8B64-1F36-4AC6-B4C0-86E46DA42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5B6BD-B490-48C8-B255-BD4547A76B7C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EE2A22-0564-497B-8AAD-9C797835E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1314D-349C-42B6-BA8A-0D8DB959A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62163-35B6-4577-B88F-9727631FB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40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ECE4B-B44A-4CA4-AA07-C5A1AAD999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3FF871-D0C7-44BD-9401-7BC83365E0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56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C457E-76D8-432B-9ACF-56BBF940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985"/>
            <a:ext cx="10515600" cy="1325563"/>
          </a:xfrm>
        </p:spPr>
        <p:txBody>
          <a:bodyPr/>
          <a:lstStyle/>
          <a:p>
            <a:r>
              <a:rPr lang="en-US" altLang="ko-KR" dirty="0"/>
              <a:t>Architecture Style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28271-63C2-4780-9E13-AEE3B5F0A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4" y="1633118"/>
            <a:ext cx="11684000" cy="500489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일반적으로 발생하는 구조적 문제에 대한 </a:t>
            </a:r>
            <a:r>
              <a:rPr lang="en-US" altLang="ko-KR" sz="2400" dirty="0"/>
              <a:t>genera</a:t>
            </a:r>
            <a:r>
              <a:rPr lang="ko-KR" altLang="en-US" sz="2400" dirty="0"/>
              <a:t>하고 </a:t>
            </a:r>
            <a:r>
              <a:rPr lang="en-US" altLang="ko-KR" sz="2400" dirty="0"/>
              <a:t>reusable</a:t>
            </a:r>
            <a:r>
              <a:rPr lang="ko-KR" altLang="en-US" sz="2400" dirty="0"/>
              <a:t>한 구조적 </a:t>
            </a:r>
            <a:r>
              <a:rPr lang="en-US" altLang="ko-KR" sz="2400" dirty="0"/>
              <a:t>layout</a:t>
            </a:r>
            <a:r>
              <a:rPr lang="ko-KR" altLang="en-US" sz="2400" dirty="0"/>
              <a:t>이며 속성</a:t>
            </a:r>
            <a:endParaRPr lang="en-US" altLang="ko-KR" sz="2400" dirty="0"/>
          </a:p>
          <a:p>
            <a:r>
              <a:rPr lang="ko-KR" altLang="en-US" sz="2400" dirty="0"/>
              <a:t>아래 항목들로 구체화 된다</a:t>
            </a:r>
            <a:r>
              <a:rPr lang="en-US" altLang="ko-KR" sz="2400" dirty="0"/>
              <a:t>.</a:t>
            </a:r>
          </a:p>
          <a:p>
            <a:pPr>
              <a:buFontTx/>
              <a:buChar char="-"/>
            </a:pPr>
            <a:r>
              <a:rPr lang="en-US" altLang="ko-KR" sz="2400" dirty="0"/>
              <a:t>Topological Layout of the System</a:t>
            </a:r>
          </a:p>
          <a:p>
            <a:pPr>
              <a:buFontTx/>
              <a:buChar char="-"/>
            </a:pPr>
            <a:r>
              <a:rPr lang="en-US" altLang="ko-KR" sz="2400" dirty="0"/>
              <a:t>Types of Components : Tiers, Layers, Partition,,</a:t>
            </a:r>
          </a:p>
          <a:p>
            <a:pPr>
              <a:buFontTx/>
              <a:buChar char="-"/>
            </a:pPr>
            <a:r>
              <a:rPr lang="en-US" altLang="ko-KR" sz="2400" dirty="0"/>
              <a:t>Types of Connector : Batch, Data Stream, Binding,,,</a:t>
            </a:r>
          </a:p>
          <a:p>
            <a:pPr>
              <a:buFontTx/>
              <a:buChar char="-"/>
            </a:pPr>
            <a:r>
              <a:rPr lang="en-US" altLang="ko-KR" sz="2400" dirty="0"/>
              <a:t>Invariants and Constraints : Direction of Data-flow, Concurrency ..</a:t>
            </a:r>
          </a:p>
        </p:txBody>
      </p:sp>
    </p:spTree>
    <p:extLst>
      <p:ext uri="{BB962C8B-B14F-4D97-AF65-F5344CB8AC3E}">
        <p14:creationId xmlns:p14="http://schemas.microsoft.com/office/powerpoint/2010/main" val="3084086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C457E-76D8-432B-9ACF-56BBF940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985"/>
            <a:ext cx="10515600" cy="1325563"/>
          </a:xfrm>
        </p:spPr>
        <p:txBody>
          <a:bodyPr/>
          <a:lstStyle/>
          <a:p>
            <a:r>
              <a:rPr lang="en-US" altLang="ko-KR" dirty="0"/>
              <a:t>Architecture Style &lt;Data Flow&gt;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28271-63C2-4780-9E13-AEE3B5F0A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4" y="1633118"/>
            <a:ext cx="11684000" cy="500489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Batch Sequential</a:t>
            </a:r>
          </a:p>
          <a:p>
            <a:pPr marL="0" indent="0">
              <a:buNone/>
            </a:pPr>
            <a:r>
              <a:rPr lang="en-US" altLang="ko-KR" sz="2400" dirty="0"/>
              <a:t> Component </a:t>
            </a:r>
            <a:r>
              <a:rPr lang="ko-KR" altLang="en-US" sz="2400" dirty="0"/>
              <a:t>사이에 </a:t>
            </a:r>
            <a:r>
              <a:rPr lang="en-US" altLang="ko-KR" sz="2400" dirty="0"/>
              <a:t>Data transfer</a:t>
            </a:r>
            <a:r>
              <a:rPr lang="ko-KR" altLang="en-US" sz="2400" dirty="0"/>
              <a:t>이 일어나며 </a:t>
            </a:r>
            <a:r>
              <a:rPr lang="en-US" altLang="ko-KR" sz="2400" dirty="0"/>
              <a:t>Data</a:t>
            </a:r>
            <a:r>
              <a:rPr lang="ko-KR" altLang="en-US" sz="2400" dirty="0"/>
              <a:t>의 처리가 순차적일 경우 사용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100" dirty="0"/>
              <a:t> </a:t>
            </a:r>
          </a:p>
          <a:p>
            <a:r>
              <a:rPr lang="en-US" altLang="ko-KR" sz="2400" dirty="0"/>
              <a:t>Pipe-n-Filter</a:t>
            </a:r>
          </a:p>
          <a:p>
            <a:pPr marL="0" indent="0">
              <a:buNone/>
            </a:pPr>
            <a:r>
              <a:rPr lang="en-US" altLang="ko-KR" sz="2400" dirty="0"/>
              <a:t> Realtime</a:t>
            </a:r>
            <a:r>
              <a:rPr lang="ko-KR" altLang="en-US" sz="2400" dirty="0"/>
              <a:t>으로 들어오는 </a:t>
            </a:r>
            <a:r>
              <a:rPr lang="en-US" altLang="ko-KR" sz="2400" dirty="0"/>
              <a:t>Streaming Data</a:t>
            </a:r>
            <a:r>
              <a:rPr lang="ko-KR" altLang="en-US" sz="2400" dirty="0"/>
              <a:t>처리가 필요할 경우 사용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Filter </a:t>
            </a:r>
            <a:r>
              <a:rPr lang="ko-KR" altLang="en-US" sz="2400" dirty="0"/>
              <a:t>자체가 독립적인 </a:t>
            </a:r>
            <a:r>
              <a:rPr lang="en-US" altLang="ko-KR" sz="2400" dirty="0"/>
              <a:t>data </a:t>
            </a:r>
            <a:r>
              <a:rPr lang="ko-KR" altLang="en-US" sz="2400" dirty="0"/>
              <a:t>처리 </a:t>
            </a:r>
            <a:r>
              <a:rPr lang="en-US" altLang="ko-KR" sz="2400" dirty="0"/>
              <a:t>module</a:t>
            </a:r>
            <a:r>
              <a:rPr lang="ko-KR" altLang="en-US" sz="2400" dirty="0"/>
              <a:t>로 </a:t>
            </a:r>
            <a:r>
              <a:rPr lang="en-US" altLang="ko-KR" sz="2400" dirty="0"/>
              <a:t>Filter</a:t>
            </a:r>
            <a:r>
              <a:rPr lang="ko-KR" altLang="en-US" sz="2400" dirty="0"/>
              <a:t>를 재사용 가능한 장점이 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2FA26B-0689-42C6-85C5-379EA1927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865" y="2445884"/>
            <a:ext cx="6388441" cy="11355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80980D-0AD3-47A9-832A-AAE20CC5C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381" y="4961615"/>
            <a:ext cx="62579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93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C457E-76D8-432B-9ACF-56BBF940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985"/>
            <a:ext cx="10515600" cy="1325563"/>
          </a:xfrm>
        </p:spPr>
        <p:txBody>
          <a:bodyPr/>
          <a:lstStyle/>
          <a:p>
            <a:r>
              <a:rPr lang="en-US" altLang="ko-KR" dirty="0"/>
              <a:t>Architecture Style &lt;Layered&gt;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28271-63C2-4780-9E13-AEE3B5F0A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4" y="1633118"/>
            <a:ext cx="10130970" cy="500489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Layered</a:t>
            </a:r>
          </a:p>
          <a:p>
            <a:pPr marL="0" indent="0">
              <a:buNone/>
            </a:pPr>
            <a:r>
              <a:rPr lang="en-US" altLang="ko-KR" sz="2400" dirty="0"/>
              <a:t> System</a:t>
            </a:r>
            <a:r>
              <a:rPr lang="ko-KR" altLang="en-US" sz="2400" dirty="0"/>
              <a:t>을 </a:t>
            </a:r>
            <a:r>
              <a:rPr lang="en-US" altLang="ko-KR" sz="2400" dirty="0"/>
              <a:t>unique role</a:t>
            </a:r>
            <a:r>
              <a:rPr lang="ko-KR" altLang="en-US" sz="2400" dirty="0"/>
              <a:t>을 가진 여러 </a:t>
            </a:r>
            <a:r>
              <a:rPr lang="en-US" altLang="ko-KR" sz="2400" dirty="0"/>
              <a:t>layer</a:t>
            </a:r>
            <a:r>
              <a:rPr lang="ko-KR" altLang="en-US" sz="2400" dirty="0"/>
              <a:t>로 나누는 </a:t>
            </a:r>
            <a:r>
              <a:rPr lang="en-US" altLang="ko-KR" sz="2400" dirty="0"/>
              <a:t>architecture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ko-KR" altLang="en-US" sz="2400" dirty="0"/>
              <a:t>각각의 </a:t>
            </a:r>
            <a:r>
              <a:rPr lang="en-US" altLang="ko-KR" sz="2400" dirty="0"/>
              <a:t>Layer</a:t>
            </a:r>
            <a:r>
              <a:rPr lang="ko-KR" altLang="en-US" sz="2400" dirty="0"/>
              <a:t>는 독립된 </a:t>
            </a:r>
            <a:r>
              <a:rPr lang="en-US" altLang="ko-KR" sz="2400" dirty="0"/>
              <a:t>R&amp;R</a:t>
            </a:r>
            <a:r>
              <a:rPr lang="ko-KR" altLang="en-US" sz="2400" dirty="0"/>
              <a:t>을 가지고 하위 </a:t>
            </a:r>
            <a:r>
              <a:rPr lang="en-US" altLang="ko-KR" sz="2400" dirty="0"/>
              <a:t>Layer</a:t>
            </a:r>
            <a:r>
              <a:rPr lang="ko-KR" altLang="en-US" sz="2400" dirty="0"/>
              <a:t>에 대해서만 </a:t>
            </a:r>
            <a:r>
              <a:rPr lang="en-US" altLang="ko-KR" sz="2400" dirty="0"/>
              <a:t>dependency</a:t>
            </a:r>
            <a:r>
              <a:rPr lang="ko-KR" altLang="en-US" sz="2400" dirty="0"/>
              <a:t>를 가지는 특징이 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MVC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사용자와의 </a:t>
            </a:r>
            <a:r>
              <a:rPr lang="en-US" altLang="ko-KR" sz="2400" dirty="0"/>
              <a:t>interaction</a:t>
            </a:r>
            <a:r>
              <a:rPr lang="ko-KR" altLang="en-US" sz="2400" dirty="0"/>
              <a:t>이 필요한 </a:t>
            </a:r>
            <a:r>
              <a:rPr lang="en-US" altLang="ko-KR" sz="2400" dirty="0"/>
              <a:t>GUI </a:t>
            </a:r>
            <a:r>
              <a:rPr lang="ko-KR" altLang="en-US" sz="2400" dirty="0"/>
              <a:t>기반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Application </a:t>
            </a:r>
            <a:r>
              <a:rPr lang="ko-KR" altLang="en-US" sz="2400" dirty="0"/>
              <a:t>개발을 위한 </a:t>
            </a:r>
            <a:r>
              <a:rPr lang="en-US" altLang="ko-KR" sz="2400" dirty="0"/>
              <a:t>style</a:t>
            </a:r>
            <a:r>
              <a:rPr lang="ko-KR" altLang="en-US" sz="2400" dirty="0"/>
              <a:t>로 </a:t>
            </a:r>
            <a:r>
              <a:rPr lang="en-US" altLang="ko-KR" sz="2400" dirty="0"/>
              <a:t>Model, View,</a:t>
            </a:r>
          </a:p>
          <a:p>
            <a:pPr marL="0" indent="0">
              <a:buNone/>
            </a:pPr>
            <a:r>
              <a:rPr lang="en-US" altLang="ko-KR" sz="2400" dirty="0"/>
              <a:t>Control </a:t>
            </a:r>
            <a:r>
              <a:rPr lang="ko-KR" altLang="en-US" sz="2400" dirty="0"/>
              <a:t>세가지 </a:t>
            </a:r>
            <a:r>
              <a:rPr lang="en-US" altLang="ko-KR" sz="2400" dirty="0"/>
              <a:t>Layer</a:t>
            </a:r>
            <a:r>
              <a:rPr lang="ko-KR" altLang="en-US" sz="2400" dirty="0"/>
              <a:t>로 구성된다</a:t>
            </a:r>
            <a:r>
              <a:rPr lang="en-US" altLang="ko-KR" sz="24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A887A1-BEBE-4475-9216-837B0DCAC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1" y="1694804"/>
            <a:ext cx="1904999" cy="24623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631594-CF1A-44FE-8C79-B17F44F6C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551" y="3900017"/>
            <a:ext cx="4753250" cy="263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25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C457E-76D8-432B-9ACF-56BBF940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985"/>
            <a:ext cx="10515600" cy="1325563"/>
          </a:xfrm>
        </p:spPr>
        <p:txBody>
          <a:bodyPr/>
          <a:lstStyle/>
          <a:p>
            <a:r>
              <a:rPr lang="en-US" altLang="ko-KR" dirty="0"/>
              <a:t>Architecture Style &lt;Data-centered&gt;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28271-63C2-4780-9E13-AEE3B5F0A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4" y="1633118"/>
            <a:ext cx="7692570" cy="500489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Shared Repository</a:t>
            </a:r>
          </a:p>
          <a:p>
            <a:pPr marL="0" indent="0">
              <a:buNone/>
            </a:pPr>
            <a:r>
              <a:rPr lang="en-US" altLang="ko-KR" sz="2400" dirty="0"/>
              <a:t> Central Data Repository</a:t>
            </a:r>
            <a:r>
              <a:rPr lang="ko-KR" altLang="en-US" sz="2400" dirty="0"/>
              <a:t>에 여러 </a:t>
            </a:r>
            <a:r>
              <a:rPr lang="en-US" altLang="ko-KR" sz="2400" dirty="0"/>
              <a:t>SW component</a:t>
            </a:r>
            <a:r>
              <a:rPr lang="ko-KR" altLang="en-US" sz="2400" dirty="0"/>
              <a:t>들에서의 </a:t>
            </a:r>
            <a:r>
              <a:rPr lang="en-US" altLang="ko-KR" sz="2400" dirty="0"/>
              <a:t>Data processing</a:t>
            </a:r>
            <a:r>
              <a:rPr lang="ko-KR" altLang="en-US" sz="2400" dirty="0"/>
              <a:t>이 이루어 질 때 적용하는 </a:t>
            </a:r>
            <a:r>
              <a:rPr lang="en-US" altLang="ko-KR" sz="2400" dirty="0"/>
              <a:t>style</a:t>
            </a:r>
          </a:p>
          <a:p>
            <a:pPr marL="0" indent="0">
              <a:buNone/>
            </a:pPr>
            <a:r>
              <a:rPr lang="en-US" altLang="ko-KR" sz="2400" dirty="0"/>
              <a:t>ex) Database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Blackboard</a:t>
            </a:r>
          </a:p>
          <a:p>
            <a:pPr marL="0" indent="0">
              <a:buNone/>
            </a:pPr>
            <a:r>
              <a:rPr lang="ko-KR" altLang="en-US" sz="2400" dirty="0"/>
              <a:t>문제 해결을 위해 </a:t>
            </a:r>
            <a:r>
              <a:rPr lang="en-US" altLang="ko-KR" sz="2400" dirty="0"/>
              <a:t>raw data</a:t>
            </a:r>
            <a:r>
              <a:rPr lang="ko-KR" altLang="en-US" sz="2400" dirty="0"/>
              <a:t>를 </a:t>
            </a:r>
            <a:r>
              <a:rPr lang="en-US" altLang="ko-KR" sz="2400" dirty="0"/>
              <a:t>high level</a:t>
            </a:r>
            <a:r>
              <a:rPr lang="ko-KR" altLang="en-US" sz="2400" dirty="0"/>
              <a:t>의 </a:t>
            </a:r>
            <a:r>
              <a:rPr lang="en-US" altLang="ko-KR" sz="2400" dirty="0"/>
              <a:t>data</a:t>
            </a:r>
            <a:r>
              <a:rPr lang="ko-KR" altLang="en-US" sz="2400" dirty="0"/>
              <a:t>로 </a:t>
            </a:r>
            <a:r>
              <a:rPr lang="en-US" altLang="ko-KR" sz="2400" dirty="0"/>
              <a:t>transform</a:t>
            </a:r>
            <a:r>
              <a:rPr lang="ko-KR" altLang="en-US" sz="2400" dirty="0"/>
              <a:t>이 필요할 경우 사용하는 </a:t>
            </a:r>
            <a:r>
              <a:rPr lang="en-US" altLang="ko-KR" sz="2400" dirty="0"/>
              <a:t>style</a:t>
            </a:r>
            <a:r>
              <a:rPr lang="ko-KR" altLang="en-US" sz="2400" dirty="0"/>
              <a:t>로 </a:t>
            </a:r>
            <a:r>
              <a:rPr lang="en-US" altLang="ko-KR" sz="2400" dirty="0"/>
              <a:t>public</a:t>
            </a:r>
          </a:p>
          <a:p>
            <a:pPr marL="0" indent="0">
              <a:buNone/>
            </a:pPr>
            <a:r>
              <a:rPr lang="en-US" altLang="ko-KR" sz="2400" dirty="0"/>
              <a:t>Dataset</a:t>
            </a:r>
            <a:r>
              <a:rPr lang="ko-KR" altLang="en-US" sz="2400" dirty="0"/>
              <a:t>이 존재하는 </a:t>
            </a:r>
            <a:r>
              <a:rPr lang="en-US" altLang="ko-KR" sz="2400" dirty="0"/>
              <a:t>blackboard</a:t>
            </a:r>
            <a:r>
              <a:rPr lang="ko-KR" altLang="en-US" sz="2400" dirty="0"/>
              <a:t>의 변화를 </a:t>
            </a:r>
            <a:r>
              <a:rPr lang="en-US" altLang="ko-KR" sz="2400" dirty="0"/>
              <a:t>monitoring</a:t>
            </a:r>
            <a:r>
              <a:rPr lang="ko-KR" altLang="en-US" sz="2400" dirty="0"/>
              <a:t>하고 다음 </a:t>
            </a:r>
            <a:r>
              <a:rPr lang="en-US" altLang="ko-KR" sz="2400" dirty="0"/>
              <a:t>action</a:t>
            </a:r>
            <a:r>
              <a:rPr lang="ko-KR" altLang="en-US" sz="2400" dirty="0"/>
              <a:t>을 결정하는 </a:t>
            </a:r>
            <a:r>
              <a:rPr lang="en-US" altLang="ko-KR" sz="2400" dirty="0"/>
              <a:t>control component</a:t>
            </a:r>
            <a:r>
              <a:rPr lang="ko-KR" altLang="en-US" sz="2400" dirty="0"/>
              <a:t>가 존재한다</a:t>
            </a:r>
            <a:r>
              <a:rPr lang="en-US" altLang="ko-KR" sz="24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6588D5-BDFE-4705-B01D-CB7CE3792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606" y="1545548"/>
            <a:ext cx="2967237" cy="23442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BD5F39-79F4-436B-B97E-BDB08AB1A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709" y="4381304"/>
            <a:ext cx="4195029" cy="234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45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C457E-76D8-432B-9ACF-56BBF940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985"/>
            <a:ext cx="10515600" cy="1325563"/>
          </a:xfrm>
        </p:spPr>
        <p:txBody>
          <a:bodyPr/>
          <a:lstStyle/>
          <a:p>
            <a:r>
              <a:rPr lang="en-US" altLang="ko-KR" dirty="0"/>
              <a:t>Architecture Style &lt;Distributed&gt;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28271-63C2-4780-9E13-AEE3B5F0A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4" y="1633118"/>
            <a:ext cx="11628394" cy="500489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N-Tier</a:t>
            </a:r>
          </a:p>
          <a:p>
            <a:pPr marL="0" indent="0">
              <a:buNone/>
            </a:pPr>
            <a:r>
              <a:rPr lang="en-US" altLang="ko-KR" sz="2400" dirty="0"/>
              <a:t> Network </a:t>
            </a:r>
            <a:r>
              <a:rPr lang="ko-KR" altLang="en-US" sz="2400" dirty="0"/>
              <a:t>내에서 연결된 물리적인 </a:t>
            </a:r>
            <a:r>
              <a:rPr lang="en-US" altLang="ko-KR" sz="2400" dirty="0"/>
              <a:t>Computing System</a:t>
            </a:r>
            <a:r>
              <a:rPr lang="ko-KR" altLang="en-US" sz="2400" dirty="0"/>
              <a:t>인 </a:t>
            </a:r>
            <a:r>
              <a:rPr lang="en-US" altLang="ko-KR" sz="2400" dirty="0"/>
              <a:t>Tier</a:t>
            </a:r>
            <a:r>
              <a:rPr lang="ko-KR" altLang="en-US" sz="2400" dirty="0"/>
              <a:t>들로 구성된 </a:t>
            </a:r>
            <a:r>
              <a:rPr lang="en-US" altLang="ko-KR" sz="2400" dirty="0"/>
              <a:t>Style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Broker</a:t>
            </a:r>
          </a:p>
          <a:p>
            <a:pPr marL="0" indent="0">
              <a:buNone/>
            </a:pPr>
            <a:r>
              <a:rPr lang="en-US" altLang="ko-KR" sz="2400" dirty="0"/>
              <a:t>Server</a:t>
            </a:r>
            <a:r>
              <a:rPr lang="ko-KR" altLang="en-US" sz="2400" dirty="0"/>
              <a:t>와 </a:t>
            </a:r>
            <a:r>
              <a:rPr lang="en-US" altLang="ko-KR" sz="2400" dirty="0"/>
              <a:t>Client</a:t>
            </a:r>
            <a:r>
              <a:rPr lang="ko-KR" altLang="en-US" sz="2400" dirty="0"/>
              <a:t>간의 통신을 </a:t>
            </a:r>
            <a:r>
              <a:rPr lang="en-US" altLang="ko-KR" sz="2400" dirty="0"/>
              <a:t>coordinate</a:t>
            </a:r>
            <a:r>
              <a:rPr lang="ko-KR" altLang="en-US" sz="2400" dirty="0"/>
              <a:t>하기 위한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middleware style</a:t>
            </a:r>
            <a:r>
              <a:rPr lang="ko-KR" altLang="en-US" sz="2400" dirty="0"/>
              <a:t>로 </a:t>
            </a:r>
            <a:r>
              <a:rPr lang="en-US" altLang="ko-KR" sz="2400" dirty="0"/>
              <a:t>Broker</a:t>
            </a:r>
            <a:r>
              <a:rPr lang="ko-KR" altLang="en-US" sz="2400" dirty="0"/>
              <a:t>는 </a:t>
            </a:r>
            <a:r>
              <a:rPr lang="en-US" altLang="ko-KR" sz="2400" dirty="0"/>
              <a:t>Request</a:t>
            </a:r>
            <a:r>
              <a:rPr lang="ko-KR" altLang="en-US" sz="2400" dirty="0"/>
              <a:t>가 오면 적절한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server</a:t>
            </a:r>
            <a:r>
              <a:rPr lang="ko-KR" altLang="en-US" sz="2400" dirty="0"/>
              <a:t>에 </a:t>
            </a:r>
            <a:r>
              <a:rPr lang="en-US" altLang="ko-KR" sz="2400" dirty="0"/>
              <a:t>locating</a:t>
            </a:r>
            <a:r>
              <a:rPr lang="ko-KR" altLang="en-US" sz="2400" dirty="0"/>
              <a:t>과 </a:t>
            </a:r>
            <a:r>
              <a:rPr lang="en-US" altLang="ko-KR" sz="2400" dirty="0"/>
              <a:t>forwarding</a:t>
            </a:r>
            <a:r>
              <a:rPr lang="ko-KR" altLang="en-US" sz="2400" dirty="0"/>
              <a:t>을 하며 </a:t>
            </a:r>
            <a:r>
              <a:rPr lang="en-US" altLang="ko-KR" sz="2400" dirty="0"/>
              <a:t>client</a:t>
            </a:r>
            <a:r>
              <a:rPr lang="ko-KR" altLang="en-US" sz="2400" dirty="0"/>
              <a:t>에게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result</a:t>
            </a:r>
            <a:r>
              <a:rPr lang="ko-KR" altLang="en-US" sz="2400" dirty="0"/>
              <a:t>를 전달하는 역할을 한다</a:t>
            </a:r>
            <a:r>
              <a:rPr lang="en-US" altLang="ko-KR" sz="2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BF0C8E-C4D3-4411-902F-1A657CCAF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711" y="2601232"/>
            <a:ext cx="5529489" cy="13287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91F81DF-FD39-4FE2-B3FB-9F82A2F59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540" y="4349953"/>
            <a:ext cx="4162198" cy="186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54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C457E-76D8-432B-9ACF-56BBF940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985"/>
            <a:ext cx="10515600" cy="1325563"/>
          </a:xfrm>
        </p:spPr>
        <p:txBody>
          <a:bodyPr/>
          <a:lstStyle/>
          <a:p>
            <a:r>
              <a:rPr lang="en-US" altLang="ko-KR" dirty="0"/>
              <a:t>Architecture Style </a:t>
            </a:r>
            <a:r>
              <a:rPr lang="ko-KR" altLang="en-US" dirty="0"/>
              <a:t>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28271-63C2-4780-9E13-AEE3B5F0A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4" y="1633118"/>
            <a:ext cx="11628394" cy="500489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Target System</a:t>
            </a:r>
            <a:r>
              <a:rPr lang="ko-KR" altLang="en-US" sz="2400" dirty="0"/>
              <a:t>은 여러 개의 </a:t>
            </a:r>
            <a:r>
              <a:rPr lang="en-US" altLang="ko-KR" sz="2400" dirty="0"/>
              <a:t>Architecture Style</a:t>
            </a:r>
            <a:r>
              <a:rPr lang="ko-KR" altLang="en-US" sz="2400" dirty="0"/>
              <a:t>의 적용이 필요할 수 있다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/>
              <a:t>Architecture Style</a:t>
            </a:r>
            <a:r>
              <a:rPr lang="ko-KR" altLang="en-US" sz="2400" dirty="0"/>
              <a:t>들의 공통 </a:t>
            </a:r>
            <a:r>
              <a:rPr lang="en-US" altLang="ko-KR" sz="2400" dirty="0"/>
              <a:t>component</a:t>
            </a:r>
            <a:r>
              <a:rPr lang="ko-KR" altLang="en-US" sz="2400" dirty="0"/>
              <a:t>와 </a:t>
            </a:r>
            <a:r>
              <a:rPr lang="en-US" altLang="ko-KR" sz="2400" dirty="0"/>
              <a:t>connector</a:t>
            </a:r>
            <a:r>
              <a:rPr lang="ko-KR" altLang="en-US" sz="2400" dirty="0"/>
              <a:t>찾아 병합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/>
              <a:t>Architecture Style</a:t>
            </a:r>
            <a:r>
              <a:rPr lang="ko-KR" altLang="en-US" sz="2400" dirty="0"/>
              <a:t>간의 </a:t>
            </a:r>
            <a:r>
              <a:rPr lang="en-US" altLang="ko-KR" sz="2400" dirty="0"/>
              <a:t>conflict </a:t>
            </a:r>
            <a:r>
              <a:rPr lang="ko-KR" altLang="en-US" sz="2400" dirty="0"/>
              <a:t>해결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/>
              <a:t>Component </a:t>
            </a:r>
            <a:r>
              <a:rPr lang="ko-KR" altLang="en-US" sz="2400" dirty="0"/>
              <a:t>간의 </a:t>
            </a:r>
            <a:r>
              <a:rPr lang="en-US" altLang="ko-KR" sz="2400" dirty="0"/>
              <a:t>interaction</a:t>
            </a:r>
            <a:r>
              <a:rPr lang="ko-KR" altLang="en-US" sz="2400" dirty="0"/>
              <a:t>을 </a:t>
            </a:r>
            <a:r>
              <a:rPr lang="en-US" altLang="ko-KR" sz="2400" dirty="0"/>
              <a:t>data flow, function call, event </a:t>
            </a:r>
            <a:r>
              <a:rPr lang="ko-KR" altLang="en-US" sz="2400" dirty="0"/>
              <a:t>등의 형태로 정의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= </a:t>
            </a:r>
            <a:r>
              <a:rPr lang="ko-KR" altLang="en-US" sz="2400" dirty="0"/>
              <a:t>여러 </a:t>
            </a:r>
            <a:r>
              <a:rPr lang="en-US" altLang="ko-KR" sz="2400" dirty="0"/>
              <a:t>Architecture Style</a:t>
            </a:r>
            <a:r>
              <a:rPr lang="ko-KR" altLang="en-US" sz="2400" dirty="0"/>
              <a:t>이 적용된 </a:t>
            </a:r>
            <a:r>
              <a:rPr lang="en-US" altLang="ko-KR" sz="2400" dirty="0"/>
              <a:t>Target System</a:t>
            </a:r>
            <a:r>
              <a:rPr lang="ko-KR" altLang="en-US" sz="2400" dirty="0"/>
              <a:t>의 </a:t>
            </a:r>
            <a:r>
              <a:rPr lang="en-US" altLang="ko-KR" sz="2400" dirty="0"/>
              <a:t>Skeleton Architecture</a:t>
            </a:r>
            <a:r>
              <a:rPr lang="ko-KR" altLang="en-US" sz="2400" dirty="0"/>
              <a:t> 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Skeleton Architecture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ko-KR" altLang="en-US" sz="2400" dirty="0"/>
              <a:t>다양한 관점과 </a:t>
            </a:r>
            <a:r>
              <a:rPr lang="en-US" altLang="ko-KR" sz="2400" dirty="0"/>
              <a:t>Non-functional Requirement</a:t>
            </a:r>
            <a:r>
              <a:rPr lang="ko-KR" altLang="en-US" sz="2400" dirty="0"/>
              <a:t>를 만족시키기 위한 설계적인 결정들의 기반이 되는 </a:t>
            </a:r>
            <a:r>
              <a:rPr lang="en-US" altLang="ko-KR" sz="2400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474205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C457E-76D8-432B-9ACF-56BBF940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985"/>
            <a:ext cx="10515600" cy="1325563"/>
          </a:xfrm>
        </p:spPr>
        <p:txBody>
          <a:bodyPr/>
          <a:lstStyle/>
          <a:p>
            <a:r>
              <a:rPr lang="en-US" altLang="ko-KR" dirty="0"/>
              <a:t>Architecture Style </a:t>
            </a:r>
            <a:r>
              <a:rPr lang="ko-KR" altLang="en-US" dirty="0"/>
              <a:t>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28271-63C2-4780-9E13-AEE3B5F0A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4" y="1633118"/>
            <a:ext cx="11628394" cy="500489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Target System</a:t>
            </a:r>
            <a:r>
              <a:rPr lang="ko-KR" altLang="en-US" sz="2400" dirty="0"/>
              <a:t>은 여러 개의 </a:t>
            </a:r>
            <a:r>
              <a:rPr lang="en-US" altLang="ko-KR" sz="2400" dirty="0"/>
              <a:t>Architecture Style</a:t>
            </a:r>
            <a:r>
              <a:rPr lang="ko-KR" altLang="en-US" sz="2400" dirty="0"/>
              <a:t>의 적용이 필요할 수 있다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/>
              <a:t>Architecture Style</a:t>
            </a:r>
            <a:r>
              <a:rPr lang="ko-KR" altLang="en-US" sz="2400" dirty="0"/>
              <a:t>들의 공통 </a:t>
            </a:r>
            <a:r>
              <a:rPr lang="en-US" altLang="ko-KR" sz="2400" dirty="0"/>
              <a:t>component</a:t>
            </a:r>
            <a:r>
              <a:rPr lang="ko-KR" altLang="en-US" sz="2400" dirty="0"/>
              <a:t>와 </a:t>
            </a:r>
            <a:r>
              <a:rPr lang="en-US" altLang="ko-KR" sz="2400" dirty="0"/>
              <a:t>connector</a:t>
            </a:r>
            <a:r>
              <a:rPr lang="ko-KR" altLang="en-US" sz="2400" dirty="0"/>
              <a:t>찾아 병합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/>
              <a:t>Architecture Style</a:t>
            </a:r>
            <a:r>
              <a:rPr lang="ko-KR" altLang="en-US" sz="2400" dirty="0"/>
              <a:t>간의 </a:t>
            </a:r>
            <a:r>
              <a:rPr lang="en-US" altLang="ko-KR" sz="2400" dirty="0"/>
              <a:t>conflict </a:t>
            </a:r>
            <a:r>
              <a:rPr lang="ko-KR" altLang="en-US" sz="2400" dirty="0"/>
              <a:t>해결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/>
              <a:t>Component </a:t>
            </a:r>
            <a:r>
              <a:rPr lang="ko-KR" altLang="en-US" sz="2400" dirty="0"/>
              <a:t>간의 </a:t>
            </a:r>
            <a:r>
              <a:rPr lang="en-US" altLang="ko-KR" sz="2400" dirty="0"/>
              <a:t>interaction</a:t>
            </a:r>
            <a:r>
              <a:rPr lang="ko-KR" altLang="en-US" sz="2400" dirty="0"/>
              <a:t>을 </a:t>
            </a:r>
            <a:r>
              <a:rPr lang="en-US" altLang="ko-KR" sz="2400" dirty="0"/>
              <a:t>data flow, function call, event </a:t>
            </a:r>
            <a:r>
              <a:rPr lang="ko-KR" altLang="en-US" sz="2400" dirty="0"/>
              <a:t>등의 형태로 정의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= </a:t>
            </a:r>
            <a:r>
              <a:rPr lang="ko-KR" altLang="en-US" sz="2400" dirty="0"/>
              <a:t>여러 </a:t>
            </a:r>
            <a:r>
              <a:rPr lang="en-US" altLang="ko-KR" sz="2400" dirty="0"/>
              <a:t>Architecture Style</a:t>
            </a:r>
            <a:r>
              <a:rPr lang="ko-KR" altLang="en-US" sz="2400" dirty="0"/>
              <a:t>이 적용된 </a:t>
            </a:r>
            <a:r>
              <a:rPr lang="en-US" altLang="ko-KR" sz="2400" dirty="0"/>
              <a:t>Target System</a:t>
            </a:r>
            <a:r>
              <a:rPr lang="ko-KR" altLang="en-US" sz="2400" dirty="0"/>
              <a:t>의 </a:t>
            </a:r>
            <a:r>
              <a:rPr lang="en-US" altLang="ko-KR" sz="2400" dirty="0"/>
              <a:t>Skeleton Architecture</a:t>
            </a:r>
            <a:r>
              <a:rPr lang="ko-KR" altLang="en-US" sz="2400" dirty="0"/>
              <a:t> 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Skeleton Architecture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ko-KR" altLang="en-US" sz="2400" dirty="0"/>
              <a:t>다양한 관점과 </a:t>
            </a:r>
            <a:r>
              <a:rPr lang="en-US" altLang="ko-KR" sz="2400" dirty="0"/>
              <a:t>Non-functional Requirement</a:t>
            </a:r>
            <a:r>
              <a:rPr lang="ko-KR" altLang="en-US" sz="2400" dirty="0"/>
              <a:t>를 만족시키기 위한 설계적인 결정들의 기반이 되는 </a:t>
            </a:r>
            <a:r>
              <a:rPr lang="en-US" altLang="ko-KR" sz="2400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658505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C457E-76D8-432B-9ACF-56BBF940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985"/>
            <a:ext cx="10515600" cy="1325563"/>
          </a:xfrm>
        </p:spPr>
        <p:txBody>
          <a:bodyPr/>
          <a:lstStyle/>
          <a:p>
            <a:r>
              <a:rPr lang="en-US" altLang="ko-KR" dirty="0"/>
              <a:t>Software</a:t>
            </a:r>
            <a:r>
              <a:rPr lang="ko-KR" altLang="en-US" dirty="0"/>
              <a:t> </a:t>
            </a:r>
            <a:r>
              <a:rPr lang="en-US" altLang="ko-KR" dirty="0"/>
              <a:t>Quality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65C9117-484B-4AFD-BA5B-4E9347BE9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4" y="1633118"/>
            <a:ext cx="11628394" cy="500489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Functional Quality : </a:t>
            </a:r>
            <a:r>
              <a:rPr lang="ko-KR" altLang="en-US" sz="2400" dirty="0"/>
              <a:t>기능 요건이나 사양에 기반하여 주어진 설계가 얼마나 잘 충족하였는지를 반영</a:t>
            </a:r>
            <a:endParaRPr lang="en-US" altLang="ko-KR" sz="2400" dirty="0"/>
          </a:p>
          <a:p>
            <a:r>
              <a:rPr lang="en-US" altLang="ko-KR" sz="2400" dirty="0"/>
              <a:t>Non-Functional Quality : </a:t>
            </a:r>
            <a:r>
              <a:rPr lang="ko-KR" altLang="en-US" sz="2400" dirty="0"/>
              <a:t>기능이 아닌</a:t>
            </a:r>
            <a:r>
              <a:rPr lang="en-US" altLang="ko-KR" sz="2400" dirty="0"/>
              <a:t>, Business</a:t>
            </a:r>
            <a:r>
              <a:rPr lang="ko-KR" altLang="en-US" sz="2400" dirty="0"/>
              <a:t>적인 가치를 제공하기 위해 갖춰야하는 묵시적인 항목들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Conventional Non-Functional Requirement of</a:t>
            </a:r>
            <a:r>
              <a:rPr lang="ko-KR" altLang="en-US" sz="2400" dirty="0"/>
              <a:t> </a:t>
            </a:r>
            <a:r>
              <a:rPr lang="en-US" altLang="ko-KR" sz="2400" dirty="0"/>
              <a:t>Quality</a:t>
            </a:r>
          </a:p>
          <a:p>
            <a:pPr marL="0" indent="0">
              <a:buNone/>
            </a:pPr>
            <a:r>
              <a:rPr lang="en-US" altLang="ko-KR" sz="2400" dirty="0"/>
              <a:t> Stakeholder</a:t>
            </a:r>
            <a:r>
              <a:rPr lang="ko-KR" altLang="en-US" sz="2400" dirty="0"/>
              <a:t>들에게 자주 요청 받는 품질 요구사항으로 이러한 요구사항을 만족시키는 전략을 </a:t>
            </a:r>
            <a:r>
              <a:rPr lang="en-US" altLang="ko-KR" sz="2400" dirty="0"/>
              <a:t>Tactic</a:t>
            </a:r>
            <a:r>
              <a:rPr lang="ko-KR" altLang="en-US" sz="2400" dirty="0"/>
              <a:t>이라 하며</a:t>
            </a:r>
            <a:r>
              <a:rPr lang="en-US" altLang="ko-KR" sz="2400" dirty="0"/>
              <a:t>, Tactic</a:t>
            </a:r>
            <a:r>
              <a:rPr lang="ko-KR" altLang="en-US" sz="2400" dirty="0"/>
              <a:t>들은 </a:t>
            </a:r>
            <a:r>
              <a:rPr lang="en-US" altLang="ko-KR" sz="2400" dirty="0"/>
              <a:t>Architecture style</a:t>
            </a:r>
            <a:r>
              <a:rPr lang="ko-KR" altLang="en-US" sz="2400" dirty="0"/>
              <a:t>에도 영향을 줄 수 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Ex) ISO 9126</a:t>
            </a:r>
          </a:p>
        </p:txBody>
      </p:sp>
    </p:spTree>
    <p:extLst>
      <p:ext uri="{BB962C8B-B14F-4D97-AF65-F5344CB8AC3E}">
        <p14:creationId xmlns:p14="http://schemas.microsoft.com/office/powerpoint/2010/main" val="813683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C457E-76D8-432B-9ACF-56BBF940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985"/>
            <a:ext cx="10515600" cy="1325563"/>
          </a:xfrm>
        </p:spPr>
        <p:txBody>
          <a:bodyPr/>
          <a:lstStyle/>
          <a:p>
            <a:r>
              <a:rPr lang="en-US" altLang="ko-KR" dirty="0"/>
              <a:t>ISO</a:t>
            </a:r>
            <a:r>
              <a:rPr lang="ko-KR" altLang="en-US" dirty="0"/>
              <a:t> </a:t>
            </a:r>
            <a:r>
              <a:rPr lang="en-US" altLang="ko-KR" dirty="0"/>
              <a:t>9126</a:t>
            </a:r>
            <a:r>
              <a:rPr lang="ko-KR" altLang="en-US" dirty="0"/>
              <a:t> </a:t>
            </a:r>
            <a:r>
              <a:rPr lang="en-US" altLang="ko-KR" dirty="0"/>
              <a:t>Quality Model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E93E093-76D4-4AFE-B36A-669CD8074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513" y="1545548"/>
            <a:ext cx="9854974" cy="4886179"/>
          </a:xfrm>
        </p:spPr>
      </p:pic>
    </p:spTree>
    <p:extLst>
      <p:ext uri="{BB962C8B-B14F-4D97-AF65-F5344CB8AC3E}">
        <p14:creationId xmlns:p14="http://schemas.microsoft.com/office/powerpoint/2010/main" val="349453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C457E-76D8-432B-9ACF-56BBF940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985"/>
            <a:ext cx="10515600" cy="1325563"/>
          </a:xfrm>
        </p:spPr>
        <p:txBody>
          <a:bodyPr/>
          <a:lstStyle/>
          <a:p>
            <a:r>
              <a:rPr lang="en-US" altLang="ko-KR" dirty="0"/>
              <a:t>Object-Oriented Programing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A3B8DE7-53AD-4440-B8FB-3BDE2EB07111}"/>
              </a:ext>
            </a:extLst>
          </p:cNvPr>
          <p:cNvSpPr txBox="1">
            <a:spLocks/>
          </p:cNvSpPr>
          <p:nvPr/>
        </p:nvSpPr>
        <p:spPr>
          <a:xfrm>
            <a:off x="348344" y="1633118"/>
            <a:ext cx="11684000" cy="4948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Object ?</a:t>
            </a:r>
          </a:p>
          <a:p>
            <a:pPr marL="0" indent="0">
              <a:buNone/>
            </a:pPr>
            <a:r>
              <a:rPr lang="en-US" altLang="ko-KR" sz="2400" dirty="0"/>
              <a:t> Data(attribute)</a:t>
            </a:r>
            <a:r>
              <a:rPr lang="ko-KR" altLang="en-US" sz="2400" dirty="0"/>
              <a:t>와 </a:t>
            </a:r>
            <a:r>
              <a:rPr lang="en-US" altLang="ko-KR" sz="2400" dirty="0"/>
              <a:t>operation(method)</a:t>
            </a:r>
            <a:r>
              <a:rPr lang="ko-KR" altLang="en-US" sz="2400" dirty="0"/>
              <a:t>으로 구성된 하나의 </a:t>
            </a:r>
            <a:r>
              <a:rPr lang="en-US" altLang="ko-KR" sz="2400" dirty="0"/>
              <a:t>identity</a:t>
            </a:r>
            <a:r>
              <a:rPr lang="ko-KR" altLang="en-US" sz="2400" dirty="0"/>
              <a:t>를 가진 것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Data</a:t>
            </a:r>
            <a:r>
              <a:rPr lang="ko-KR" altLang="en-US" sz="2400" dirty="0"/>
              <a:t>와 </a:t>
            </a:r>
            <a:r>
              <a:rPr lang="en-US" altLang="ko-KR" sz="2400" dirty="0"/>
              <a:t>object</a:t>
            </a:r>
            <a:r>
              <a:rPr lang="ko-KR" altLang="en-US" sz="2400" dirty="0"/>
              <a:t>의 캡슐화의 초점을 두고 </a:t>
            </a:r>
            <a:r>
              <a:rPr lang="en-US" altLang="ko-KR" sz="2400" dirty="0"/>
              <a:t>Object</a:t>
            </a:r>
            <a:r>
              <a:rPr lang="ko-KR" altLang="en-US" sz="2400" dirty="0"/>
              <a:t>간의 </a:t>
            </a:r>
            <a:r>
              <a:rPr lang="en-US" altLang="ko-KR" sz="2400" dirty="0"/>
              <a:t>communication</a:t>
            </a:r>
            <a:r>
              <a:rPr lang="ko-KR" altLang="en-US" sz="2400" dirty="0"/>
              <a:t>을 통해 </a:t>
            </a:r>
            <a:r>
              <a:rPr lang="en-US" altLang="ko-KR" sz="2400" dirty="0"/>
              <a:t>Program</a:t>
            </a:r>
            <a:r>
              <a:rPr lang="ko-KR" altLang="en-US" sz="2400" dirty="0"/>
              <a:t>의 기능을 제공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Procedural Programing : Data</a:t>
            </a:r>
            <a:r>
              <a:rPr lang="ko-KR" altLang="en-US" sz="2400" dirty="0"/>
              <a:t>가 아닌 행위에 초점을 두고 </a:t>
            </a:r>
            <a:r>
              <a:rPr lang="en-US" altLang="ko-KR" sz="2400" dirty="0"/>
              <a:t>Program</a:t>
            </a:r>
            <a:r>
              <a:rPr lang="ko-KR" altLang="en-US" sz="2400" dirty="0"/>
              <a:t>의 절차의 중심으로 </a:t>
            </a:r>
            <a:r>
              <a:rPr lang="en-US" altLang="ko-KR" sz="2400" dirty="0"/>
              <a:t>Program</a:t>
            </a:r>
            <a:r>
              <a:rPr lang="ko-KR" altLang="en-US" sz="2400" dirty="0"/>
              <a:t>의 기능을 제공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99539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C457E-76D8-432B-9ACF-56BBF940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985"/>
            <a:ext cx="10515600" cy="1325563"/>
          </a:xfrm>
        </p:spPr>
        <p:txBody>
          <a:bodyPr/>
          <a:lstStyle/>
          <a:p>
            <a:r>
              <a:rPr lang="en-US" altLang="ko-KR" dirty="0"/>
              <a:t>OOP </a:t>
            </a:r>
            <a:r>
              <a:rPr lang="ko-KR" altLang="en-US" dirty="0"/>
              <a:t>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28271-63C2-4780-9E13-AEE3B5F0A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4" y="1633118"/>
            <a:ext cx="11684000" cy="49481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</a:pPr>
            <a:r>
              <a:rPr lang="en-US" altLang="ko-KR" b="1" dirty="0"/>
              <a:t>Abstraction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ko-KR" dirty="0"/>
              <a:t> </a:t>
            </a:r>
            <a:r>
              <a:rPr lang="ko-KR" altLang="en-US" dirty="0"/>
              <a:t>대상의 공통된 특성이나 속성을 묶어 재조합 하는 것</a:t>
            </a:r>
            <a:r>
              <a:rPr lang="en-US" altLang="ko-KR" dirty="0"/>
              <a:t>, </a:t>
            </a:r>
            <a:r>
              <a:rPr lang="ko-KR" altLang="en-US" dirty="0"/>
              <a:t>복잡한 시스템으로 핵심 개념이나 기능을 간추려낼 수 있다</a:t>
            </a:r>
            <a:r>
              <a:rPr lang="en-US" altLang="ko-KR" dirty="0"/>
              <a:t>.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altLang="ko-KR" b="1" dirty="0"/>
              <a:t>Encapsulation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를 외부에서 접근하는 것을 방지하고 오로지 함수로만 접근할 수 있게 하는 것</a:t>
            </a:r>
            <a:endParaRPr lang="en-US" altLang="ko-KR" dirty="0"/>
          </a:p>
          <a:p>
            <a:pPr marL="342900" lvl="1" indent="-342900">
              <a:spcBef>
                <a:spcPts val="1000"/>
              </a:spcBef>
            </a:pPr>
            <a:r>
              <a:rPr lang="en-US" altLang="ko-KR" b="1" dirty="0"/>
              <a:t>Polymorphism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ko-KR" dirty="0"/>
              <a:t> </a:t>
            </a:r>
            <a:r>
              <a:rPr lang="ko-KR" altLang="en-US" dirty="0"/>
              <a:t>하나의 </a:t>
            </a:r>
            <a:r>
              <a:rPr lang="en-US" altLang="ko-KR" dirty="0"/>
              <a:t>object</a:t>
            </a:r>
            <a:r>
              <a:rPr lang="ko-KR" altLang="en-US" dirty="0"/>
              <a:t>가 다양한 형태</a:t>
            </a:r>
            <a:r>
              <a:rPr lang="en-US" altLang="ko-KR" dirty="0"/>
              <a:t>(type)</a:t>
            </a:r>
            <a:r>
              <a:rPr lang="ko-KR" altLang="en-US" dirty="0"/>
              <a:t>을 가지는 것</a:t>
            </a:r>
            <a:endParaRPr lang="en-US" altLang="ko-KR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ko-KR" dirty="0"/>
              <a:t> ex) Overriding, Overloading, Dynamic Binding(runtime</a:t>
            </a:r>
            <a:r>
              <a:rPr lang="ko-KR" altLang="en-US" dirty="0"/>
              <a:t> 실행 </a:t>
            </a:r>
            <a:r>
              <a:rPr lang="en-US" altLang="ko-KR" dirty="0"/>
              <a:t>method </a:t>
            </a:r>
            <a:r>
              <a:rPr lang="ko-KR" altLang="en-US" dirty="0"/>
              <a:t>결정</a:t>
            </a:r>
            <a:r>
              <a:rPr lang="en-US" altLang="ko-KR" dirty="0"/>
              <a:t>)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altLang="ko-KR" b="1" dirty="0"/>
              <a:t>Inheritance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ko-KR" dirty="0"/>
              <a:t> </a:t>
            </a:r>
            <a:r>
              <a:rPr lang="ko-KR" altLang="en-US" dirty="0"/>
              <a:t>객체가 부모 </a:t>
            </a:r>
            <a:r>
              <a:rPr lang="en-US" altLang="ko-KR" dirty="0"/>
              <a:t>class</a:t>
            </a:r>
            <a:r>
              <a:rPr lang="ko-KR" altLang="en-US" dirty="0"/>
              <a:t>의 속성과 기능을 상속받아 동일하게 사용 가능</a:t>
            </a:r>
            <a:endParaRPr lang="en-US" altLang="ko-KR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106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C457E-76D8-432B-9ACF-56BBF940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985"/>
            <a:ext cx="10515600" cy="1325563"/>
          </a:xfrm>
        </p:spPr>
        <p:txBody>
          <a:bodyPr/>
          <a:lstStyle/>
          <a:p>
            <a:r>
              <a:rPr lang="en-US" altLang="ko-KR" dirty="0"/>
              <a:t>SOLID Principle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28271-63C2-4780-9E13-AEE3B5F0A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390654"/>
            <a:ext cx="11684000" cy="5312452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altLang="ko-KR" sz="2000" dirty="0"/>
              <a:t>Software Design</a:t>
            </a:r>
            <a:r>
              <a:rPr lang="ko-KR" altLang="en-US" sz="2000" dirty="0"/>
              <a:t>을 이해하기 쉽고</a:t>
            </a:r>
            <a:r>
              <a:rPr lang="en-US" altLang="ko-KR" sz="2000" dirty="0"/>
              <a:t>, </a:t>
            </a:r>
            <a:r>
              <a:rPr lang="ko-KR" altLang="en-US" sz="2000" dirty="0"/>
              <a:t>유연하며</a:t>
            </a:r>
            <a:r>
              <a:rPr lang="en-US" altLang="ko-KR" sz="2000" dirty="0"/>
              <a:t>, </a:t>
            </a:r>
            <a:r>
              <a:rPr lang="ko-KR" altLang="en-US" sz="2000" dirty="0"/>
              <a:t>유지보수에 용이하게 하기 위한 다섯가지 원칙</a:t>
            </a:r>
            <a:endParaRPr lang="en-US" altLang="ko-KR" sz="20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ko-KR" sz="2000" dirty="0"/>
              <a:t>= </a:t>
            </a:r>
            <a:r>
              <a:rPr lang="ko-KR" altLang="en-US" sz="2000" dirty="0"/>
              <a:t>프로그램의 </a:t>
            </a:r>
            <a:r>
              <a:rPr lang="en-US" altLang="ko-KR" sz="2000" dirty="0"/>
              <a:t>Low Coupling(class </a:t>
            </a:r>
            <a:r>
              <a:rPr lang="ko-KR" altLang="en-US" sz="2000" dirty="0"/>
              <a:t>간의 의존성</a:t>
            </a:r>
            <a:r>
              <a:rPr lang="en-US" altLang="ko-KR" sz="2000" dirty="0"/>
              <a:t>)</a:t>
            </a:r>
            <a:r>
              <a:rPr lang="ko-KR" altLang="en-US" sz="2000" dirty="0"/>
              <a:t>과 </a:t>
            </a:r>
            <a:r>
              <a:rPr lang="en-US" altLang="ko-KR" sz="2000" dirty="0"/>
              <a:t>High Cohesion(class</a:t>
            </a:r>
            <a:r>
              <a:rPr lang="ko-KR" altLang="en-US" sz="2000" dirty="0"/>
              <a:t> 내부 응집도</a:t>
            </a:r>
            <a:r>
              <a:rPr lang="en-US" altLang="ko-KR" sz="2000" dirty="0"/>
              <a:t>)</a:t>
            </a:r>
            <a:r>
              <a:rPr lang="ko-KR" altLang="en-US" sz="2000" dirty="0"/>
              <a:t>을 가능하게 한다</a:t>
            </a:r>
            <a:r>
              <a:rPr lang="en-US" altLang="ko-KR" sz="2000" dirty="0"/>
              <a:t>.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altLang="ko-KR" sz="2000" b="1" dirty="0"/>
              <a:t>SRP(Single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Responsibility Principle)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하나의 </a:t>
            </a:r>
            <a:r>
              <a:rPr lang="en-US" altLang="ko-KR" sz="2000" dirty="0"/>
              <a:t>class</a:t>
            </a:r>
            <a:r>
              <a:rPr lang="ko-KR" altLang="en-US" sz="2000" dirty="0"/>
              <a:t>는 하나의 </a:t>
            </a:r>
            <a:r>
              <a:rPr lang="en-US" altLang="ko-KR" sz="2000" dirty="0"/>
              <a:t>responsibility</a:t>
            </a:r>
            <a:r>
              <a:rPr lang="ko-KR" altLang="en-US" sz="2000" dirty="0"/>
              <a:t>를 가진다</a:t>
            </a:r>
            <a:r>
              <a:rPr lang="en-US" altLang="ko-KR" sz="2000" dirty="0"/>
              <a:t>.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altLang="ko-KR" sz="2000" b="1" dirty="0"/>
              <a:t>OCP(Open-Close Principle)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변경에는 닫혀 있어야 하며</a:t>
            </a:r>
            <a:r>
              <a:rPr lang="en-US" altLang="ko-KR" sz="2000" dirty="0"/>
              <a:t>, </a:t>
            </a:r>
            <a:r>
              <a:rPr lang="ko-KR" altLang="en-US" sz="2000" dirty="0"/>
              <a:t>확장에는 열려 있어야 한다</a:t>
            </a:r>
            <a:r>
              <a:rPr lang="en-US" altLang="ko-KR" sz="2000" dirty="0"/>
              <a:t>.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altLang="ko-KR" sz="2000" b="1" dirty="0"/>
              <a:t>LSP(</a:t>
            </a:r>
            <a:r>
              <a:rPr lang="en-US" altLang="ko-KR" sz="2000" b="1" dirty="0" err="1"/>
              <a:t>Liskov</a:t>
            </a:r>
            <a:r>
              <a:rPr lang="en-US" altLang="ko-KR" sz="2000" b="1" dirty="0"/>
              <a:t> Substitution Principle)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부모 </a:t>
            </a:r>
            <a:r>
              <a:rPr lang="en-US" altLang="ko-KR" sz="2000" dirty="0"/>
              <a:t>class</a:t>
            </a:r>
            <a:r>
              <a:rPr lang="ko-KR" altLang="en-US" sz="2000" dirty="0"/>
              <a:t>가 사용되는 곳에 자식 </a:t>
            </a:r>
            <a:r>
              <a:rPr lang="en-US" altLang="ko-KR" sz="2000" dirty="0"/>
              <a:t>class</a:t>
            </a:r>
            <a:r>
              <a:rPr lang="ko-KR" altLang="en-US" sz="2000" dirty="0"/>
              <a:t>로 치환해도 정상 동작이 이루어진다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342900" lvl="1" indent="-342900">
              <a:spcBef>
                <a:spcPts val="1000"/>
              </a:spcBef>
            </a:pPr>
            <a:r>
              <a:rPr lang="en-US" altLang="ko-KR" sz="2000" b="1" dirty="0"/>
              <a:t>ISP(Interface Segregation Principle)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ko-KR" sz="2000" dirty="0"/>
              <a:t> Interface</a:t>
            </a:r>
            <a:r>
              <a:rPr lang="ko-KR" altLang="en-US" sz="2000" dirty="0"/>
              <a:t>는 필요하지 않은 요소를 구현하도록 강요하지 않도록 그 </a:t>
            </a:r>
            <a:r>
              <a:rPr lang="en-US" altLang="ko-KR" sz="2000" dirty="0"/>
              <a:t>interface</a:t>
            </a:r>
            <a:r>
              <a:rPr lang="ko-KR" altLang="en-US" sz="2000" dirty="0"/>
              <a:t>를 사용하는 </a:t>
            </a:r>
            <a:r>
              <a:rPr lang="en-US" altLang="ko-KR" sz="2000" dirty="0"/>
              <a:t>client </a:t>
            </a:r>
            <a:r>
              <a:rPr lang="ko-KR" altLang="en-US" sz="2000" dirty="0"/>
              <a:t>기준으로 분리해야 한다</a:t>
            </a:r>
            <a:r>
              <a:rPr lang="en-US" altLang="ko-KR" sz="2000" dirty="0"/>
              <a:t>.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altLang="ko-KR" sz="2000" b="1" dirty="0"/>
              <a:t>DIP(Dependency Inversion Principle)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ko-KR" sz="2000" dirty="0"/>
              <a:t> Client</a:t>
            </a:r>
            <a:r>
              <a:rPr lang="ko-KR" altLang="en-US" sz="2000" dirty="0"/>
              <a:t>는 구체 </a:t>
            </a:r>
            <a:r>
              <a:rPr lang="en-US" altLang="ko-KR" sz="2000" dirty="0"/>
              <a:t>class</a:t>
            </a:r>
            <a:r>
              <a:rPr lang="ko-KR" altLang="en-US" sz="2000" dirty="0"/>
              <a:t>가 아닌 </a:t>
            </a:r>
            <a:r>
              <a:rPr lang="en-US" altLang="ko-KR" sz="2000" dirty="0"/>
              <a:t>interface</a:t>
            </a:r>
            <a:r>
              <a:rPr lang="ko-KR" altLang="en-US" sz="2000" dirty="0"/>
              <a:t>나 </a:t>
            </a:r>
            <a:r>
              <a:rPr lang="en-US" altLang="ko-KR" sz="2000" dirty="0"/>
              <a:t>abstract class</a:t>
            </a:r>
            <a:r>
              <a:rPr lang="ko-KR" altLang="en-US" sz="2000" dirty="0"/>
              <a:t>에 의존해야 한다</a:t>
            </a:r>
            <a:r>
              <a:rPr lang="en-US" altLang="ko-KR" sz="2000" dirty="0"/>
              <a:t>.</a:t>
            </a:r>
          </a:p>
          <a:p>
            <a:pPr marL="342900" lvl="1" indent="-342900">
              <a:spcBef>
                <a:spcPts val="1000"/>
              </a:spcBef>
            </a:pPr>
            <a:endParaRPr lang="en-US" altLang="ko-KR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470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C457E-76D8-432B-9ACF-56BBF940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985"/>
            <a:ext cx="10515600" cy="1325563"/>
          </a:xfrm>
        </p:spPr>
        <p:txBody>
          <a:bodyPr/>
          <a:lstStyle/>
          <a:p>
            <a:r>
              <a:rPr lang="en-US" altLang="ko-KR" dirty="0"/>
              <a:t>Design Pattern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28271-63C2-4780-9E13-AEE3B5F0A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4" y="1633118"/>
            <a:ext cx="11684000" cy="4948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OOP</a:t>
            </a:r>
            <a:r>
              <a:rPr lang="ko-KR" altLang="en-US" sz="2400" dirty="0"/>
              <a:t> 설계에서 발생하는 어떤 상황에 대한 문제에서 사용할 수 있는 해법</a:t>
            </a:r>
            <a:endParaRPr lang="en-US" altLang="ko-KR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 ‘</a:t>
            </a:r>
            <a:r>
              <a:rPr lang="ko-KR" altLang="en-US" sz="2400" dirty="0"/>
              <a:t>어떠한 상황</a:t>
            </a:r>
            <a:r>
              <a:rPr lang="en-US" altLang="ko-KR" sz="2400" dirty="0"/>
              <a:t>’</a:t>
            </a:r>
            <a:r>
              <a:rPr lang="ko-KR" altLang="en-US" sz="2400" dirty="0"/>
              <a:t>에서는 </a:t>
            </a:r>
            <a:r>
              <a:rPr lang="en-US" altLang="ko-KR" sz="2400" dirty="0"/>
              <a:t>‘</a:t>
            </a:r>
            <a:r>
              <a:rPr lang="ko-KR" altLang="en-US" sz="2400" dirty="0"/>
              <a:t>이러한 </a:t>
            </a:r>
            <a:r>
              <a:rPr lang="en-US" altLang="ko-KR" sz="2400" dirty="0"/>
              <a:t>Class</a:t>
            </a:r>
            <a:r>
              <a:rPr lang="ko-KR" altLang="en-US" sz="2400" dirty="0"/>
              <a:t>의 </a:t>
            </a:r>
            <a:r>
              <a:rPr lang="en-US" altLang="ko-KR" sz="2400" dirty="0"/>
              <a:t>design”</a:t>
            </a:r>
            <a:r>
              <a:rPr lang="ko-KR" altLang="en-US" sz="2400" dirty="0"/>
              <a:t>을 하는게 좋다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A586EE-E2E5-46BB-8C1B-2D8972424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871" y="2627570"/>
            <a:ext cx="6852257" cy="404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6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C457E-76D8-432B-9ACF-56BBF940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985"/>
            <a:ext cx="10515600" cy="1325563"/>
          </a:xfrm>
        </p:spPr>
        <p:txBody>
          <a:bodyPr/>
          <a:lstStyle/>
          <a:p>
            <a:r>
              <a:rPr lang="en-US" altLang="ko-KR" dirty="0"/>
              <a:t>Factory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28271-63C2-4780-9E13-AEE3B5F0A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4" y="1545548"/>
            <a:ext cx="11684000" cy="5312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Object</a:t>
            </a:r>
            <a:r>
              <a:rPr lang="ko-KR" altLang="en-US" sz="2400" dirty="0"/>
              <a:t>를 생성하는 </a:t>
            </a:r>
            <a:r>
              <a:rPr lang="en-US" altLang="ko-KR" sz="2400" dirty="0"/>
              <a:t>interface</a:t>
            </a:r>
            <a:r>
              <a:rPr lang="ko-KR" altLang="en-US" sz="2400" dirty="0"/>
              <a:t>를 정의하고 어떤 </a:t>
            </a:r>
            <a:r>
              <a:rPr lang="en-US" altLang="ko-KR" sz="2400" dirty="0"/>
              <a:t>Concrete Class</a:t>
            </a:r>
            <a:r>
              <a:rPr lang="ko-KR" altLang="en-US" sz="2400" dirty="0"/>
              <a:t>가 생성될지는 </a:t>
            </a:r>
            <a:r>
              <a:rPr lang="en-US" altLang="ko-KR" sz="2400" dirty="0"/>
              <a:t>sub class</a:t>
            </a:r>
            <a:r>
              <a:rPr lang="ko-KR" altLang="en-US" sz="2400" dirty="0"/>
              <a:t>에게 맡기는 </a:t>
            </a:r>
            <a:r>
              <a:rPr lang="en-US" altLang="ko-KR" sz="2400" dirty="0"/>
              <a:t>design pattern. Client</a:t>
            </a:r>
            <a:r>
              <a:rPr lang="ko-KR" altLang="en-US" sz="2400" dirty="0"/>
              <a:t>가 실제로 어떤 객체가 생성되는지 모르며</a:t>
            </a:r>
            <a:r>
              <a:rPr lang="en-US" altLang="ko-KR" sz="2400" dirty="0"/>
              <a:t>, C</a:t>
            </a:r>
            <a:r>
              <a:rPr lang="ko-KR" altLang="en-US" sz="2400" dirty="0"/>
              <a:t>따라서 </a:t>
            </a:r>
            <a:r>
              <a:rPr lang="en-US" altLang="ko-KR" sz="2400" dirty="0"/>
              <a:t>Client</a:t>
            </a:r>
            <a:r>
              <a:rPr lang="ko-KR" altLang="en-US" sz="2400" dirty="0"/>
              <a:t>의 영향 없이 객체 생성을 변경할 수 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기존 </a:t>
            </a:r>
            <a:r>
              <a:rPr lang="en-US" altLang="ko-KR" sz="2400" dirty="0"/>
              <a:t>Main</a:t>
            </a:r>
            <a:r>
              <a:rPr lang="ko-KR" altLang="en-US" sz="2400" dirty="0"/>
              <a:t>에서 </a:t>
            </a:r>
            <a:r>
              <a:rPr lang="en-US" altLang="ko-KR" sz="2400" dirty="0"/>
              <a:t>new </a:t>
            </a:r>
            <a:r>
              <a:rPr lang="en-US" altLang="ko-KR" sz="2400" dirty="0" err="1"/>
              <a:t>ConcretePizza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-&gt; </a:t>
            </a:r>
            <a:r>
              <a:rPr lang="ko-KR" altLang="en-US" sz="2400" dirty="0"/>
              <a:t>변경 후 </a:t>
            </a:r>
            <a:r>
              <a:rPr lang="en-US" altLang="ko-KR" sz="2400" dirty="0"/>
              <a:t>Main</a:t>
            </a:r>
            <a:r>
              <a:rPr lang="ko-KR" altLang="en-US" sz="2400" dirty="0"/>
              <a:t>에서는 </a:t>
            </a:r>
            <a:r>
              <a:rPr lang="en-US" altLang="ko-KR" sz="2400" dirty="0" err="1"/>
              <a:t>PizzaStore</a:t>
            </a:r>
            <a:r>
              <a:rPr lang="ko-KR" altLang="en-US" sz="2400" dirty="0"/>
              <a:t>의 </a:t>
            </a:r>
            <a:r>
              <a:rPr lang="en-US" altLang="ko-KR" sz="2400" dirty="0" err="1"/>
              <a:t>createPizza</a:t>
            </a:r>
            <a:r>
              <a:rPr lang="ko-KR" altLang="en-US" sz="2400" dirty="0"/>
              <a:t>만 </a:t>
            </a:r>
            <a:r>
              <a:rPr lang="en-US" altLang="ko-KR" sz="2400" dirty="0"/>
              <a:t>call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947321-6A12-4FDE-984D-3EA298358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687" y="2651060"/>
            <a:ext cx="5925911" cy="318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6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C457E-76D8-432B-9ACF-56BBF940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985"/>
            <a:ext cx="10515600" cy="1325563"/>
          </a:xfrm>
        </p:spPr>
        <p:txBody>
          <a:bodyPr/>
          <a:lstStyle/>
          <a:p>
            <a:r>
              <a:rPr lang="en-US" altLang="ko-KR" dirty="0"/>
              <a:t>Composite Pattern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28271-63C2-4780-9E13-AEE3B5F0A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4" y="1633118"/>
            <a:ext cx="11684000" cy="5224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Object</a:t>
            </a:r>
            <a:r>
              <a:rPr lang="ko-KR" altLang="en-US" sz="2400" dirty="0"/>
              <a:t>의 계층 구조를 위한 </a:t>
            </a:r>
            <a:r>
              <a:rPr lang="en-US" altLang="ko-KR" sz="2400" dirty="0"/>
              <a:t>design pattern</a:t>
            </a:r>
            <a:r>
              <a:rPr lang="ko-KR" altLang="en-US" sz="2400" dirty="0"/>
              <a:t>으로 단일 </a:t>
            </a:r>
            <a:r>
              <a:rPr lang="en-US" altLang="ko-KR" sz="2400" dirty="0"/>
              <a:t>object</a:t>
            </a:r>
            <a:r>
              <a:rPr lang="ko-KR" altLang="en-US" sz="2400" dirty="0"/>
              <a:t>와 복합 </a:t>
            </a:r>
            <a:r>
              <a:rPr lang="en-US" altLang="ko-KR" sz="2400" dirty="0"/>
              <a:t>object </a:t>
            </a:r>
            <a:r>
              <a:rPr lang="ko-KR" altLang="en-US" sz="2400" dirty="0"/>
              <a:t>구분 없이 동일한 </a:t>
            </a:r>
            <a:r>
              <a:rPr lang="en-US" altLang="ko-KR" sz="2400" dirty="0"/>
              <a:t>interface</a:t>
            </a:r>
            <a:r>
              <a:rPr lang="ko-KR" altLang="en-US" sz="2400" dirty="0"/>
              <a:t>로 </a:t>
            </a:r>
            <a:r>
              <a:rPr lang="en-US" altLang="ko-KR" sz="2400" dirty="0"/>
              <a:t>control </a:t>
            </a:r>
            <a:r>
              <a:rPr lang="ko-KR" altLang="en-US" sz="2400" dirty="0"/>
              <a:t>가능하다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ex) </a:t>
            </a:r>
            <a:r>
              <a:rPr lang="ko-KR" altLang="en-US" sz="2400" dirty="0"/>
              <a:t>파일 시스템 </a:t>
            </a:r>
            <a:r>
              <a:rPr lang="en-US" altLang="ko-KR" sz="2400" dirty="0"/>
              <a:t>: </a:t>
            </a:r>
            <a:r>
              <a:rPr lang="ko-KR" altLang="en-US" sz="2400" dirty="0"/>
              <a:t>폴더와 파일이 계층구조로 존재하고 동일 </a:t>
            </a:r>
            <a:r>
              <a:rPr lang="en-US" altLang="ko-KR" sz="2400" dirty="0"/>
              <a:t>operation</a:t>
            </a:r>
            <a:r>
              <a:rPr lang="ko-KR" altLang="en-US" sz="2400" dirty="0"/>
              <a:t>을 가진다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Component</a:t>
            </a:r>
            <a:r>
              <a:rPr lang="ko-KR" altLang="en-US" sz="2400" dirty="0"/>
              <a:t>가 </a:t>
            </a:r>
            <a:r>
              <a:rPr lang="en-US" altLang="ko-KR" sz="2400" dirty="0"/>
              <a:t>File system, Leaf</a:t>
            </a:r>
            <a:r>
              <a:rPr lang="ko-KR" altLang="en-US" sz="2400" dirty="0"/>
              <a:t>가 </a:t>
            </a:r>
            <a:r>
              <a:rPr lang="en-US" altLang="ko-KR" sz="2400" dirty="0"/>
              <a:t>File, Composite</a:t>
            </a:r>
            <a:r>
              <a:rPr lang="ko-KR" altLang="en-US" sz="2400" dirty="0"/>
              <a:t>이 </a:t>
            </a:r>
            <a:r>
              <a:rPr lang="en-US" altLang="ko-KR" sz="2400" dirty="0"/>
              <a:t>Folder</a:t>
            </a:r>
            <a:r>
              <a:rPr lang="ko-KR" altLang="en-US" sz="2400" dirty="0"/>
              <a:t>이며 </a:t>
            </a:r>
            <a:r>
              <a:rPr lang="en-US" altLang="ko-KR" sz="2400" dirty="0"/>
              <a:t>Folder</a:t>
            </a:r>
            <a:r>
              <a:rPr lang="ko-KR" altLang="en-US" sz="2400" dirty="0"/>
              <a:t>는 따라서 </a:t>
            </a:r>
            <a:r>
              <a:rPr lang="en-US" altLang="ko-KR" sz="2400" dirty="0"/>
              <a:t>Filesystem</a:t>
            </a:r>
            <a:r>
              <a:rPr lang="ko-KR" altLang="en-US" sz="2400" dirty="0"/>
              <a:t>형태로 </a:t>
            </a:r>
            <a:r>
              <a:rPr lang="en-US" altLang="ko-KR" sz="2400" dirty="0"/>
              <a:t>Children</a:t>
            </a:r>
            <a:r>
              <a:rPr lang="ko-KR" altLang="en-US" sz="2400" dirty="0"/>
              <a:t>들을 가지고 있다</a:t>
            </a:r>
            <a:r>
              <a:rPr lang="en-US" altLang="ko-KR" sz="2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0F953B-5FA6-47DB-BF50-EF1BD399D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273" y="3788582"/>
            <a:ext cx="6864142" cy="282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0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C457E-76D8-432B-9ACF-56BBF940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985"/>
            <a:ext cx="10515600" cy="1325563"/>
          </a:xfrm>
        </p:spPr>
        <p:txBody>
          <a:bodyPr/>
          <a:lstStyle/>
          <a:p>
            <a:r>
              <a:rPr lang="en-US" altLang="ko-KR" dirty="0"/>
              <a:t>Strategy Pattern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28271-63C2-4780-9E13-AEE3B5F0A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4" y="1633118"/>
            <a:ext cx="11684000" cy="5224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Algorithm</a:t>
            </a:r>
            <a:r>
              <a:rPr lang="ko-KR" altLang="en-US" sz="2400" dirty="0"/>
              <a:t>을 </a:t>
            </a:r>
            <a:r>
              <a:rPr lang="en-US" altLang="ko-KR" sz="2400" dirty="0"/>
              <a:t>encapsulation</a:t>
            </a:r>
            <a:r>
              <a:rPr lang="ko-KR" altLang="en-US" sz="2400" dirty="0"/>
              <a:t>하여 </a:t>
            </a:r>
            <a:r>
              <a:rPr lang="en-US" altLang="ko-KR" sz="2400" dirty="0"/>
              <a:t>algorithm</a:t>
            </a:r>
            <a:r>
              <a:rPr lang="ko-KR" altLang="en-US" sz="2400" dirty="0"/>
              <a:t>을 </a:t>
            </a:r>
            <a:r>
              <a:rPr lang="en-US" altLang="ko-KR" sz="2400" dirty="0"/>
              <a:t>runtime</a:t>
            </a:r>
            <a:r>
              <a:rPr lang="ko-KR" altLang="en-US" sz="2400" dirty="0"/>
              <a:t>에 교환하여 사용할 수 있는 </a:t>
            </a:r>
            <a:r>
              <a:rPr lang="en-US" altLang="ko-KR" sz="2400" dirty="0"/>
              <a:t>pattern</a:t>
            </a:r>
            <a:r>
              <a:rPr lang="ko-KR" altLang="en-US" sz="2400" dirty="0"/>
              <a:t>이다 </a:t>
            </a:r>
            <a:r>
              <a:rPr lang="en-US" altLang="ko-KR" sz="2400" dirty="0"/>
              <a:t>Client</a:t>
            </a:r>
            <a:r>
              <a:rPr lang="ko-KR" altLang="en-US" sz="2400" dirty="0"/>
              <a:t>와 상관없이 </a:t>
            </a:r>
            <a:r>
              <a:rPr lang="en-US" altLang="ko-KR" sz="2400" dirty="0"/>
              <a:t>algorithm</a:t>
            </a:r>
            <a:r>
              <a:rPr lang="ko-KR" altLang="en-US" sz="2400" dirty="0"/>
              <a:t>을 변경할 수 있는 장점이 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Context</a:t>
            </a:r>
            <a:r>
              <a:rPr lang="ko-KR" altLang="en-US" sz="2400" dirty="0"/>
              <a:t>는 </a:t>
            </a:r>
            <a:r>
              <a:rPr lang="en-US" altLang="ko-KR" sz="2400" dirty="0"/>
              <a:t>Strategy</a:t>
            </a:r>
            <a:r>
              <a:rPr lang="ko-KR" altLang="en-US" sz="2400" dirty="0"/>
              <a:t>를 </a:t>
            </a:r>
            <a:r>
              <a:rPr lang="en-US" altLang="ko-KR" sz="2400" dirty="0"/>
              <a:t>attribute</a:t>
            </a:r>
            <a:r>
              <a:rPr lang="ko-KR" altLang="en-US" sz="2400" dirty="0"/>
              <a:t>으로 가지고 있으며 각각의 </a:t>
            </a:r>
            <a:r>
              <a:rPr lang="en-US" altLang="ko-KR" sz="2400" dirty="0"/>
              <a:t>concrete </a:t>
            </a:r>
            <a:r>
              <a:rPr lang="en-US" altLang="ko-KR" sz="2400" dirty="0" err="1"/>
              <a:t>strateg</a:t>
            </a:r>
            <a:r>
              <a:rPr lang="ko-KR" altLang="en-US" sz="2400" dirty="0"/>
              <a:t>에서 </a:t>
            </a:r>
            <a:r>
              <a:rPr lang="en-US" altLang="ko-KR" sz="2400" dirty="0"/>
              <a:t>overriding</a:t>
            </a:r>
            <a:r>
              <a:rPr lang="ko-KR" altLang="en-US" sz="2400" dirty="0"/>
              <a:t>된 </a:t>
            </a:r>
            <a:r>
              <a:rPr lang="en-US" altLang="ko-KR" sz="2400" dirty="0"/>
              <a:t>Algorithm</a:t>
            </a:r>
            <a:r>
              <a:rPr lang="ko-KR" altLang="en-US" sz="2400" dirty="0"/>
              <a:t>들을 </a:t>
            </a:r>
            <a:r>
              <a:rPr lang="en-US" altLang="ko-KR" sz="2400" dirty="0"/>
              <a:t>call</a:t>
            </a:r>
            <a:r>
              <a:rPr lang="ko-KR" altLang="en-US" sz="2400" dirty="0"/>
              <a:t>할 수 있다</a:t>
            </a:r>
            <a:r>
              <a:rPr lang="en-US" altLang="ko-KR" sz="24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DA024D-6A22-4261-BCCE-8DEFEC32D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2422525"/>
            <a:ext cx="72961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4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C457E-76D8-432B-9ACF-56BBF940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985"/>
            <a:ext cx="10515600" cy="1325563"/>
          </a:xfrm>
        </p:spPr>
        <p:txBody>
          <a:bodyPr/>
          <a:lstStyle/>
          <a:p>
            <a:r>
              <a:rPr lang="en-US" altLang="ko-KR" dirty="0"/>
              <a:t>Software 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28271-63C2-4780-9E13-AEE3B5F0A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4" y="1633118"/>
            <a:ext cx="11684000" cy="500489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주요한 설계 결정들의 집합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System</a:t>
            </a:r>
            <a:r>
              <a:rPr lang="ko-KR" altLang="en-US" sz="2400" dirty="0"/>
              <a:t>의 </a:t>
            </a:r>
            <a:r>
              <a:rPr lang="en-US" altLang="ko-KR" sz="2400" dirty="0"/>
              <a:t>element</a:t>
            </a:r>
            <a:r>
              <a:rPr lang="ko-KR" altLang="en-US" sz="2400" dirty="0"/>
              <a:t>나 </a:t>
            </a:r>
            <a:r>
              <a:rPr lang="en-US" altLang="ko-KR" sz="2400" dirty="0"/>
              <a:t>relationship</a:t>
            </a:r>
            <a:r>
              <a:rPr lang="ko-KR" altLang="en-US" sz="2400" dirty="0"/>
              <a:t>과 같은 본질 적인 구조를 정의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기대하는 품질 속성을 만족시키는 시스템의 구성</a:t>
            </a:r>
            <a:endParaRPr lang="en-US" altLang="ko-KR" sz="2400" dirty="0"/>
          </a:p>
          <a:p>
            <a:r>
              <a:rPr lang="en-US" altLang="ko-KR" sz="2400" dirty="0"/>
              <a:t>System</a:t>
            </a:r>
            <a:r>
              <a:rPr lang="ko-KR" altLang="en-US" sz="2400" dirty="0"/>
              <a:t>이 존재하기 전</a:t>
            </a:r>
            <a:r>
              <a:rPr lang="en-US" altLang="ko-KR" sz="2400" dirty="0"/>
              <a:t>, </a:t>
            </a:r>
            <a:r>
              <a:rPr lang="ko-KR" altLang="en-US" sz="2400" dirty="0"/>
              <a:t>전체 </a:t>
            </a:r>
            <a:r>
              <a:rPr lang="en-US" altLang="ko-KR" sz="2400" dirty="0"/>
              <a:t>System</a:t>
            </a:r>
            <a:r>
              <a:rPr lang="ko-KR" altLang="en-US" sz="2400" dirty="0"/>
              <a:t>의 이해를 돕는 역할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1C0861-4D35-4E35-B060-42E7C6365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56" y="2522163"/>
            <a:ext cx="87153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43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979</Words>
  <Application>Microsoft Office PowerPoint</Application>
  <PresentationFormat>와이드스크린</PresentationFormat>
  <Paragraphs>138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Office 테마</vt:lpstr>
      <vt:lpstr>PowerPoint 프레젠테이션</vt:lpstr>
      <vt:lpstr>Object-Oriented Programing</vt:lpstr>
      <vt:lpstr>OOP 특징</vt:lpstr>
      <vt:lpstr>SOLID Principle</vt:lpstr>
      <vt:lpstr>Design Pattern</vt:lpstr>
      <vt:lpstr>Factory Method Pattern</vt:lpstr>
      <vt:lpstr>Composite Pattern</vt:lpstr>
      <vt:lpstr>Strategy Pattern</vt:lpstr>
      <vt:lpstr>Software Architecture</vt:lpstr>
      <vt:lpstr>Architecture Style</vt:lpstr>
      <vt:lpstr>Architecture Style &lt;Data Flow&gt;</vt:lpstr>
      <vt:lpstr>Architecture Style &lt;Layered&gt;</vt:lpstr>
      <vt:lpstr>Architecture Style &lt;Data-centered&gt;</vt:lpstr>
      <vt:lpstr>Architecture Style &lt;Distributed&gt;</vt:lpstr>
      <vt:lpstr>Architecture Style 적용</vt:lpstr>
      <vt:lpstr>Architecture Style 적용</vt:lpstr>
      <vt:lpstr>Software Quality</vt:lpstr>
      <vt:lpstr>ISO 9126 Quality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 YERIM</dc:creator>
  <cp:lastModifiedBy>YUN YERIM</cp:lastModifiedBy>
  <cp:revision>43</cp:revision>
  <dcterms:created xsi:type="dcterms:W3CDTF">2021-07-12T04:38:26Z</dcterms:created>
  <dcterms:modified xsi:type="dcterms:W3CDTF">2021-07-12T14:47:37Z</dcterms:modified>
</cp:coreProperties>
</file>