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553" r:id="rId3"/>
    <p:sldId id="575" r:id="rId4"/>
    <p:sldId id="554" r:id="rId5"/>
    <p:sldId id="592" r:id="rId6"/>
    <p:sldId id="581" r:id="rId7"/>
    <p:sldId id="586" r:id="rId8"/>
    <p:sldId id="587" r:id="rId9"/>
    <p:sldId id="588" r:id="rId10"/>
    <p:sldId id="585" r:id="rId11"/>
    <p:sldId id="555" r:id="rId12"/>
    <p:sldId id="589" r:id="rId13"/>
    <p:sldId id="590" r:id="rId14"/>
    <p:sldId id="584" r:id="rId15"/>
    <p:sldId id="591" r:id="rId16"/>
    <p:sldId id="582" r:id="rId17"/>
    <p:sldId id="574" r:id="rId18"/>
    <p:sldId id="5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96190"/>
  </p:normalViewPr>
  <p:slideViewPr>
    <p:cSldViewPr snapToGrid="0">
      <p:cViewPr varScale="1">
        <p:scale>
          <a:sx n="119" d="100"/>
          <a:sy n="119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ABD28-71C5-5C4D-AA8C-E712390D1C41}" type="datetimeFigureOut">
              <a:rPr kumimoji="1" lang="ko-KR" altLang="en-US" smtClean="0"/>
              <a:t>2023. 6. 7.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33183-32BE-1147-AC23-3B170C3ED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441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Berlin Sans FB Demi" panose="020E0802020502020306" pitchFamily="34" charset="0"/>
            </a:endParaRPr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Berlin Sans FB Demi" panose="020E0802020502020306" pitchFamily="34" charset="0"/>
            </a:endParaRPr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Berlin Sans FB Demi" panose="020E0802020502020306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>
            <a:lvl1pPr>
              <a:defRPr>
                <a:latin typeface="Berlin Sans FB Demi" panose="020E0802020502020306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>
            <a:lvl1pPr>
              <a:defRPr>
                <a:latin typeface="Berlin Sans FB Demi" panose="020E0802020502020306" pitchFamily="34" charset="0"/>
              </a:defRPr>
            </a:lvl1pPr>
          </a:lstStyle>
          <a:p>
            <a:fld id="{2B485F32-F0BB-470A-9D3E-5CA7680BA06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Berlin Sans FB Demi" panose="020E0802020502020306" pitchFamily="34" charset="0"/>
            </a:endParaRPr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Berlin Sans FB Demi" panose="020E0802020502020306" pitchFamily="34" charset="0"/>
            </a:endParaRPr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Berlin Sans FB Demi" panose="020E0802020502020306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>
            <a:lvl1pPr>
              <a:defRPr>
                <a:latin typeface="Berlin Sans FB Demi" panose="020E0802020502020306" pitchFamily="34" charset="0"/>
              </a:defRPr>
            </a:lvl1pPr>
          </a:lstStyle>
          <a:p>
            <a:fld id="{E119AC94-80BF-D64D-ABDF-8BABF0C4A2ED}" type="datetime1">
              <a:rPr lang="ko-KR" altLang="en-US" smtClean="0"/>
              <a:t>2023. 6. 7.</a:t>
            </a:fld>
            <a:endParaRPr lang="ko-KR" altLang="en-US" dirty="0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Berlin Sans FB Demi" panose="020E0802020502020306" pitchFamily="34" charset="0"/>
            </a:endParaRPr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Berlin Sans FB Demi" panose="020E0802020502020306" pitchFamily="34" charset="0"/>
            </a:endParaRPr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Berlin Sans FB Demi" panose="020E0802020502020306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6650-CCAA-7A49-9F44-B82224FB9B61}" type="datetime1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095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9DDEAC30-E5CB-BE47-BEE5-2AEF529B0820}" type="datetime1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B485F32-F0BB-470A-9D3E-5CA7680B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6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D499-097D-0849-BD91-E908C2AB8BA3}" type="datetime1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5363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011-19E9-4E40-88A3-6294E2385100}" type="datetime1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43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F981-035E-3946-80FD-F2AE6C5C002E}" type="datetime1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1574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111-7FAF-AC43-8346-200370C1404C}" type="datetime1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0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D633-902D-9B49-BD14-C64A9055A1BC}" type="datetime1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7074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ADBF-494B-214B-AF95-2015C310110E}" type="datetime1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EBE5901E-A8AE-C840-A810-43DF536038AE}" type="datetime1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05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F62-10F2-BC45-AD4B-1A4A706F4949}" type="datetime1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524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01260CC-1219-0848-A6E4-4C7F5492EB37}" type="datetime1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B485F32-F0BB-470A-9D3E-5CA7680B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baseline="0">
          <a:solidFill>
            <a:schemeClr val="tx1"/>
          </a:solidFill>
          <a:latin typeface="Berlin Sans FB Demi" panose="020E0802020502020306" pitchFamily="34" charset="0"/>
          <a:ea typeface="HY헤드라인M" panose="0203060000010101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 baseline="0">
          <a:solidFill>
            <a:schemeClr val="tx1"/>
          </a:solidFill>
          <a:latin typeface="Arial Rounded MT Bold" panose="020F0704030504030204" pitchFamily="34" charset="0"/>
          <a:ea typeface="나눔스퀘어라운드 Regular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 baseline="0">
          <a:solidFill>
            <a:schemeClr val="tx1"/>
          </a:solidFill>
          <a:latin typeface="Arial Rounded MT Bold" panose="020F0704030504030204" pitchFamily="34" charset="0"/>
          <a:ea typeface="나눔스퀘어라운드 Regular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 baseline="0">
          <a:solidFill>
            <a:schemeClr val="tx1"/>
          </a:solidFill>
          <a:latin typeface="Arial Rounded MT Bold" panose="020F0704030504030204" pitchFamily="34" charset="0"/>
          <a:ea typeface="나눔스퀘어라운드 Regular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 baseline="0">
          <a:solidFill>
            <a:schemeClr val="tx1"/>
          </a:solidFill>
          <a:latin typeface="Arial Rounded MT Bold" panose="020F0704030504030204" pitchFamily="34" charset="0"/>
          <a:ea typeface="나눔스퀘어라운드 Regular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 baseline="0">
          <a:solidFill>
            <a:schemeClr val="tx1"/>
          </a:solidFill>
          <a:latin typeface="Arial Rounded MT Bold" panose="020F0704030504030204" pitchFamily="34" charset="0"/>
          <a:ea typeface="나눔스퀘어라운드 Regular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6768" y="1755648"/>
            <a:ext cx="10363200" cy="1069848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Software Architecture Design Course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479040" y="4267200"/>
            <a:ext cx="6705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Berlin Sans FB Demi" panose="020E0802020502020306" pitchFamily="34" charset="0"/>
                <a:ea typeface="나눔스퀘어라운드 Regular" panose="020B060000010101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/>
          </a:p>
          <a:p>
            <a:r>
              <a:rPr lang="en-US" altLang="ko-KR" sz="2800" dirty="0" err="1"/>
              <a:t>Seonah</a:t>
            </a:r>
            <a:r>
              <a:rPr lang="en-US" altLang="ko-KR" sz="2800" dirty="0"/>
              <a:t> Lee</a:t>
            </a:r>
          </a:p>
          <a:p>
            <a:r>
              <a:rPr lang="en-US" altLang="ko-KR" sz="2800" dirty="0" err="1"/>
              <a:t>Gyeongsang</a:t>
            </a:r>
            <a:r>
              <a:rPr lang="en-US" altLang="ko-KR" sz="2800" dirty="0"/>
              <a:t> National University</a:t>
            </a:r>
          </a:p>
          <a:p>
            <a:endParaRPr lang="en-US" altLang="ko-KR" sz="2800" dirty="0"/>
          </a:p>
          <a:p>
            <a:endParaRPr lang="en-US" altLang="ko-KR" sz="1000" dirty="0">
              <a:latin typeface="Comic Sans MS" pitchFamily="66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304800"/>
            <a:ext cx="281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Berlin Sans FB Demi" pitchFamily="34" charset="0"/>
              </a:rPr>
              <a:t>Spring 2023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2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F4B9-C263-DB7F-41EA-72D4DF8E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SW </a:t>
            </a:r>
            <a:r>
              <a:rPr kumimoji="1" lang="ko-KR" altLang="en-US" dirty="0"/>
              <a:t>아키텍처 스타일 및 패턴 </a:t>
            </a:r>
            <a:br>
              <a:rPr kumimoji="1" lang="en-US" altLang="ko-KR" dirty="0"/>
            </a:br>
            <a:r>
              <a:rPr kumimoji="1" lang="en-US" altLang="ko-KR" dirty="0"/>
              <a:t>(SW Architecture Styles &amp; Patterns)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C7D70-5DC6-D176-C366-D7C55B86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일차 오후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</a:t>
            </a:r>
            <a:endParaRPr kumimoji="1" lang="en-US" altLang="ko-KR" dirty="0"/>
          </a:p>
          <a:p>
            <a:pPr lvl="2"/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7163D-CD67-F7D1-1DA4-D248823F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7A2D007-B536-A1EA-6EE6-6C9EE478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68995"/>
              </p:ext>
            </p:extLst>
          </p:nvPr>
        </p:nvGraphicFramePr>
        <p:xfrm>
          <a:off x="1053054" y="2118160"/>
          <a:ext cx="9844443" cy="202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8777">
                  <a:extLst>
                    <a:ext uri="{9D8B030D-6E8A-4147-A177-3AD203B41FA5}">
                      <a16:colId xmlns:a16="http://schemas.microsoft.com/office/drawing/2014/main" val="766983543"/>
                    </a:ext>
                  </a:extLst>
                </a:gridCol>
                <a:gridCol w="2947595">
                  <a:extLst>
                    <a:ext uri="{9D8B030D-6E8A-4147-A177-3AD203B41FA5}">
                      <a16:colId xmlns:a16="http://schemas.microsoft.com/office/drawing/2014/main" val="898237407"/>
                    </a:ext>
                  </a:extLst>
                </a:gridCol>
                <a:gridCol w="6078071">
                  <a:extLst>
                    <a:ext uri="{9D8B030D-6E8A-4147-A177-3AD203B41FA5}">
                      <a16:colId xmlns:a16="http://schemas.microsoft.com/office/drawing/2014/main" val="378137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Subtopics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Blackboard Pattern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정의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예제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설명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사례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장단점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실습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3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Layered Pattern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정의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예제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설명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사례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장단점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실습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팀 실습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빌딩 알람 시스템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5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09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SW </a:t>
            </a:r>
            <a:r>
              <a:rPr kumimoji="1" lang="ko-KR" altLang="en-US" dirty="0"/>
              <a:t>아키텍처 전술</a:t>
            </a:r>
            <a:br>
              <a:rPr kumimoji="1" lang="en-US" altLang="ko-KR" dirty="0"/>
            </a:br>
            <a:r>
              <a:rPr kumimoji="1" lang="en-US" altLang="ko-KR" dirty="0"/>
              <a:t>(SW Architecture Tactics)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7850"/>
            <a:ext cx="10515600" cy="5179763"/>
          </a:xfrm>
        </p:spPr>
        <p:txBody>
          <a:bodyPr>
            <a:normAutofit/>
          </a:bodyPr>
          <a:lstStyle/>
          <a:p>
            <a:r>
              <a:rPr lang="en-US" altLang="ko-KR" dirty="0"/>
              <a:t>Understanding Quality Attributes</a:t>
            </a:r>
          </a:p>
          <a:p>
            <a:r>
              <a:rPr lang="en-US" altLang="ko-KR" dirty="0"/>
              <a:t>Quality Attribute Tactics</a:t>
            </a:r>
          </a:p>
          <a:p>
            <a:pPr lvl="1"/>
            <a:r>
              <a:rPr lang="en-US" altLang="ko-KR" dirty="0"/>
              <a:t>Usability</a:t>
            </a:r>
          </a:p>
          <a:p>
            <a:pPr lvl="1"/>
            <a:r>
              <a:rPr lang="en-US" altLang="ko-KR" dirty="0"/>
              <a:t>Performance</a:t>
            </a:r>
          </a:p>
          <a:p>
            <a:pPr lvl="1"/>
            <a:r>
              <a:rPr lang="en-US" altLang="ko-KR" dirty="0"/>
              <a:t>Modifiability</a:t>
            </a:r>
          </a:p>
          <a:p>
            <a:pPr lvl="1"/>
            <a:r>
              <a:rPr lang="en-US" altLang="ko-KR" dirty="0"/>
              <a:t>Security</a:t>
            </a:r>
            <a:endParaRPr lang="ko-KR" altLang="en-US" dirty="0"/>
          </a:p>
          <a:p>
            <a:pPr lvl="1"/>
            <a:r>
              <a:rPr lang="en-US" altLang="ko-KR" dirty="0"/>
              <a:t>Availability</a:t>
            </a:r>
          </a:p>
          <a:p>
            <a:pPr lvl="1"/>
            <a:r>
              <a:rPr lang="en-US" altLang="ko-KR" dirty="0"/>
              <a:t>Interoperability</a:t>
            </a:r>
          </a:p>
          <a:p>
            <a:pPr lvl="1"/>
            <a:r>
              <a:rPr lang="en-US" altLang="ko-KR" dirty="0"/>
              <a:t>Testability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85D0-3A89-41FB-803C-3CBCE6C565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5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F4B9-C263-DB7F-41EA-72D4DF8E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SW </a:t>
            </a:r>
            <a:r>
              <a:rPr kumimoji="1" lang="ko-KR" altLang="en-US" dirty="0"/>
              <a:t>아키텍처 정의 및 설계</a:t>
            </a:r>
            <a:br>
              <a:rPr kumimoji="1" lang="en-US" altLang="ko-KR" dirty="0"/>
            </a:br>
            <a:r>
              <a:rPr kumimoji="1" lang="en-US" altLang="ko-KR" sz="3600" dirty="0"/>
              <a:t>(SW Architecture Definition and Design)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C7D70-5DC6-D176-C366-D7C55B86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일차 오전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</a:t>
            </a:r>
            <a:endParaRPr kumimoji="1" lang="en-US" altLang="ko-KR" dirty="0"/>
          </a:p>
          <a:p>
            <a:pPr lvl="2"/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7163D-CD67-F7D1-1DA4-D248823F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7A2D007-B536-A1EA-6EE6-6C9EE478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4783"/>
              </p:ext>
            </p:extLst>
          </p:nvPr>
        </p:nvGraphicFramePr>
        <p:xfrm>
          <a:off x="1053054" y="2118160"/>
          <a:ext cx="9844443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8777">
                  <a:extLst>
                    <a:ext uri="{9D8B030D-6E8A-4147-A177-3AD203B41FA5}">
                      <a16:colId xmlns:a16="http://schemas.microsoft.com/office/drawing/2014/main" val="766983543"/>
                    </a:ext>
                  </a:extLst>
                </a:gridCol>
                <a:gridCol w="2947595">
                  <a:extLst>
                    <a:ext uri="{9D8B030D-6E8A-4147-A177-3AD203B41FA5}">
                      <a16:colId xmlns:a16="http://schemas.microsoft.com/office/drawing/2014/main" val="898237407"/>
                    </a:ext>
                  </a:extLst>
                </a:gridCol>
                <a:gridCol w="6078071">
                  <a:extLst>
                    <a:ext uri="{9D8B030D-6E8A-4147-A177-3AD203B41FA5}">
                      <a16:colId xmlns:a16="http://schemas.microsoft.com/office/drawing/2014/main" val="378137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Subtopics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품질속성과 </a:t>
                      </a:r>
                      <a:r>
                        <a:rPr lang="en-US" altLang="ko-KR" b="1" dirty="0"/>
                        <a:t>SW </a:t>
                      </a:r>
                      <a:r>
                        <a:rPr lang="ko-KR" altLang="en-US" b="1" dirty="0"/>
                        <a:t>아키텍처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품질 속성과 품질 시나리오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품질 시나리오와 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SW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아키텍처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b="1" dirty="0"/>
                        <a:t>전술 개념과 </a:t>
                      </a:r>
                      <a:endParaRPr kumimoji="1" lang="en-US" altLang="ko-KR" b="1" dirty="0"/>
                    </a:p>
                    <a:p>
                      <a:pPr latinLnBrk="1"/>
                      <a:r>
                        <a:rPr kumimoji="1" lang="en-US" altLang="ko-KR" b="1" dirty="0"/>
                        <a:t>Modifiability Tactics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전술 정의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변경용이성 품질 시나리오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변경용이성 품질 시나리오를 달성하기 위한 전술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관련 토론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b="1" dirty="0"/>
                        <a:t>Availability Tactics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가용성 품질 시나리오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가용성 품질 시나리오를 달성하기 위한 전술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관련 토론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5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Interoperability Tactics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상호운용성 품질 시나리오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상호운용성 품질 시나리오를 달성하기 위한 전술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관련 토론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7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9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F4B9-C263-DB7F-41EA-72D4DF8E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SW </a:t>
            </a:r>
            <a:r>
              <a:rPr kumimoji="1" lang="ko-KR" altLang="en-US" dirty="0"/>
              <a:t>아키텍처 정의 및 설계</a:t>
            </a:r>
            <a:br>
              <a:rPr kumimoji="1" lang="en-US" altLang="ko-KR" dirty="0"/>
            </a:br>
            <a:r>
              <a:rPr kumimoji="1" lang="en-US" altLang="ko-KR" sz="3600" dirty="0"/>
              <a:t>(SW Architecture Definition and Design)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C7D70-5DC6-D176-C366-D7C55B86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일차 오후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</a:t>
            </a:r>
            <a:endParaRPr kumimoji="1" lang="en-US" altLang="ko-KR" dirty="0"/>
          </a:p>
          <a:p>
            <a:pPr lvl="2"/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7163D-CD67-F7D1-1DA4-D248823F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7A2D007-B536-A1EA-6EE6-6C9EE478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79570"/>
              </p:ext>
            </p:extLst>
          </p:nvPr>
        </p:nvGraphicFramePr>
        <p:xfrm>
          <a:off x="1053054" y="2118160"/>
          <a:ext cx="9844443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8777">
                  <a:extLst>
                    <a:ext uri="{9D8B030D-6E8A-4147-A177-3AD203B41FA5}">
                      <a16:colId xmlns:a16="http://schemas.microsoft.com/office/drawing/2014/main" val="766983543"/>
                    </a:ext>
                  </a:extLst>
                </a:gridCol>
                <a:gridCol w="2947595">
                  <a:extLst>
                    <a:ext uri="{9D8B030D-6E8A-4147-A177-3AD203B41FA5}">
                      <a16:colId xmlns:a16="http://schemas.microsoft.com/office/drawing/2014/main" val="898237407"/>
                    </a:ext>
                  </a:extLst>
                </a:gridCol>
                <a:gridCol w="6078071">
                  <a:extLst>
                    <a:ext uri="{9D8B030D-6E8A-4147-A177-3AD203B41FA5}">
                      <a16:colId xmlns:a16="http://schemas.microsoft.com/office/drawing/2014/main" val="378137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Subtopics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b="1" dirty="0"/>
                        <a:t>Usability Tactics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사용성 품질 시나리오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사용성 품질 시나리오를 달성하기 위한 전술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관련 토론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Performance Tactics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성능 품질 시나리오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성능 품질 시나리오를 달성하기 위한 전술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관련 토론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b="1" dirty="0"/>
                        <a:t>Security Tactics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보안성 품질 시나리오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보안성 품질 시나리오를 달성하기 위한 전술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관련 토론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5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Testability Tactics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시험용이성 품질 시나리오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시험용이성 품질 시나리오를 달성하기 위한 전술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관련 토론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7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5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F4B9-C263-DB7F-41EA-72D4DF8E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SW </a:t>
            </a:r>
            <a:r>
              <a:rPr kumimoji="1" lang="ko-KR" altLang="en-US" dirty="0"/>
              <a:t>아키텍처 정의 및 설계</a:t>
            </a:r>
            <a:br>
              <a:rPr kumimoji="1" lang="en-US" altLang="ko-KR" dirty="0"/>
            </a:br>
            <a:r>
              <a:rPr kumimoji="1" lang="en-US" altLang="ko-KR" sz="3600" dirty="0"/>
              <a:t>(SW Architecture Definition and Design)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C7D70-5DC6-D176-C366-D7C55B86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일차 오전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</a:t>
            </a:r>
            <a:endParaRPr kumimoji="1" lang="en-US" altLang="ko-KR" dirty="0"/>
          </a:p>
          <a:p>
            <a:pPr lvl="2"/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7163D-CD67-F7D1-1DA4-D248823F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7A2D007-B536-A1EA-6EE6-6C9EE478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75570"/>
              </p:ext>
            </p:extLst>
          </p:nvPr>
        </p:nvGraphicFramePr>
        <p:xfrm>
          <a:off x="1053054" y="2118160"/>
          <a:ext cx="9844443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8777">
                  <a:extLst>
                    <a:ext uri="{9D8B030D-6E8A-4147-A177-3AD203B41FA5}">
                      <a16:colId xmlns:a16="http://schemas.microsoft.com/office/drawing/2014/main" val="766983543"/>
                    </a:ext>
                  </a:extLst>
                </a:gridCol>
                <a:gridCol w="2947595">
                  <a:extLst>
                    <a:ext uri="{9D8B030D-6E8A-4147-A177-3AD203B41FA5}">
                      <a16:colId xmlns:a16="http://schemas.microsoft.com/office/drawing/2014/main" val="898237407"/>
                    </a:ext>
                  </a:extLst>
                </a:gridCol>
                <a:gridCol w="6078071">
                  <a:extLst>
                    <a:ext uri="{9D8B030D-6E8A-4147-A177-3AD203B41FA5}">
                      <a16:colId xmlns:a16="http://schemas.microsoft.com/office/drawing/2014/main" val="378137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Subtopics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Architecture: Definition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SW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아키텍처의 정의 및 역할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SW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아키텍처 뷰 관점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SW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아키텍처 실제 예제 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Architecture: Design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설계의 기본 개념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설계 마인드 셋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아키텍처 설계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(Attribute Driven Design)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아키텍처 선택하기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5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Architecture Views and Module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뷰 개념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모듈 뷰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모듈 뷰의 각 스타일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37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C&amp;C Views and Allocation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C&amp;C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 뷰의 각 스타일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Allocation View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중 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Deployment View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 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style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초점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7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3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F4B9-C263-DB7F-41EA-72D4DF8E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SW </a:t>
            </a:r>
            <a:r>
              <a:rPr kumimoji="1" lang="ko-KR" altLang="en-US" dirty="0"/>
              <a:t>아키텍처 정의 및 설계</a:t>
            </a:r>
            <a:br>
              <a:rPr kumimoji="1" lang="en-US" altLang="ko-KR" dirty="0"/>
            </a:br>
            <a:r>
              <a:rPr kumimoji="1" lang="en-US" altLang="ko-KR" sz="3600" dirty="0"/>
              <a:t>(SW Architecture Definition and Design)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C7D70-5DC6-D176-C366-D7C55B86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일차 오후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</a:t>
            </a:r>
            <a:endParaRPr kumimoji="1" lang="en-US" altLang="ko-KR" dirty="0"/>
          </a:p>
          <a:p>
            <a:pPr lvl="2"/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7163D-CD67-F7D1-1DA4-D248823F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7A2D007-B536-A1EA-6EE6-6C9EE478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73506"/>
              </p:ext>
            </p:extLst>
          </p:nvPr>
        </p:nvGraphicFramePr>
        <p:xfrm>
          <a:off x="1053054" y="2118160"/>
          <a:ext cx="9844443" cy="403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8777">
                  <a:extLst>
                    <a:ext uri="{9D8B030D-6E8A-4147-A177-3AD203B41FA5}">
                      <a16:colId xmlns:a16="http://schemas.microsoft.com/office/drawing/2014/main" val="766983543"/>
                    </a:ext>
                  </a:extLst>
                </a:gridCol>
                <a:gridCol w="2947595">
                  <a:extLst>
                    <a:ext uri="{9D8B030D-6E8A-4147-A177-3AD203B41FA5}">
                      <a16:colId xmlns:a16="http://schemas.microsoft.com/office/drawing/2014/main" val="898237407"/>
                    </a:ext>
                  </a:extLst>
                </a:gridCol>
                <a:gridCol w="6078071">
                  <a:extLst>
                    <a:ext uri="{9D8B030D-6E8A-4147-A177-3AD203B41FA5}">
                      <a16:colId xmlns:a16="http://schemas.microsoft.com/office/drawing/2014/main" val="378137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Subtopics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b="1" dirty="0"/>
                        <a:t>4+1</a:t>
                      </a:r>
                      <a:r>
                        <a:rPr kumimoji="1" lang="ko-KR" altLang="en-US" b="1" dirty="0"/>
                        <a:t> </a:t>
                      </a:r>
                      <a:r>
                        <a:rPr kumimoji="1" lang="en-US" altLang="ko-KR" b="1" dirty="0"/>
                        <a:t>View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UML, UP, and 4+1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Module View </a:t>
                      </a:r>
                      <a:r>
                        <a:rPr lang="ko-KR" altLang="en-US" b="1" dirty="0"/>
                        <a:t>관련 실습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아마존 추천 시스템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: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 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모듈 분할 실습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ple SD 산돌고딕 Neo 일반체" panose="02000300000000000000" pitchFamily="2" charset="-127"/>
                        <a:buChar char="◻"/>
                        <a:tabLst/>
                        <a:defRPr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모듈 분할 방식 진행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(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명사 추출법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;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 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MVC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분할 기법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모듈 뷰 작성 실습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742950" lvl="1" indent="-285750" latinLnBrk="1">
                        <a:buFont typeface="Apple SD 산돌고딕 Neo 일반체" panose="02000300000000000000" pitchFamily="2" charset="-127"/>
                        <a:buChar char="◻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분할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 사용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 일반화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 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Layered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스타일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1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Component and Connector View </a:t>
                      </a:r>
                      <a:r>
                        <a:rPr lang="ko-KR" altLang="en-US" b="1" dirty="0"/>
                        <a:t>실습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아마존 추천 시스템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: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 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아키텍처 설계 결정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pple SD 산돌고딕 Neo 일반체" panose="02000300000000000000" pitchFamily="2" charset="-127"/>
                        <a:buChar char="◻"/>
                        <a:tabLst/>
                        <a:defRPr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아키텍처 설계 </a:t>
                      </a:r>
                      <a:r>
                        <a:rPr lang="ko-KR" altLang="en-US" b="0" i="0" dirty="0" err="1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결정표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 작성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C&amp;C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 뷰 작성 실습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742950" lvl="1" indent="-285750" latinLnBrk="1">
                        <a:buFont typeface="Apple SD 산돌고딕 Neo 일반체" panose="02000300000000000000" pitchFamily="2" charset="-127"/>
                        <a:buChar char="◻"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C&amp;C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뷰에 해당하는 스타일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 </a:t>
                      </a:r>
                      <a:r>
                        <a:rPr lang="ko-KR" altLang="en-US" b="1" dirty="0"/>
                        <a:t>총정리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소프트웨어 아키텍처 설계 총정리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7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0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서적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85D0-3A89-41FB-803C-3CBCE6C565DD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26" name="Picture 2" descr="Software Architecture in Practice, Third Edition">
            <a:extLst>
              <a:ext uri="{FF2B5EF4-FFF2-40B4-BE49-F238E27FC236}">
                <a16:creationId xmlns:a16="http://schemas.microsoft.com/office/drawing/2014/main" id="{E2D28908-D10D-102E-8198-8B381274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52728"/>
            <a:ext cx="1641217" cy="21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ing Software Architectures: Views and Beyond, Second Edition">
            <a:extLst>
              <a:ext uri="{FF2B5EF4-FFF2-40B4-BE49-F238E27FC236}">
                <a16:creationId xmlns:a16="http://schemas.microsoft.com/office/drawing/2014/main" id="{EDEE3B1C-5ED9-4451-8863-EF0A3F00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45" y="1274910"/>
            <a:ext cx="1613602" cy="21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5B10758-F72A-8216-69F6-3C91E6F0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62" y="1252728"/>
            <a:ext cx="1651215" cy="21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6CCBEDE-B30A-9E58-3B7C-3903E1C5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117" y="1252728"/>
            <a:ext cx="1784882" cy="21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 소프트웨어 아키텍처 문서화">
            <a:extLst>
              <a:ext uri="{FF2B5EF4-FFF2-40B4-BE49-F238E27FC236}">
                <a16:creationId xmlns:a16="http://schemas.microsoft.com/office/drawing/2014/main" id="{046C4DB3-75FE-2FBA-0521-FF19F52E9D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45" y="3792542"/>
            <a:ext cx="1613602" cy="21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 소프트웨어 아키텍처 이론과 실제">
            <a:extLst>
              <a:ext uri="{FF2B5EF4-FFF2-40B4-BE49-F238E27FC236}">
                <a16:creationId xmlns:a16="http://schemas.microsoft.com/office/drawing/2014/main" id="{ACD084AA-46E4-97D6-188B-C0578F9A6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21" y="3792542"/>
            <a:ext cx="1529779" cy="21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 개발자에서 아키텍트로">
            <a:extLst>
              <a:ext uri="{FF2B5EF4-FFF2-40B4-BE49-F238E27FC236}">
                <a16:creationId xmlns:a16="http://schemas.microsoft.com/office/drawing/2014/main" id="{BDC0996D-D7CA-477C-EB43-C1575F32D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117" y="3792542"/>
            <a:ext cx="1668303" cy="21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 패턴 지향 소프트웨어 아키텍처">
            <a:extLst>
              <a:ext uri="{FF2B5EF4-FFF2-40B4-BE49-F238E27FC236}">
                <a16:creationId xmlns:a16="http://schemas.microsoft.com/office/drawing/2014/main" id="{5A18D360-E789-6746-3150-AA9E21F5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292" y="3792542"/>
            <a:ext cx="1575829" cy="21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oftware Engineering">
            <a:extLst>
              <a:ext uri="{FF2B5EF4-FFF2-40B4-BE49-F238E27FC236}">
                <a16:creationId xmlns:a16="http://schemas.microsoft.com/office/drawing/2014/main" id="{EBF50378-3F8A-7229-BB99-6BAC72344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855" y="1238784"/>
            <a:ext cx="1736735" cy="21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소프트웨어 아키텍처 101 대표 이미지">
            <a:extLst>
              <a:ext uri="{FF2B5EF4-FFF2-40B4-BE49-F238E27FC236}">
                <a16:creationId xmlns:a16="http://schemas.microsoft.com/office/drawing/2014/main" id="{A6C59A8A-7866-1296-B7FA-433CD1D9B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033" y="3792542"/>
            <a:ext cx="1668303" cy="2141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06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AD74A-93BB-27FE-EA64-FA054B8A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추가 관련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6BF45-F4E5-E6FC-25FE-EEBD4DBE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사전 실습 환경 준비</a:t>
            </a:r>
            <a:endParaRPr kumimoji="1"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언어를 실행할 수 있는 환경 </a:t>
            </a:r>
            <a:r>
              <a:rPr lang="en-US" altLang="ko-KR" dirty="0"/>
              <a:t>(e.g., Eclipse)</a:t>
            </a:r>
          </a:p>
          <a:p>
            <a:pPr lvl="2"/>
            <a:r>
              <a:rPr kumimoji="1" lang="en-US" altLang="ko-KR" dirty="0"/>
              <a:t>JDK</a:t>
            </a:r>
          </a:p>
          <a:p>
            <a:pPr lvl="2"/>
            <a:r>
              <a:rPr kumimoji="1" lang="en-US" altLang="ko-KR" dirty="0"/>
              <a:t>Eclipse</a:t>
            </a:r>
            <a:endParaRPr lang="en-US" altLang="ko-KR" dirty="0"/>
          </a:p>
          <a:p>
            <a:pPr lvl="1"/>
            <a:r>
              <a:rPr lang="en-US" altLang="ko-KR" dirty="0" err="1"/>
              <a:t>Draw.io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Powerpoint</a:t>
            </a:r>
            <a:endParaRPr kumimoji="1" lang="en-US" altLang="ko-KR" dirty="0"/>
          </a:p>
          <a:p>
            <a:r>
              <a:rPr kumimoji="1" lang="ko-KR" altLang="en-US" dirty="0"/>
              <a:t>쉬는 시간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15</a:t>
            </a:r>
            <a:r>
              <a:rPr kumimoji="1" lang="ko-KR" altLang="en-US" dirty="0"/>
              <a:t>분 </a:t>
            </a:r>
            <a:r>
              <a:rPr kumimoji="1" lang="en-US" altLang="ko-KR" dirty="0"/>
              <a:t>(</a:t>
            </a:r>
            <a:r>
              <a:rPr kumimoji="1" lang="ko-KR" altLang="en-US" dirty="0"/>
              <a:t>매시간 </a:t>
            </a:r>
            <a:r>
              <a:rPr kumimoji="1" lang="en-US" altLang="ko-KR" dirty="0"/>
              <a:t>45</a:t>
            </a:r>
            <a:r>
              <a:rPr kumimoji="1" lang="ko-KR" altLang="en-US" dirty="0"/>
              <a:t>분부터 정시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코드 실습이 있는 경우는 이를 고려해서 쉬는 시간 고려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6078AF-3F11-2552-792C-84BD2264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7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erlin Sans FB" panose="020E0802020502020306" pitchFamily="34" charset="0"/>
              </a:rPr>
              <a:t>Question?</a:t>
            </a:r>
            <a:endParaRPr lang="ko-KR" altLang="en-US" dirty="0">
              <a:latin typeface="Berlin Sans FB" panose="020E0802020502020306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85D0-3A89-41FB-803C-3CBCE6C565DD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3" y="1542152"/>
            <a:ext cx="4711303" cy="5025390"/>
          </a:xfrm>
          <a:prstGeom prst="rect">
            <a:avLst/>
          </a:prstGeom>
        </p:spPr>
      </p:pic>
      <p:sp>
        <p:nvSpPr>
          <p:cNvPr id="5" name="Text Placeholder 23"/>
          <p:cNvSpPr txBox="1">
            <a:spLocks/>
          </p:cNvSpPr>
          <p:nvPr/>
        </p:nvSpPr>
        <p:spPr>
          <a:xfrm>
            <a:off x="5466347" y="3671942"/>
            <a:ext cx="4191000" cy="1752600"/>
          </a:xfrm>
          <a:prstGeom prst="rect">
            <a:avLst/>
          </a:prstGeom>
        </p:spPr>
        <p:txBody>
          <a:bodyPr/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Seonah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Lee</a:t>
            </a:r>
          </a:p>
          <a:p>
            <a:pPr marL="68580" indent="0"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saleese@gmail.com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6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과정 소개</a:t>
            </a:r>
            <a:endParaRPr lang="en-US" altLang="ko-KR" dirty="0"/>
          </a:p>
          <a:p>
            <a:r>
              <a:rPr lang="ko-KR" altLang="en-US" dirty="0"/>
              <a:t>관련 서적 소개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85D0-3A89-41FB-803C-3CBCE6C565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3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 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7850"/>
            <a:ext cx="10515600" cy="501718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시간</a:t>
            </a:r>
            <a:r>
              <a:rPr lang="en-US" altLang="ko-KR" sz="2400" dirty="0"/>
              <a:t>: 32</a:t>
            </a:r>
            <a:r>
              <a:rPr lang="ko-KR" altLang="en-US" sz="2400" dirty="0"/>
              <a:t>시간 </a:t>
            </a:r>
            <a:r>
              <a:rPr lang="en-US" altLang="ko-KR" sz="2400" dirty="0"/>
              <a:t>(4</a:t>
            </a:r>
            <a:r>
              <a:rPr lang="ko-KR" altLang="en-US" sz="2400" dirty="0"/>
              <a:t>일 * </a:t>
            </a:r>
            <a:r>
              <a:rPr lang="en-US" altLang="ko-KR" sz="2400" dirty="0"/>
              <a:t>8</a:t>
            </a:r>
            <a:r>
              <a:rPr lang="ko-KR" altLang="en-US" sz="2400" dirty="0"/>
              <a:t>시간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평가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en-US" altLang="ko-KR" sz="2000" dirty="0"/>
              <a:t>300</a:t>
            </a:r>
            <a:r>
              <a:rPr lang="ko-KR" altLang="en-US" sz="2000" dirty="0"/>
              <a:t>점 만점</a:t>
            </a:r>
            <a:r>
              <a:rPr lang="en-US" altLang="ko-KR" sz="2000" dirty="0"/>
              <a:t>:</a:t>
            </a:r>
            <a:r>
              <a:rPr lang="ko-KR" altLang="en-US" sz="2000" dirty="0"/>
              <a:t> 조별 실습 과제 평가 </a:t>
            </a:r>
            <a:endParaRPr lang="en-US" altLang="ko-KR" sz="2000" dirty="0"/>
          </a:p>
          <a:p>
            <a:r>
              <a:rPr lang="ko-KR" altLang="en-US" sz="2400" dirty="0"/>
              <a:t>운영</a:t>
            </a:r>
            <a:r>
              <a:rPr lang="en-US" altLang="ko-KR" sz="2400" dirty="0"/>
              <a:t>(1</a:t>
            </a:r>
            <a:r>
              <a:rPr lang="ko-KR" altLang="en-US" sz="2400" dirty="0"/>
              <a:t>일 기준</a:t>
            </a:r>
            <a:r>
              <a:rPr lang="en-US" altLang="ko-KR" sz="2400" dirty="0"/>
              <a:t>): </a:t>
            </a:r>
            <a:r>
              <a:rPr lang="ko-KR" altLang="en-US" sz="2400" dirty="0"/>
              <a:t>강의</a:t>
            </a:r>
            <a:r>
              <a:rPr lang="en-US" altLang="ko-KR" sz="2400" dirty="0"/>
              <a:t>,</a:t>
            </a:r>
            <a:r>
              <a:rPr lang="ko-KR" altLang="en-US" sz="2400" dirty="0"/>
              <a:t> 토론</a:t>
            </a:r>
            <a:r>
              <a:rPr lang="en-US" altLang="ko-KR" sz="2400" dirty="0"/>
              <a:t>,</a:t>
            </a:r>
            <a:r>
              <a:rPr lang="ko-KR" altLang="en-US" sz="2400" dirty="0"/>
              <a:t> 실습 등 </a:t>
            </a:r>
            <a:endParaRPr lang="en-US" altLang="ko-KR" sz="2400" dirty="0"/>
          </a:p>
          <a:p>
            <a:pPr lvl="1"/>
            <a:r>
              <a:rPr lang="ko-KR" altLang="en-US" sz="2000" dirty="0"/>
              <a:t>강의 </a:t>
            </a:r>
            <a:r>
              <a:rPr lang="en-US" altLang="ko-KR" sz="2000" dirty="0"/>
              <a:t>5</a:t>
            </a:r>
            <a:r>
              <a:rPr lang="ko-KR" altLang="en-US" sz="2000" dirty="0"/>
              <a:t>시간 </a:t>
            </a:r>
            <a:r>
              <a:rPr lang="en-US" altLang="ko-KR" sz="2000" dirty="0"/>
              <a:t>+ </a:t>
            </a:r>
            <a:r>
              <a:rPr lang="ko-KR" altLang="en-US" sz="2000" dirty="0"/>
              <a:t>개인별</a:t>
            </a:r>
            <a:r>
              <a:rPr lang="en-US" altLang="ko-KR" sz="2000" dirty="0"/>
              <a:t>/</a:t>
            </a:r>
            <a:r>
              <a:rPr lang="ko-KR" altLang="en-US" sz="2000" dirty="0"/>
              <a:t>조별 실습 </a:t>
            </a:r>
            <a:r>
              <a:rPr lang="en-US" altLang="ko-KR" sz="2000" dirty="0"/>
              <a:t>3</a:t>
            </a:r>
            <a:r>
              <a:rPr lang="ko-KR" altLang="en-US" sz="2000" dirty="0"/>
              <a:t>시간을 기준으로 운영</a:t>
            </a:r>
            <a:endParaRPr lang="en-US" altLang="ko-KR" sz="2000" dirty="0"/>
          </a:p>
          <a:p>
            <a:pPr lvl="1"/>
            <a:r>
              <a:rPr lang="ko-KR" altLang="en-US" sz="2000" dirty="0"/>
              <a:t>실습 조 구성은 기존 구성 유지</a:t>
            </a:r>
            <a:endParaRPr lang="en-US" altLang="ko-KR" sz="2000" dirty="0"/>
          </a:p>
          <a:p>
            <a:r>
              <a:rPr lang="ko-KR" altLang="en-US" sz="2400" dirty="0"/>
              <a:t>비고</a:t>
            </a:r>
            <a:endParaRPr lang="en-US" altLang="ko-KR" sz="2400" dirty="0"/>
          </a:p>
          <a:p>
            <a:pPr lvl="1"/>
            <a:r>
              <a:rPr lang="ko-KR" altLang="en-US" sz="2000" b="1" dirty="0"/>
              <a:t>대주제</a:t>
            </a:r>
            <a:r>
              <a:rPr lang="en-US" altLang="ko-KR" sz="2000" dirty="0"/>
              <a:t>:</a:t>
            </a:r>
            <a:r>
              <a:rPr lang="ko-KR" altLang="en-US" sz="2000" dirty="0"/>
              <a:t> 아키텍처 스타일</a:t>
            </a:r>
            <a:r>
              <a:rPr lang="en-US" altLang="ko-KR" sz="2000" dirty="0"/>
              <a:t>,</a:t>
            </a:r>
            <a:r>
              <a:rPr lang="ko-KR" altLang="en-US" sz="2000" dirty="0"/>
              <a:t> 아키텍처 뷰</a:t>
            </a:r>
            <a:r>
              <a:rPr lang="en-US" altLang="ko-KR" sz="2000" dirty="0"/>
              <a:t>,</a:t>
            </a:r>
            <a:r>
              <a:rPr lang="ko-KR" altLang="en-US" sz="2000" dirty="0"/>
              <a:t> 아키텍처 전술</a:t>
            </a:r>
            <a:endParaRPr lang="en-US" altLang="ko-KR" sz="2000" dirty="0"/>
          </a:p>
          <a:p>
            <a:pPr lvl="1"/>
            <a:r>
              <a:rPr lang="ko-KR" altLang="en-US" sz="2000" b="1" dirty="0"/>
              <a:t>순서</a:t>
            </a:r>
            <a:r>
              <a:rPr lang="en-US" altLang="ko-KR" sz="2000" dirty="0"/>
              <a:t>:</a:t>
            </a:r>
            <a:r>
              <a:rPr lang="ko-KR" altLang="en-US" sz="2000" dirty="0"/>
              <a:t> 아키텍처 스타일 먼저 강의</a:t>
            </a:r>
            <a:r>
              <a:rPr lang="en-US" altLang="ko-KR" sz="2000" dirty="0"/>
              <a:t>;</a:t>
            </a:r>
            <a:r>
              <a:rPr lang="ko-KR" altLang="en-US" sz="2000" dirty="0"/>
              <a:t> 다른 주제는 순서 없음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85D0-3A89-41FB-803C-3CBCE6C565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1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 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7850"/>
            <a:ext cx="10515600" cy="501718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교육 내용</a:t>
            </a:r>
            <a:endParaRPr lang="en-US" altLang="ko-KR" sz="2400" dirty="0"/>
          </a:p>
          <a:p>
            <a:pPr lvl="1"/>
            <a:r>
              <a:rPr lang="en-US" altLang="ko-KR" sz="2000" dirty="0"/>
              <a:t>1. SW </a:t>
            </a:r>
            <a:r>
              <a:rPr lang="ko-KR" altLang="en-US" sz="2000" dirty="0"/>
              <a:t>아키텍처 스타일 및 패턴 </a:t>
            </a:r>
            <a:r>
              <a:rPr lang="en-US" altLang="ko-KR" sz="2000" dirty="0"/>
              <a:t>(SW Architecture Styles &amp; Patterns)</a:t>
            </a:r>
          </a:p>
          <a:p>
            <a:pPr lvl="2"/>
            <a:r>
              <a:rPr lang="ko-KR" altLang="en-US" sz="1600" dirty="0"/>
              <a:t>각 스타일의 구성</a:t>
            </a:r>
            <a:r>
              <a:rPr lang="en-US" altLang="ko-KR" sz="1600" dirty="0"/>
              <a:t>,</a:t>
            </a:r>
            <a:r>
              <a:rPr lang="ko-KR" altLang="en-US" sz="1600" dirty="0"/>
              <a:t> 용례</a:t>
            </a:r>
            <a:r>
              <a:rPr lang="en-US" altLang="ko-KR" sz="1600" dirty="0"/>
              <a:t>,</a:t>
            </a:r>
            <a:r>
              <a:rPr lang="ko-KR" altLang="en-US" sz="1600" dirty="0"/>
              <a:t> 장점</a:t>
            </a:r>
            <a:r>
              <a:rPr lang="en-US" altLang="ko-KR" sz="1600" dirty="0"/>
              <a:t>,</a:t>
            </a:r>
            <a:r>
              <a:rPr lang="ko-KR" altLang="en-US" sz="1600" dirty="0"/>
              <a:t> 단점</a:t>
            </a:r>
            <a:r>
              <a:rPr lang="en-US" altLang="ko-KR" sz="1600" dirty="0"/>
              <a:t>,</a:t>
            </a:r>
            <a:r>
              <a:rPr lang="ko-KR" altLang="en-US" sz="1600" dirty="0"/>
              <a:t> 사례 </a:t>
            </a:r>
            <a:r>
              <a:rPr lang="en-US" altLang="ko-KR" sz="1600" dirty="0"/>
              <a:t>(15</a:t>
            </a:r>
            <a:r>
              <a:rPr lang="ko-KR" altLang="en-US" sz="1600" dirty="0"/>
              <a:t>가지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2000" dirty="0"/>
              <a:t>2. SW </a:t>
            </a:r>
            <a:r>
              <a:rPr lang="ko-KR" altLang="en-US" sz="2000" dirty="0"/>
              <a:t>아키텍처 전술</a:t>
            </a:r>
            <a:r>
              <a:rPr lang="en-US" altLang="ko-KR" sz="2000" dirty="0"/>
              <a:t>(SW Architecture Tactics)</a:t>
            </a:r>
          </a:p>
          <a:p>
            <a:pPr lvl="2"/>
            <a:r>
              <a:rPr lang="ko-KR" altLang="en-US" sz="1600" dirty="0"/>
              <a:t>주요 품질속성을 달성하기 위한 전술 </a:t>
            </a:r>
            <a:r>
              <a:rPr lang="en-US" altLang="ko-KR" sz="1600" dirty="0"/>
              <a:t>(7~8</a:t>
            </a:r>
            <a:r>
              <a:rPr lang="ko-KR" altLang="en-US" sz="1600" dirty="0"/>
              <a:t>가지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2000" dirty="0"/>
              <a:t>3. SW </a:t>
            </a:r>
            <a:r>
              <a:rPr lang="ko-KR" altLang="en-US" sz="2000" dirty="0"/>
              <a:t>아키텍처 정의 설계 및 문서화</a:t>
            </a:r>
            <a:r>
              <a:rPr lang="en-US" altLang="ko-KR" sz="2000" dirty="0"/>
              <a:t>(SW Architecture Definition, Design</a:t>
            </a:r>
            <a:r>
              <a:rPr lang="ko-KR" altLang="en-US" sz="2000" dirty="0"/>
              <a:t> </a:t>
            </a:r>
            <a:r>
              <a:rPr lang="en-US" altLang="ko-KR" sz="2000" dirty="0"/>
              <a:t>and Doc.)</a:t>
            </a:r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View</a:t>
            </a:r>
            <a:r>
              <a:rPr lang="ko-KR" altLang="en-US" sz="1600" dirty="0"/>
              <a:t>가 제공하는 정보</a:t>
            </a:r>
            <a:r>
              <a:rPr lang="en-US" altLang="ko-KR" sz="1600" dirty="0"/>
              <a:t>,</a:t>
            </a:r>
            <a:r>
              <a:rPr lang="ko-KR" altLang="en-US" sz="1600" dirty="0"/>
              <a:t> 특징</a:t>
            </a:r>
            <a:r>
              <a:rPr lang="en-US" altLang="ko-KR" sz="1600" dirty="0"/>
              <a:t>,</a:t>
            </a:r>
            <a:r>
              <a:rPr lang="ko-KR" altLang="en-US" sz="1600" dirty="0"/>
              <a:t> 사용처</a:t>
            </a:r>
            <a:r>
              <a:rPr lang="en-US" altLang="ko-KR" sz="1600" dirty="0"/>
              <a:t>,</a:t>
            </a:r>
            <a:r>
              <a:rPr lang="ko-KR" altLang="en-US" sz="1600" dirty="0"/>
              <a:t> 작성 방법</a:t>
            </a:r>
            <a:endParaRPr lang="en-US" altLang="ko-KR" sz="1600" dirty="0"/>
          </a:p>
          <a:p>
            <a:pPr lvl="3"/>
            <a:r>
              <a:rPr lang="en-US" altLang="ko-KR" sz="1400" dirty="0"/>
              <a:t>80%:</a:t>
            </a:r>
            <a:r>
              <a:rPr lang="ko-KR" altLang="en-US" sz="1400" dirty="0"/>
              <a:t>  </a:t>
            </a:r>
            <a:r>
              <a:rPr lang="en-US" altLang="ko-KR" sz="1400" dirty="0"/>
              <a:t>4+1</a:t>
            </a:r>
            <a:r>
              <a:rPr lang="ko-KR" altLang="en-US" sz="1400" dirty="0"/>
              <a:t> </a:t>
            </a:r>
            <a:r>
              <a:rPr lang="en-US" altLang="ko-KR" sz="1400" dirty="0"/>
              <a:t>View + SEI 3 View</a:t>
            </a:r>
          </a:p>
          <a:p>
            <a:pPr lvl="3"/>
            <a:r>
              <a:rPr lang="en-US" altLang="ko-KR" sz="1400" dirty="0"/>
              <a:t>20%: </a:t>
            </a:r>
            <a:r>
              <a:rPr lang="ko-KR" altLang="en-US" sz="1400" dirty="0"/>
              <a:t>그 외의 분류 체계는 강사 판단 하에 추가로 다를 수 있음 </a:t>
            </a:r>
            <a:r>
              <a:rPr lang="en-US" altLang="ko-KR" sz="1400" dirty="0"/>
              <a:t>(</a:t>
            </a:r>
            <a:r>
              <a:rPr lang="ko-KR" altLang="en-US" sz="1400" dirty="0"/>
              <a:t>사례 중심으로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85D0-3A89-41FB-803C-3CBCE6C565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4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45C92-A818-5E4E-F6CD-2A742807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전반</a:t>
            </a:r>
            <a:r>
              <a:rPr kumimoji="1" lang="ko-KR" altLang="en-US" dirty="0"/>
              <a:t>적인 일정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60CE3-72E2-8C86-E93E-40B9D3AB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ko-KR" altLang="en-US" dirty="0"/>
              <a:t>일간 일정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034FBA-AF2A-9425-6ACA-0341F533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0F3F6F-070E-9A9A-3B68-DFC0196BA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22981"/>
              </p:ext>
            </p:extLst>
          </p:nvPr>
        </p:nvGraphicFramePr>
        <p:xfrm>
          <a:off x="1053054" y="2118160"/>
          <a:ext cx="9844443" cy="367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8777">
                  <a:extLst>
                    <a:ext uri="{9D8B030D-6E8A-4147-A177-3AD203B41FA5}">
                      <a16:colId xmlns:a16="http://schemas.microsoft.com/office/drawing/2014/main" val="766983543"/>
                    </a:ext>
                  </a:extLst>
                </a:gridCol>
                <a:gridCol w="3161723">
                  <a:extLst>
                    <a:ext uri="{9D8B030D-6E8A-4147-A177-3AD203B41FA5}">
                      <a16:colId xmlns:a16="http://schemas.microsoft.com/office/drawing/2014/main" val="898237407"/>
                    </a:ext>
                  </a:extLst>
                </a:gridCol>
                <a:gridCol w="5863943">
                  <a:extLst>
                    <a:ext uri="{9D8B030D-6E8A-4147-A177-3AD203B41FA5}">
                      <a16:colId xmlns:a16="http://schemas.microsoft.com/office/drawing/2014/main" val="3781373711"/>
                    </a:ext>
                  </a:extLst>
                </a:gridCol>
              </a:tblGrid>
              <a:tr h="464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Subtopics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26779"/>
                  </a:ext>
                </a:extLst>
              </a:tr>
              <a:tr h="802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Architecture Pattern/Style I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Pipe and filter, Pub-and-sub, Dispatcher, Broker,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Peer, MVC</a:t>
                      </a:r>
                      <a:endParaRPr lang="ko-KR" altLang="en-US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45393"/>
                  </a:ext>
                </a:extLst>
              </a:tr>
              <a:tr h="802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Architecture Pattern/Style II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Master, Microservice, Edge, Microkernel, Blackboard, layered</a:t>
                      </a:r>
                      <a:endParaRPr lang="ko-KR" altLang="en-US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00008"/>
                  </a:ext>
                </a:extLst>
              </a:tr>
              <a:tr h="802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Architecture Tactics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Tactics associated with Availability, Usability, Performance, Interoperability, etc.</a:t>
                      </a:r>
                      <a:endParaRPr lang="ko-KR" altLang="en-US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22221"/>
                  </a:ext>
                </a:extLst>
              </a:tr>
              <a:tr h="802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Architecture Documentation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Viewpoint, Module View, Component and connector view, Allocation View, etc.</a:t>
                      </a:r>
                      <a:endParaRPr lang="ko-KR" altLang="en-US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5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56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SW </a:t>
            </a:r>
            <a:r>
              <a:rPr kumimoji="1" lang="ko-KR" altLang="en-US" dirty="0"/>
              <a:t>아키텍처 스타일 및 패턴 </a:t>
            </a:r>
            <a:br>
              <a:rPr kumimoji="1" lang="en-US" altLang="ko-KR" dirty="0"/>
            </a:br>
            <a:r>
              <a:rPr kumimoji="1" lang="en-US" altLang="ko-KR" dirty="0"/>
              <a:t>(SW Architecture Styles &amp; Patterns)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85666" y="1537851"/>
            <a:ext cx="3268133" cy="463911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아키텍처 스타일   </a:t>
            </a:r>
            <a:r>
              <a:rPr lang="en-US" altLang="ko-KR" sz="2400" dirty="0"/>
              <a:t>   </a:t>
            </a:r>
            <a:r>
              <a:rPr lang="ko-KR" altLang="en-US" sz="2400" dirty="0"/>
              <a:t>소규모 목록 </a:t>
            </a:r>
            <a:endParaRPr lang="en-US" altLang="ko-KR" sz="2400" dirty="0"/>
          </a:p>
          <a:p>
            <a:pPr lvl="1"/>
            <a:r>
              <a:rPr lang="en-US" altLang="ko-KR" sz="1600" dirty="0"/>
              <a:t>Documenting Software Architecture Chapter 5.9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685D0-3A89-41FB-803C-3CBCE6C565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6" b="2574"/>
          <a:stretch/>
        </p:blipFill>
        <p:spPr bwMode="auto">
          <a:xfrm>
            <a:off x="838200" y="1504800"/>
            <a:ext cx="7247466" cy="537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25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F4B9-C263-DB7F-41EA-72D4DF8E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SW </a:t>
            </a:r>
            <a:r>
              <a:rPr kumimoji="1" lang="ko-KR" altLang="en-US" dirty="0"/>
              <a:t>아키텍처 정의 및 설계</a:t>
            </a:r>
            <a:br>
              <a:rPr kumimoji="1" lang="en-US" altLang="ko-KR" dirty="0"/>
            </a:br>
            <a:r>
              <a:rPr kumimoji="1" lang="en-US" altLang="ko-KR" sz="3600" dirty="0"/>
              <a:t>(SW Architecture Definition and Design)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C7D70-5DC6-D176-C366-D7C55B86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일차 오전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</a:t>
            </a:r>
            <a:endParaRPr kumimoji="1" lang="en-US" altLang="ko-KR" dirty="0"/>
          </a:p>
          <a:p>
            <a:pPr lvl="2"/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7163D-CD67-F7D1-1DA4-D248823F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7A2D007-B536-A1EA-6EE6-6C9EE478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93766"/>
              </p:ext>
            </p:extLst>
          </p:nvPr>
        </p:nvGraphicFramePr>
        <p:xfrm>
          <a:off x="1053054" y="2118160"/>
          <a:ext cx="9844443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8777">
                  <a:extLst>
                    <a:ext uri="{9D8B030D-6E8A-4147-A177-3AD203B41FA5}">
                      <a16:colId xmlns:a16="http://schemas.microsoft.com/office/drawing/2014/main" val="766983543"/>
                    </a:ext>
                  </a:extLst>
                </a:gridCol>
                <a:gridCol w="2947595">
                  <a:extLst>
                    <a:ext uri="{9D8B030D-6E8A-4147-A177-3AD203B41FA5}">
                      <a16:colId xmlns:a16="http://schemas.microsoft.com/office/drawing/2014/main" val="898237407"/>
                    </a:ext>
                  </a:extLst>
                </a:gridCol>
                <a:gridCol w="6078071">
                  <a:extLst>
                    <a:ext uri="{9D8B030D-6E8A-4147-A177-3AD203B41FA5}">
                      <a16:colId xmlns:a16="http://schemas.microsoft.com/office/drawing/2014/main" val="378137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Subtopics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Course Introduction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Course Introduction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강사 및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 </a:t>
                      </a:r>
                      <a:r>
                        <a:rPr lang="ko-KR" altLang="en-US" b="0" i="0" dirty="0" err="1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입과자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4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Architecture: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Styles and Patterns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아키텍처 스타일의 의미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아키텍처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패턴의 의미</a:t>
                      </a:r>
                      <a:endParaRPr lang="en-US" altLang="ko-KR" b="0" i="0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스타일과 패턴의 공통점과 차이점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0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Pipe-and-Filter Pattern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정의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예제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설명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사례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장단점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실습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Publish-Subscribe Pattern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정의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예제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설명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사례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장단점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실습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5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55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F4B9-C263-DB7F-41EA-72D4DF8E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SW </a:t>
            </a:r>
            <a:r>
              <a:rPr kumimoji="1" lang="ko-KR" altLang="en-US" dirty="0"/>
              <a:t>아키텍처 정의 및 설계</a:t>
            </a:r>
            <a:br>
              <a:rPr kumimoji="1" lang="en-US" altLang="ko-KR" dirty="0"/>
            </a:br>
            <a:r>
              <a:rPr kumimoji="1" lang="en-US" altLang="ko-KR" sz="3600" dirty="0"/>
              <a:t>(SW Architecture Definition and Design)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C7D70-5DC6-D176-C366-D7C55B86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일차 오후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</a:t>
            </a:r>
            <a:endParaRPr kumimoji="1" lang="en-US" altLang="ko-KR" dirty="0"/>
          </a:p>
          <a:p>
            <a:pPr lvl="2"/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7163D-CD67-F7D1-1DA4-D248823F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7A2D007-B536-A1EA-6EE6-6C9EE478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23434"/>
              </p:ext>
            </p:extLst>
          </p:nvPr>
        </p:nvGraphicFramePr>
        <p:xfrm>
          <a:off x="1053054" y="2118160"/>
          <a:ext cx="9844443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8777">
                  <a:extLst>
                    <a:ext uri="{9D8B030D-6E8A-4147-A177-3AD203B41FA5}">
                      <a16:colId xmlns:a16="http://schemas.microsoft.com/office/drawing/2014/main" val="766983543"/>
                    </a:ext>
                  </a:extLst>
                </a:gridCol>
                <a:gridCol w="2947595">
                  <a:extLst>
                    <a:ext uri="{9D8B030D-6E8A-4147-A177-3AD203B41FA5}">
                      <a16:colId xmlns:a16="http://schemas.microsoft.com/office/drawing/2014/main" val="898237407"/>
                    </a:ext>
                  </a:extLst>
                </a:gridCol>
                <a:gridCol w="6078071">
                  <a:extLst>
                    <a:ext uri="{9D8B030D-6E8A-4147-A177-3AD203B41FA5}">
                      <a16:colId xmlns:a16="http://schemas.microsoft.com/office/drawing/2014/main" val="378137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Subtopics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Dispatcher Pattern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정의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예제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설명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사례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장단점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실습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Broker Pattern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정의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예제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설명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사례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장단점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실습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5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Peer-to-Peer Pattern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정의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예제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설명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사례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장단점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실습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7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Model-View-Control Pattern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정의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예제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설명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사례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장단점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실습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0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14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F4B9-C263-DB7F-41EA-72D4DF8E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SW </a:t>
            </a:r>
            <a:r>
              <a:rPr kumimoji="1" lang="ko-KR" altLang="en-US" dirty="0"/>
              <a:t>아키텍처 정의 및 설계</a:t>
            </a:r>
            <a:br>
              <a:rPr kumimoji="1" lang="en-US" altLang="ko-KR" dirty="0"/>
            </a:br>
            <a:r>
              <a:rPr kumimoji="1" lang="en-US" altLang="ko-KR" sz="3600" dirty="0"/>
              <a:t>(SW Architecture Definition and Design)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C7D70-5DC6-D176-C366-D7C55B86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일차 오전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</a:t>
            </a:r>
            <a:endParaRPr kumimoji="1" lang="en-US" altLang="ko-KR" dirty="0"/>
          </a:p>
          <a:p>
            <a:pPr lvl="2"/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7163D-CD67-F7D1-1DA4-D248823F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F32-F0BB-470A-9D3E-5CA7680BA06F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7A2D007-B536-A1EA-6EE6-6C9EE478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33046"/>
              </p:ext>
            </p:extLst>
          </p:nvPr>
        </p:nvGraphicFramePr>
        <p:xfrm>
          <a:off x="1053054" y="2118160"/>
          <a:ext cx="9844443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8777">
                  <a:extLst>
                    <a:ext uri="{9D8B030D-6E8A-4147-A177-3AD203B41FA5}">
                      <a16:colId xmlns:a16="http://schemas.microsoft.com/office/drawing/2014/main" val="766983543"/>
                    </a:ext>
                  </a:extLst>
                </a:gridCol>
                <a:gridCol w="2947595">
                  <a:extLst>
                    <a:ext uri="{9D8B030D-6E8A-4147-A177-3AD203B41FA5}">
                      <a16:colId xmlns:a16="http://schemas.microsoft.com/office/drawing/2014/main" val="898237407"/>
                    </a:ext>
                  </a:extLst>
                </a:gridCol>
                <a:gridCol w="6078071">
                  <a:extLst>
                    <a:ext uri="{9D8B030D-6E8A-4147-A177-3AD203B41FA5}">
                      <a16:colId xmlns:a16="http://schemas.microsoft.com/office/drawing/2014/main" val="3781373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Subtopics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b="1" dirty="0"/>
                        <a:t>Master-Slave Pattern </a:t>
                      </a:r>
                      <a:r>
                        <a:rPr lang="en-US" altLang="ko-KR" b="1" dirty="0"/>
                        <a:t> Pattern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정의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예제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설명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사례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장단점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실습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Microservice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정의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예제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설명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사례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장단점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b="1" dirty="0"/>
                        <a:t>Edge-based Pattern 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정의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예제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설명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사례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장단점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b="1" dirty="0"/>
                        <a:t>Microkernel Pattern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정의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예제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설명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사례</a:t>
                      </a:r>
                      <a:r>
                        <a:rPr lang="en-US" altLang="ko-KR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, </a:t>
                      </a:r>
                      <a:r>
                        <a:rPr lang="ko-KR" altLang="en-US" b="0" i="0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장단점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5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59037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3159</TotalTime>
  <Words>1038</Words>
  <Application>Microsoft Macintosh PowerPoint</Application>
  <PresentationFormat>와이드스크린</PresentationFormat>
  <Paragraphs>260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2" baseType="lpstr">
      <vt:lpstr>Apple SD 산돌고딕 Neo 일반체</vt:lpstr>
      <vt:lpstr>HY그래픽M</vt:lpstr>
      <vt:lpstr>맑은 고딕</vt:lpstr>
      <vt:lpstr>NanumSquareRound Regular</vt:lpstr>
      <vt:lpstr>Arial</vt:lpstr>
      <vt:lpstr>Arial Black</vt:lpstr>
      <vt:lpstr>Arial Rounded MT Bold</vt:lpstr>
      <vt:lpstr>Berlin Sans FB</vt:lpstr>
      <vt:lpstr>Berlin Sans FB Demi</vt:lpstr>
      <vt:lpstr>Candara</vt:lpstr>
      <vt:lpstr>Comic Sans MS</vt:lpstr>
      <vt:lpstr>Wingdings</vt:lpstr>
      <vt:lpstr>Wingdings 3</vt:lpstr>
      <vt:lpstr>New_Education02</vt:lpstr>
      <vt:lpstr>Software Architecture Design Course</vt:lpstr>
      <vt:lpstr>목 차</vt:lpstr>
      <vt:lpstr>개 요</vt:lpstr>
      <vt:lpstr>개 요</vt:lpstr>
      <vt:lpstr>전반적인 일정</vt:lpstr>
      <vt:lpstr>SW 아키텍처 스타일 및 패턴  (SW Architecture Styles &amp; Patterns)</vt:lpstr>
      <vt:lpstr>SW 아키텍처 정의 및 설계 (SW Architecture Definition and Design)</vt:lpstr>
      <vt:lpstr>SW 아키텍처 정의 및 설계 (SW Architecture Definition and Design)</vt:lpstr>
      <vt:lpstr>SW 아키텍처 정의 및 설계 (SW Architecture Definition and Design)</vt:lpstr>
      <vt:lpstr>SW 아키텍처 스타일 및 패턴  (SW Architecture Styles &amp; Patterns)</vt:lpstr>
      <vt:lpstr>SW 아키텍처 전술 (SW Architecture Tactics)</vt:lpstr>
      <vt:lpstr>SW 아키텍처 정의 및 설계 (SW Architecture Definition and Design)</vt:lpstr>
      <vt:lpstr>SW 아키텍처 정의 및 설계 (SW Architecture Definition and Design)</vt:lpstr>
      <vt:lpstr>SW 아키텍처 정의 및 설계 (SW Architecture Definition and Design)</vt:lpstr>
      <vt:lpstr>SW 아키텍처 정의 및 설계 (SW Architecture Definition and Design)</vt:lpstr>
      <vt:lpstr>관련 서적 소개</vt:lpstr>
      <vt:lpstr>추가 관련 사항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이선아</cp:lastModifiedBy>
  <cp:revision>128</cp:revision>
  <dcterms:created xsi:type="dcterms:W3CDTF">2021-09-06T14:08:07Z</dcterms:created>
  <dcterms:modified xsi:type="dcterms:W3CDTF">2023-06-07T00:18:58Z</dcterms:modified>
</cp:coreProperties>
</file>