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159" d="100"/>
          <a:sy n="159" d="100"/>
        </p:scale>
        <p:origin x="262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BC3D789-4E45-46F9-975F-4A327CD7B540}" type="datetimeFigureOut">
              <a:rPr lang="en-AU" smtClean="0"/>
              <a:t>9/05/2023</a:t>
            </a:fld>
            <a:endParaRPr lang="en-AU"/>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AU"/>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EF0F01D-3AA3-4334-97A0-89B5FA862111}" type="slidenum">
              <a:rPr lang="en-AU" smtClean="0"/>
              <a:t>‹#›</a:t>
            </a:fld>
            <a:endParaRPr lang="en-AU"/>
          </a:p>
        </p:txBody>
      </p:sp>
    </p:spTree>
    <p:extLst>
      <p:ext uri="{BB962C8B-B14F-4D97-AF65-F5344CB8AC3E}">
        <p14:creationId xmlns:p14="http://schemas.microsoft.com/office/powerpoint/2010/main" val="21676851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C3D789-4E45-46F9-975F-4A327CD7B540}" type="datetimeFigureOut">
              <a:rPr lang="en-AU" smtClean="0"/>
              <a:t>9/05/2023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EF0F01D-3AA3-4334-97A0-89B5FA862111}" type="slidenum">
              <a:rPr lang="en-AU" smtClean="0"/>
              <a:t>‹#›</a:t>
            </a:fld>
            <a:endParaRPr lang="en-AU"/>
          </a:p>
        </p:txBody>
      </p:sp>
    </p:spTree>
    <p:extLst>
      <p:ext uri="{BB962C8B-B14F-4D97-AF65-F5344CB8AC3E}">
        <p14:creationId xmlns:p14="http://schemas.microsoft.com/office/powerpoint/2010/main" val="1377245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C3D789-4E45-46F9-975F-4A327CD7B540}" type="datetimeFigureOut">
              <a:rPr lang="en-AU" smtClean="0"/>
              <a:t>9/05/2023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EF0F01D-3AA3-4334-97A0-89B5FA862111}" type="slidenum">
              <a:rPr lang="en-AU" smtClean="0"/>
              <a:t>‹#›</a:t>
            </a:fld>
            <a:endParaRPr lang="en-AU"/>
          </a:p>
        </p:txBody>
      </p:sp>
    </p:spTree>
    <p:extLst>
      <p:ext uri="{BB962C8B-B14F-4D97-AF65-F5344CB8AC3E}">
        <p14:creationId xmlns:p14="http://schemas.microsoft.com/office/powerpoint/2010/main" val="404592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C3D789-4E45-46F9-975F-4A327CD7B540}" type="datetimeFigureOut">
              <a:rPr lang="en-AU" smtClean="0"/>
              <a:t>9/05/2023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EF0F01D-3AA3-4334-97A0-89B5FA862111}" type="slidenum">
              <a:rPr lang="en-AU" smtClean="0"/>
              <a:t>‹#›</a:t>
            </a:fld>
            <a:endParaRPr lang="en-AU"/>
          </a:p>
        </p:txBody>
      </p:sp>
    </p:spTree>
    <p:extLst>
      <p:ext uri="{BB962C8B-B14F-4D97-AF65-F5344CB8AC3E}">
        <p14:creationId xmlns:p14="http://schemas.microsoft.com/office/powerpoint/2010/main" val="181128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BC3D789-4E45-46F9-975F-4A327CD7B540}" type="datetimeFigureOut">
              <a:rPr lang="en-AU" smtClean="0"/>
              <a:t>9/05/2023</a:t>
            </a:fld>
            <a:endParaRPr lang="en-AU"/>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AU"/>
          </a:p>
        </p:txBody>
      </p:sp>
      <p:sp>
        <p:nvSpPr>
          <p:cNvPr id="6" name="Slide Number Placeholder 5"/>
          <p:cNvSpPr>
            <a:spLocks noGrp="1"/>
          </p:cNvSpPr>
          <p:nvPr>
            <p:ph type="sldNum" sz="quarter" idx="12"/>
          </p:nvPr>
        </p:nvSpPr>
        <p:spPr>
          <a:xfrm>
            <a:off x="8604504" y="5211060"/>
            <a:ext cx="2112264" cy="228600"/>
          </a:xfrm>
        </p:spPr>
        <p:txBody>
          <a:bodyPr/>
          <a:lstStyle/>
          <a:p>
            <a:fld id="{EEF0F01D-3AA3-4334-97A0-89B5FA862111}" type="slidenum">
              <a:rPr lang="en-AU" smtClean="0"/>
              <a:t>‹#›</a:t>
            </a:fld>
            <a:endParaRPr lang="en-AU"/>
          </a:p>
        </p:txBody>
      </p:sp>
    </p:spTree>
    <p:extLst>
      <p:ext uri="{BB962C8B-B14F-4D97-AF65-F5344CB8AC3E}">
        <p14:creationId xmlns:p14="http://schemas.microsoft.com/office/powerpoint/2010/main" val="39417727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C3D789-4E45-46F9-975F-4A327CD7B540}" type="datetimeFigureOut">
              <a:rPr lang="en-AU" smtClean="0"/>
              <a:t>9/05/2023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EF0F01D-3AA3-4334-97A0-89B5FA862111}" type="slidenum">
              <a:rPr lang="en-AU" smtClean="0"/>
              <a:t>‹#›</a:t>
            </a:fld>
            <a:endParaRPr lang="en-AU"/>
          </a:p>
        </p:txBody>
      </p:sp>
    </p:spTree>
    <p:extLst>
      <p:ext uri="{BB962C8B-B14F-4D97-AF65-F5344CB8AC3E}">
        <p14:creationId xmlns:p14="http://schemas.microsoft.com/office/powerpoint/2010/main" val="125581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C3D789-4E45-46F9-975F-4A327CD7B540}" type="datetimeFigureOut">
              <a:rPr lang="en-AU" smtClean="0"/>
              <a:t>9/05/2023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EF0F01D-3AA3-4334-97A0-89B5FA862111}" type="slidenum">
              <a:rPr lang="en-AU" smtClean="0"/>
              <a:t>‹#›</a:t>
            </a:fld>
            <a:endParaRPr lang="en-AU"/>
          </a:p>
        </p:txBody>
      </p:sp>
    </p:spTree>
    <p:extLst>
      <p:ext uri="{BB962C8B-B14F-4D97-AF65-F5344CB8AC3E}">
        <p14:creationId xmlns:p14="http://schemas.microsoft.com/office/powerpoint/2010/main" val="281793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C3D789-4E45-46F9-975F-4A327CD7B540}" type="datetimeFigureOut">
              <a:rPr lang="en-AU" smtClean="0"/>
              <a:t>9/05/2023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EF0F01D-3AA3-4334-97A0-89B5FA862111}" type="slidenum">
              <a:rPr lang="en-AU" smtClean="0"/>
              <a:t>‹#›</a:t>
            </a:fld>
            <a:endParaRPr lang="en-AU"/>
          </a:p>
        </p:txBody>
      </p:sp>
    </p:spTree>
    <p:extLst>
      <p:ext uri="{BB962C8B-B14F-4D97-AF65-F5344CB8AC3E}">
        <p14:creationId xmlns:p14="http://schemas.microsoft.com/office/powerpoint/2010/main" val="4110666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3D789-4E45-46F9-975F-4A327CD7B540}" type="datetimeFigureOut">
              <a:rPr lang="en-AU" smtClean="0"/>
              <a:t>9/05/2023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EF0F01D-3AA3-4334-97A0-89B5FA862111}" type="slidenum">
              <a:rPr lang="en-AU" smtClean="0"/>
              <a:t>‹#›</a:t>
            </a:fld>
            <a:endParaRPr lang="en-AU"/>
          </a:p>
        </p:txBody>
      </p:sp>
    </p:spTree>
    <p:extLst>
      <p:ext uri="{BB962C8B-B14F-4D97-AF65-F5344CB8AC3E}">
        <p14:creationId xmlns:p14="http://schemas.microsoft.com/office/powerpoint/2010/main" val="95791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BC3D789-4E45-46F9-975F-4A327CD7B540}" type="datetimeFigureOut">
              <a:rPr lang="en-AU" smtClean="0"/>
              <a:t>9/05/2023</a:t>
            </a:fld>
            <a:endParaRPr lang="en-AU"/>
          </a:p>
        </p:txBody>
      </p:sp>
      <p:sp>
        <p:nvSpPr>
          <p:cNvPr id="9" name="Footer Placeholder 8"/>
          <p:cNvSpPr>
            <a:spLocks noGrp="1"/>
          </p:cNvSpPr>
          <p:nvPr>
            <p:ph type="ftr" sz="quarter" idx="11"/>
          </p:nvPr>
        </p:nvSpPr>
        <p:spPr/>
        <p:txBody>
          <a:bodyPr/>
          <a:lstStyle>
            <a:lvl1pPr algn="r">
              <a:defRPr/>
            </a:lvl1pPr>
          </a:lstStyle>
          <a:p>
            <a:endParaRPr lang="en-AU"/>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EF0F01D-3AA3-4334-97A0-89B5FA862111}" type="slidenum">
              <a:rPr lang="en-AU" smtClean="0"/>
              <a:t>‹#›</a:t>
            </a:fld>
            <a:endParaRPr lang="en-AU"/>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322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BC3D789-4E45-46F9-975F-4A327CD7B540}" type="datetimeFigureOut">
              <a:rPr lang="en-AU" smtClean="0"/>
              <a:t>9/05/2023</a:t>
            </a:fld>
            <a:endParaRPr lang="en-AU"/>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AU"/>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EF0F01D-3AA3-4334-97A0-89B5FA862111}" type="slidenum">
              <a:rPr lang="en-AU" smtClean="0"/>
              <a:t>‹#›</a:t>
            </a:fld>
            <a:endParaRPr lang="en-AU"/>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081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BC3D789-4E45-46F9-975F-4A327CD7B540}" type="datetimeFigureOut">
              <a:rPr lang="en-AU" smtClean="0"/>
              <a:t>9/05/2023</a:t>
            </a:fld>
            <a:endParaRPr lang="en-AU"/>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AU"/>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EF0F01D-3AA3-4334-97A0-89B5FA862111}" type="slidenum">
              <a:rPr lang="en-AU" smtClean="0"/>
              <a:t>‹#›</a:t>
            </a:fld>
            <a:endParaRPr lang="en-AU"/>
          </a:p>
        </p:txBody>
      </p:sp>
    </p:spTree>
    <p:extLst>
      <p:ext uri="{BB962C8B-B14F-4D97-AF65-F5344CB8AC3E}">
        <p14:creationId xmlns:p14="http://schemas.microsoft.com/office/powerpoint/2010/main" val="1516846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0DC6-E781-9293-D115-90698F0442D9}"/>
              </a:ext>
            </a:extLst>
          </p:cNvPr>
          <p:cNvSpPr>
            <a:spLocks noGrp="1"/>
          </p:cNvSpPr>
          <p:nvPr>
            <p:ph type="ctrTitle"/>
          </p:nvPr>
        </p:nvSpPr>
        <p:spPr/>
        <p:txBody>
          <a:bodyPr/>
          <a:lstStyle/>
          <a:p>
            <a:r>
              <a:rPr lang="en-GB" b="0" i="0" dirty="0">
                <a:solidFill>
                  <a:srgbClr val="374151"/>
                </a:solidFill>
                <a:effectLst/>
                <a:latin typeface="Söhne"/>
              </a:rPr>
              <a:t>Addressing Phishing Attacks at Heaven Systems</a:t>
            </a:r>
            <a:endParaRPr lang="en-AU" dirty="0"/>
          </a:p>
        </p:txBody>
      </p:sp>
      <p:sp>
        <p:nvSpPr>
          <p:cNvPr id="3" name="Subtitle 2">
            <a:extLst>
              <a:ext uri="{FF2B5EF4-FFF2-40B4-BE49-F238E27FC236}">
                <a16:creationId xmlns:a16="http://schemas.microsoft.com/office/drawing/2014/main" id="{EBC2AE3F-79DA-010B-DC32-56008FC8AEDA}"/>
              </a:ext>
            </a:extLst>
          </p:cNvPr>
          <p:cNvSpPr>
            <a:spLocks noGrp="1"/>
          </p:cNvSpPr>
          <p:nvPr>
            <p:ph type="subTitle" idx="1"/>
          </p:nvPr>
        </p:nvSpPr>
        <p:spPr/>
        <p:txBody>
          <a:bodyPr>
            <a:normAutofit fontScale="62500" lnSpcReduction="20000"/>
          </a:bodyPr>
          <a:lstStyle/>
          <a:p>
            <a:r>
              <a:rPr lang="en-GB" dirty="0"/>
              <a:t>Daniel Pratama</a:t>
            </a:r>
          </a:p>
          <a:p>
            <a:r>
              <a:rPr lang="en-AU" b="0" i="0" dirty="0">
                <a:solidFill>
                  <a:srgbClr val="4E5A66"/>
                </a:solidFill>
                <a:effectLst/>
                <a:latin typeface="Source Sans Pro" panose="020B0503030403020204" pitchFamily="34" charset="0"/>
              </a:rPr>
              <a:t>18268</a:t>
            </a:r>
            <a:endParaRPr lang="en-GB" b="0" i="0" dirty="0">
              <a:solidFill>
                <a:srgbClr val="4E5A66"/>
              </a:solidFill>
              <a:effectLst/>
              <a:latin typeface="Source Sans Pro" panose="020B0503030403020204" pitchFamily="34" charset="0"/>
            </a:endParaRPr>
          </a:p>
          <a:p>
            <a:r>
              <a:rPr lang="en-GB" dirty="0">
                <a:solidFill>
                  <a:srgbClr val="4E5A66"/>
                </a:solidFill>
                <a:latin typeface="Source Sans Pro" panose="020B0503030403020204" pitchFamily="34" charset="0"/>
              </a:rPr>
              <a:t>Date: 12/05/2023</a:t>
            </a:r>
            <a:endParaRPr lang="en-AU" dirty="0"/>
          </a:p>
          <a:p>
            <a:endParaRPr lang="en-AU" dirty="0"/>
          </a:p>
        </p:txBody>
      </p:sp>
    </p:spTree>
    <p:extLst>
      <p:ext uri="{BB962C8B-B14F-4D97-AF65-F5344CB8AC3E}">
        <p14:creationId xmlns:p14="http://schemas.microsoft.com/office/powerpoint/2010/main" val="1810077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9E22-729B-2F66-F806-A6FC79181943}"/>
              </a:ext>
            </a:extLst>
          </p:cNvPr>
          <p:cNvSpPr>
            <a:spLocks noGrp="1"/>
          </p:cNvSpPr>
          <p:nvPr>
            <p:ph type="title"/>
          </p:nvPr>
        </p:nvSpPr>
        <p:spPr>
          <a:xfrm>
            <a:off x="400692" y="200346"/>
            <a:ext cx="10515600" cy="1002319"/>
          </a:xfrm>
        </p:spPr>
        <p:txBody>
          <a:bodyPr/>
          <a:lstStyle/>
          <a:p>
            <a:r>
              <a:rPr lang="en-US" dirty="0">
                <a:latin typeface="Segoe UI Light" panose="020B0502040204020203" pitchFamily="34" charset="0"/>
                <a:cs typeface="Segoe UI Light" panose="020B0502040204020203" pitchFamily="34" charset="0"/>
              </a:rPr>
              <a:t>When you see your email like:</a:t>
            </a:r>
            <a:endParaRPr lang="en-AU" dirty="0"/>
          </a:p>
        </p:txBody>
      </p:sp>
      <p:pic>
        <p:nvPicPr>
          <p:cNvPr id="4" name="Content Placeholder 3" descr="Guide to Avoiding a Phishing Scam | Avast">
            <a:extLst>
              <a:ext uri="{FF2B5EF4-FFF2-40B4-BE49-F238E27FC236}">
                <a16:creationId xmlns:a16="http://schemas.microsoft.com/office/drawing/2014/main" id="{6E2EDE5B-F795-4530-7590-292E4F52559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806116" y="1124953"/>
            <a:ext cx="10593805" cy="5466367"/>
          </a:xfrm>
          <a:prstGeom prst="rect">
            <a:avLst/>
          </a:prstGeom>
          <a:noFill/>
          <a:ln>
            <a:noFill/>
          </a:ln>
        </p:spPr>
      </p:pic>
    </p:spTree>
    <p:extLst>
      <p:ext uri="{BB962C8B-B14F-4D97-AF65-F5344CB8AC3E}">
        <p14:creationId xmlns:p14="http://schemas.microsoft.com/office/powerpoint/2010/main" val="158582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8674-3D2E-BF78-4A1F-90B886194DAD}"/>
              </a:ext>
            </a:extLst>
          </p:cNvPr>
          <p:cNvSpPr>
            <a:spLocks noGrp="1"/>
          </p:cNvSpPr>
          <p:nvPr>
            <p:ph type="title"/>
          </p:nvPr>
        </p:nvSpPr>
        <p:spPr/>
        <p:txBody>
          <a:bodyPr>
            <a:normAutofit/>
          </a:bodyPr>
          <a:lstStyle/>
          <a:p>
            <a:pPr algn="ctr"/>
            <a:r>
              <a:rPr lang="en-AU" sz="32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Introduction</a:t>
            </a:r>
            <a:endParaRPr lang="en-AU" sz="6600" b="1" dirty="0"/>
          </a:p>
        </p:txBody>
      </p:sp>
      <p:sp>
        <p:nvSpPr>
          <p:cNvPr id="3" name="Text Placeholder 2">
            <a:extLst>
              <a:ext uri="{FF2B5EF4-FFF2-40B4-BE49-F238E27FC236}">
                <a16:creationId xmlns:a16="http://schemas.microsoft.com/office/drawing/2014/main" id="{93D85049-2A65-9A47-EF4D-F53DF2AB6025}"/>
              </a:ext>
            </a:extLst>
          </p:cNvPr>
          <p:cNvSpPr>
            <a:spLocks noGrp="1"/>
          </p:cNvSpPr>
          <p:nvPr>
            <p:ph type="body" idx="1"/>
          </p:nvPr>
        </p:nvSpPr>
        <p:spPr>
          <a:xfrm>
            <a:off x="839788" y="1681163"/>
            <a:ext cx="10707778" cy="823912"/>
          </a:xfrm>
        </p:spPr>
        <p:txBody>
          <a:bodyPr>
            <a:normAutofit/>
          </a:bodyPr>
          <a:lstStyle/>
          <a:p>
            <a:pPr algn="just"/>
            <a:r>
              <a:rPr lang="en-AU"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Introduction of the issue of increased phishing attacks and the impact on Heaven Systems' productivity</a:t>
            </a:r>
          </a:p>
          <a:p>
            <a:pPr algn="just"/>
            <a:endParaRPr lang="en-AU"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AA5C9F6-B607-D096-6DBB-65F8A12D915B}"/>
              </a:ext>
            </a:extLst>
          </p:cNvPr>
          <p:cNvSpPr>
            <a:spLocks noGrp="1"/>
          </p:cNvSpPr>
          <p:nvPr>
            <p:ph sz="half" idx="2"/>
          </p:nvPr>
        </p:nvSpPr>
        <p:spPr>
          <a:xfrm>
            <a:off x="839788" y="2505075"/>
            <a:ext cx="9767252" cy="3684588"/>
          </a:xfrm>
        </p:spPr>
        <p:txBody>
          <a:bodyPr>
            <a:normAutofit/>
          </a:bodyPr>
          <a:lstStyle/>
          <a:p>
            <a:pPr algn="just"/>
            <a:r>
              <a:rPr lang="en-AU"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In recent times, Heaven Systems has been experiencing an increase in phishing attacks that are reaching employee inboxes. This has introduced the risk of a data breach, leading to a decrease in productivity as end-users wait for the IT department to investigate suspicious emails. The phishing attacks have become more specific and sophisticated, making it challenging for employees to identify them, and causing IT staff to spend a significant amount of time investigating suspicious emails. The impact of these attacks has raised concerns within the company and the need for a solution to detect and respond to suspicious emails quickly and effectively.</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363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5AE30E-8716-6F64-68B5-87F6D4F77308}"/>
              </a:ext>
            </a:extLst>
          </p:cNvPr>
          <p:cNvSpPr>
            <a:spLocks noGrp="1"/>
          </p:cNvSpPr>
          <p:nvPr>
            <p:ph type="title"/>
          </p:nvPr>
        </p:nvSpPr>
        <p:spPr/>
        <p:txBody>
          <a:bodyPr>
            <a:normAutofit/>
          </a:bodyPr>
          <a:lstStyle/>
          <a:p>
            <a:pPr algn="ctr"/>
            <a:r>
              <a:rPr lang="en-AU" sz="24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The need for a solution to detect and respond to suspicious emails quickly and effectively</a:t>
            </a:r>
            <a:endParaRPr lang="en-AU" sz="5400" b="1" dirty="0"/>
          </a:p>
        </p:txBody>
      </p:sp>
      <p:sp>
        <p:nvSpPr>
          <p:cNvPr id="8" name="Content Placeholder 7">
            <a:extLst>
              <a:ext uri="{FF2B5EF4-FFF2-40B4-BE49-F238E27FC236}">
                <a16:creationId xmlns:a16="http://schemas.microsoft.com/office/drawing/2014/main" id="{49CC8195-132D-B55F-8EB5-FF2A977B607C}"/>
              </a:ext>
            </a:extLst>
          </p:cNvPr>
          <p:cNvSpPr>
            <a:spLocks noGrp="1"/>
          </p:cNvSpPr>
          <p:nvPr>
            <p:ph idx="1"/>
          </p:nvPr>
        </p:nvSpPr>
        <p:spPr/>
        <p:txBody>
          <a:bodyPr/>
          <a:lstStyle/>
          <a:p>
            <a:pPr algn="just"/>
            <a:r>
              <a:rPr lang="en-AU"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The need for a solution to detect and respond to suspicious emails quickly and effectively is critical for Heaven Systems to prevent potential data breaches and improve productivity. While there are multiple layers of security to filter email as it enters Heaven Systems' network, it is still possible for targeted phishing emails to slip through and get into employee inboxes. The current process of relying on end-users to determine whether an email is safe to open is not foolproof, leading to an increase in suspicious emails and an unnecessary workload for IT staff. Therefore, there is a need for a more automated and efficient system that empowers end-users to report suspicious emails directly from their inbox and reduces the workload on the IT staff.</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814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B7CE2B-0909-8BF7-23E2-D09EC0EB3278}"/>
              </a:ext>
            </a:extLst>
          </p:cNvPr>
          <p:cNvSpPr>
            <a:spLocks noGrp="1"/>
          </p:cNvSpPr>
          <p:nvPr>
            <p:ph type="title"/>
          </p:nvPr>
        </p:nvSpPr>
        <p:spPr/>
        <p:txBody>
          <a:bodyPr>
            <a:normAutofit/>
          </a:bodyPr>
          <a:lstStyle/>
          <a:p>
            <a:pPr algn="ctr"/>
            <a:r>
              <a:rPr lang="en-AU" sz="2800" b="1" kern="0" dirty="0" err="1">
                <a:solidFill>
                  <a:srgbClr val="374151"/>
                </a:solidFill>
                <a:effectLst/>
                <a:latin typeface="Segoe UI" panose="020B0502040204020203" pitchFamily="34" charset="0"/>
                <a:ea typeface="Times New Roman" panose="02020603050405020304" pitchFamily="18" charset="0"/>
              </a:rPr>
              <a:t>MailMon</a:t>
            </a:r>
            <a:r>
              <a:rPr lang="en-AU" sz="2800" b="1" kern="0" dirty="0">
                <a:solidFill>
                  <a:srgbClr val="374151"/>
                </a:solidFill>
                <a:effectLst/>
                <a:latin typeface="Segoe UI" panose="020B0502040204020203" pitchFamily="34" charset="0"/>
                <a:ea typeface="Times New Roman" panose="02020603050405020304" pitchFamily="18" charset="0"/>
              </a:rPr>
              <a:t> - Automated Phishing Incident Reporting and Response Service</a:t>
            </a:r>
            <a:endParaRPr lang="en-AU" sz="6000" b="1" dirty="0"/>
          </a:p>
        </p:txBody>
      </p:sp>
      <p:sp>
        <p:nvSpPr>
          <p:cNvPr id="5" name="Text Placeholder 4">
            <a:extLst>
              <a:ext uri="{FF2B5EF4-FFF2-40B4-BE49-F238E27FC236}">
                <a16:creationId xmlns:a16="http://schemas.microsoft.com/office/drawing/2014/main" id="{F953B45B-D144-C5D4-1116-81DE73A84C99}"/>
              </a:ext>
            </a:extLst>
          </p:cNvPr>
          <p:cNvSpPr>
            <a:spLocks noGrp="1"/>
          </p:cNvSpPr>
          <p:nvPr>
            <p:ph type="body" idx="1"/>
          </p:nvPr>
        </p:nvSpPr>
        <p:spPr>
          <a:xfrm>
            <a:off x="839788" y="1681163"/>
            <a:ext cx="10512424" cy="823912"/>
          </a:xfrm>
        </p:spPr>
        <p:txBody>
          <a:bodyPr>
            <a:normAutofit/>
          </a:bodyPr>
          <a:lstStyle/>
          <a:p>
            <a:pPr algn="just"/>
            <a:r>
              <a:rPr lang="en-AU"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Overview of </a:t>
            </a:r>
            <a:r>
              <a:rPr lang="en-AU"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MailMon</a:t>
            </a:r>
            <a:r>
              <a:rPr lang="en-AU"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as an automated phishing incident reporting and response service</a:t>
            </a:r>
          </a:p>
          <a:p>
            <a:pPr algn="just"/>
            <a:endParaRPr lang="en-AU"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843B16-0639-57B1-9C19-C81BFBF2AE24}"/>
              </a:ext>
            </a:extLst>
          </p:cNvPr>
          <p:cNvSpPr>
            <a:spLocks noGrp="1"/>
          </p:cNvSpPr>
          <p:nvPr>
            <p:ph sz="half" idx="2"/>
          </p:nvPr>
        </p:nvSpPr>
        <p:spPr>
          <a:xfrm>
            <a:off x="839788" y="2505075"/>
            <a:ext cx="10512424" cy="3684588"/>
          </a:xfrm>
        </p:spPr>
        <p:txBody>
          <a:bodyPr>
            <a:normAutofit/>
          </a:bodyPr>
          <a:lstStyle/>
          <a:p>
            <a:pPr algn="just"/>
            <a:r>
              <a:rPr lang="en-AU"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MailMon</a:t>
            </a:r>
            <a:r>
              <a:rPr lang="en-AU"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is an automated phishing incident reporting and response service that Heaven Systems has implemented to help detect and respond to suspicious emails quickly and effectively. It is an Outlook plug-in that runs on Microsoft Exchange 2013 or newer and Office365. The plug-in empowers end-users to report suspicious emails directly from their inbox, which triggers a response from the IT department. </a:t>
            </a:r>
            <a:r>
              <a:rPr lang="en-AU"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MailMon</a:t>
            </a:r>
            <a:r>
              <a:rPr lang="en-AU"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automates the analysis of the suspicious email, allowing IT staff to quickly assess the email's risk and take appropriate action. This system helps to reduce the workload on the IT department while improving the overall efficiency of handling suspicious emails.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658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5B772E-4FBB-65C9-8108-565051B9CCEF}"/>
              </a:ext>
            </a:extLst>
          </p:cNvPr>
          <p:cNvSpPr>
            <a:spLocks noGrp="1"/>
          </p:cNvSpPr>
          <p:nvPr>
            <p:ph type="body" idx="1"/>
          </p:nvPr>
        </p:nvSpPr>
        <p:spPr>
          <a:xfrm>
            <a:off x="839788" y="557757"/>
            <a:ext cx="10446521" cy="823912"/>
          </a:xfrm>
        </p:spPr>
        <p:txBody>
          <a:bodyPr/>
          <a:lstStyle/>
          <a:p>
            <a:r>
              <a:rPr lang="en-AU" sz="1800" b="1"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MailMon</a:t>
            </a:r>
            <a:r>
              <a:rPr lang="en-AU" sz="18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runs on Microsoft Exchange 2013 or newer and Office365, and is deployed to end users as an Outlook plug-in</a:t>
            </a:r>
            <a:endParaRPr lang="en-AU" sz="1800" b="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8BAE7B2-527E-6889-8F9A-A1B0949CE227}"/>
              </a:ext>
            </a:extLst>
          </p:cNvPr>
          <p:cNvSpPr>
            <a:spLocks noGrp="1"/>
          </p:cNvSpPr>
          <p:nvPr>
            <p:ph sz="half" idx="2"/>
          </p:nvPr>
        </p:nvSpPr>
        <p:spPr>
          <a:xfrm>
            <a:off x="839787" y="1817098"/>
            <a:ext cx="10446521" cy="3684588"/>
          </a:xfrm>
        </p:spPr>
        <p:txBody>
          <a:bodyPr/>
          <a:lstStyle/>
          <a:p>
            <a:pPr algn="just"/>
            <a:r>
              <a:rPr lang="en-AU"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MailMon</a:t>
            </a:r>
            <a:r>
              <a:rPr lang="en-AU"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is designed to work with Microsoft Exchange 2013 or newer and Office365 environments, and it is deployed as an Outlook plug-in for end-users. The plug-in appears as an additional option within the Outlook application, allowing users to report suspicious emails directly from their inbox by clicking on a button. Once a user clicks on the button, the suspicious email is automatically forwarded to the IT department, triggering the </a:t>
            </a:r>
            <a:r>
              <a:rPr lang="en-AU"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MailMon</a:t>
            </a:r>
            <a:r>
              <a:rPr lang="en-AU"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response process. This system is user-friendly and easy to deploy, allowing for a seamless integration with the current email system used by Heaven Systems.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729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152-3D0F-C5EF-A9D9-D08BF30D37D3}"/>
              </a:ext>
            </a:extLst>
          </p:cNvPr>
          <p:cNvSpPr>
            <a:spLocks noGrp="1"/>
          </p:cNvSpPr>
          <p:nvPr>
            <p:ph type="title"/>
          </p:nvPr>
        </p:nvSpPr>
        <p:spPr/>
        <p:txBody>
          <a:bodyPr>
            <a:normAutofit/>
          </a:bodyPr>
          <a:lstStyle/>
          <a:p>
            <a:pPr algn="ctr"/>
            <a:r>
              <a:rPr lang="en-AU" sz="4000" b="1" kern="0" dirty="0">
                <a:solidFill>
                  <a:srgbClr val="374151"/>
                </a:solidFill>
                <a:effectLst/>
                <a:latin typeface="Segoe UI" panose="020B0502040204020203" pitchFamily="34" charset="0"/>
                <a:ea typeface="Times New Roman" panose="02020603050405020304" pitchFamily="18" charset="0"/>
              </a:rPr>
              <a:t>Benefits of </a:t>
            </a:r>
            <a:r>
              <a:rPr lang="en-AU" sz="4000" b="1" kern="0" dirty="0" err="1">
                <a:solidFill>
                  <a:srgbClr val="374151"/>
                </a:solidFill>
                <a:effectLst/>
                <a:latin typeface="Segoe UI" panose="020B0502040204020203" pitchFamily="34" charset="0"/>
                <a:ea typeface="Times New Roman" panose="02020603050405020304" pitchFamily="18" charset="0"/>
              </a:rPr>
              <a:t>MailMon</a:t>
            </a:r>
            <a:endParaRPr lang="en-AU" sz="8000" b="1" dirty="0"/>
          </a:p>
        </p:txBody>
      </p:sp>
      <p:sp>
        <p:nvSpPr>
          <p:cNvPr id="3" name="Text Placeholder 2">
            <a:extLst>
              <a:ext uri="{FF2B5EF4-FFF2-40B4-BE49-F238E27FC236}">
                <a16:creationId xmlns:a16="http://schemas.microsoft.com/office/drawing/2014/main" id="{712A2471-8CD9-9FA4-DC6F-6448499B140C}"/>
              </a:ext>
            </a:extLst>
          </p:cNvPr>
          <p:cNvSpPr>
            <a:spLocks noGrp="1"/>
          </p:cNvSpPr>
          <p:nvPr>
            <p:ph type="body" idx="1"/>
          </p:nvPr>
        </p:nvSpPr>
        <p:spPr>
          <a:xfrm>
            <a:off x="839788" y="1681163"/>
            <a:ext cx="10446521" cy="823912"/>
          </a:xfrm>
        </p:spPr>
        <p:txBody>
          <a:bodyPr/>
          <a:lstStyle/>
          <a:p>
            <a:pPr algn="l"/>
            <a:r>
              <a:rPr lang="en-AU" sz="1800" dirty="0" err="1">
                <a:solidFill>
                  <a:srgbClr val="374151"/>
                </a:solidFill>
                <a:effectLst/>
                <a:latin typeface="Segoe UI" panose="020B0502040204020203" pitchFamily="34" charset="0"/>
                <a:ea typeface="Times New Roman" panose="02020603050405020304" pitchFamily="18" charset="0"/>
              </a:rPr>
              <a:t>MailMon</a:t>
            </a:r>
            <a:r>
              <a:rPr lang="en-AU" sz="1800" dirty="0">
                <a:solidFill>
                  <a:srgbClr val="374151"/>
                </a:solidFill>
                <a:effectLst/>
                <a:latin typeface="Segoe UI" panose="020B0502040204020203" pitchFamily="34" charset="0"/>
                <a:ea typeface="Times New Roman" panose="02020603050405020304" pitchFamily="18" charset="0"/>
              </a:rPr>
              <a:t> provides several benefits for Heaven Systems, including:</a:t>
            </a:r>
          </a:p>
          <a:p>
            <a:endParaRPr lang="en-AU" sz="1800" dirty="0">
              <a:effectLst/>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a16="http://schemas.microsoft.com/office/drawing/2014/main" id="{CB42FF23-8563-5183-90F9-7209773546B0}"/>
              </a:ext>
            </a:extLst>
          </p:cNvPr>
          <p:cNvSpPr>
            <a:spLocks noGrp="1"/>
          </p:cNvSpPr>
          <p:nvPr>
            <p:ph sz="half" idx="2"/>
          </p:nvPr>
        </p:nvSpPr>
        <p:spPr>
          <a:xfrm>
            <a:off x="839788" y="2505075"/>
            <a:ext cx="10446521" cy="3684588"/>
          </a:xfrm>
        </p:spPr>
        <p:txBody>
          <a:bodyPr>
            <a:normAutofit lnSpcReduction="10000"/>
          </a:bodyPr>
          <a:lstStyle/>
          <a:p>
            <a:pPr marL="342900" marR="0" lvl="0" indent="-342900" algn="just">
              <a:spcBef>
                <a:spcPts val="0"/>
              </a:spcBef>
              <a:spcAft>
                <a:spcPts val="0"/>
              </a:spcAft>
              <a:tabLst>
                <a:tab pos="457200" algn="l"/>
              </a:tabLst>
            </a:pPr>
            <a:r>
              <a:rPr lang="en-AU" sz="1800" dirty="0">
                <a:solidFill>
                  <a:srgbClr val="374151"/>
                </a:solidFill>
                <a:effectLst/>
                <a:latin typeface="Segoe UI" panose="020B0502040204020203" pitchFamily="34" charset="0"/>
                <a:ea typeface="Times New Roman" panose="02020603050405020304" pitchFamily="18" charset="0"/>
              </a:rPr>
              <a:t>Increased efficiency in detecting and responding to suspicious emails: The automated process of reporting and responding to suspicious emails allows the IT department to quickly assess the email's risk and take appropriate action. This results in a quicker resolution time and helps prevent potential data breaches.</a:t>
            </a:r>
            <a:endParaRPr lang="en-AU"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tabLst>
                <a:tab pos="457200" algn="l"/>
              </a:tabLst>
            </a:pPr>
            <a:r>
              <a:rPr lang="en-AU" sz="1800" dirty="0">
                <a:solidFill>
                  <a:srgbClr val="374151"/>
                </a:solidFill>
                <a:effectLst/>
                <a:latin typeface="Segoe UI" panose="020B0502040204020203" pitchFamily="34" charset="0"/>
                <a:ea typeface="Times New Roman" panose="02020603050405020304" pitchFamily="18" charset="0"/>
              </a:rPr>
              <a:t>Empowers end-users to report suspicious emails directly from the inbox: With the </a:t>
            </a:r>
            <a:r>
              <a:rPr lang="en-AU" sz="1800" dirty="0" err="1">
                <a:solidFill>
                  <a:srgbClr val="374151"/>
                </a:solidFill>
                <a:effectLst/>
                <a:latin typeface="Segoe UI" panose="020B0502040204020203" pitchFamily="34" charset="0"/>
                <a:ea typeface="Times New Roman" panose="02020603050405020304" pitchFamily="18" charset="0"/>
              </a:rPr>
              <a:t>MailMon</a:t>
            </a:r>
            <a:r>
              <a:rPr lang="en-AU" sz="1800" dirty="0">
                <a:solidFill>
                  <a:srgbClr val="374151"/>
                </a:solidFill>
                <a:effectLst/>
                <a:latin typeface="Segoe UI" panose="020B0502040204020203" pitchFamily="34" charset="0"/>
                <a:ea typeface="Times New Roman" panose="02020603050405020304" pitchFamily="18" charset="0"/>
              </a:rPr>
              <a:t> plug-in, end-users can easily report suspicious emails by clicking on a button within their inbox. This empowers end-users to take an active role in preventing potential data breaches and phishing campaigns.</a:t>
            </a:r>
            <a:endParaRPr lang="en-AU"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tabLst>
                <a:tab pos="457200" algn="l"/>
              </a:tabLst>
            </a:pPr>
            <a:r>
              <a:rPr lang="en-AU" sz="1800" dirty="0">
                <a:solidFill>
                  <a:srgbClr val="374151"/>
                </a:solidFill>
                <a:effectLst/>
                <a:latin typeface="Segoe UI" panose="020B0502040204020203" pitchFamily="34" charset="0"/>
                <a:ea typeface="Times New Roman" panose="02020603050405020304" pitchFamily="18" charset="0"/>
              </a:rPr>
              <a:t>Reduces the workload on IT staff in investigating suspicious emails: The automation of the process reduces the workload on the IT staff, freeing up time to focus on other critical tasks. This results in an overall increase in productivity for the IT department.</a:t>
            </a:r>
            <a:endParaRPr lang="en-AU" sz="1800" dirty="0">
              <a:effectLst/>
              <a:latin typeface="Times New Roman" panose="02020603050405020304" pitchFamily="18" charset="0"/>
              <a:ea typeface="Times New Roman" panose="02020603050405020304" pitchFamily="18" charset="0"/>
            </a:endParaRPr>
          </a:p>
          <a:p>
            <a:pPr marL="0" marR="0" indent="0" algn="just">
              <a:spcBef>
                <a:spcPts val="1500"/>
              </a:spcBef>
              <a:spcAft>
                <a:spcPts val="0"/>
              </a:spcAft>
              <a:buNone/>
            </a:pPr>
            <a:r>
              <a:rPr lang="en-AU" sz="1800" dirty="0">
                <a:solidFill>
                  <a:srgbClr val="374151"/>
                </a:solidFill>
                <a:effectLst/>
                <a:latin typeface="Segoe UI" panose="020B0502040204020203" pitchFamily="34" charset="0"/>
                <a:ea typeface="Times New Roman" panose="02020603050405020304" pitchFamily="18" charset="0"/>
              </a:rPr>
              <a:t>Overall, the implementation of </a:t>
            </a:r>
            <a:r>
              <a:rPr lang="en-AU" sz="1800" dirty="0" err="1">
                <a:solidFill>
                  <a:srgbClr val="374151"/>
                </a:solidFill>
                <a:effectLst/>
                <a:latin typeface="Segoe UI" panose="020B0502040204020203" pitchFamily="34" charset="0"/>
                <a:ea typeface="Times New Roman" panose="02020603050405020304" pitchFamily="18" charset="0"/>
              </a:rPr>
              <a:t>MailMon</a:t>
            </a:r>
            <a:r>
              <a:rPr lang="en-AU" sz="1800" dirty="0">
                <a:solidFill>
                  <a:srgbClr val="374151"/>
                </a:solidFill>
                <a:effectLst/>
                <a:latin typeface="Segoe UI" panose="020B0502040204020203" pitchFamily="34" charset="0"/>
                <a:ea typeface="Times New Roman" panose="02020603050405020304" pitchFamily="18" charset="0"/>
              </a:rPr>
              <a:t> has improved the efficiency of detecting and responding to suspicious emails, empowered end-users, and reduced the workload on the IT staff.</a:t>
            </a:r>
            <a:endParaRPr lang="en-AU" sz="1800" dirty="0">
              <a:effectLst/>
              <a:latin typeface="Times New Roman" panose="02020603050405020304" pitchFamily="18" charset="0"/>
              <a:ea typeface="Times New Roman" panose="02020603050405020304" pitchFamily="18" charset="0"/>
            </a:endParaRPr>
          </a:p>
          <a:p>
            <a:pPr algn="just"/>
            <a:endParaRPr lang="en-AU" dirty="0"/>
          </a:p>
        </p:txBody>
      </p:sp>
    </p:spTree>
    <p:extLst>
      <p:ext uri="{BB962C8B-B14F-4D97-AF65-F5344CB8AC3E}">
        <p14:creationId xmlns:p14="http://schemas.microsoft.com/office/powerpoint/2010/main" val="18813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5AAA-9CB1-73B4-6DBB-2F9AE02D8647}"/>
              </a:ext>
            </a:extLst>
          </p:cNvPr>
          <p:cNvSpPr>
            <a:spLocks noGrp="1"/>
          </p:cNvSpPr>
          <p:nvPr>
            <p:ph type="title"/>
          </p:nvPr>
        </p:nvSpPr>
        <p:spPr/>
        <p:txBody>
          <a:bodyPr>
            <a:normAutofit/>
          </a:bodyPr>
          <a:lstStyle/>
          <a:p>
            <a:pPr algn="ctr"/>
            <a:r>
              <a:rPr lang="en-AU" sz="4000" b="1" kern="0" dirty="0">
                <a:solidFill>
                  <a:srgbClr val="374151"/>
                </a:solidFill>
                <a:effectLst/>
                <a:latin typeface="Segoe UI" panose="020B0502040204020203" pitchFamily="34" charset="0"/>
                <a:ea typeface="Times New Roman" panose="02020603050405020304" pitchFamily="18" charset="0"/>
              </a:rPr>
              <a:t>IT Service Agreement and Severity Levels</a:t>
            </a:r>
            <a:endParaRPr lang="en-AU" sz="8000" b="1" dirty="0"/>
          </a:p>
        </p:txBody>
      </p:sp>
      <p:sp>
        <p:nvSpPr>
          <p:cNvPr id="3" name="Text Placeholder 2">
            <a:extLst>
              <a:ext uri="{FF2B5EF4-FFF2-40B4-BE49-F238E27FC236}">
                <a16:creationId xmlns:a16="http://schemas.microsoft.com/office/drawing/2014/main" id="{645D6F1A-DFB2-8085-E799-BF90B8D2BC17}"/>
              </a:ext>
            </a:extLst>
          </p:cNvPr>
          <p:cNvSpPr>
            <a:spLocks noGrp="1"/>
          </p:cNvSpPr>
          <p:nvPr>
            <p:ph type="body" idx="1"/>
          </p:nvPr>
        </p:nvSpPr>
        <p:spPr>
          <a:xfrm>
            <a:off x="839788" y="1646327"/>
            <a:ext cx="10512422" cy="823912"/>
          </a:xfrm>
        </p:spPr>
        <p:txBody>
          <a:bodyPr>
            <a:normAutofit fontScale="92500" lnSpcReduction="20000"/>
          </a:bodyPr>
          <a:lstStyle/>
          <a:p>
            <a:pPr algn="just"/>
            <a:r>
              <a:rPr lang="en-AU" sz="1800" b="0" dirty="0">
                <a:solidFill>
                  <a:srgbClr val="374151"/>
                </a:solidFill>
                <a:effectLst/>
                <a:latin typeface="Segoe UI" panose="020B0502040204020203" pitchFamily="34" charset="0"/>
                <a:ea typeface="Times New Roman" panose="02020603050405020304" pitchFamily="18" charset="0"/>
              </a:rPr>
              <a:t>The IT Service Agreement is a framework that outlines the severity levels for IT incidents within Heaven Systems. The agreement provides guidelines for the response time required for each level of severity. The severity levels range from 1 (Outage) to 5 (General), as follows:</a:t>
            </a:r>
            <a:endParaRPr lang="en-AU" sz="1800" b="0" dirty="0">
              <a:effectLst/>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a16="http://schemas.microsoft.com/office/drawing/2014/main" id="{12C78508-DFAB-211C-B989-347B064E7270}"/>
              </a:ext>
            </a:extLst>
          </p:cNvPr>
          <p:cNvSpPr>
            <a:spLocks noGrp="1"/>
          </p:cNvSpPr>
          <p:nvPr>
            <p:ph sz="half" idx="2"/>
          </p:nvPr>
        </p:nvSpPr>
        <p:spPr>
          <a:xfrm>
            <a:off x="839788" y="2505075"/>
            <a:ext cx="10512424" cy="2671762"/>
          </a:xfrm>
        </p:spPr>
        <p:txBody>
          <a:bodyPr>
            <a:normAutofit lnSpcReduction="10000"/>
          </a:bodyPr>
          <a:lstStyle/>
          <a:p>
            <a:pPr marL="342900" marR="0" lvl="0" indent="-342900" algn="just">
              <a:spcBef>
                <a:spcPts val="0"/>
              </a:spcBef>
              <a:spcAft>
                <a:spcPts val="0"/>
              </a:spcAft>
              <a:tabLst>
                <a:tab pos="457200" algn="l"/>
              </a:tabLst>
            </a:pPr>
            <a:r>
              <a:rPr lang="en-AU" sz="1800" dirty="0">
                <a:solidFill>
                  <a:srgbClr val="374151"/>
                </a:solidFill>
                <a:effectLst/>
                <a:latin typeface="Segoe UI" panose="020B0502040204020203" pitchFamily="34" charset="0"/>
                <a:ea typeface="Times New Roman" panose="02020603050405020304" pitchFamily="18" charset="0"/>
              </a:rPr>
              <a:t>Outage: This is the most severe level, where the entire company server is down, and the response time required is immediately.</a:t>
            </a:r>
            <a:endParaRPr lang="en-AU"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tabLst>
                <a:tab pos="457200" algn="l"/>
              </a:tabLst>
            </a:pPr>
            <a:r>
              <a:rPr lang="en-AU" sz="1800" dirty="0">
                <a:solidFill>
                  <a:srgbClr val="374151"/>
                </a:solidFill>
                <a:effectLst/>
                <a:latin typeface="Segoe UI" panose="020B0502040204020203" pitchFamily="34" charset="0"/>
                <a:ea typeface="Times New Roman" panose="02020603050405020304" pitchFamily="18" charset="0"/>
              </a:rPr>
              <a:t>Critical: This level is where the entire department server is down, and the response time required is within 15 minutes.</a:t>
            </a:r>
            <a:endParaRPr lang="en-AU"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tabLst>
                <a:tab pos="457200" algn="l"/>
              </a:tabLst>
            </a:pPr>
            <a:r>
              <a:rPr lang="en-AU" sz="1800" dirty="0">
                <a:solidFill>
                  <a:srgbClr val="374151"/>
                </a:solidFill>
                <a:effectLst/>
                <a:latin typeface="Segoe UI" panose="020B0502040204020203" pitchFamily="34" charset="0"/>
                <a:ea typeface="Times New Roman" panose="02020603050405020304" pitchFamily="18" charset="0"/>
              </a:rPr>
              <a:t>Urgent: This level is where staff computers are down, and the response time required is within 1 hour.</a:t>
            </a:r>
            <a:endParaRPr lang="en-AU"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tabLst>
                <a:tab pos="457200" algn="l"/>
              </a:tabLst>
            </a:pPr>
            <a:r>
              <a:rPr lang="en-AU" sz="1800" dirty="0">
                <a:solidFill>
                  <a:srgbClr val="374151"/>
                </a:solidFill>
                <a:effectLst/>
                <a:latin typeface="Segoe UI" panose="020B0502040204020203" pitchFamily="34" charset="0"/>
                <a:ea typeface="Times New Roman" panose="02020603050405020304" pitchFamily="18" charset="0"/>
              </a:rPr>
              <a:t>Important: This level is where staff computers are not working correctly or have the potential to interrupt their routine work, and the response time required is within 3 hours.</a:t>
            </a:r>
            <a:endParaRPr lang="en-AU"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tabLst>
                <a:tab pos="457200" algn="l"/>
              </a:tabLst>
            </a:pPr>
            <a:r>
              <a:rPr lang="en-AU" sz="1800" dirty="0">
                <a:solidFill>
                  <a:srgbClr val="374151"/>
                </a:solidFill>
                <a:effectLst/>
                <a:latin typeface="Segoe UI" panose="020B0502040204020203" pitchFamily="34" charset="0"/>
                <a:ea typeface="Times New Roman" panose="02020603050405020304" pitchFamily="18" charset="0"/>
              </a:rPr>
              <a:t>General: This level is for incidents such as software upgrades or training requests, and the response time required is within 48 hours.</a:t>
            </a:r>
            <a:endParaRPr lang="en-AU" sz="18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9E5651D9-97BE-5F3F-805B-0604376BA18F}"/>
              </a:ext>
            </a:extLst>
          </p:cNvPr>
          <p:cNvSpPr>
            <a:spLocks noGrp="1"/>
          </p:cNvSpPr>
          <p:nvPr>
            <p:ph type="body" sz="quarter" idx="3"/>
          </p:nvPr>
        </p:nvSpPr>
        <p:spPr>
          <a:xfrm>
            <a:off x="839787" y="5178061"/>
            <a:ext cx="10512423" cy="970189"/>
          </a:xfrm>
        </p:spPr>
        <p:txBody>
          <a:bodyPr>
            <a:normAutofit fontScale="92500" lnSpcReduction="20000"/>
          </a:bodyPr>
          <a:lstStyle/>
          <a:p>
            <a:pPr algn="just"/>
            <a:r>
              <a:rPr lang="en-AU" sz="1800" b="0" dirty="0">
                <a:solidFill>
                  <a:srgbClr val="374151"/>
                </a:solidFill>
                <a:effectLst/>
                <a:latin typeface="Segoe UI" panose="020B0502040204020203" pitchFamily="34" charset="0"/>
                <a:ea typeface="Times New Roman" panose="02020603050405020304" pitchFamily="18" charset="0"/>
              </a:rPr>
              <a:t>The severity levels provide a clear framework for the response time required for each level of severity, ensuring that the IT department prioritizes incidents based on their severity level. The severity levels also ensure that incidents are handled in a timely and efficient manner, reducing the impact on productivity and preventing potential data breaches.</a:t>
            </a:r>
            <a:endParaRPr lang="en-AU" sz="1800"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147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A957FE-3D3C-398E-A3EC-EFB25F0CB213}"/>
              </a:ext>
            </a:extLst>
          </p:cNvPr>
          <p:cNvSpPr>
            <a:spLocks noGrp="1"/>
          </p:cNvSpPr>
          <p:nvPr>
            <p:ph type="title"/>
          </p:nvPr>
        </p:nvSpPr>
        <p:spPr/>
        <p:txBody>
          <a:bodyPr>
            <a:normAutofit/>
          </a:bodyPr>
          <a:lstStyle/>
          <a:p>
            <a:pPr algn="ctr"/>
            <a:r>
              <a:rPr lang="en-AU" sz="4000" b="1" kern="0" dirty="0">
                <a:solidFill>
                  <a:srgbClr val="374151"/>
                </a:solidFill>
                <a:effectLst/>
                <a:latin typeface="Segoe UI" panose="020B0502040204020203" pitchFamily="34" charset="0"/>
                <a:ea typeface="Times New Roman" panose="02020603050405020304" pitchFamily="18" charset="0"/>
              </a:rPr>
              <a:t>Conclusion</a:t>
            </a:r>
            <a:endParaRPr lang="en-AU" sz="8000" b="1" dirty="0"/>
          </a:p>
        </p:txBody>
      </p:sp>
      <p:sp>
        <p:nvSpPr>
          <p:cNvPr id="8" name="Content Placeholder 7">
            <a:extLst>
              <a:ext uri="{FF2B5EF4-FFF2-40B4-BE49-F238E27FC236}">
                <a16:creationId xmlns:a16="http://schemas.microsoft.com/office/drawing/2014/main" id="{79CAB087-D147-76BB-6F3B-801F45F784A6}"/>
              </a:ext>
            </a:extLst>
          </p:cNvPr>
          <p:cNvSpPr>
            <a:spLocks noGrp="1"/>
          </p:cNvSpPr>
          <p:nvPr>
            <p:ph idx="1"/>
          </p:nvPr>
        </p:nvSpPr>
        <p:spPr/>
        <p:txBody>
          <a:bodyPr>
            <a:normAutofit fontScale="85000" lnSpcReduction="10000"/>
          </a:bodyPr>
          <a:lstStyle/>
          <a:p>
            <a:pPr marL="0" marR="0" algn="just">
              <a:spcBef>
                <a:spcPts val="0"/>
              </a:spcBef>
              <a:spcAft>
                <a:spcPts val="1500"/>
              </a:spcAft>
            </a:pPr>
            <a:r>
              <a:rPr lang="en-AU" sz="1800" dirty="0">
                <a:solidFill>
                  <a:srgbClr val="374151"/>
                </a:solidFill>
                <a:effectLst/>
                <a:latin typeface="Segoe UI" panose="020B0502040204020203" pitchFamily="34" charset="0"/>
                <a:ea typeface="Times New Roman" panose="02020603050405020304" pitchFamily="18" charset="0"/>
              </a:rPr>
              <a:t>The identified issue within Heaven Systems is an increase in phishing attacks, which is introducing the risk of a data breach and causing a decrease in productivity. To address this issue, Heaven Systems has implemented </a:t>
            </a:r>
            <a:r>
              <a:rPr lang="en-AU" sz="1800" dirty="0" err="1">
                <a:solidFill>
                  <a:srgbClr val="374151"/>
                </a:solidFill>
                <a:effectLst/>
                <a:latin typeface="Segoe UI" panose="020B0502040204020203" pitchFamily="34" charset="0"/>
                <a:ea typeface="Times New Roman" panose="02020603050405020304" pitchFamily="18" charset="0"/>
              </a:rPr>
              <a:t>MailMon</a:t>
            </a:r>
            <a:r>
              <a:rPr lang="en-AU" sz="1800" dirty="0">
                <a:solidFill>
                  <a:srgbClr val="374151"/>
                </a:solidFill>
                <a:effectLst/>
                <a:latin typeface="Segoe UI" panose="020B0502040204020203" pitchFamily="34" charset="0"/>
                <a:ea typeface="Times New Roman" panose="02020603050405020304" pitchFamily="18" charset="0"/>
              </a:rPr>
              <a:t>, an automated phishing incident reporting and response service that empowers end-users to report suspicious emails directly from their inbox, reducing the workload on the IT staff and improving efficiency.</a:t>
            </a:r>
            <a:endParaRPr lang="en-AU" sz="1800" dirty="0">
              <a:effectLst/>
              <a:latin typeface="Times New Roman" panose="02020603050405020304" pitchFamily="18" charset="0"/>
              <a:ea typeface="Times New Roman" panose="02020603050405020304" pitchFamily="18" charset="0"/>
            </a:endParaRPr>
          </a:p>
          <a:p>
            <a:pPr marL="0" marR="0" algn="just">
              <a:spcBef>
                <a:spcPts val="1500"/>
              </a:spcBef>
              <a:spcAft>
                <a:spcPts val="1500"/>
              </a:spcAft>
            </a:pPr>
            <a:r>
              <a:rPr lang="en-AU" sz="1800" dirty="0">
                <a:solidFill>
                  <a:srgbClr val="374151"/>
                </a:solidFill>
                <a:effectLst/>
                <a:latin typeface="Segoe UI" panose="020B0502040204020203" pitchFamily="34" charset="0"/>
                <a:ea typeface="Times New Roman" panose="02020603050405020304" pitchFamily="18" charset="0"/>
              </a:rPr>
              <a:t>The implementation of </a:t>
            </a:r>
            <a:r>
              <a:rPr lang="en-AU" sz="1800" dirty="0" err="1">
                <a:solidFill>
                  <a:srgbClr val="374151"/>
                </a:solidFill>
                <a:effectLst/>
                <a:latin typeface="Segoe UI" panose="020B0502040204020203" pitchFamily="34" charset="0"/>
                <a:ea typeface="Times New Roman" panose="02020603050405020304" pitchFamily="18" charset="0"/>
              </a:rPr>
              <a:t>MailMon</a:t>
            </a:r>
            <a:r>
              <a:rPr lang="en-AU" sz="1800" dirty="0">
                <a:solidFill>
                  <a:srgbClr val="374151"/>
                </a:solidFill>
                <a:effectLst/>
                <a:latin typeface="Segoe UI" panose="020B0502040204020203" pitchFamily="34" charset="0"/>
                <a:ea typeface="Times New Roman" panose="02020603050405020304" pitchFamily="18" charset="0"/>
              </a:rPr>
              <a:t> provides several benefits, including increased efficiency in detecting and responding to suspicious emails, empowering end-users to take an active role in preventing data breaches, and reducing the workload on IT staff.</a:t>
            </a:r>
            <a:endParaRPr lang="en-AU" sz="1800" dirty="0">
              <a:effectLst/>
              <a:latin typeface="Times New Roman" panose="02020603050405020304" pitchFamily="18" charset="0"/>
              <a:ea typeface="Times New Roman" panose="02020603050405020304" pitchFamily="18" charset="0"/>
            </a:endParaRPr>
          </a:p>
          <a:p>
            <a:pPr marL="0" marR="0" algn="just">
              <a:spcBef>
                <a:spcPts val="1500"/>
              </a:spcBef>
              <a:spcAft>
                <a:spcPts val="1500"/>
              </a:spcAft>
            </a:pPr>
            <a:r>
              <a:rPr lang="en-AU" sz="1800" dirty="0">
                <a:solidFill>
                  <a:srgbClr val="374151"/>
                </a:solidFill>
                <a:effectLst/>
                <a:latin typeface="Segoe UI" panose="020B0502040204020203" pitchFamily="34" charset="0"/>
                <a:ea typeface="Times New Roman" panose="02020603050405020304" pitchFamily="18" charset="0"/>
              </a:rPr>
              <a:t>Increasing awareness of cyber security incidents among employees and IT staff is also crucial for better response and prevention. By educating employees on the red flags to look for in phishing emails and providing regular training to IT staff, Heaven Systems can improve their overall cyber security posture.</a:t>
            </a:r>
            <a:endParaRPr lang="en-AU" sz="1800" dirty="0">
              <a:effectLst/>
              <a:latin typeface="Times New Roman" panose="02020603050405020304" pitchFamily="18" charset="0"/>
              <a:ea typeface="Times New Roman" panose="02020603050405020304" pitchFamily="18" charset="0"/>
            </a:endParaRPr>
          </a:p>
          <a:p>
            <a:pPr marL="0" marR="0" algn="just">
              <a:spcBef>
                <a:spcPts val="1500"/>
              </a:spcBef>
              <a:spcAft>
                <a:spcPts val="0"/>
              </a:spcAft>
            </a:pPr>
            <a:r>
              <a:rPr lang="en-AU" sz="1800" dirty="0">
                <a:solidFill>
                  <a:srgbClr val="374151"/>
                </a:solidFill>
                <a:effectLst/>
                <a:latin typeface="Segoe UI" panose="020B0502040204020203" pitchFamily="34" charset="0"/>
                <a:ea typeface="Times New Roman" panose="02020603050405020304" pitchFamily="18" charset="0"/>
              </a:rPr>
              <a:t>In summary, implementing </a:t>
            </a:r>
            <a:r>
              <a:rPr lang="en-AU" sz="1800" dirty="0" err="1">
                <a:solidFill>
                  <a:srgbClr val="374151"/>
                </a:solidFill>
                <a:effectLst/>
                <a:latin typeface="Segoe UI" panose="020B0502040204020203" pitchFamily="34" charset="0"/>
                <a:ea typeface="Times New Roman" panose="02020603050405020304" pitchFamily="18" charset="0"/>
              </a:rPr>
              <a:t>MailMon</a:t>
            </a:r>
            <a:r>
              <a:rPr lang="en-AU" sz="1800" dirty="0">
                <a:solidFill>
                  <a:srgbClr val="374151"/>
                </a:solidFill>
                <a:effectLst/>
                <a:latin typeface="Segoe UI" panose="020B0502040204020203" pitchFamily="34" charset="0"/>
                <a:ea typeface="Times New Roman" panose="02020603050405020304" pitchFamily="18" charset="0"/>
              </a:rPr>
              <a:t> provides an effective solution to address the issue of increased phishing attacks, increasing efficiency, and reducing the workload for IT staff. Increasing awareness of cyber security incidents among employees and IT staff is also crucial for better response and prevention.</a:t>
            </a:r>
            <a:endParaRPr lang="en-A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186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F94281-BB3D-BC91-B278-65D695EC7B26}"/>
              </a:ext>
            </a:extLst>
          </p:cNvPr>
          <p:cNvSpPr/>
          <p:nvPr/>
        </p:nvSpPr>
        <p:spPr>
          <a:xfrm>
            <a:off x="2435222" y="2967335"/>
            <a:ext cx="7321556" cy="923330"/>
          </a:xfrm>
          <a:prstGeom prst="rect">
            <a:avLst/>
          </a:prstGeom>
          <a:noFill/>
        </p:spPr>
        <p:txBody>
          <a:bodyPr wrap="none" lIns="91440" tIns="45720" rIns="91440" bIns="45720">
            <a:spAutoFit/>
          </a:bodyPr>
          <a:lstStyle/>
          <a:p>
            <a:pPr algn="ctr"/>
            <a:r>
              <a:rPr lang="en-US" sz="5400" dirty="0">
                <a:solidFill>
                  <a:sysClr val="windowText" lastClr="000000"/>
                </a:solidFill>
              </a:rPr>
              <a:t>Stop Phishing Scam Email</a:t>
            </a:r>
            <a:endParaRPr lang="en-US" sz="5400" b="1" cap="none" spc="0" dirty="0">
              <a:ln w="12700">
                <a:solidFill>
                  <a:schemeClr val="accent1"/>
                </a:solidFill>
                <a:prstDash val="solid"/>
              </a:ln>
              <a:solidFill>
                <a:sysClr val="windowText" lastClr="000000"/>
              </a:solidFill>
              <a:effectLst>
                <a:outerShdw dist="38100" dir="2640000" algn="bl" rotWithShape="0">
                  <a:schemeClr val="accent1"/>
                </a:outerShdw>
              </a:effectLst>
            </a:endParaRPr>
          </a:p>
        </p:txBody>
      </p:sp>
    </p:spTree>
    <p:extLst>
      <p:ext uri="{BB962C8B-B14F-4D97-AF65-F5344CB8AC3E}">
        <p14:creationId xmlns:p14="http://schemas.microsoft.com/office/powerpoint/2010/main" val="349087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27</TotalTime>
  <Words>1190</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Century Gothic</vt:lpstr>
      <vt:lpstr>Garamond</vt:lpstr>
      <vt:lpstr>Segoe UI</vt:lpstr>
      <vt:lpstr>Segoe UI Light</vt:lpstr>
      <vt:lpstr>Söhne</vt:lpstr>
      <vt:lpstr>Source Sans Pro</vt:lpstr>
      <vt:lpstr>Times New Roman</vt:lpstr>
      <vt:lpstr>Savon</vt:lpstr>
      <vt:lpstr>Addressing Phishing Attacks at Heaven Systems</vt:lpstr>
      <vt:lpstr>Introduction</vt:lpstr>
      <vt:lpstr>The need for a solution to detect and respond to suspicious emails quickly and effectively</vt:lpstr>
      <vt:lpstr>MailMon - Automated Phishing Incident Reporting and Response Service</vt:lpstr>
      <vt:lpstr>PowerPoint Presentation</vt:lpstr>
      <vt:lpstr>Benefits of MailMon</vt:lpstr>
      <vt:lpstr>IT Service Agreement and Severity Levels</vt:lpstr>
      <vt:lpstr>Conclusion</vt:lpstr>
      <vt:lpstr>PowerPoint Presentation</vt:lpstr>
      <vt:lpstr>When you see your email like: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Phishing Attacks at Heaven Systems</dc:title>
  <dc:creator>daniel pratama</dc:creator>
  <cp:lastModifiedBy>daniel pratama</cp:lastModifiedBy>
  <cp:revision>1</cp:revision>
  <dcterms:created xsi:type="dcterms:W3CDTF">2023-05-09T04:02:35Z</dcterms:created>
  <dcterms:modified xsi:type="dcterms:W3CDTF">2023-05-09T04:30:04Z</dcterms:modified>
</cp:coreProperties>
</file>