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6"/>
  </p:notesMasterIdLst>
  <p:sldIdLst>
    <p:sldId id="256" r:id="rId2"/>
    <p:sldId id="257" r:id="rId3"/>
    <p:sldId id="259" r:id="rId4"/>
    <p:sldId id="327" r:id="rId5"/>
    <p:sldId id="346" r:id="rId6"/>
    <p:sldId id="348" r:id="rId7"/>
    <p:sldId id="349" r:id="rId8"/>
    <p:sldId id="350" r:id="rId9"/>
    <p:sldId id="351" r:id="rId10"/>
    <p:sldId id="261" r:id="rId11"/>
    <p:sldId id="352" r:id="rId12"/>
    <p:sldId id="328" r:id="rId13"/>
    <p:sldId id="279" r:id="rId14"/>
    <p:sldId id="280" r:id="rId15"/>
  </p:sldIdLst>
  <p:sldSz cx="9144000" cy="5143500" type="screen16x9"/>
  <p:notesSz cx="6858000" cy="9144000"/>
  <p:embeddedFontLst>
    <p:embeddedFont>
      <p:font typeface="Consolas" panose="020B0609020204030204" pitchFamily="49"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Montserrat ExtraBold" panose="00000900000000000000" pitchFamily="2" charset="0"/>
      <p:bold r:id="rId25"/>
      <p:boldItalic r:id="rId26"/>
    </p:embeddedFont>
    <p:embeddedFont>
      <p:font typeface="Montserrat Medium" panose="00000600000000000000" pitchFamily="2" charset="0"/>
      <p:regular r:id="rId27"/>
      <p:bold r:id="rId28"/>
      <p:italic r:id="rId29"/>
      <p:boldItalic r:id="rId30"/>
    </p:embeddedFont>
    <p:embeddedFont>
      <p:font typeface="Montserrat SemiBold" panose="000007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8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598" autoAdjust="0"/>
  </p:normalViewPr>
  <p:slideViewPr>
    <p:cSldViewPr snapToGrid="0">
      <p:cViewPr varScale="1">
        <p:scale>
          <a:sx n="119" d="100"/>
          <a:sy n="119" d="100"/>
        </p:scale>
        <p:origin x="1374" y="120"/>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f8d3f1cc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3f8d3f1cc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fa872340e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fa872340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3063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1068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3fa872340e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3fa872340e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9707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3fa872340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3fa872340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410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fa872340e_1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fa872340e_1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1652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7335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4337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8525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8468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f8d3f1cc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f8d3f1c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3166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9"/>
        <p:cNvGrpSpPr/>
        <p:nvPr/>
      </p:nvGrpSpPr>
      <p:grpSpPr>
        <a:xfrm>
          <a:off x="0" y="0"/>
          <a:ext cx="0" cy="0"/>
          <a:chOff x="0" y="0"/>
          <a:chExt cx="0" cy="0"/>
        </a:xfrm>
      </p:grpSpPr>
      <p:sp>
        <p:nvSpPr>
          <p:cNvPr id="10" name="Google Shape;10;p2"/>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335100" y="1617575"/>
            <a:ext cx="5497200" cy="1375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700"/>
              <a:buFont typeface="Montserrat"/>
              <a:buNone/>
              <a:defRPr sz="3700" b="1">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latin typeface="Montserrat Medium"/>
              <a:ea typeface="Montserrat Medium"/>
              <a:cs typeface="Montserrat Medium"/>
              <a:sym typeface="Montserrat Medium"/>
            </a:endParaRPr>
          </a:p>
        </p:txBody>
      </p:sp>
      <p:sp>
        <p:nvSpPr>
          <p:cNvPr id="29" name="Google Shape;29;p4"/>
          <p:cNvSpPr txBox="1">
            <a:spLocks noGrp="1"/>
          </p:cNvSpPr>
          <p:nvPr>
            <p:ph type="subTitle" idx="1"/>
          </p:nvPr>
        </p:nvSpPr>
        <p:spPr>
          <a:xfrm>
            <a:off x="3335025" y="2986525"/>
            <a:ext cx="55344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311700" y="597425"/>
            <a:ext cx="85032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5"/>
          <p:cNvSpPr txBox="1">
            <a:spLocks noGrp="1"/>
          </p:cNvSpPr>
          <p:nvPr>
            <p:ph type="body" idx="1"/>
          </p:nvPr>
        </p:nvSpPr>
        <p:spPr>
          <a:xfrm>
            <a:off x="432025" y="1304875"/>
            <a:ext cx="8280000" cy="3318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Font typeface="Montserrat"/>
              <a:buChar char="●"/>
              <a:defRPr>
                <a:latin typeface="Montserrat"/>
                <a:ea typeface="Montserrat"/>
                <a:cs typeface="Montserrat"/>
                <a:sym typeface="Montserrat"/>
              </a:defRPr>
            </a:lvl1pPr>
            <a:lvl2pPr marL="914400" lvl="1" indent="-317500">
              <a:spcBef>
                <a:spcPts val="0"/>
              </a:spcBef>
              <a:spcAft>
                <a:spcPts val="0"/>
              </a:spcAft>
              <a:buSzPts val="1400"/>
              <a:buFont typeface="Montserrat"/>
              <a:buChar char="○"/>
              <a:defRPr>
                <a:latin typeface="Montserrat"/>
                <a:ea typeface="Montserrat"/>
                <a:cs typeface="Montserrat"/>
                <a:sym typeface="Montserrat"/>
              </a:defRPr>
            </a:lvl2pPr>
            <a:lvl3pPr marL="1371600" lvl="2" indent="-317500">
              <a:spcBef>
                <a:spcPts val="0"/>
              </a:spcBef>
              <a:spcAft>
                <a:spcPts val="0"/>
              </a:spcAft>
              <a:buSzPts val="1400"/>
              <a:buFont typeface="Montserrat"/>
              <a:buChar char="■"/>
              <a:defRPr>
                <a:latin typeface="Montserrat"/>
                <a:ea typeface="Montserrat"/>
                <a:cs typeface="Montserrat"/>
                <a:sym typeface="Montserrat"/>
              </a:defRPr>
            </a:lvl3pPr>
            <a:lvl4pPr marL="1828800" lvl="3" indent="-317500">
              <a:spcBef>
                <a:spcPts val="0"/>
              </a:spcBef>
              <a:spcAft>
                <a:spcPts val="0"/>
              </a:spcAft>
              <a:buSzPts val="1400"/>
              <a:buFont typeface="Montserrat"/>
              <a:buChar char="●"/>
              <a:defRPr>
                <a:latin typeface="Montserrat"/>
                <a:ea typeface="Montserrat"/>
                <a:cs typeface="Montserrat"/>
                <a:sym typeface="Montserrat"/>
              </a:defRPr>
            </a:lvl4pPr>
            <a:lvl5pPr marL="2286000" lvl="4" indent="-317500">
              <a:spcBef>
                <a:spcPts val="0"/>
              </a:spcBef>
              <a:spcAft>
                <a:spcPts val="0"/>
              </a:spcAft>
              <a:buSzPts val="1400"/>
              <a:buFont typeface="Montserrat"/>
              <a:buChar char="○"/>
              <a:defRPr>
                <a:latin typeface="Montserrat"/>
                <a:ea typeface="Montserrat"/>
                <a:cs typeface="Montserrat"/>
                <a:sym typeface="Montserrat"/>
              </a:defRPr>
            </a:lvl5pPr>
            <a:lvl6pPr marL="2743200" lvl="5" indent="-317500">
              <a:spcBef>
                <a:spcPts val="0"/>
              </a:spcBef>
              <a:spcAft>
                <a:spcPts val="0"/>
              </a:spcAft>
              <a:buSzPts val="1400"/>
              <a:buFont typeface="Montserrat"/>
              <a:buChar char="■"/>
              <a:defRPr>
                <a:latin typeface="Montserrat"/>
                <a:ea typeface="Montserrat"/>
                <a:cs typeface="Montserrat"/>
                <a:sym typeface="Montserrat"/>
              </a:defRPr>
            </a:lvl6pPr>
            <a:lvl7pPr marL="3200400" lvl="6" indent="-317500">
              <a:spcBef>
                <a:spcPts val="0"/>
              </a:spcBef>
              <a:spcAft>
                <a:spcPts val="0"/>
              </a:spcAft>
              <a:buSzPts val="1400"/>
              <a:buFont typeface="Montserrat"/>
              <a:buChar char="●"/>
              <a:defRPr>
                <a:latin typeface="Montserrat"/>
                <a:ea typeface="Montserrat"/>
                <a:cs typeface="Montserrat"/>
                <a:sym typeface="Montserrat"/>
              </a:defRPr>
            </a:lvl7pPr>
            <a:lvl8pPr marL="3657600" lvl="7" indent="-317500">
              <a:spcBef>
                <a:spcPts val="0"/>
              </a:spcBef>
              <a:spcAft>
                <a:spcPts val="0"/>
              </a:spcAft>
              <a:buSzPts val="1400"/>
              <a:buFont typeface="Montserrat"/>
              <a:buChar char="○"/>
              <a:defRPr>
                <a:latin typeface="Montserrat"/>
                <a:ea typeface="Montserrat"/>
                <a:cs typeface="Montserrat"/>
                <a:sym typeface="Montserrat"/>
              </a:defRPr>
            </a:lvl8pPr>
            <a:lvl9pPr marL="4114800" lvl="8" indent="-317500">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35" name="Google Shape;35;p5"/>
          <p:cNvPicPr preferRelativeResize="0"/>
          <p:nvPr/>
        </p:nvPicPr>
        <p:blipFill>
          <a:blip r:embed="rId2">
            <a:alphaModFix/>
          </a:blip>
          <a:stretch>
            <a:fillRect/>
          </a:stretch>
        </p:blipFill>
        <p:spPr>
          <a:xfrm>
            <a:off x="8078975" y="4699100"/>
            <a:ext cx="558475" cy="300725"/>
          </a:xfrm>
          <a:prstGeom prst="rect">
            <a:avLst/>
          </a:prstGeom>
          <a:noFill/>
          <a:ln>
            <a:noFill/>
          </a:ln>
        </p:spPr>
      </p:pic>
      <p:sp>
        <p:nvSpPr>
          <p:cNvPr id="36" name="Google Shape;36;p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Google Shape;37;p5"/>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38" name="Google Shape;38;p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lase 2 - 37" userDrawn="1">
  <p:cSld name="BLANK_1_1">
    <p:spTree>
      <p:nvGrpSpPr>
        <p:cNvPr id="1"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09" name="Google Shape;109;p14"/>
          <p:cNvSpPr/>
          <p:nvPr/>
        </p:nvSpPr>
        <p:spPr>
          <a:xfrm>
            <a:off x="1987913"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5467428"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4"/>
          <p:cNvSpPr txBox="1"/>
          <p:nvPr/>
        </p:nvSpPr>
        <p:spPr>
          <a:xfrm>
            <a:off x="4856778"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5" name="Google Shape;115;p14"/>
          <p:cNvSpPr txBox="1">
            <a:spLocks noGrp="1"/>
          </p:cNvSpPr>
          <p:nvPr>
            <p:ph type="title" idx="2"/>
          </p:nvPr>
        </p:nvSpPr>
        <p:spPr>
          <a:xfrm>
            <a:off x="2018588" y="1159375"/>
            <a:ext cx="109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6" name="Google Shape;116;p14"/>
          <p:cNvSpPr txBox="1">
            <a:spLocks noGrp="1"/>
          </p:cNvSpPr>
          <p:nvPr>
            <p:ph type="title" idx="3"/>
          </p:nvPr>
        </p:nvSpPr>
        <p:spPr>
          <a:xfrm>
            <a:off x="5599878" y="1159388"/>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8" name="Google Shape;118;p14"/>
          <p:cNvSpPr txBox="1">
            <a:spLocks noGrp="1"/>
          </p:cNvSpPr>
          <p:nvPr>
            <p:ph type="title" idx="5"/>
          </p:nvPr>
        </p:nvSpPr>
        <p:spPr>
          <a:xfrm>
            <a:off x="4852903" y="2159925"/>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1411938"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3" name="Google Shape;123;p14"/>
          <p:cNvSpPr txBox="1">
            <a:spLocks noGrp="1"/>
          </p:cNvSpPr>
          <p:nvPr>
            <p:ph type="title" idx="6"/>
          </p:nvPr>
        </p:nvSpPr>
        <p:spPr>
          <a:xfrm>
            <a:off x="1411938"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24" name="Google Shape;124;p1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portante o recordatorio" type="blank">
  <p:cSld name="Importante o recordatorio">
    <p:spTree>
      <p:nvGrpSpPr>
        <p:cNvPr id="1"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extLst>
      <p:ext uri="{BB962C8B-B14F-4D97-AF65-F5344CB8AC3E}">
        <p14:creationId xmlns:p14="http://schemas.microsoft.com/office/powerpoint/2010/main" val="2685224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cepto destacado y explicación">
  <p:cSld name="Concepto destacado y explicación">
    <p:spTree>
      <p:nvGrpSpPr>
        <p:cNvPr id="1" name="Shape 17"/>
        <p:cNvGrpSpPr/>
        <p:nvPr/>
      </p:nvGrpSpPr>
      <p:grpSpPr>
        <a:xfrm>
          <a:off x="0" y="0"/>
          <a:ext cx="0" cy="0"/>
          <a:chOff x="0" y="0"/>
          <a:chExt cx="0" cy="0"/>
        </a:xfrm>
      </p:grpSpPr>
      <p:sp>
        <p:nvSpPr>
          <p:cNvPr id="18" name="Google Shape;18;p3"/>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550375" y="7600"/>
            <a:ext cx="8043300" cy="15705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 name="Google Shape;20;p3"/>
          <p:cNvSpPr txBox="1">
            <a:spLocks noGrp="1"/>
          </p:cNvSpPr>
          <p:nvPr>
            <p:ph type="subTitle" idx="1"/>
          </p:nvPr>
        </p:nvSpPr>
        <p:spPr>
          <a:xfrm>
            <a:off x="550375" y="1614925"/>
            <a:ext cx="8043300" cy="2649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21" name="Google Shape;21;p3"/>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22" name="Google Shape;22;p3"/>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23" name="Google Shape;23;p3"/>
          <p:cNvPicPr preferRelativeResize="0"/>
          <p:nvPr/>
        </p:nvPicPr>
        <p:blipFill>
          <a:blip r:embed="rId4">
            <a:alphaModFix/>
          </a:blip>
          <a:stretch>
            <a:fillRect/>
          </a:stretch>
        </p:blipFill>
        <p:spPr>
          <a:xfrm>
            <a:off x="0" y="4264238"/>
            <a:ext cx="1163080" cy="792599"/>
          </a:xfrm>
          <a:prstGeom prst="rect">
            <a:avLst/>
          </a:prstGeom>
          <a:noFill/>
          <a:ln>
            <a:noFill/>
          </a:ln>
        </p:spPr>
      </p:pic>
    </p:spTree>
    <p:extLst>
      <p:ext uri="{BB962C8B-B14F-4D97-AF65-F5344CB8AC3E}">
        <p14:creationId xmlns:p14="http://schemas.microsoft.com/office/powerpoint/2010/main" val="1797599669"/>
      </p:ext>
    </p:extLst>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60"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3320104" y="1611325"/>
            <a:ext cx="5497200" cy="1375200"/>
          </a:xfrm>
          <a:prstGeom prst="rect">
            <a:avLst/>
          </a:prstGeom>
        </p:spPr>
        <p:txBody>
          <a:bodyPr spcFirstLastPara="1" wrap="square" lIns="91425" tIns="91425" rIns="91425" bIns="91425" anchor="ctr" anchorCtr="0">
            <a:normAutofit/>
          </a:bodyPr>
          <a:lstStyle/>
          <a:p>
            <a:pPr lvl="0"/>
            <a:r>
              <a:rPr lang="es-AR" dirty="0"/>
              <a:t>DJANGO</a:t>
            </a:r>
            <a:br>
              <a:rPr lang="es-AR" dirty="0"/>
            </a:br>
            <a:r>
              <a:rPr lang="es-AR" dirty="0"/>
              <a:t>Clase 23</a:t>
            </a:r>
            <a:endParaRPr dirty="0"/>
          </a:p>
        </p:txBody>
      </p:sp>
      <p:sp>
        <p:nvSpPr>
          <p:cNvPr id="144" name="Google Shape;144;p16"/>
          <p:cNvSpPr txBox="1">
            <a:spLocks noGrp="1"/>
          </p:cNvSpPr>
          <p:nvPr>
            <p:ph type="subTitle" idx="1"/>
          </p:nvPr>
        </p:nvSpPr>
        <p:spPr>
          <a:xfrm>
            <a:off x="3335025" y="2986525"/>
            <a:ext cx="55344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dirty="0"/>
              <a:t>Models </a:t>
            </a:r>
            <a:r>
              <a:rPr lang="es"/>
              <a:t>- 3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ctrTitle"/>
          </p:nvPr>
        </p:nvSpPr>
        <p:spPr>
          <a:xfrm>
            <a:off x="550375" y="7600"/>
            <a:ext cx="8043300" cy="1570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dirty="0"/>
              <a:t>¿Qué son las Vistas Basadas en Clases?</a:t>
            </a:r>
            <a:endParaRPr dirty="0"/>
          </a:p>
        </p:txBody>
      </p:sp>
      <p:sp>
        <p:nvSpPr>
          <p:cNvPr id="182" name="Google Shape;182;p21"/>
          <p:cNvSpPr txBox="1">
            <a:spLocks noGrp="1"/>
          </p:cNvSpPr>
          <p:nvPr>
            <p:ph type="subTitle" idx="1"/>
          </p:nvPr>
        </p:nvSpPr>
        <p:spPr>
          <a:xfrm>
            <a:off x="550375" y="1614925"/>
            <a:ext cx="8043300" cy="26493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s-AR" dirty="0"/>
              <a:t>Las vistas basadas en clases proporcionan una forma alternativa de implementar vistas como objetos de Python en lugar de funciones. No reemplazan las vistas basadas en funciones, pero tienen ciertas diferencias y ventajas en comparación con las vistas basadas en funciones:</a:t>
            </a:r>
          </a:p>
          <a:p>
            <a:pPr marL="0" lvl="0" indent="0" algn="l" rtl="0">
              <a:spcBef>
                <a:spcPts val="0"/>
              </a:spcBef>
              <a:spcAft>
                <a:spcPts val="0"/>
              </a:spcAft>
              <a:buNone/>
            </a:pPr>
            <a:endParaRPr lang="es-AR" dirty="0"/>
          </a:p>
          <a:p>
            <a:pPr marL="285750" lvl="0" indent="-285750" algn="l" rtl="0">
              <a:spcBef>
                <a:spcPts val="0"/>
              </a:spcBef>
              <a:spcAft>
                <a:spcPts val="0"/>
              </a:spcAft>
              <a:buFont typeface="Arial" panose="020B0604020202020204" pitchFamily="34" charset="0"/>
              <a:buChar char="•"/>
            </a:pPr>
            <a:r>
              <a:rPr lang="es-AR" dirty="0"/>
              <a:t>La organización del código relacionado con métodos HTTP específicos ( GET, POST, etc.) puede abordarse mediante métodos separados en lugar de bifurcaciones condicionales.</a:t>
            </a:r>
          </a:p>
          <a:p>
            <a:pPr marL="285750" lvl="0" indent="-285750" algn="l" rtl="0">
              <a:spcBef>
                <a:spcPts val="0"/>
              </a:spcBef>
              <a:spcAft>
                <a:spcPts val="0"/>
              </a:spcAft>
              <a:buFont typeface="Arial" panose="020B0604020202020204" pitchFamily="34" charset="0"/>
              <a:buChar char="•"/>
            </a:pPr>
            <a:r>
              <a:rPr lang="es-AR" dirty="0"/>
              <a:t>Las técnicas orientadas a objetos, como </a:t>
            </a:r>
            <a:r>
              <a:rPr lang="es-AR" dirty="0" err="1"/>
              <a:t>mixins</a:t>
            </a:r>
            <a:r>
              <a:rPr lang="es-AR" dirty="0"/>
              <a:t> (herencia múltiple), se pueden usar para factorizar el código en componentes reutilizables.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2" name="Google Shape;373;p15">
            <a:extLst>
              <a:ext uri="{FF2B5EF4-FFF2-40B4-BE49-F238E27FC236}">
                <a16:creationId xmlns:a16="http://schemas.microsoft.com/office/drawing/2014/main" id="{5DBF4D88-F6FC-31D1-EE29-AE5DB5F95FFA}"/>
              </a:ext>
            </a:extLst>
          </p:cNvPr>
          <p:cNvSpPr txBox="1"/>
          <p:nvPr/>
        </p:nvSpPr>
        <p:spPr>
          <a:xfrm>
            <a:off x="359611" y="661686"/>
            <a:ext cx="7263958" cy="5727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chemeClr val="accent1"/>
              </a:buClr>
              <a:buSzPts val="2500"/>
              <a:buFont typeface="Montserrat ExtraBold"/>
              <a:buNone/>
            </a:pPr>
            <a:r>
              <a:rPr lang="es-AR" sz="2500" b="1" dirty="0">
                <a:solidFill>
                  <a:srgbClr val="333333"/>
                </a:solidFill>
                <a:latin typeface="Montserrat"/>
                <a:ea typeface="Montserrat"/>
                <a:cs typeface="Montserrat"/>
                <a:sym typeface="Montserrat ExtraBold"/>
              </a:rPr>
              <a:t>Vistas basadas en clase (CBV)</a:t>
            </a:r>
            <a:endParaRPr sz="2500" b="1" dirty="0">
              <a:solidFill>
                <a:srgbClr val="333333"/>
              </a:solidFill>
              <a:latin typeface="Montserrat"/>
              <a:ea typeface="Montserrat"/>
              <a:cs typeface="Montserrat"/>
              <a:sym typeface="Montserrat ExtraBold"/>
            </a:endParaRPr>
          </a:p>
        </p:txBody>
      </p:sp>
      <p:sp>
        <p:nvSpPr>
          <p:cNvPr id="4" name="TextBox 3">
            <a:extLst>
              <a:ext uri="{FF2B5EF4-FFF2-40B4-BE49-F238E27FC236}">
                <a16:creationId xmlns:a16="http://schemas.microsoft.com/office/drawing/2014/main" id="{812DC55D-6B94-CD25-2557-E90930A8FAE4}"/>
              </a:ext>
            </a:extLst>
          </p:cNvPr>
          <p:cNvSpPr txBox="1"/>
          <p:nvPr/>
        </p:nvSpPr>
        <p:spPr>
          <a:xfrm>
            <a:off x="473240" y="3094060"/>
            <a:ext cx="7828549" cy="830997"/>
          </a:xfrm>
          <a:prstGeom prst="rect">
            <a:avLst/>
          </a:prstGeom>
          <a:solidFill>
            <a:schemeClr val="tx1">
              <a:lumMod val="85000"/>
              <a:lumOff val="15000"/>
            </a:schemeClr>
          </a:solidFill>
        </p:spPr>
        <p:txBody>
          <a:bodyPr wrap="square">
            <a:spAutoFit/>
          </a:bodyPr>
          <a:lstStyle/>
          <a:p>
            <a:r>
              <a:rPr lang="es-AR" sz="1200" b="0" dirty="0" err="1">
                <a:solidFill>
                  <a:srgbClr val="569CD6"/>
                </a:solidFill>
                <a:effectLst/>
                <a:latin typeface="Consolas" panose="020B0609020204030204" pitchFamily="49" charset="0"/>
              </a:rPr>
              <a:t>def</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estudiantes_index</a:t>
            </a:r>
            <a:r>
              <a:rPr lang="es-AR" sz="1200" b="0" dirty="0">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request</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estudiantes</a:t>
            </a:r>
            <a:r>
              <a:rPr lang="es-AR" sz="1200" b="0" dirty="0">
                <a:solidFill>
                  <a:srgbClr val="D4D4D4"/>
                </a:solidFill>
                <a:effectLst/>
                <a:latin typeface="Consolas" panose="020B0609020204030204" pitchFamily="49" charset="0"/>
              </a:rPr>
              <a:t> = </a:t>
            </a:r>
            <a:r>
              <a:rPr lang="es-AR" sz="1200" b="0" dirty="0" err="1">
                <a:solidFill>
                  <a:srgbClr val="4EC9B0"/>
                </a:solidFill>
                <a:effectLst/>
                <a:latin typeface="Consolas" panose="020B0609020204030204" pitchFamily="49" charset="0"/>
              </a:rPr>
              <a:t>Estudiante</a:t>
            </a:r>
            <a:r>
              <a:rPr lang="es-AR" sz="1200" b="0" dirty="0" err="1">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objects</a:t>
            </a:r>
            <a:r>
              <a:rPr lang="es-AR" sz="1200" b="0" dirty="0" err="1">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all</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order_by</a:t>
            </a:r>
            <a:r>
              <a:rPr lang="es-AR" sz="1200" b="0" dirty="0">
                <a:solidFill>
                  <a:srgbClr val="D4D4D4"/>
                </a:solidFill>
                <a:effectLst/>
                <a:latin typeface="Consolas" panose="020B0609020204030204" pitchFamily="49" charset="0"/>
              </a:rPr>
              <a:t>(</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dni</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render</a:t>
            </a:r>
            <a:r>
              <a:rPr lang="es-AR" sz="1200" b="0" dirty="0">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request</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cac</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administracion</a:t>
            </a:r>
            <a:r>
              <a:rPr lang="es-AR" sz="1200" b="0" dirty="0">
                <a:solidFill>
                  <a:srgbClr val="CE9178"/>
                </a:solidFill>
                <a:effectLst/>
                <a:latin typeface="Consolas" panose="020B0609020204030204" pitchFamily="49" charset="0"/>
              </a:rPr>
              <a:t>/estudiantes/index.html'</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'estudiantes'</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estudiantes</a:t>
            </a:r>
            <a:r>
              <a:rPr lang="es-AR" sz="1200" b="0" dirty="0">
                <a:solidFill>
                  <a:srgbClr val="D4D4D4"/>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2941718C-5BBC-0C95-A7A5-632936F9A2C8}"/>
              </a:ext>
            </a:extLst>
          </p:cNvPr>
          <p:cNvSpPr txBox="1"/>
          <p:nvPr/>
        </p:nvSpPr>
        <p:spPr>
          <a:xfrm>
            <a:off x="359610" y="2746781"/>
            <a:ext cx="1092200" cy="307777"/>
          </a:xfrm>
          <a:prstGeom prst="rect">
            <a:avLst/>
          </a:prstGeom>
          <a:noFill/>
        </p:spPr>
        <p:txBody>
          <a:bodyPr wrap="square">
            <a:spAutoFit/>
          </a:bodyPr>
          <a:lstStyle/>
          <a:p>
            <a:pPr marL="0" marR="0" lvl="0" indent="0" rtl="0">
              <a:lnSpc>
                <a:spcPct val="100000"/>
              </a:lnSpc>
              <a:spcBef>
                <a:spcPts val="0"/>
              </a:spcBef>
              <a:spcAft>
                <a:spcPts val="0"/>
              </a:spcAft>
              <a:buClr>
                <a:schemeClr val="accent1"/>
              </a:buClr>
              <a:buSzPts val="2500"/>
              <a:buFont typeface="Montserrat ExtraBold"/>
              <a:buNone/>
            </a:pPr>
            <a:r>
              <a:rPr lang="es-AR" sz="1400" b="1" dirty="0">
                <a:solidFill>
                  <a:srgbClr val="333333"/>
                </a:solidFill>
                <a:latin typeface="Montserrat"/>
                <a:ea typeface="Montserrat"/>
                <a:cs typeface="Montserrat"/>
                <a:sym typeface="Montserrat ExtraBold"/>
              </a:rPr>
              <a:t>views.py</a:t>
            </a:r>
          </a:p>
        </p:txBody>
      </p:sp>
      <p:sp>
        <p:nvSpPr>
          <p:cNvPr id="8" name="TextBox 7">
            <a:extLst>
              <a:ext uri="{FF2B5EF4-FFF2-40B4-BE49-F238E27FC236}">
                <a16:creationId xmlns:a16="http://schemas.microsoft.com/office/drawing/2014/main" id="{6210205D-4E25-57D4-E9C2-7CE216BF027D}"/>
              </a:ext>
            </a:extLst>
          </p:cNvPr>
          <p:cNvSpPr txBox="1"/>
          <p:nvPr/>
        </p:nvSpPr>
        <p:spPr>
          <a:xfrm>
            <a:off x="359610" y="1854228"/>
            <a:ext cx="4588042" cy="307777"/>
          </a:xfrm>
          <a:prstGeom prst="rect">
            <a:avLst/>
          </a:prstGeom>
          <a:noFill/>
        </p:spPr>
        <p:txBody>
          <a:bodyPr wrap="square">
            <a:spAutoFit/>
          </a:bodyPr>
          <a:lstStyle/>
          <a:p>
            <a:pPr marL="0" marR="0" lvl="0" indent="0" rtl="0">
              <a:lnSpc>
                <a:spcPct val="100000"/>
              </a:lnSpc>
              <a:spcBef>
                <a:spcPts val="0"/>
              </a:spcBef>
              <a:spcAft>
                <a:spcPts val="0"/>
              </a:spcAft>
              <a:buClr>
                <a:schemeClr val="accent1"/>
              </a:buClr>
              <a:buSzPts val="2500"/>
              <a:buFont typeface="Montserrat ExtraBold"/>
              <a:buNone/>
            </a:pPr>
            <a:r>
              <a:rPr lang="es-AR" sz="1400" b="1" dirty="0">
                <a:solidFill>
                  <a:srgbClr val="333333"/>
                </a:solidFill>
                <a:latin typeface="Montserrat"/>
                <a:ea typeface="Montserrat"/>
                <a:cs typeface="Montserrat"/>
                <a:sym typeface="Montserrat ExtraBold"/>
              </a:rPr>
              <a:t>url.py</a:t>
            </a:r>
          </a:p>
        </p:txBody>
      </p:sp>
      <p:sp>
        <p:nvSpPr>
          <p:cNvPr id="7" name="TextBox 6">
            <a:extLst>
              <a:ext uri="{FF2B5EF4-FFF2-40B4-BE49-F238E27FC236}">
                <a16:creationId xmlns:a16="http://schemas.microsoft.com/office/drawing/2014/main" id="{BE581A93-F5A2-7D2A-BBD9-B63AAA57F9E1}"/>
              </a:ext>
            </a:extLst>
          </p:cNvPr>
          <p:cNvSpPr txBox="1"/>
          <p:nvPr/>
        </p:nvSpPr>
        <p:spPr>
          <a:xfrm>
            <a:off x="473241" y="2162005"/>
            <a:ext cx="8125326" cy="276999"/>
          </a:xfrm>
          <a:prstGeom prst="rect">
            <a:avLst/>
          </a:prstGeom>
          <a:solidFill>
            <a:schemeClr val="tx1">
              <a:lumMod val="85000"/>
              <a:lumOff val="15000"/>
            </a:schemeClr>
          </a:solidFill>
        </p:spPr>
        <p:txBody>
          <a:bodyPr wrap="square">
            <a:spAutoFit/>
          </a:bodyPr>
          <a:lstStyle/>
          <a:p>
            <a:r>
              <a:rPr lang="es-AR" sz="1200" b="0" dirty="0" err="1">
                <a:solidFill>
                  <a:srgbClr val="DCDCAA"/>
                </a:solidFill>
                <a:effectLst/>
                <a:latin typeface="Consolas" panose="020B0609020204030204" pitchFamily="49" charset="0"/>
              </a:rPr>
              <a:t>path</a:t>
            </a:r>
            <a:r>
              <a:rPr lang="es-AR" sz="1200" b="0" dirty="0">
                <a:solidFill>
                  <a:srgbClr val="D4D4D4"/>
                </a:solidFill>
                <a:effectLst/>
                <a:latin typeface="Consolas" panose="020B0609020204030204" pitchFamily="49" charset="0"/>
              </a:rPr>
              <a:t>(</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administracion</a:t>
            </a:r>
            <a:r>
              <a:rPr lang="es-AR" sz="1200" b="0" dirty="0">
                <a:solidFill>
                  <a:srgbClr val="CE9178"/>
                </a:solidFill>
                <a:effectLst/>
                <a:latin typeface="Consolas" panose="020B0609020204030204" pitchFamily="49" charset="0"/>
              </a:rPr>
              <a:t>/estudiantes'</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views</a:t>
            </a:r>
            <a:r>
              <a:rPr lang="es-AR" sz="1200" b="0" dirty="0" err="1">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estudiantes_index</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name</a:t>
            </a:r>
            <a:r>
              <a:rPr lang="es-AR" sz="1200" b="0" dirty="0">
                <a:solidFill>
                  <a:srgbClr val="D4D4D4"/>
                </a:solidFill>
                <a:effectLst/>
                <a:latin typeface="Consolas" panose="020B0609020204030204" pitchFamily="49" charset="0"/>
              </a:rPr>
              <a:t>=</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estudiantes_index</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a:t>
            </a:r>
          </a:p>
        </p:txBody>
      </p:sp>
      <p:sp>
        <p:nvSpPr>
          <p:cNvPr id="9" name="Rectangle: Rounded Corners 8">
            <a:extLst>
              <a:ext uri="{FF2B5EF4-FFF2-40B4-BE49-F238E27FC236}">
                <a16:creationId xmlns:a16="http://schemas.microsoft.com/office/drawing/2014/main" id="{58910EC7-EEAD-A9FF-D869-F220BA399187}"/>
              </a:ext>
            </a:extLst>
          </p:cNvPr>
          <p:cNvSpPr/>
          <p:nvPr/>
        </p:nvSpPr>
        <p:spPr>
          <a:xfrm>
            <a:off x="176463" y="1572126"/>
            <a:ext cx="8718884" cy="2775285"/>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AR"/>
          </a:p>
        </p:txBody>
      </p:sp>
      <p:sp>
        <p:nvSpPr>
          <p:cNvPr id="10" name="TextBox 9">
            <a:extLst>
              <a:ext uri="{FF2B5EF4-FFF2-40B4-BE49-F238E27FC236}">
                <a16:creationId xmlns:a16="http://schemas.microsoft.com/office/drawing/2014/main" id="{209988F7-0F32-65FB-08CC-048FA63C6AB7}"/>
              </a:ext>
            </a:extLst>
          </p:cNvPr>
          <p:cNvSpPr txBox="1"/>
          <p:nvPr/>
        </p:nvSpPr>
        <p:spPr>
          <a:xfrm>
            <a:off x="176463" y="1218923"/>
            <a:ext cx="4588042" cy="307777"/>
          </a:xfrm>
          <a:prstGeom prst="rect">
            <a:avLst/>
          </a:prstGeom>
          <a:noFill/>
        </p:spPr>
        <p:txBody>
          <a:bodyPr wrap="square">
            <a:spAutoFit/>
          </a:bodyPr>
          <a:lstStyle/>
          <a:p>
            <a:pPr marL="0" marR="0" lvl="0" indent="0" rtl="0">
              <a:lnSpc>
                <a:spcPct val="100000"/>
              </a:lnSpc>
              <a:spcBef>
                <a:spcPts val="0"/>
              </a:spcBef>
              <a:spcAft>
                <a:spcPts val="0"/>
              </a:spcAft>
              <a:buClr>
                <a:schemeClr val="accent1"/>
              </a:buClr>
              <a:buSzPts val="2500"/>
              <a:buFont typeface="Montserrat ExtraBold"/>
              <a:buNone/>
            </a:pPr>
            <a:r>
              <a:rPr lang="es-AR" sz="1400" b="1" dirty="0">
                <a:solidFill>
                  <a:schemeClr val="accent1"/>
                </a:solidFill>
                <a:latin typeface="Montserrat"/>
                <a:ea typeface="Montserrat"/>
                <a:cs typeface="Montserrat"/>
                <a:sym typeface="Montserrat ExtraBold"/>
              </a:rPr>
              <a:t>Forma tradicional Django</a:t>
            </a:r>
          </a:p>
        </p:txBody>
      </p:sp>
    </p:spTree>
    <p:extLst>
      <p:ext uri="{BB962C8B-B14F-4D97-AF65-F5344CB8AC3E}">
        <p14:creationId xmlns:p14="http://schemas.microsoft.com/office/powerpoint/2010/main" val="368904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2" name="Google Shape;373;p15">
            <a:extLst>
              <a:ext uri="{FF2B5EF4-FFF2-40B4-BE49-F238E27FC236}">
                <a16:creationId xmlns:a16="http://schemas.microsoft.com/office/drawing/2014/main" id="{5DBF4D88-F6FC-31D1-EE29-AE5DB5F95FFA}"/>
              </a:ext>
            </a:extLst>
          </p:cNvPr>
          <p:cNvSpPr txBox="1"/>
          <p:nvPr/>
        </p:nvSpPr>
        <p:spPr>
          <a:xfrm>
            <a:off x="359611" y="661686"/>
            <a:ext cx="7263958" cy="5727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chemeClr val="accent1"/>
              </a:buClr>
              <a:buSzPts val="2500"/>
              <a:buFont typeface="Montserrat ExtraBold"/>
              <a:buNone/>
            </a:pPr>
            <a:r>
              <a:rPr lang="es-AR" sz="2500" b="1" dirty="0">
                <a:solidFill>
                  <a:srgbClr val="333333"/>
                </a:solidFill>
                <a:latin typeface="Montserrat"/>
                <a:ea typeface="Montserrat"/>
                <a:cs typeface="Montserrat"/>
                <a:sym typeface="Montserrat ExtraBold"/>
              </a:rPr>
              <a:t>Vistas basadas en clase (CBV)</a:t>
            </a:r>
            <a:endParaRPr sz="2500" b="1" dirty="0">
              <a:solidFill>
                <a:srgbClr val="333333"/>
              </a:solidFill>
              <a:latin typeface="Montserrat"/>
              <a:ea typeface="Montserrat"/>
              <a:cs typeface="Montserrat"/>
              <a:sym typeface="Montserrat ExtraBold"/>
            </a:endParaRPr>
          </a:p>
        </p:txBody>
      </p:sp>
      <p:sp>
        <p:nvSpPr>
          <p:cNvPr id="4" name="TextBox 3">
            <a:extLst>
              <a:ext uri="{FF2B5EF4-FFF2-40B4-BE49-F238E27FC236}">
                <a16:creationId xmlns:a16="http://schemas.microsoft.com/office/drawing/2014/main" id="{812DC55D-6B94-CD25-2557-E90930A8FAE4}"/>
              </a:ext>
            </a:extLst>
          </p:cNvPr>
          <p:cNvSpPr txBox="1"/>
          <p:nvPr/>
        </p:nvSpPr>
        <p:spPr>
          <a:xfrm>
            <a:off x="486389" y="1935972"/>
            <a:ext cx="7828550" cy="461665"/>
          </a:xfrm>
          <a:prstGeom prst="rect">
            <a:avLst/>
          </a:prstGeom>
          <a:solidFill>
            <a:schemeClr val="tx1">
              <a:lumMod val="85000"/>
              <a:lumOff val="15000"/>
            </a:schemeClr>
          </a:solidFill>
        </p:spPr>
        <p:txBody>
          <a:bodyPr wrap="square">
            <a:spAutoFit/>
          </a:bodyPr>
          <a:lstStyle/>
          <a:p>
            <a:r>
              <a:rPr lang="es-AR" sz="1200" b="0" dirty="0" err="1">
                <a:solidFill>
                  <a:srgbClr val="DCDCAA"/>
                </a:solidFill>
                <a:effectLst/>
                <a:latin typeface="Consolas" panose="020B0609020204030204" pitchFamily="49" charset="0"/>
              </a:rPr>
              <a:t>path</a:t>
            </a:r>
            <a:r>
              <a:rPr lang="es-AR" sz="1200" b="0" dirty="0">
                <a:solidFill>
                  <a:srgbClr val="D4D4D4"/>
                </a:solidFill>
                <a:effectLst/>
                <a:latin typeface="Consolas" panose="020B0609020204030204" pitchFamily="49" charset="0"/>
              </a:rPr>
              <a:t>(</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administracion</a:t>
            </a:r>
            <a:r>
              <a:rPr lang="es-AR" sz="1200" b="0" dirty="0">
                <a:solidFill>
                  <a:srgbClr val="CE9178"/>
                </a:solidFill>
                <a:effectLst/>
                <a:latin typeface="Consolas" panose="020B0609020204030204" pitchFamily="49" charset="0"/>
              </a:rPr>
              <a:t>/estudiantes/nuevo/'</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views</a:t>
            </a:r>
            <a:r>
              <a:rPr lang="es-AR" sz="1200" b="0" dirty="0" err="1">
                <a:solidFill>
                  <a:srgbClr val="D4D4D4"/>
                </a:solidFill>
                <a:effectLst/>
                <a:latin typeface="Consolas" panose="020B0609020204030204" pitchFamily="49" charset="0"/>
              </a:rPr>
              <a:t>.</a:t>
            </a:r>
            <a:r>
              <a:rPr lang="es-AR" sz="1200" b="0" dirty="0" err="1">
                <a:solidFill>
                  <a:srgbClr val="4EC9B0"/>
                </a:solidFill>
                <a:effectLst/>
                <a:latin typeface="Consolas" panose="020B0609020204030204" pitchFamily="49" charset="0"/>
              </a:rPr>
              <a:t>EstudiantesView</a:t>
            </a:r>
            <a:r>
              <a:rPr lang="es-AR" sz="1200" b="0" dirty="0" err="1">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as_view</a:t>
            </a:r>
            <a:r>
              <a:rPr lang="es-AR" sz="1200" b="0" dirty="0">
                <a:solidFill>
                  <a:srgbClr val="D4D4D4"/>
                </a:solidFill>
                <a:effectLst/>
                <a:latin typeface="Consolas" panose="020B0609020204030204" pitchFamily="49" charset="0"/>
              </a:rPr>
              <a:t>(),      </a:t>
            </a:r>
          </a:p>
          <a:p>
            <a:r>
              <a:rPr lang="es-AR" sz="1200" dirty="0">
                <a:solidFill>
                  <a:srgbClr val="D4D4D4"/>
                </a:solidFill>
                <a:latin typeface="Consolas" panose="020B0609020204030204" pitchFamily="49" charset="0"/>
              </a:rPr>
              <a:t>  </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name</a:t>
            </a:r>
            <a:r>
              <a:rPr lang="es-AR" sz="1200" b="0" dirty="0">
                <a:solidFill>
                  <a:srgbClr val="D4D4D4"/>
                </a:solidFill>
                <a:effectLst/>
                <a:latin typeface="Consolas" panose="020B0609020204030204" pitchFamily="49" charset="0"/>
              </a:rPr>
              <a:t>=</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estudiantes_nuevo</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AC0DA9CB-FF43-1713-92F4-246367CCAF63}"/>
              </a:ext>
            </a:extLst>
          </p:cNvPr>
          <p:cNvSpPr txBox="1"/>
          <p:nvPr/>
        </p:nvSpPr>
        <p:spPr>
          <a:xfrm>
            <a:off x="486390" y="3129125"/>
            <a:ext cx="7828549" cy="1323439"/>
          </a:xfrm>
          <a:prstGeom prst="rect">
            <a:avLst/>
          </a:prstGeom>
          <a:solidFill>
            <a:schemeClr val="tx1">
              <a:lumMod val="85000"/>
              <a:lumOff val="15000"/>
            </a:schemeClr>
          </a:solidFill>
        </p:spPr>
        <p:txBody>
          <a:bodyPr wrap="square">
            <a:spAutoFit/>
          </a:bodyPr>
          <a:lstStyle/>
          <a:p>
            <a:r>
              <a:rPr lang="es-AR" sz="1600" b="0" dirty="0" err="1">
                <a:solidFill>
                  <a:srgbClr val="569CD6"/>
                </a:solidFill>
                <a:effectLst/>
                <a:latin typeface="Consolas" panose="020B0609020204030204" pitchFamily="49" charset="0"/>
              </a:rPr>
              <a:t>class</a:t>
            </a:r>
            <a:r>
              <a:rPr lang="es-AR" sz="1600" b="0" dirty="0">
                <a:solidFill>
                  <a:srgbClr val="D4D4D4"/>
                </a:solidFill>
                <a:effectLst/>
                <a:latin typeface="Consolas" panose="020B0609020204030204" pitchFamily="49" charset="0"/>
              </a:rPr>
              <a:t> </a:t>
            </a:r>
            <a:r>
              <a:rPr lang="es-AR" sz="1600" b="0" dirty="0" err="1">
                <a:solidFill>
                  <a:srgbClr val="4EC9B0"/>
                </a:solidFill>
                <a:effectLst/>
                <a:latin typeface="Consolas" panose="020B0609020204030204" pitchFamily="49" charset="0"/>
              </a:rPr>
              <a:t>EstudiantesListView</a:t>
            </a:r>
            <a:r>
              <a:rPr lang="es-AR" sz="1600" b="0" dirty="0">
                <a:solidFill>
                  <a:srgbClr val="D4D4D4"/>
                </a:solidFill>
                <a:effectLst/>
                <a:latin typeface="Consolas" panose="020B0609020204030204" pitchFamily="49" charset="0"/>
              </a:rPr>
              <a:t>(</a:t>
            </a:r>
            <a:r>
              <a:rPr lang="es-AR" sz="1600" b="0" dirty="0" err="1">
                <a:solidFill>
                  <a:srgbClr val="4EC9B0"/>
                </a:solidFill>
                <a:effectLst/>
                <a:latin typeface="Consolas" panose="020B0609020204030204" pitchFamily="49" charset="0"/>
              </a:rPr>
              <a:t>ListView</a:t>
            </a:r>
            <a:r>
              <a:rPr lang="es-AR" sz="1600" b="0" dirty="0">
                <a:solidFill>
                  <a:srgbClr val="D4D4D4"/>
                </a:solidFill>
                <a:effectLst/>
                <a:latin typeface="Consolas" panose="020B0609020204030204" pitchFamily="49" charset="0"/>
              </a:rPr>
              <a:t>):</a:t>
            </a: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model</a:t>
            </a:r>
            <a:r>
              <a:rPr lang="es-AR" sz="1600" b="0" dirty="0">
                <a:solidFill>
                  <a:srgbClr val="D4D4D4"/>
                </a:solidFill>
                <a:effectLst/>
                <a:latin typeface="Consolas" panose="020B0609020204030204" pitchFamily="49" charset="0"/>
              </a:rPr>
              <a:t> = </a:t>
            </a:r>
            <a:r>
              <a:rPr lang="es-AR" sz="1600" b="0" dirty="0">
                <a:solidFill>
                  <a:srgbClr val="4EC9B0"/>
                </a:solidFill>
                <a:effectLst/>
                <a:latin typeface="Consolas" panose="020B0609020204030204" pitchFamily="49" charset="0"/>
              </a:rPr>
              <a:t>Estudiante</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context_object_name</a:t>
            </a:r>
            <a:r>
              <a:rPr lang="es-AR" sz="1600" b="0" dirty="0">
                <a:solidFill>
                  <a:srgbClr val="D4D4D4"/>
                </a:solidFill>
                <a:effectLst/>
                <a:latin typeface="Consolas" panose="020B0609020204030204" pitchFamily="49" charset="0"/>
              </a:rPr>
              <a:t> = </a:t>
            </a:r>
            <a:r>
              <a:rPr lang="es-AR" sz="1600" b="0" dirty="0">
                <a:solidFill>
                  <a:srgbClr val="CE9178"/>
                </a:solidFill>
                <a:effectLst/>
                <a:latin typeface="Consolas" panose="020B0609020204030204" pitchFamily="49" charset="0"/>
              </a:rPr>
              <a:t>'estudiantes'</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template_name</a:t>
            </a:r>
            <a:r>
              <a:rPr lang="es-AR" sz="1600" b="0" dirty="0">
                <a:solidFill>
                  <a:srgbClr val="D4D4D4"/>
                </a:solidFill>
                <a:effectLst/>
                <a:latin typeface="Consolas" panose="020B0609020204030204" pitchFamily="49" charset="0"/>
              </a:rPr>
              <a:t> = </a:t>
            </a:r>
            <a:r>
              <a:rPr lang="es-AR" sz="1600" b="0" dirty="0">
                <a:solidFill>
                  <a:srgbClr val="CE9178"/>
                </a:solidFill>
                <a:effectLst/>
                <a:latin typeface="Consolas" panose="020B0609020204030204" pitchFamily="49" charset="0"/>
              </a:rPr>
              <a:t>'</a:t>
            </a:r>
            <a:r>
              <a:rPr lang="es-AR" sz="1600" b="0" dirty="0" err="1">
                <a:solidFill>
                  <a:srgbClr val="CE9178"/>
                </a:solidFill>
                <a:effectLst/>
                <a:latin typeface="Consolas" panose="020B0609020204030204" pitchFamily="49" charset="0"/>
              </a:rPr>
              <a:t>cac</a:t>
            </a:r>
            <a:r>
              <a:rPr lang="es-AR" sz="1600" b="0" dirty="0">
                <a:solidFill>
                  <a:srgbClr val="CE9178"/>
                </a:solidFill>
                <a:effectLst/>
                <a:latin typeface="Consolas" panose="020B0609020204030204" pitchFamily="49" charset="0"/>
              </a:rPr>
              <a:t>/</a:t>
            </a:r>
            <a:r>
              <a:rPr lang="es-AR" sz="1600" b="0" dirty="0" err="1">
                <a:solidFill>
                  <a:srgbClr val="CE9178"/>
                </a:solidFill>
                <a:effectLst/>
                <a:latin typeface="Consolas" panose="020B0609020204030204" pitchFamily="49" charset="0"/>
              </a:rPr>
              <a:t>administracion</a:t>
            </a:r>
            <a:r>
              <a:rPr lang="es-AR" sz="1600" b="0" dirty="0">
                <a:solidFill>
                  <a:srgbClr val="CE9178"/>
                </a:solidFill>
                <a:effectLst/>
                <a:latin typeface="Consolas" panose="020B0609020204030204" pitchFamily="49" charset="0"/>
              </a:rPr>
              <a:t>/estudiantes/index.html'</a:t>
            </a:r>
            <a:endParaRPr lang="es-AR" sz="1600" b="0" dirty="0">
              <a:solidFill>
                <a:srgbClr val="D4D4D4"/>
              </a:solidFill>
              <a:effectLst/>
              <a:latin typeface="Consolas" panose="020B0609020204030204" pitchFamily="49" charset="0"/>
            </a:endParaRPr>
          </a:p>
          <a:p>
            <a:r>
              <a:rPr lang="es-AR" sz="1600" b="0" dirty="0">
                <a:solidFill>
                  <a:srgbClr val="D4D4D4"/>
                </a:solidFill>
                <a:effectLst/>
                <a:latin typeface="Consolas" panose="020B0609020204030204" pitchFamily="49" charset="0"/>
              </a:rPr>
              <a:t>    </a:t>
            </a:r>
            <a:r>
              <a:rPr lang="es-AR" sz="1600" b="0" dirty="0" err="1">
                <a:solidFill>
                  <a:srgbClr val="9CDCFE"/>
                </a:solidFill>
                <a:effectLst/>
                <a:latin typeface="Consolas" panose="020B0609020204030204" pitchFamily="49" charset="0"/>
              </a:rPr>
              <a:t>ordering</a:t>
            </a:r>
            <a:r>
              <a:rPr lang="es-AR" sz="1600" b="0" dirty="0">
                <a:solidFill>
                  <a:srgbClr val="D4D4D4"/>
                </a:solidFill>
                <a:effectLst/>
                <a:latin typeface="Consolas" panose="020B0609020204030204" pitchFamily="49" charset="0"/>
              </a:rPr>
              <a:t> = [</a:t>
            </a:r>
            <a:r>
              <a:rPr lang="es-AR" sz="1600" b="0" dirty="0">
                <a:solidFill>
                  <a:srgbClr val="CE9178"/>
                </a:solidFill>
                <a:effectLst/>
                <a:latin typeface="Consolas" panose="020B0609020204030204" pitchFamily="49" charset="0"/>
              </a:rPr>
              <a:t>'</a:t>
            </a:r>
            <a:r>
              <a:rPr lang="es-AR" sz="1600" b="0" dirty="0" err="1">
                <a:solidFill>
                  <a:srgbClr val="CE9178"/>
                </a:solidFill>
                <a:effectLst/>
                <a:latin typeface="Consolas" panose="020B0609020204030204" pitchFamily="49" charset="0"/>
              </a:rPr>
              <a:t>dni</a:t>
            </a:r>
            <a:r>
              <a:rPr lang="es-AR" sz="1600" b="0" dirty="0">
                <a:solidFill>
                  <a:srgbClr val="CE9178"/>
                </a:solidFill>
                <a:effectLst/>
                <a:latin typeface="Consolas" panose="020B0609020204030204" pitchFamily="49" charset="0"/>
              </a:rPr>
              <a:t>'</a:t>
            </a:r>
            <a:r>
              <a:rPr lang="es-AR" sz="1600" b="0" dirty="0">
                <a:solidFill>
                  <a:srgbClr val="D4D4D4"/>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6210205D-4E25-57D4-E9C2-7CE216BF027D}"/>
              </a:ext>
            </a:extLst>
          </p:cNvPr>
          <p:cNvSpPr txBox="1"/>
          <p:nvPr/>
        </p:nvSpPr>
        <p:spPr>
          <a:xfrm>
            <a:off x="359611" y="2821348"/>
            <a:ext cx="4588042" cy="307777"/>
          </a:xfrm>
          <a:prstGeom prst="rect">
            <a:avLst/>
          </a:prstGeom>
          <a:noFill/>
        </p:spPr>
        <p:txBody>
          <a:bodyPr wrap="square">
            <a:spAutoFit/>
          </a:bodyPr>
          <a:lstStyle/>
          <a:p>
            <a:pPr marL="0" marR="0" lvl="0" indent="0" rtl="0">
              <a:lnSpc>
                <a:spcPct val="100000"/>
              </a:lnSpc>
              <a:spcBef>
                <a:spcPts val="0"/>
              </a:spcBef>
              <a:spcAft>
                <a:spcPts val="0"/>
              </a:spcAft>
              <a:buClr>
                <a:schemeClr val="accent1"/>
              </a:buClr>
              <a:buSzPts val="2500"/>
              <a:buFont typeface="Montserrat ExtraBold"/>
              <a:buNone/>
            </a:pPr>
            <a:r>
              <a:rPr lang="es-AR" sz="1400" b="1" dirty="0" err="1">
                <a:solidFill>
                  <a:srgbClr val="333333"/>
                </a:solidFill>
                <a:latin typeface="Montserrat"/>
                <a:ea typeface="Montserrat"/>
                <a:cs typeface="Montserrat"/>
                <a:sym typeface="Montserrat ExtraBold"/>
              </a:rPr>
              <a:t>ListView</a:t>
            </a:r>
            <a:endParaRPr lang="es-AR" sz="1400" b="1" dirty="0">
              <a:solidFill>
                <a:srgbClr val="333333"/>
              </a:solidFill>
              <a:latin typeface="Montserrat"/>
              <a:ea typeface="Montserrat"/>
              <a:cs typeface="Montserrat"/>
              <a:sym typeface="Montserrat ExtraBold"/>
            </a:endParaRPr>
          </a:p>
        </p:txBody>
      </p:sp>
      <p:sp>
        <p:nvSpPr>
          <p:cNvPr id="9" name="TextBox 8">
            <a:extLst>
              <a:ext uri="{FF2B5EF4-FFF2-40B4-BE49-F238E27FC236}">
                <a16:creationId xmlns:a16="http://schemas.microsoft.com/office/drawing/2014/main" id="{FDC85883-EFA1-8ECF-5ED0-86C539B263DA}"/>
              </a:ext>
            </a:extLst>
          </p:cNvPr>
          <p:cNvSpPr txBox="1"/>
          <p:nvPr/>
        </p:nvSpPr>
        <p:spPr>
          <a:xfrm>
            <a:off x="359611" y="1570228"/>
            <a:ext cx="4588042" cy="307777"/>
          </a:xfrm>
          <a:prstGeom prst="rect">
            <a:avLst/>
          </a:prstGeom>
          <a:noFill/>
        </p:spPr>
        <p:txBody>
          <a:bodyPr wrap="square">
            <a:spAutoFit/>
          </a:bodyPr>
          <a:lstStyle/>
          <a:p>
            <a:pPr marL="0" marR="0" lvl="0" indent="0" rtl="0">
              <a:lnSpc>
                <a:spcPct val="100000"/>
              </a:lnSpc>
              <a:spcBef>
                <a:spcPts val="0"/>
              </a:spcBef>
              <a:spcAft>
                <a:spcPts val="0"/>
              </a:spcAft>
              <a:buClr>
                <a:schemeClr val="accent1"/>
              </a:buClr>
              <a:buSzPts val="2500"/>
              <a:buFont typeface="Montserrat ExtraBold"/>
              <a:buNone/>
            </a:pPr>
            <a:r>
              <a:rPr lang="es-AR" sz="1400" b="1" dirty="0">
                <a:solidFill>
                  <a:srgbClr val="333333"/>
                </a:solidFill>
                <a:latin typeface="Montserrat"/>
                <a:ea typeface="Montserrat"/>
                <a:cs typeface="Montserrat"/>
                <a:sym typeface="Montserrat ExtraBold"/>
              </a:rPr>
              <a:t>url.py</a:t>
            </a:r>
          </a:p>
        </p:txBody>
      </p:sp>
      <p:sp>
        <p:nvSpPr>
          <p:cNvPr id="11" name="Rectangle: Rounded Corners 10">
            <a:extLst>
              <a:ext uri="{FF2B5EF4-FFF2-40B4-BE49-F238E27FC236}">
                <a16:creationId xmlns:a16="http://schemas.microsoft.com/office/drawing/2014/main" id="{057CA46E-1D92-B8D5-C865-2BF38B2162B7}"/>
              </a:ext>
            </a:extLst>
          </p:cNvPr>
          <p:cNvSpPr/>
          <p:nvPr/>
        </p:nvSpPr>
        <p:spPr>
          <a:xfrm>
            <a:off x="176463" y="1572126"/>
            <a:ext cx="8414084" cy="3064042"/>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AR"/>
          </a:p>
        </p:txBody>
      </p:sp>
      <p:sp>
        <p:nvSpPr>
          <p:cNvPr id="12" name="TextBox 11">
            <a:extLst>
              <a:ext uri="{FF2B5EF4-FFF2-40B4-BE49-F238E27FC236}">
                <a16:creationId xmlns:a16="http://schemas.microsoft.com/office/drawing/2014/main" id="{61EBAE4F-D84E-8E75-F209-0089FBC321D5}"/>
              </a:ext>
            </a:extLst>
          </p:cNvPr>
          <p:cNvSpPr txBox="1"/>
          <p:nvPr/>
        </p:nvSpPr>
        <p:spPr>
          <a:xfrm>
            <a:off x="176463" y="1218923"/>
            <a:ext cx="4427651" cy="307777"/>
          </a:xfrm>
          <a:prstGeom prst="rect">
            <a:avLst/>
          </a:prstGeom>
          <a:noFill/>
        </p:spPr>
        <p:txBody>
          <a:bodyPr wrap="square">
            <a:spAutoFit/>
          </a:bodyPr>
          <a:lstStyle/>
          <a:p>
            <a:pPr marL="0" marR="0" lvl="0" indent="0" rtl="0">
              <a:lnSpc>
                <a:spcPct val="100000"/>
              </a:lnSpc>
              <a:spcBef>
                <a:spcPts val="0"/>
              </a:spcBef>
              <a:spcAft>
                <a:spcPts val="0"/>
              </a:spcAft>
              <a:buClr>
                <a:schemeClr val="accent1"/>
              </a:buClr>
              <a:buSzPts val="2500"/>
              <a:buFont typeface="Montserrat ExtraBold"/>
              <a:buNone/>
            </a:pPr>
            <a:r>
              <a:rPr lang="es-AR" sz="1400" b="1" dirty="0">
                <a:solidFill>
                  <a:schemeClr val="accent1"/>
                </a:solidFill>
                <a:latin typeface="Montserrat"/>
                <a:ea typeface="Montserrat"/>
                <a:cs typeface="Montserrat"/>
                <a:sym typeface="Montserrat ExtraBold"/>
              </a:rPr>
              <a:t>Forma tradicional Django</a:t>
            </a:r>
          </a:p>
        </p:txBody>
      </p:sp>
      <p:sp>
        <p:nvSpPr>
          <p:cNvPr id="14" name="TextBox 13">
            <a:extLst>
              <a:ext uri="{FF2B5EF4-FFF2-40B4-BE49-F238E27FC236}">
                <a16:creationId xmlns:a16="http://schemas.microsoft.com/office/drawing/2014/main" id="{911EA75C-78D4-36D1-3032-1D5B5E66169E}"/>
              </a:ext>
            </a:extLst>
          </p:cNvPr>
          <p:cNvSpPr txBox="1"/>
          <p:nvPr/>
        </p:nvSpPr>
        <p:spPr>
          <a:xfrm>
            <a:off x="2302042" y="2484254"/>
            <a:ext cx="3208421"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rtl="0">
              <a:lnSpc>
                <a:spcPct val="100000"/>
              </a:lnSpc>
              <a:spcBef>
                <a:spcPts val="0"/>
              </a:spcBef>
              <a:spcAft>
                <a:spcPts val="0"/>
              </a:spcAft>
              <a:buClr>
                <a:schemeClr val="accent1"/>
              </a:buClr>
              <a:buSzPts val="2500"/>
              <a:buFont typeface="Montserrat ExtraBold"/>
              <a:buNone/>
            </a:pPr>
            <a:r>
              <a:rPr lang="es-AR" b="1" dirty="0">
                <a:solidFill>
                  <a:srgbClr val="333333"/>
                </a:solidFill>
                <a:latin typeface="Montserrat"/>
                <a:ea typeface="Montserrat"/>
                <a:cs typeface="Montserrat"/>
                <a:sym typeface="Montserrat ExtraBold"/>
              </a:rPr>
              <a:t>Otras vistas en proyecto integrador grupal</a:t>
            </a:r>
            <a:endParaRPr lang="es-AR" sz="1400" b="1" dirty="0">
              <a:solidFill>
                <a:srgbClr val="333333"/>
              </a:solidFill>
              <a:latin typeface="Montserrat"/>
              <a:ea typeface="Montserrat"/>
              <a:cs typeface="Montserrat"/>
              <a:sym typeface="Montserrat ExtraBold"/>
            </a:endParaRPr>
          </a:p>
        </p:txBody>
      </p:sp>
    </p:spTree>
    <p:extLst>
      <p:ext uri="{BB962C8B-B14F-4D97-AF65-F5344CB8AC3E}">
        <p14:creationId xmlns:p14="http://schemas.microsoft.com/office/powerpoint/2010/main" val="948372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a:spLocks noGrp="1"/>
          </p:cNvSpPr>
          <p:nvPr>
            <p:ph type="title"/>
          </p:nvPr>
        </p:nvSpPr>
        <p:spPr>
          <a:xfrm>
            <a:off x="462330" y="759900"/>
            <a:ext cx="8097300" cy="3623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dirty="0"/>
              <a:t>No te olvides de completar la asistencia y consultar dudas</a:t>
            </a:r>
            <a:endParaRPr dirty="0"/>
          </a:p>
        </p:txBody>
      </p:sp>
    </p:spTree>
    <p:extLst>
      <p:ext uri="{BB962C8B-B14F-4D97-AF65-F5344CB8AC3E}">
        <p14:creationId xmlns:p14="http://schemas.microsoft.com/office/powerpoint/2010/main" val="3117012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2"/>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dirty="0"/>
              <a:t>Recordá: </a:t>
            </a:r>
            <a:endParaRPr dirty="0"/>
          </a:p>
          <a:p>
            <a:pPr marL="457200" lvl="0" indent="-431800" algn="l" rtl="0">
              <a:spcBef>
                <a:spcPts val="0"/>
              </a:spcBef>
              <a:spcAft>
                <a:spcPts val="0"/>
              </a:spcAft>
              <a:buSzPts val="3200"/>
              <a:buFont typeface="Montserrat SemiBold"/>
              <a:buChar char="●"/>
            </a:pPr>
            <a:r>
              <a:rPr lang="es" sz="3200" b="0" dirty="0">
                <a:latin typeface="Montserrat SemiBold"/>
                <a:ea typeface="Montserrat SemiBold"/>
                <a:cs typeface="Montserrat SemiBold"/>
                <a:sym typeface="Montserrat SemiBold"/>
              </a:rPr>
              <a:t>Revisar la Cartelera de Novedades.</a:t>
            </a:r>
            <a:endParaRPr sz="3200" b="0" dirty="0">
              <a:latin typeface="Montserrat SemiBold"/>
              <a:ea typeface="Montserrat SemiBold"/>
              <a:cs typeface="Montserrat SemiBold"/>
              <a:sym typeface="Montserrat SemiBold"/>
            </a:endParaRPr>
          </a:p>
          <a:p>
            <a:pPr marL="457200" lvl="0" indent="-431800" algn="l" rtl="0">
              <a:spcBef>
                <a:spcPts val="0"/>
              </a:spcBef>
              <a:spcAft>
                <a:spcPts val="0"/>
              </a:spcAft>
              <a:buSzPts val="3200"/>
              <a:buFont typeface="Montserrat SemiBold"/>
              <a:buChar char="●"/>
            </a:pPr>
            <a:r>
              <a:rPr lang="es" sz="3200" b="0" dirty="0">
                <a:latin typeface="Montserrat SemiBold"/>
                <a:ea typeface="Montserrat SemiBold"/>
                <a:cs typeface="Montserrat SemiBold"/>
                <a:sym typeface="Montserrat SemiBold"/>
              </a:rPr>
              <a:t>Hacer tus consultas en el Foro.</a:t>
            </a:r>
            <a:endParaRPr sz="3200" b="0" dirty="0">
              <a:latin typeface="Montserrat SemiBold"/>
              <a:ea typeface="Montserrat SemiBold"/>
              <a:cs typeface="Montserrat SemiBold"/>
              <a:sym typeface="Montserrat SemiBold"/>
            </a:endParaRPr>
          </a:p>
          <a:p>
            <a:pPr marL="0" lvl="0" indent="0" algn="l" rtl="0">
              <a:spcBef>
                <a:spcPts val="0"/>
              </a:spcBef>
              <a:spcAft>
                <a:spcPts val="0"/>
              </a:spcAft>
              <a:buNone/>
            </a:pPr>
            <a:endParaRPr sz="3200" dirty="0"/>
          </a:p>
          <a:p>
            <a:pPr marL="0" lvl="0" indent="0" algn="ctr" rtl="0">
              <a:spcBef>
                <a:spcPts val="0"/>
              </a:spcBef>
              <a:spcAft>
                <a:spcPts val="0"/>
              </a:spcAft>
              <a:buNone/>
            </a:pPr>
            <a:r>
              <a:rPr lang="es" sz="3200" dirty="0"/>
              <a:t>TODO EN EL AULA VIRTUAL</a:t>
            </a:r>
            <a:endParaRPr sz="3200" dirty="0"/>
          </a:p>
        </p:txBody>
      </p:sp>
    </p:spTree>
    <p:extLst>
      <p:ext uri="{BB962C8B-B14F-4D97-AF65-F5344CB8AC3E}">
        <p14:creationId xmlns:p14="http://schemas.microsoft.com/office/powerpoint/2010/main" val="40688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s"/>
              <a:t>Les damos la bienvenida</a:t>
            </a:r>
            <a:endParaRPr dirty="0"/>
          </a:p>
        </p:txBody>
      </p:sp>
      <p:sp>
        <p:nvSpPr>
          <p:cNvPr id="150" name="Google Shape;150;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dirty="0"/>
              <a:t>Vamos a comenzar a grabar la clase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9"/>
          <p:cNvSpPr txBox="1">
            <a:spLocks noGrp="1"/>
          </p:cNvSpPr>
          <p:nvPr>
            <p:ph type="title" idx="2"/>
          </p:nvPr>
        </p:nvSpPr>
        <p:spPr>
          <a:xfrm>
            <a:off x="2072698" y="1161921"/>
            <a:ext cx="1091700" cy="300600"/>
          </a:xfrm>
          <a:prstGeom prst="rect">
            <a:avLst/>
          </a:prstGeom>
        </p:spPr>
        <p:txBody>
          <a:bodyPr spcFirstLastPara="1" wrap="square" lIns="91425" tIns="91425" rIns="91425" bIns="91425" anchor="t" anchorCtr="0">
            <a:normAutofit fontScale="90000"/>
          </a:bodyPr>
          <a:lstStyle/>
          <a:p>
            <a:pPr lvl="0"/>
            <a:r>
              <a:rPr lang="es-AR" dirty="0"/>
              <a:t>Clase 23</a:t>
            </a:r>
          </a:p>
        </p:txBody>
      </p:sp>
      <p:sp>
        <p:nvSpPr>
          <p:cNvPr id="165" name="Google Shape;165;p19"/>
          <p:cNvSpPr txBox="1">
            <a:spLocks noGrp="1"/>
          </p:cNvSpPr>
          <p:nvPr>
            <p:ph type="title" idx="3"/>
          </p:nvPr>
        </p:nvSpPr>
        <p:spPr>
          <a:xfrm>
            <a:off x="5616686" y="1187769"/>
            <a:ext cx="911700" cy="300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dirty="0"/>
              <a:t>Clase 24</a:t>
            </a:r>
            <a:endParaRPr dirty="0"/>
          </a:p>
        </p:txBody>
      </p:sp>
      <p:sp>
        <p:nvSpPr>
          <p:cNvPr id="2" name="Google Shape;167;p19">
            <a:extLst>
              <a:ext uri="{FF2B5EF4-FFF2-40B4-BE49-F238E27FC236}">
                <a16:creationId xmlns:a16="http://schemas.microsoft.com/office/drawing/2014/main" id="{7EDA202B-F029-54AF-EE89-2290E4104DAA}"/>
              </a:ext>
            </a:extLst>
          </p:cNvPr>
          <p:cNvSpPr txBox="1">
            <a:spLocks/>
          </p:cNvSpPr>
          <p:nvPr/>
        </p:nvSpPr>
        <p:spPr>
          <a:xfrm>
            <a:off x="1419598" y="2142014"/>
            <a:ext cx="2397900" cy="21216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000"/>
              <a:buFont typeface="Montserrat"/>
              <a:buNone/>
              <a:defRPr sz="10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buFont typeface="Arial"/>
              <a:buNone/>
            </a:pPr>
            <a:r>
              <a:rPr lang="es-AR" b="1" dirty="0"/>
              <a:t>Django: </a:t>
            </a:r>
            <a:r>
              <a:rPr lang="es-AR" b="1" dirty="0" err="1"/>
              <a:t>Models</a:t>
            </a:r>
            <a:r>
              <a:rPr lang="es-AR" b="1" dirty="0"/>
              <a:t> - 3</a:t>
            </a:r>
          </a:p>
          <a:p>
            <a:endParaRPr lang="es-AR" dirty="0"/>
          </a:p>
          <a:p>
            <a:pPr marL="457200" indent="-292100">
              <a:buFont typeface="Montserrat"/>
              <a:buChar char="●"/>
            </a:pPr>
            <a:r>
              <a:rPr lang="es-AR" dirty="0" err="1"/>
              <a:t>Crud</a:t>
            </a:r>
            <a:r>
              <a:rPr lang="es-AR" dirty="0"/>
              <a:t> sobre modelos</a:t>
            </a:r>
          </a:p>
          <a:p>
            <a:pPr marL="457200" indent="-292100">
              <a:buFont typeface="Montserrat"/>
              <a:buChar char="●"/>
            </a:pPr>
            <a:r>
              <a:rPr lang="es-AR" dirty="0"/>
              <a:t>Integración de modelos con vistas y </a:t>
            </a:r>
            <a:r>
              <a:rPr lang="es-AR" dirty="0" err="1"/>
              <a:t>templates</a:t>
            </a:r>
            <a:endParaRPr lang="es-AR" dirty="0"/>
          </a:p>
          <a:p>
            <a:pPr marL="457200" indent="-292100">
              <a:buFont typeface="Montserrat"/>
              <a:buChar char="●"/>
            </a:pPr>
            <a:r>
              <a:rPr lang="es-AR" dirty="0"/>
              <a:t>Vistas basadas en clases</a:t>
            </a:r>
          </a:p>
          <a:p>
            <a:pPr marL="165100"/>
            <a:endParaRPr lang="es-AR" dirty="0"/>
          </a:p>
          <a:p>
            <a:pPr>
              <a:buSzPts val="1100"/>
              <a:buFont typeface="Arial"/>
              <a:buNone/>
            </a:pPr>
            <a:endParaRPr lang="es-AR" dirty="0"/>
          </a:p>
          <a:p>
            <a:endParaRPr lang="es-AR" dirty="0"/>
          </a:p>
        </p:txBody>
      </p:sp>
      <p:sp>
        <p:nvSpPr>
          <p:cNvPr id="5" name="Google Shape;156;p18">
            <a:extLst>
              <a:ext uri="{FF2B5EF4-FFF2-40B4-BE49-F238E27FC236}">
                <a16:creationId xmlns:a16="http://schemas.microsoft.com/office/drawing/2014/main" id="{E4AB0572-915C-DFD3-1B98-67C3A147D830}"/>
              </a:ext>
            </a:extLst>
          </p:cNvPr>
          <p:cNvSpPr txBox="1">
            <a:spLocks/>
          </p:cNvSpPr>
          <p:nvPr/>
        </p:nvSpPr>
        <p:spPr>
          <a:xfrm>
            <a:off x="4873586" y="2142014"/>
            <a:ext cx="2397900" cy="2075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algn="l">
              <a:buSzPts val="1100"/>
              <a:buFont typeface="Arial"/>
              <a:buNone/>
            </a:pPr>
            <a:r>
              <a:rPr lang="es-AR" sz="1000" dirty="0"/>
              <a:t>Django: </a:t>
            </a:r>
            <a:r>
              <a:rPr lang="es-AR" sz="1000" dirty="0" err="1"/>
              <a:t>Models</a:t>
            </a:r>
            <a:r>
              <a:rPr lang="es-AR" sz="1000" dirty="0"/>
              <a:t> - 4</a:t>
            </a:r>
          </a:p>
          <a:p>
            <a:pPr algn="l">
              <a:buSzPts val="1100"/>
              <a:buFont typeface="Arial"/>
              <a:buNone/>
            </a:pPr>
            <a:endParaRPr lang="es-AR" sz="1000" b="0" dirty="0"/>
          </a:p>
          <a:p>
            <a:pPr marL="457200" indent="-292100" algn="l">
              <a:buSzPts val="1000"/>
              <a:buFont typeface="Montserrat"/>
              <a:buChar char="●"/>
            </a:pPr>
            <a:r>
              <a:rPr lang="es-AR" sz="1000" b="0" dirty="0"/>
              <a:t>Asociar un modelo a un formulario</a:t>
            </a:r>
          </a:p>
          <a:p>
            <a:pPr marL="457200" indent="-292100" algn="l">
              <a:buSzPts val="1000"/>
              <a:buFont typeface="Montserrat"/>
              <a:buChar char="●"/>
            </a:pPr>
            <a:r>
              <a:rPr lang="es-AR" sz="1000" b="0" dirty="0"/>
              <a:t>Seleccionando campos a utilizar</a:t>
            </a:r>
          </a:p>
          <a:p>
            <a:pPr marL="457200" indent="-292100" algn="l">
              <a:buSzPts val="1000"/>
              <a:buFont typeface="Montserrat"/>
              <a:buChar char="●"/>
            </a:pPr>
            <a:r>
              <a:rPr lang="es-AR" sz="1000" b="0" dirty="0"/>
              <a:t>Herencia de formularios</a:t>
            </a:r>
          </a:p>
          <a:p>
            <a:pPr algn="l"/>
            <a:endParaRPr lang="es-AR" sz="1000"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5" name="Picture 4">
            <a:extLst>
              <a:ext uri="{FF2B5EF4-FFF2-40B4-BE49-F238E27FC236}">
                <a16:creationId xmlns:a16="http://schemas.microsoft.com/office/drawing/2014/main" id="{35826B1F-9F93-8A6F-6667-CB9F5AA88DFE}"/>
              </a:ext>
            </a:extLst>
          </p:cNvPr>
          <p:cNvPicPr>
            <a:picLocks noChangeAspect="1"/>
          </p:cNvPicPr>
          <p:nvPr/>
        </p:nvPicPr>
        <p:blipFill>
          <a:blip r:embed="rId3"/>
          <a:stretch>
            <a:fillRect/>
          </a:stretch>
        </p:blipFill>
        <p:spPr>
          <a:xfrm>
            <a:off x="553435" y="782045"/>
            <a:ext cx="8230954" cy="3579410"/>
          </a:xfrm>
          <a:prstGeom prst="rect">
            <a:avLst/>
          </a:prstGeom>
        </p:spPr>
      </p:pic>
      <p:sp>
        <p:nvSpPr>
          <p:cNvPr id="2" name="Google Shape;373;p15">
            <a:extLst>
              <a:ext uri="{FF2B5EF4-FFF2-40B4-BE49-F238E27FC236}">
                <a16:creationId xmlns:a16="http://schemas.microsoft.com/office/drawing/2014/main" id="{5DBF4D88-F6FC-31D1-EE29-AE5DB5F95FFA}"/>
              </a:ext>
            </a:extLst>
          </p:cNvPr>
          <p:cNvSpPr txBox="1"/>
          <p:nvPr/>
        </p:nvSpPr>
        <p:spPr>
          <a:xfrm>
            <a:off x="359611" y="661686"/>
            <a:ext cx="7263958" cy="5727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chemeClr val="accent1"/>
              </a:buClr>
              <a:buSzPts val="2500"/>
              <a:buFont typeface="Montserrat ExtraBold"/>
              <a:buNone/>
            </a:pPr>
            <a:r>
              <a:rPr lang="es-AR" sz="2500" b="1" dirty="0">
                <a:solidFill>
                  <a:srgbClr val="333333"/>
                </a:solidFill>
                <a:latin typeface="Montserrat"/>
                <a:ea typeface="Montserrat"/>
                <a:cs typeface="Montserrat"/>
                <a:sym typeface="Montserrat ExtraBold"/>
              </a:rPr>
              <a:t>Recordemos</a:t>
            </a:r>
            <a:endParaRPr sz="2500" b="1" dirty="0">
              <a:solidFill>
                <a:srgbClr val="333333"/>
              </a:solidFill>
              <a:latin typeface="Montserrat"/>
              <a:ea typeface="Montserrat"/>
              <a:cs typeface="Montserrat"/>
              <a:sym typeface="Montserrat ExtraBold"/>
            </a:endParaRPr>
          </a:p>
        </p:txBody>
      </p:sp>
      <p:sp>
        <p:nvSpPr>
          <p:cNvPr id="3" name="Oval 2">
            <a:extLst>
              <a:ext uri="{FF2B5EF4-FFF2-40B4-BE49-F238E27FC236}">
                <a16:creationId xmlns:a16="http://schemas.microsoft.com/office/drawing/2014/main" id="{ACDC17E5-B6B9-E3A7-3B1D-B9D08656E8B9}"/>
              </a:ext>
            </a:extLst>
          </p:cNvPr>
          <p:cNvSpPr/>
          <p:nvPr/>
        </p:nvSpPr>
        <p:spPr>
          <a:xfrm>
            <a:off x="5165558" y="1002631"/>
            <a:ext cx="3812654" cy="2879557"/>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AR"/>
          </a:p>
        </p:txBody>
      </p:sp>
    </p:spTree>
    <p:extLst>
      <p:ext uri="{BB962C8B-B14F-4D97-AF65-F5344CB8AC3E}">
        <p14:creationId xmlns:p14="http://schemas.microsoft.com/office/powerpoint/2010/main" val="228687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2" name="Google Shape;373;p15">
            <a:extLst>
              <a:ext uri="{FF2B5EF4-FFF2-40B4-BE49-F238E27FC236}">
                <a16:creationId xmlns:a16="http://schemas.microsoft.com/office/drawing/2014/main" id="{5DBF4D88-F6FC-31D1-EE29-AE5DB5F95FFA}"/>
              </a:ext>
            </a:extLst>
          </p:cNvPr>
          <p:cNvSpPr txBox="1"/>
          <p:nvPr/>
        </p:nvSpPr>
        <p:spPr>
          <a:xfrm>
            <a:off x="359611" y="661686"/>
            <a:ext cx="7263958" cy="5727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chemeClr val="accent1"/>
              </a:buClr>
              <a:buSzPts val="2500"/>
              <a:buFont typeface="Montserrat ExtraBold"/>
              <a:buNone/>
            </a:pPr>
            <a:endParaRPr sz="2500" b="1" dirty="0">
              <a:solidFill>
                <a:srgbClr val="333333"/>
              </a:solidFill>
              <a:latin typeface="Montserrat"/>
              <a:ea typeface="Montserrat"/>
              <a:cs typeface="Montserrat"/>
              <a:sym typeface="Montserrat ExtraBold"/>
            </a:endParaRPr>
          </a:p>
        </p:txBody>
      </p:sp>
      <p:pic>
        <p:nvPicPr>
          <p:cNvPr id="6" name="Picture 5">
            <a:extLst>
              <a:ext uri="{FF2B5EF4-FFF2-40B4-BE49-F238E27FC236}">
                <a16:creationId xmlns:a16="http://schemas.microsoft.com/office/drawing/2014/main" id="{DA89A435-62B8-0296-2AE4-056BC8BF2E2C}"/>
              </a:ext>
            </a:extLst>
          </p:cNvPr>
          <p:cNvPicPr>
            <a:picLocks noChangeAspect="1"/>
          </p:cNvPicPr>
          <p:nvPr/>
        </p:nvPicPr>
        <p:blipFill>
          <a:blip r:embed="rId3"/>
          <a:stretch>
            <a:fillRect/>
          </a:stretch>
        </p:blipFill>
        <p:spPr>
          <a:xfrm>
            <a:off x="1230522" y="794084"/>
            <a:ext cx="6682955" cy="3176337"/>
          </a:xfrm>
          <a:prstGeom prst="rect">
            <a:avLst/>
          </a:prstGeom>
        </p:spPr>
      </p:pic>
    </p:spTree>
    <p:extLst>
      <p:ext uri="{BB962C8B-B14F-4D97-AF65-F5344CB8AC3E}">
        <p14:creationId xmlns:p14="http://schemas.microsoft.com/office/powerpoint/2010/main" val="35008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2" name="Google Shape;373;p15">
            <a:extLst>
              <a:ext uri="{FF2B5EF4-FFF2-40B4-BE49-F238E27FC236}">
                <a16:creationId xmlns:a16="http://schemas.microsoft.com/office/drawing/2014/main" id="{5DBF4D88-F6FC-31D1-EE29-AE5DB5F95FFA}"/>
              </a:ext>
            </a:extLst>
          </p:cNvPr>
          <p:cNvSpPr txBox="1"/>
          <p:nvPr/>
        </p:nvSpPr>
        <p:spPr>
          <a:xfrm>
            <a:off x="359611" y="661686"/>
            <a:ext cx="7263958" cy="5727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chemeClr val="accent1"/>
              </a:buClr>
              <a:buSzPts val="2500"/>
              <a:buFont typeface="Montserrat ExtraBold"/>
              <a:buNone/>
            </a:pPr>
            <a:r>
              <a:rPr lang="es-AR" sz="2500" b="1" dirty="0" err="1">
                <a:solidFill>
                  <a:srgbClr val="333333"/>
                </a:solidFill>
                <a:latin typeface="Montserrat"/>
                <a:ea typeface="Montserrat"/>
                <a:cs typeface="Montserrat"/>
                <a:sym typeface="Montserrat ExtraBold"/>
              </a:rPr>
              <a:t>Retrieve</a:t>
            </a:r>
            <a:endParaRPr sz="2500" b="1" dirty="0">
              <a:solidFill>
                <a:srgbClr val="333333"/>
              </a:solidFill>
              <a:latin typeface="Montserrat"/>
              <a:ea typeface="Montserrat"/>
              <a:cs typeface="Montserrat"/>
              <a:sym typeface="Montserrat ExtraBold"/>
            </a:endParaRPr>
          </a:p>
        </p:txBody>
      </p:sp>
      <p:sp>
        <p:nvSpPr>
          <p:cNvPr id="4" name="TextBox 3">
            <a:extLst>
              <a:ext uri="{FF2B5EF4-FFF2-40B4-BE49-F238E27FC236}">
                <a16:creationId xmlns:a16="http://schemas.microsoft.com/office/drawing/2014/main" id="{812DC55D-6B94-CD25-2557-E90930A8FAE4}"/>
              </a:ext>
            </a:extLst>
          </p:cNvPr>
          <p:cNvSpPr txBox="1"/>
          <p:nvPr/>
        </p:nvSpPr>
        <p:spPr>
          <a:xfrm>
            <a:off x="192506" y="1410848"/>
            <a:ext cx="7828549" cy="276999"/>
          </a:xfrm>
          <a:prstGeom prst="rect">
            <a:avLst/>
          </a:prstGeom>
          <a:solidFill>
            <a:schemeClr val="tx1">
              <a:lumMod val="85000"/>
              <a:lumOff val="15000"/>
            </a:schemeClr>
          </a:solidFill>
        </p:spPr>
        <p:txBody>
          <a:bodyPr wrap="square">
            <a:spAutoFit/>
          </a:bodyPr>
          <a:lstStyle/>
          <a:p>
            <a:r>
              <a:rPr lang="es-AR" sz="1200" b="0" dirty="0" err="1">
                <a:solidFill>
                  <a:srgbClr val="DCDCAA"/>
                </a:solidFill>
                <a:effectLst/>
                <a:latin typeface="Consolas" panose="020B0609020204030204" pitchFamily="49" charset="0"/>
              </a:rPr>
              <a:t>path</a:t>
            </a:r>
            <a:r>
              <a:rPr lang="es-AR" sz="1200" b="0" dirty="0">
                <a:solidFill>
                  <a:srgbClr val="D4D4D4"/>
                </a:solidFill>
                <a:effectLst/>
                <a:latin typeface="Consolas" panose="020B0609020204030204" pitchFamily="49" charset="0"/>
              </a:rPr>
              <a:t>(</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administracion</a:t>
            </a:r>
            <a:r>
              <a:rPr lang="es-AR" sz="1200" b="0" dirty="0">
                <a:solidFill>
                  <a:srgbClr val="CE9178"/>
                </a:solidFill>
                <a:effectLst/>
                <a:latin typeface="Consolas" panose="020B0609020204030204" pitchFamily="49" charset="0"/>
              </a:rPr>
              <a:t>/estudiantes'</a:t>
            </a:r>
            <a:r>
              <a:rPr lang="es-AR" sz="1200" b="0" dirty="0">
                <a:solidFill>
                  <a:srgbClr val="D4D4D4"/>
                </a:solidFill>
                <a:effectLst/>
                <a:latin typeface="Consolas" panose="020B0609020204030204" pitchFamily="49" charset="0"/>
              </a:rPr>
              <a:t>, </a:t>
            </a:r>
            <a:r>
              <a:rPr lang="es-AR" sz="1200" b="0" dirty="0" err="1">
                <a:solidFill>
                  <a:srgbClr val="4EC9B0"/>
                </a:solidFill>
                <a:effectLst/>
                <a:latin typeface="Consolas" panose="020B0609020204030204" pitchFamily="49" charset="0"/>
              </a:rPr>
              <a:t>views</a:t>
            </a:r>
            <a:r>
              <a:rPr lang="es-AR" sz="1200" b="0" dirty="0" err="1">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estudiantes_index</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name</a:t>
            </a:r>
            <a:r>
              <a:rPr lang="es-AR" sz="1200" b="0" dirty="0">
                <a:solidFill>
                  <a:srgbClr val="D4D4D4"/>
                </a:solidFill>
                <a:effectLst/>
                <a:latin typeface="Consolas" panose="020B0609020204030204" pitchFamily="49" charset="0"/>
              </a:rPr>
              <a:t>=</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estudiantes_index</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462EDCDE-B1CE-5EF0-317C-198B92EFCE65}"/>
              </a:ext>
            </a:extLst>
          </p:cNvPr>
          <p:cNvSpPr txBox="1"/>
          <p:nvPr/>
        </p:nvSpPr>
        <p:spPr>
          <a:xfrm>
            <a:off x="110957" y="1168729"/>
            <a:ext cx="843547" cy="307777"/>
          </a:xfrm>
          <a:prstGeom prst="rect">
            <a:avLst/>
          </a:prstGeom>
          <a:noFill/>
        </p:spPr>
        <p:txBody>
          <a:bodyPr wrap="square">
            <a:spAutoFit/>
          </a:bodyPr>
          <a:lstStyle/>
          <a:p>
            <a:pPr marL="0" marR="0" lvl="0" indent="0" rtl="0">
              <a:lnSpc>
                <a:spcPct val="100000"/>
              </a:lnSpc>
              <a:spcBef>
                <a:spcPts val="0"/>
              </a:spcBef>
              <a:spcAft>
                <a:spcPts val="0"/>
              </a:spcAft>
              <a:buClr>
                <a:schemeClr val="accent1"/>
              </a:buClr>
              <a:buSzPts val="2500"/>
              <a:buFont typeface="Montserrat ExtraBold"/>
              <a:buNone/>
            </a:pPr>
            <a:r>
              <a:rPr lang="es-AR" sz="1400" b="1" dirty="0">
                <a:solidFill>
                  <a:srgbClr val="333333"/>
                </a:solidFill>
                <a:latin typeface="Montserrat"/>
                <a:ea typeface="Montserrat"/>
                <a:cs typeface="Montserrat"/>
                <a:sym typeface="Montserrat ExtraBold"/>
              </a:rPr>
              <a:t>urls.py</a:t>
            </a:r>
          </a:p>
        </p:txBody>
      </p:sp>
      <p:sp>
        <p:nvSpPr>
          <p:cNvPr id="7" name="TextBox 6">
            <a:extLst>
              <a:ext uri="{FF2B5EF4-FFF2-40B4-BE49-F238E27FC236}">
                <a16:creationId xmlns:a16="http://schemas.microsoft.com/office/drawing/2014/main" id="{161EC11E-115E-EDB8-DE34-DE3FF79B62C8}"/>
              </a:ext>
            </a:extLst>
          </p:cNvPr>
          <p:cNvSpPr txBox="1"/>
          <p:nvPr/>
        </p:nvSpPr>
        <p:spPr>
          <a:xfrm>
            <a:off x="192506" y="1864309"/>
            <a:ext cx="8710862" cy="646331"/>
          </a:xfrm>
          <a:prstGeom prst="rect">
            <a:avLst/>
          </a:prstGeom>
          <a:solidFill>
            <a:schemeClr val="tx1">
              <a:lumMod val="85000"/>
              <a:lumOff val="15000"/>
            </a:schemeClr>
          </a:solidFill>
        </p:spPr>
        <p:txBody>
          <a:bodyPr wrap="square">
            <a:spAutoFit/>
          </a:bodyPr>
          <a:lstStyle/>
          <a:p>
            <a:r>
              <a:rPr lang="es-AR" sz="1200" b="0" dirty="0" err="1">
                <a:solidFill>
                  <a:srgbClr val="569CD6"/>
                </a:solidFill>
                <a:effectLst/>
                <a:latin typeface="Consolas" panose="020B0609020204030204" pitchFamily="49" charset="0"/>
              </a:rPr>
              <a:t>def</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estudiantes_index</a:t>
            </a:r>
            <a:r>
              <a:rPr lang="es-AR" sz="1200" b="0" dirty="0">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request</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estudiantes</a:t>
            </a:r>
            <a:r>
              <a:rPr lang="es-AR" sz="1200" b="0" dirty="0">
                <a:solidFill>
                  <a:srgbClr val="D4D4D4"/>
                </a:solidFill>
                <a:effectLst/>
                <a:latin typeface="Consolas" panose="020B0609020204030204" pitchFamily="49" charset="0"/>
              </a:rPr>
              <a:t> = </a:t>
            </a:r>
            <a:r>
              <a:rPr lang="es-AR" sz="1200" b="0" dirty="0" err="1">
                <a:solidFill>
                  <a:srgbClr val="4EC9B0"/>
                </a:solidFill>
                <a:effectLst/>
                <a:latin typeface="Consolas" panose="020B0609020204030204" pitchFamily="49" charset="0"/>
              </a:rPr>
              <a:t>Estudiante</a:t>
            </a:r>
            <a:r>
              <a:rPr lang="es-AR" sz="1200" b="0" dirty="0" err="1">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objects</a:t>
            </a:r>
            <a:r>
              <a:rPr lang="es-AR" sz="1200" b="0" dirty="0" err="1">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all</a:t>
            </a:r>
            <a:r>
              <a:rPr lang="es-AR" sz="1200" b="0" dirty="0">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order_by</a:t>
            </a:r>
            <a:r>
              <a:rPr lang="es-AR" sz="1200" b="0" dirty="0">
                <a:solidFill>
                  <a:srgbClr val="D4D4D4"/>
                </a:solidFill>
                <a:effectLst/>
                <a:latin typeface="Consolas" panose="020B0609020204030204" pitchFamily="49" charset="0"/>
              </a:rPr>
              <a:t>(</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dni</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render</a:t>
            </a:r>
            <a:r>
              <a:rPr lang="es-AR" sz="1200" b="0" dirty="0">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request</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cac</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administracion</a:t>
            </a:r>
            <a:r>
              <a:rPr lang="es-AR" sz="1200" b="0" dirty="0">
                <a:solidFill>
                  <a:srgbClr val="CE9178"/>
                </a:solidFill>
                <a:effectLst/>
                <a:latin typeface="Consolas" panose="020B0609020204030204" pitchFamily="49" charset="0"/>
              </a:rPr>
              <a:t>/estudiantes/index.html'</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'estudiantes'</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estudiantes</a:t>
            </a:r>
            <a:r>
              <a:rPr lang="es-AR" sz="1200" b="0" dirty="0">
                <a:solidFill>
                  <a:srgbClr val="D4D4D4"/>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4796B280-CC95-5666-09BB-CD2DD4DCC2E7}"/>
              </a:ext>
            </a:extLst>
          </p:cNvPr>
          <p:cNvSpPr txBox="1"/>
          <p:nvPr/>
        </p:nvSpPr>
        <p:spPr>
          <a:xfrm>
            <a:off x="120315" y="1613311"/>
            <a:ext cx="1379622" cy="307777"/>
          </a:xfrm>
          <a:prstGeom prst="rect">
            <a:avLst/>
          </a:prstGeom>
          <a:noFill/>
        </p:spPr>
        <p:txBody>
          <a:bodyPr wrap="square">
            <a:spAutoFit/>
          </a:bodyPr>
          <a:lstStyle/>
          <a:p>
            <a:pPr marL="0" marR="0" lvl="0" indent="0" rtl="0">
              <a:lnSpc>
                <a:spcPct val="100000"/>
              </a:lnSpc>
              <a:spcBef>
                <a:spcPts val="0"/>
              </a:spcBef>
              <a:spcAft>
                <a:spcPts val="0"/>
              </a:spcAft>
              <a:buClr>
                <a:schemeClr val="accent1"/>
              </a:buClr>
              <a:buSzPts val="2500"/>
              <a:buFont typeface="Montserrat ExtraBold"/>
              <a:buNone/>
            </a:pPr>
            <a:r>
              <a:rPr lang="es-AR" sz="1400" b="1" dirty="0">
                <a:solidFill>
                  <a:srgbClr val="333333"/>
                </a:solidFill>
                <a:latin typeface="Montserrat"/>
                <a:ea typeface="Montserrat"/>
                <a:cs typeface="Montserrat"/>
                <a:sym typeface="Montserrat ExtraBold"/>
              </a:rPr>
              <a:t>views.py</a:t>
            </a:r>
          </a:p>
        </p:txBody>
      </p:sp>
      <p:sp>
        <p:nvSpPr>
          <p:cNvPr id="9" name="TextBox 8">
            <a:extLst>
              <a:ext uri="{FF2B5EF4-FFF2-40B4-BE49-F238E27FC236}">
                <a16:creationId xmlns:a16="http://schemas.microsoft.com/office/drawing/2014/main" id="{68425375-E16C-B53A-D951-F463721B6826}"/>
              </a:ext>
            </a:extLst>
          </p:cNvPr>
          <p:cNvSpPr txBox="1"/>
          <p:nvPr/>
        </p:nvSpPr>
        <p:spPr>
          <a:xfrm>
            <a:off x="110957" y="2518434"/>
            <a:ext cx="1379622" cy="307777"/>
          </a:xfrm>
          <a:prstGeom prst="rect">
            <a:avLst/>
          </a:prstGeom>
          <a:noFill/>
        </p:spPr>
        <p:txBody>
          <a:bodyPr wrap="square">
            <a:spAutoFit/>
          </a:bodyPr>
          <a:lstStyle/>
          <a:p>
            <a:pPr marL="0" marR="0" lvl="0" indent="0" rtl="0">
              <a:lnSpc>
                <a:spcPct val="100000"/>
              </a:lnSpc>
              <a:spcBef>
                <a:spcPts val="0"/>
              </a:spcBef>
              <a:spcAft>
                <a:spcPts val="0"/>
              </a:spcAft>
              <a:buClr>
                <a:schemeClr val="accent1"/>
              </a:buClr>
              <a:buSzPts val="2500"/>
              <a:buFont typeface="Montserrat ExtraBold"/>
              <a:buNone/>
            </a:pPr>
            <a:r>
              <a:rPr lang="es-AR" sz="1400" b="1" dirty="0">
                <a:solidFill>
                  <a:srgbClr val="333333"/>
                </a:solidFill>
                <a:latin typeface="Montserrat"/>
                <a:ea typeface="Montserrat"/>
                <a:cs typeface="Montserrat"/>
                <a:sym typeface="Montserrat ExtraBold"/>
              </a:rPr>
              <a:t>index.html</a:t>
            </a:r>
          </a:p>
        </p:txBody>
      </p:sp>
      <p:sp>
        <p:nvSpPr>
          <p:cNvPr id="11" name="TextBox 10">
            <a:extLst>
              <a:ext uri="{FF2B5EF4-FFF2-40B4-BE49-F238E27FC236}">
                <a16:creationId xmlns:a16="http://schemas.microsoft.com/office/drawing/2014/main" id="{2C4C33C1-18BD-D971-0C65-12C05E9EF675}"/>
              </a:ext>
            </a:extLst>
          </p:cNvPr>
          <p:cNvSpPr txBox="1"/>
          <p:nvPr/>
        </p:nvSpPr>
        <p:spPr>
          <a:xfrm>
            <a:off x="192506" y="2748618"/>
            <a:ext cx="8710862" cy="1754326"/>
          </a:xfrm>
          <a:prstGeom prst="rect">
            <a:avLst/>
          </a:prstGeom>
          <a:solidFill>
            <a:schemeClr val="tx1">
              <a:lumMod val="85000"/>
              <a:lumOff val="15000"/>
            </a:schemeClr>
          </a:solidFill>
        </p:spPr>
        <p:txBody>
          <a:bodyPr wrap="square">
            <a:spAutoFit/>
          </a:bodyPr>
          <a:lstStyle/>
          <a:p>
            <a:r>
              <a:rPr lang="es-AR" sz="1200" b="0" dirty="0">
                <a:solidFill>
                  <a:srgbClr val="569CD6"/>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for</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estudiante</a:t>
            </a:r>
            <a:r>
              <a:rPr lang="es-AR" sz="1200" b="0" dirty="0">
                <a:solidFill>
                  <a:srgbClr val="569CD6"/>
                </a:solidFill>
                <a:effectLst/>
                <a:latin typeface="Consolas" panose="020B0609020204030204" pitchFamily="49" charset="0"/>
              </a:rPr>
              <a:t> </a:t>
            </a:r>
            <a:r>
              <a:rPr lang="es-AR" sz="1200" b="0" dirty="0">
                <a:solidFill>
                  <a:srgbClr val="D4D4D4"/>
                </a:solidFill>
                <a:effectLst/>
                <a:latin typeface="Consolas" panose="020B0609020204030204" pitchFamily="49" charset="0"/>
              </a:rPr>
              <a:t>in</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estudiantes</a:t>
            </a:r>
            <a:r>
              <a:rPr lang="es-AR" sz="1200" b="0" dirty="0">
                <a:solidFill>
                  <a:srgbClr val="569CD6"/>
                </a:solidFill>
                <a:effectLst/>
                <a:latin typeface="Consolas" panose="020B0609020204030204" pitchFamily="49" charset="0"/>
              </a:rPr>
              <a:t> %}</a:t>
            </a:r>
            <a:endParaRPr lang="es-AR" sz="1200" b="0" dirty="0">
              <a:solidFill>
                <a:srgbClr val="D4D4D4"/>
              </a:solidFill>
              <a:effectLst/>
              <a:latin typeface="Consolas" panose="020B0609020204030204" pitchFamily="49" charset="0"/>
            </a:endParaRPr>
          </a:p>
          <a:p>
            <a:r>
              <a:rPr lang="es-AR" sz="1200" dirty="0">
                <a:solidFill>
                  <a:srgbClr val="808080"/>
                </a:solidFill>
                <a:latin typeface="Consolas" panose="020B0609020204030204" pitchFamily="49" charset="0"/>
              </a:rPr>
              <a:t>  </a:t>
            </a:r>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tr</a:t>
            </a:r>
            <a:r>
              <a:rPr lang="es-AR" sz="1200" b="0" dirty="0">
                <a:solidFill>
                  <a:srgbClr val="808080"/>
                </a:solidFill>
                <a:effectLst/>
                <a:latin typeface="Consolas" panose="020B0609020204030204" pitchFamily="49" charset="0"/>
              </a:rPr>
              <a:t>&gt;</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td</a:t>
            </a:r>
            <a:r>
              <a:rPr lang="es-AR" sz="1200" b="0" dirty="0">
                <a:solidFill>
                  <a:srgbClr val="808080"/>
                </a:solidFill>
                <a:effectLst/>
                <a:latin typeface="Consolas" panose="020B0609020204030204" pitchFamily="49" charset="0"/>
              </a:rPr>
              <a:t>&gt;</a:t>
            </a:r>
            <a:r>
              <a:rPr lang="es-AR" sz="1200" b="0" dirty="0">
                <a:solidFill>
                  <a:srgbClr val="569CD6"/>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estudiante</a:t>
            </a:r>
            <a:r>
              <a:rPr lang="es-AR" sz="1200" b="0" dirty="0" err="1">
                <a:solidFill>
                  <a:srgbClr val="D4D4D4"/>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id</a:t>
            </a:r>
            <a:r>
              <a:rPr lang="es-AR" sz="1200" b="0" dirty="0">
                <a:solidFill>
                  <a:srgbClr val="569CD6"/>
                </a:solidFill>
                <a:effectLst/>
                <a:latin typeface="Consolas" panose="020B0609020204030204" pitchFamily="49" charset="0"/>
              </a:rPr>
              <a:t>}}</a:t>
            </a:r>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td</a:t>
            </a:r>
            <a:r>
              <a:rPr lang="es-AR" sz="1200" b="0" dirty="0">
                <a:solidFill>
                  <a:srgbClr val="808080"/>
                </a:solidFill>
                <a:effectLst/>
                <a:latin typeface="Consolas" panose="020B0609020204030204" pitchFamily="49" charset="0"/>
              </a:rPr>
              <a:t>&gt;</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td</a:t>
            </a:r>
            <a:r>
              <a:rPr lang="es-AR" sz="1200" b="0" dirty="0">
                <a:solidFill>
                  <a:srgbClr val="808080"/>
                </a:solidFill>
                <a:effectLst/>
                <a:latin typeface="Consolas" panose="020B0609020204030204" pitchFamily="49" charset="0"/>
              </a:rPr>
              <a:t>&gt;</a:t>
            </a:r>
            <a:r>
              <a:rPr lang="es-AR" sz="1200" b="0" dirty="0">
                <a:solidFill>
                  <a:srgbClr val="569CD6"/>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estudiante</a:t>
            </a:r>
            <a:r>
              <a:rPr lang="es-AR" sz="1200" b="0" dirty="0" err="1">
                <a:solidFill>
                  <a:srgbClr val="D4D4D4"/>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nombre</a:t>
            </a:r>
            <a:r>
              <a:rPr lang="es-AR" sz="1200" b="0" dirty="0">
                <a:solidFill>
                  <a:srgbClr val="569CD6"/>
                </a:solidFill>
                <a:effectLst/>
                <a:latin typeface="Consolas" panose="020B0609020204030204" pitchFamily="49" charset="0"/>
              </a:rPr>
              <a:t>}}</a:t>
            </a:r>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td</a:t>
            </a:r>
            <a:r>
              <a:rPr lang="es-AR" sz="1200" b="0" dirty="0">
                <a:solidFill>
                  <a:srgbClr val="808080"/>
                </a:solidFill>
                <a:effectLst/>
                <a:latin typeface="Consolas" panose="020B0609020204030204" pitchFamily="49" charset="0"/>
              </a:rPr>
              <a:t>&gt;</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td</a:t>
            </a:r>
            <a:r>
              <a:rPr lang="es-AR" sz="1200" b="0" dirty="0">
                <a:solidFill>
                  <a:srgbClr val="808080"/>
                </a:solidFill>
                <a:effectLst/>
                <a:latin typeface="Consolas" panose="020B0609020204030204" pitchFamily="49" charset="0"/>
              </a:rPr>
              <a:t>&gt;</a:t>
            </a:r>
            <a:r>
              <a:rPr lang="es-AR" sz="1200" b="0" dirty="0">
                <a:solidFill>
                  <a:srgbClr val="569CD6"/>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estudiante</a:t>
            </a:r>
            <a:r>
              <a:rPr lang="es-AR" sz="1200" b="0" dirty="0" err="1">
                <a:solidFill>
                  <a:srgbClr val="D4D4D4"/>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apellido</a:t>
            </a:r>
            <a:r>
              <a:rPr lang="es-AR" sz="1200" b="0" dirty="0">
                <a:solidFill>
                  <a:srgbClr val="569CD6"/>
                </a:solidFill>
                <a:effectLst/>
                <a:latin typeface="Consolas" panose="020B0609020204030204" pitchFamily="49" charset="0"/>
              </a:rPr>
              <a:t>}}</a:t>
            </a:r>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td</a:t>
            </a:r>
            <a:r>
              <a:rPr lang="es-AR" sz="1200" b="0" dirty="0">
                <a:solidFill>
                  <a:srgbClr val="808080"/>
                </a:solidFill>
                <a:effectLst/>
                <a:latin typeface="Consolas" panose="020B0609020204030204" pitchFamily="49" charset="0"/>
              </a:rPr>
              <a:t>&gt;</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td</a:t>
            </a:r>
            <a:r>
              <a:rPr lang="es-AR" sz="1200" b="0" dirty="0">
                <a:solidFill>
                  <a:srgbClr val="808080"/>
                </a:solidFill>
                <a:effectLst/>
                <a:latin typeface="Consolas" panose="020B0609020204030204" pitchFamily="49" charset="0"/>
              </a:rPr>
              <a:t>&gt;</a:t>
            </a:r>
            <a:r>
              <a:rPr lang="es-AR" sz="1200" b="0" dirty="0">
                <a:solidFill>
                  <a:srgbClr val="569CD6"/>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estudiante</a:t>
            </a:r>
            <a:r>
              <a:rPr lang="es-AR" sz="1200" b="0" dirty="0" err="1">
                <a:solidFill>
                  <a:srgbClr val="D4D4D4"/>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dni</a:t>
            </a:r>
            <a:r>
              <a:rPr lang="es-AR" sz="1200" b="0" dirty="0">
                <a:solidFill>
                  <a:srgbClr val="569CD6"/>
                </a:solidFill>
                <a:effectLst/>
                <a:latin typeface="Consolas" panose="020B0609020204030204" pitchFamily="49" charset="0"/>
              </a:rPr>
              <a:t>}}</a:t>
            </a:r>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td</a:t>
            </a:r>
            <a:r>
              <a:rPr lang="es-AR" sz="1200" b="0" dirty="0">
                <a:solidFill>
                  <a:srgbClr val="808080"/>
                </a:solidFill>
                <a:effectLst/>
                <a:latin typeface="Consolas" panose="020B0609020204030204" pitchFamily="49" charset="0"/>
              </a:rPr>
              <a:t>&gt;</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td</a:t>
            </a:r>
            <a:r>
              <a:rPr lang="es-AR" sz="1200" b="0" dirty="0">
                <a:solidFill>
                  <a:srgbClr val="808080"/>
                </a:solidFill>
                <a:effectLst/>
                <a:latin typeface="Consolas" panose="020B0609020204030204" pitchFamily="49" charset="0"/>
              </a:rPr>
              <a:t>&gt;</a:t>
            </a:r>
            <a:r>
              <a:rPr lang="es-AR" sz="1200" b="0" dirty="0">
                <a:solidFill>
                  <a:srgbClr val="569CD6"/>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estudiante</a:t>
            </a:r>
            <a:r>
              <a:rPr lang="es-AR" sz="1200" b="0" dirty="0" err="1">
                <a:solidFill>
                  <a:srgbClr val="D4D4D4"/>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email</a:t>
            </a:r>
            <a:r>
              <a:rPr lang="es-AR" sz="1200" b="0" dirty="0">
                <a:solidFill>
                  <a:srgbClr val="569CD6"/>
                </a:solidFill>
                <a:effectLst/>
                <a:latin typeface="Consolas" panose="020B0609020204030204" pitchFamily="49" charset="0"/>
              </a:rPr>
              <a:t>}}</a:t>
            </a:r>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td</a:t>
            </a:r>
            <a:r>
              <a:rPr lang="es-AR" sz="1200" b="0" dirty="0">
                <a:solidFill>
                  <a:srgbClr val="808080"/>
                </a:solidFill>
                <a:effectLst/>
                <a:latin typeface="Consolas" panose="020B0609020204030204" pitchFamily="49" charset="0"/>
              </a:rPr>
              <a:t>&gt;</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tr</a:t>
            </a:r>
            <a:r>
              <a:rPr lang="es-AR" sz="1200" b="0" dirty="0">
                <a:solidFill>
                  <a:srgbClr val="808080"/>
                </a:solidFill>
                <a:effectLst/>
                <a:latin typeface="Consolas" panose="020B0609020204030204" pitchFamily="49" charset="0"/>
              </a:rPr>
              <a:t>&gt;</a:t>
            </a:r>
            <a:endParaRPr lang="es-AR" sz="1200" b="0" dirty="0">
              <a:solidFill>
                <a:srgbClr val="D4D4D4"/>
              </a:solidFill>
              <a:effectLst/>
              <a:latin typeface="Consolas" panose="020B0609020204030204" pitchFamily="49" charset="0"/>
            </a:endParaRPr>
          </a:p>
          <a:p>
            <a:r>
              <a:rPr lang="es-AR" sz="1200" b="0" dirty="0">
                <a:solidFill>
                  <a:srgbClr val="569CD6"/>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endfor</a:t>
            </a:r>
            <a:r>
              <a:rPr lang="es-AR" sz="1200" b="0" dirty="0">
                <a:solidFill>
                  <a:srgbClr val="569CD6"/>
                </a:solidFill>
                <a:effectLst/>
                <a:latin typeface="Consolas" panose="020B0609020204030204" pitchFamily="49" charset="0"/>
              </a:rPr>
              <a:t> %}</a:t>
            </a:r>
            <a:endParaRPr lang="es-AR"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8750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2" name="Google Shape;373;p15">
            <a:extLst>
              <a:ext uri="{FF2B5EF4-FFF2-40B4-BE49-F238E27FC236}">
                <a16:creationId xmlns:a16="http://schemas.microsoft.com/office/drawing/2014/main" id="{5DBF4D88-F6FC-31D1-EE29-AE5DB5F95FFA}"/>
              </a:ext>
            </a:extLst>
          </p:cNvPr>
          <p:cNvSpPr txBox="1"/>
          <p:nvPr/>
        </p:nvSpPr>
        <p:spPr>
          <a:xfrm>
            <a:off x="359611" y="661686"/>
            <a:ext cx="7263958" cy="5727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chemeClr val="accent1"/>
              </a:buClr>
              <a:buSzPts val="2500"/>
              <a:buFont typeface="Montserrat ExtraBold"/>
              <a:buNone/>
            </a:pPr>
            <a:r>
              <a:rPr lang="es-AR" sz="2500" b="1" dirty="0" err="1">
                <a:solidFill>
                  <a:srgbClr val="333333"/>
                </a:solidFill>
                <a:latin typeface="Montserrat"/>
                <a:ea typeface="Montserrat"/>
                <a:cs typeface="Montserrat"/>
                <a:sym typeface="Montserrat ExtraBold"/>
              </a:rPr>
              <a:t>Create</a:t>
            </a:r>
            <a:endParaRPr sz="2500" b="1" dirty="0">
              <a:solidFill>
                <a:srgbClr val="333333"/>
              </a:solidFill>
              <a:latin typeface="Montserrat"/>
              <a:ea typeface="Montserrat"/>
              <a:cs typeface="Montserrat"/>
              <a:sym typeface="Montserrat ExtraBold"/>
            </a:endParaRPr>
          </a:p>
        </p:txBody>
      </p:sp>
      <p:sp>
        <p:nvSpPr>
          <p:cNvPr id="4" name="TextBox 3">
            <a:extLst>
              <a:ext uri="{FF2B5EF4-FFF2-40B4-BE49-F238E27FC236}">
                <a16:creationId xmlns:a16="http://schemas.microsoft.com/office/drawing/2014/main" id="{812DC55D-6B94-CD25-2557-E90930A8FAE4}"/>
              </a:ext>
            </a:extLst>
          </p:cNvPr>
          <p:cNvSpPr txBox="1"/>
          <p:nvPr/>
        </p:nvSpPr>
        <p:spPr>
          <a:xfrm>
            <a:off x="192506" y="1410848"/>
            <a:ext cx="7828549" cy="261610"/>
          </a:xfrm>
          <a:prstGeom prst="rect">
            <a:avLst/>
          </a:prstGeom>
          <a:solidFill>
            <a:schemeClr val="tx1">
              <a:lumMod val="85000"/>
              <a:lumOff val="15000"/>
            </a:schemeClr>
          </a:solidFill>
        </p:spPr>
        <p:txBody>
          <a:bodyPr wrap="square">
            <a:spAutoFit/>
          </a:bodyPr>
          <a:lstStyle/>
          <a:p>
            <a:r>
              <a:rPr lang="es-AR" sz="1100" b="0" dirty="0" err="1">
                <a:solidFill>
                  <a:srgbClr val="DCDCAA"/>
                </a:solidFill>
                <a:effectLst/>
                <a:latin typeface="Consolas" panose="020B0609020204030204" pitchFamily="49" charset="0"/>
              </a:rPr>
              <a:t>path</a:t>
            </a:r>
            <a:r>
              <a:rPr lang="es-AR" sz="1100" b="0" dirty="0">
                <a:solidFill>
                  <a:srgbClr val="D4D4D4"/>
                </a:solidFill>
                <a:effectLst/>
                <a:latin typeface="Consolas" panose="020B0609020204030204" pitchFamily="49" charset="0"/>
              </a:rPr>
              <a:t>(</a:t>
            </a:r>
            <a:r>
              <a:rPr lang="es-AR" sz="1100" b="0" dirty="0">
                <a:solidFill>
                  <a:srgbClr val="CE9178"/>
                </a:solidFill>
                <a:effectLst/>
                <a:latin typeface="Consolas" panose="020B0609020204030204" pitchFamily="49" charset="0"/>
              </a:rPr>
              <a:t>'</a:t>
            </a:r>
            <a:r>
              <a:rPr lang="es-AR" sz="1100" b="0" dirty="0" err="1">
                <a:solidFill>
                  <a:srgbClr val="CE9178"/>
                </a:solidFill>
                <a:effectLst/>
                <a:latin typeface="Consolas" panose="020B0609020204030204" pitchFamily="49" charset="0"/>
              </a:rPr>
              <a:t>administracion</a:t>
            </a:r>
            <a:r>
              <a:rPr lang="es-AR" sz="1100" b="0" dirty="0">
                <a:solidFill>
                  <a:srgbClr val="CE9178"/>
                </a:solidFill>
                <a:effectLst/>
                <a:latin typeface="Consolas" panose="020B0609020204030204" pitchFamily="49" charset="0"/>
              </a:rPr>
              <a:t>/estudiantes/nuevo/'</a:t>
            </a:r>
            <a:r>
              <a:rPr lang="es-AR" sz="1100" b="0" dirty="0">
                <a:solidFill>
                  <a:srgbClr val="D4D4D4"/>
                </a:solidFill>
                <a:effectLst/>
                <a:latin typeface="Consolas" panose="020B0609020204030204" pitchFamily="49" charset="0"/>
              </a:rPr>
              <a:t>, </a:t>
            </a:r>
            <a:r>
              <a:rPr lang="es-AR" sz="1100" b="0" dirty="0" err="1">
                <a:solidFill>
                  <a:srgbClr val="4EC9B0"/>
                </a:solidFill>
                <a:effectLst/>
                <a:latin typeface="Consolas" panose="020B0609020204030204" pitchFamily="49" charset="0"/>
              </a:rPr>
              <a:t>views</a:t>
            </a:r>
            <a:r>
              <a:rPr lang="es-AR" sz="1100" b="0" dirty="0" err="1">
                <a:solidFill>
                  <a:srgbClr val="D4D4D4"/>
                </a:solidFill>
                <a:effectLst/>
                <a:latin typeface="Consolas" panose="020B0609020204030204" pitchFamily="49" charset="0"/>
              </a:rPr>
              <a:t>.</a:t>
            </a:r>
            <a:r>
              <a:rPr lang="es-AR" sz="1100" b="0" dirty="0" err="1">
                <a:solidFill>
                  <a:srgbClr val="DCDCAA"/>
                </a:solidFill>
                <a:effectLst/>
                <a:latin typeface="Consolas" panose="020B0609020204030204" pitchFamily="49" charset="0"/>
              </a:rPr>
              <a:t>estudiantes_nuevo</a:t>
            </a:r>
            <a:r>
              <a:rPr lang="es-AR" sz="1100" b="0" dirty="0">
                <a:solidFill>
                  <a:srgbClr val="D4D4D4"/>
                </a:solidFill>
                <a:effectLst/>
                <a:latin typeface="Consolas" panose="020B0609020204030204" pitchFamily="49" charset="0"/>
              </a:rPr>
              <a:t>, </a:t>
            </a:r>
            <a:r>
              <a:rPr lang="es-AR" sz="1100" b="0" dirty="0" err="1">
                <a:solidFill>
                  <a:srgbClr val="9CDCFE"/>
                </a:solidFill>
                <a:effectLst/>
                <a:latin typeface="Consolas" panose="020B0609020204030204" pitchFamily="49" charset="0"/>
              </a:rPr>
              <a:t>name</a:t>
            </a:r>
            <a:r>
              <a:rPr lang="es-AR" sz="1100" b="0" dirty="0">
                <a:solidFill>
                  <a:srgbClr val="D4D4D4"/>
                </a:solidFill>
                <a:effectLst/>
                <a:latin typeface="Consolas" panose="020B0609020204030204" pitchFamily="49" charset="0"/>
              </a:rPr>
              <a:t>=</a:t>
            </a:r>
            <a:r>
              <a:rPr lang="es-AR" sz="1100" b="0" dirty="0">
                <a:solidFill>
                  <a:srgbClr val="CE9178"/>
                </a:solidFill>
                <a:effectLst/>
                <a:latin typeface="Consolas" panose="020B0609020204030204" pitchFamily="49" charset="0"/>
              </a:rPr>
              <a:t>'</a:t>
            </a:r>
            <a:r>
              <a:rPr lang="es-AR" sz="1100" b="0" dirty="0" err="1">
                <a:solidFill>
                  <a:srgbClr val="CE9178"/>
                </a:solidFill>
                <a:effectLst/>
                <a:latin typeface="Consolas" panose="020B0609020204030204" pitchFamily="49" charset="0"/>
              </a:rPr>
              <a:t>estudiantes_nuevo</a:t>
            </a:r>
            <a:r>
              <a:rPr lang="es-AR" sz="1100" b="0" dirty="0">
                <a:solidFill>
                  <a:srgbClr val="CE9178"/>
                </a:solidFill>
                <a:effectLst/>
                <a:latin typeface="Consolas" panose="020B0609020204030204" pitchFamily="49" charset="0"/>
              </a:rPr>
              <a:t>'</a:t>
            </a:r>
            <a:r>
              <a:rPr lang="es-AR" sz="1100" b="0" dirty="0">
                <a:solidFill>
                  <a:srgbClr val="D4D4D4"/>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462EDCDE-B1CE-5EF0-317C-198B92EFCE65}"/>
              </a:ext>
            </a:extLst>
          </p:cNvPr>
          <p:cNvSpPr txBox="1"/>
          <p:nvPr/>
        </p:nvSpPr>
        <p:spPr>
          <a:xfrm>
            <a:off x="110957" y="1168729"/>
            <a:ext cx="843547" cy="307777"/>
          </a:xfrm>
          <a:prstGeom prst="rect">
            <a:avLst/>
          </a:prstGeom>
          <a:noFill/>
        </p:spPr>
        <p:txBody>
          <a:bodyPr wrap="square">
            <a:spAutoFit/>
          </a:bodyPr>
          <a:lstStyle/>
          <a:p>
            <a:pPr marL="0" marR="0" lvl="0" indent="0" rtl="0">
              <a:lnSpc>
                <a:spcPct val="100000"/>
              </a:lnSpc>
              <a:spcBef>
                <a:spcPts val="0"/>
              </a:spcBef>
              <a:spcAft>
                <a:spcPts val="0"/>
              </a:spcAft>
              <a:buClr>
                <a:schemeClr val="accent1"/>
              </a:buClr>
              <a:buSzPts val="2500"/>
              <a:buFont typeface="Montserrat ExtraBold"/>
              <a:buNone/>
            </a:pPr>
            <a:r>
              <a:rPr lang="es-AR" sz="1400" b="1" dirty="0">
                <a:solidFill>
                  <a:srgbClr val="333333"/>
                </a:solidFill>
                <a:latin typeface="Montserrat"/>
                <a:ea typeface="Montserrat"/>
                <a:cs typeface="Montserrat"/>
                <a:sym typeface="Montserrat ExtraBold"/>
              </a:rPr>
              <a:t>urls.py</a:t>
            </a:r>
          </a:p>
        </p:txBody>
      </p:sp>
      <p:sp>
        <p:nvSpPr>
          <p:cNvPr id="7" name="TextBox 6">
            <a:extLst>
              <a:ext uri="{FF2B5EF4-FFF2-40B4-BE49-F238E27FC236}">
                <a16:creationId xmlns:a16="http://schemas.microsoft.com/office/drawing/2014/main" id="{161EC11E-115E-EDB8-DE34-DE3FF79B62C8}"/>
              </a:ext>
            </a:extLst>
          </p:cNvPr>
          <p:cNvSpPr txBox="1"/>
          <p:nvPr/>
        </p:nvSpPr>
        <p:spPr>
          <a:xfrm>
            <a:off x="192506" y="1864309"/>
            <a:ext cx="8710862" cy="2677656"/>
          </a:xfrm>
          <a:prstGeom prst="rect">
            <a:avLst/>
          </a:prstGeom>
          <a:solidFill>
            <a:schemeClr val="tx1">
              <a:lumMod val="85000"/>
              <a:lumOff val="15000"/>
            </a:schemeClr>
          </a:solidFill>
        </p:spPr>
        <p:txBody>
          <a:bodyPr wrap="square">
            <a:spAutoFit/>
          </a:bodyPr>
          <a:lstStyle/>
          <a:p>
            <a:r>
              <a:rPr lang="es-AR" sz="1200" b="0" dirty="0" err="1">
                <a:solidFill>
                  <a:srgbClr val="569CD6"/>
                </a:solidFill>
                <a:effectLst/>
                <a:latin typeface="Consolas" panose="020B0609020204030204" pitchFamily="49" charset="0"/>
              </a:rPr>
              <a:t>def</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estudiantes_nuevo</a:t>
            </a:r>
            <a:r>
              <a:rPr lang="es-AR" sz="1200" b="0" dirty="0">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request</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if</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request</a:t>
            </a:r>
            <a:r>
              <a:rPr lang="es-AR" sz="1200" b="0" dirty="0" err="1">
                <a:solidFill>
                  <a:srgbClr val="D4D4D4"/>
                </a:solidFill>
                <a:effectLst/>
                <a:latin typeface="Consolas" panose="020B0609020204030204" pitchFamily="49" charset="0"/>
              </a:rPr>
              <a:t>.method</a:t>
            </a:r>
            <a:r>
              <a:rPr lang="es-AR" sz="1200" b="0" dirty="0">
                <a:solidFill>
                  <a:srgbClr val="D4D4D4"/>
                </a:solidFill>
                <a:effectLst/>
                <a:latin typeface="Consolas" panose="020B0609020204030204" pitchFamily="49" charset="0"/>
              </a:rPr>
              <a:t> == </a:t>
            </a:r>
            <a:r>
              <a:rPr lang="es-AR" sz="1200" b="0" dirty="0">
                <a:solidFill>
                  <a:srgbClr val="CE9178"/>
                </a:solidFill>
                <a:effectLst/>
                <a:latin typeface="Consolas" panose="020B0609020204030204" pitchFamily="49" charset="0"/>
              </a:rPr>
              <a:t>"POST"</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formulario</a:t>
            </a:r>
            <a:r>
              <a:rPr lang="es-AR" sz="1200" b="0" dirty="0">
                <a:solidFill>
                  <a:srgbClr val="D4D4D4"/>
                </a:solidFill>
                <a:effectLst/>
                <a:latin typeface="Consolas" panose="020B0609020204030204" pitchFamily="49" charset="0"/>
              </a:rPr>
              <a:t> = </a:t>
            </a:r>
            <a:r>
              <a:rPr lang="es-AR" sz="1200" b="0" dirty="0" err="1">
                <a:solidFill>
                  <a:srgbClr val="4EC9B0"/>
                </a:solidFill>
                <a:effectLst/>
                <a:latin typeface="Consolas" panose="020B0609020204030204" pitchFamily="49" charset="0"/>
              </a:rPr>
              <a:t>EstudianteForm</a:t>
            </a:r>
            <a:r>
              <a:rPr lang="es-AR" sz="1200" b="0" dirty="0">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request</a:t>
            </a:r>
            <a:r>
              <a:rPr lang="es-AR" sz="1200" b="0" dirty="0" err="1">
                <a:solidFill>
                  <a:srgbClr val="D4D4D4"/>
                </a:solidFill>
                <a:effectLst/>
                <a:latin typeface="Consolas" panose="020B0609020204030204" pitchFamily="49" charset="0"/>
              </a:rPr>
              <a:t>.POST</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if</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formulario</a:t>
            </a:r>
            <a:r>
              <a:rPr lang="es-AR" sz="1200" b="0" dirty="0" err="1">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is_valid</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nombre</a:t>
            </a:r>
            <a:r>
              <a:rPr lang="es-AR" sz="1200" b="0" dirty="0">
                <a:solidFill>
                  <a:srgbClr val="D4D4D4"/>
                </a:solidFill>
                <a:effectLst/>
                <a:latin typeface="Consolas" panose="020B0609020204030204" pitchFamily="49" charset="0"/>
              </a:rPr>
              <a:t> = </a:t>
            </a:r>
            <a:r>
              <a:rPr lang="es-AR" sz="1200" b="0" dirty="0" err="1">
                <a:solidFill>
                  <a:srgbClr val="9CDCFE"/>
                </a:solidFill>
                <a:effectLst/>
                <a:latin typeface="Consolas" panose="020B0609020204030204" pitchFamily="49" charset="0"/>
              </a:rPr>
              <a:t>formulario</a:t>
            </a:r>
            <a:r>
              <a:rPr lang="es-AR" sz="1200" b="0" dirty="0" err="1">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cleaned_data</a:t>
            </a:r>
            <a:r>
              <a:rPr lang="es-AR" sz="1200" b="0" dirty="0">
                <a:solidFill>
                  <a:srgbClr val="D4D4D4"/>
                </a:solidFill>
                <a:effectLst/>
                <a:latin typeface="Consolas" panose="020B0609020204030204" pitchFamily="49" charset="0"/>
              </a:rPr>
              <a:t>[</a:t>
            </a:r>
            <a:r>
              <a:rPr lang="es-AR" sz="1200" b="0" dirty="0">
                <a:solidFill>
                  <a:srgbClr val="CE9178"/>
                </a:solidFill>
                <a:effectLst/>
                <a:latin typeface="Consolas" panose="020B0609020204030204" pitchFamily="49" charset="0"/>
              </a:rPr>
              <a:t>'nombre'</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apellido</a:t>
            </a:r>
            <a:r>
              <a:rPr lang="es-AR" sz="1200" b="0" dirty="0">
                <a:solidFill>
                  <a:srgbClr val="D4D4D4"/>
                </a:solidFill>
                <a:effectLst/>
                <a:latin typeface="Consolas" panose="020B0609020204030204" pitchFamily="49" charset="0"/>
              </a:rPr>
              <a:t> = </a:t>
            </a:r>
            <a:r>
              <a:rPr lang="es-AR" sz="1200" b="0" dirty="0" err="1">
                <a:solidFill>
                  <a:srgbClr val="9CDCFE"/>
                </a:solidFill>
                <a:effectLst/>
                <a:latin typeface="Consolas" panose="020B0609020204030204" pitchFamily="49" charset="0"/>
              </a:rPr>
              <a:t>formulario</a:t>
            </a:r>
            <a:r>
              <a:rPr lang="es-AR" sz="1200" b="0" dirty="0" err="1">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cleaned_data</a:t>
            </a:r>
            <a:r>
              <a:rPr lang="es-AR" sz="1200" b="0" dirty="0">
                <a:solidFill>
                  <a:srgbClr val="D4D4D4"/>
                </a:solidFill>
                <a:effectLst/>
                <a:latin typeface="Consolas" panose="020B0609020204030204" pitchFamily="49" charset="0"/>
              </a:rPr>
              <a:t>[</a:t>
            </a:r>
            <a:r>
              <a:rPr lang="es-AR" sz="1200" b="0" dirty="0">
                <a:solidFill>
                  <a:srgbClr val="CE9178"/>
                </a:solidFill>
                <a:effectLst/>
                <a:latin typeface="Consolas" panose="020B0609020204030204" pitchFamily="49" charset="0"/>
              </a:rPr>
              <a:t>'apellido'</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dni</a:t>
            </a:r>
            <a:r>
              <a:rPr lang="es-AR" sz="1200" b="0" dirty="0">
                <a:solidFill>
                  <a:srgbClr val="D4D4D4"/>
                </a:solidFill>
                <a:effectLst/>
                <a:latin typeface="Consolas" panose="020B0609020204030204" pitchFamily="49" charset="0"/>
              </a:rPr>
              <a:t> = </a:t>
            </a:r>
            <a:r>
              <a:rPr lang="es-AR" sz="1200" b="0" dirty="0" err="1">
                <a:solidFill>
                  <a:srgbClr val="9CDCFE"/>
                </a:solidFill>
                <a:effectLst/>
                <a:latin typeface="Consolas" panose="020B0609020204030204" pitchFamily="49" charset="0"/>
              </a:rPr>
              <a:t>formulario</a:t>
            </a:r>
            <a:r>
              <a:rPr lang="es-AR" sz="1200" b="0" dirty="0" err="1">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cleaned_data</a:t>
            </a:r>
            <a:r>
              <a:rPr lang="es-AR" sz="1200" b="0" dirty="0">
                <a:solidFill>
                  <a:srgbClr val="D4D4D4"/>
                </a:solidFill>
                <a:effectLst/>
                <a:latin typeface="Consolas" panose="020B0609020204030204" pitchFamily="49" charset="0"/>
              </a:rPr>
              <a:t>[</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dni</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email</a:t>
            </a:r>
            <a:r>
              <a:rPr lang="es-AR" sz="1200" b="0" dirty="0">
                <a:solidFill>
                  <a:srgbClr val="D4D4D4"/>
                </a:solidFill>
                <a:effectLst/>
                <a:latin typeface="Consolas" panose="020B0609020204030204" pitchFamily="49" charset="0"/>
              </a:rPr>
              <a:t> = </a:t>
            </a:r>
            <a:r>
              <a:rPr lang="es-AR" sz="1200" b="0" dirty="0" err="1">
                <a:solidFill>
                  <a:srgbClr val="9CDCFE"/>
                </a:solidFill>
                <a:effectLst/>
                <a:latin typeface="Consolas" panose="020B0609020204030204" pitchFamily="49" charset="0"/>
              </a:rPr>
              <a:t>formulario</a:t>
            </a:r>
            <a:r>
              <a:rPr lang="es-AR" sz="1200" b="0" dirty="0" err="1">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cleaned_data</a:t>
            </a:r>
            <a:r>
              <a:rPr lang="es-AR" sz="1200" b="0" dirty="0">
                <a:solidFill>
                  <a:srgbClr val="D4D4D4"/>
                </a:solidFill>
                <a:effectLst/>
                <a:latin typeface="Consolas" panose="020B0609020204030204" pitchFamily="49" charset="0"/>
              </a:rPr>
              <a:t>[</a:t>
            </a:r>
            <a:r>
              <a:rPr lang="es-AR" sz="1200" b="0" dirty="0">
                <a:solidFill>
                  <a:srgbClr val="CE9178"/>
                </a:solidFill>
                <a:effectLst/>
                <a:latin typeface="Consolas" panose="020B0609020204030204" pitchFamily="49" charset="0"/>
              </a:rPr>
              <a:t>'email'</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nuevo_estudiante</a:t>
            </a:r>
            <a:r>
              <a:rPr lang="es-AR" sz="1200" b="0" dirty="0">
                <a:solidFill>
                  <a:srgbClr val="D4D4D4"/>
                </a:solidFill>
                <a:effectLst/>
                <a:latin typeface="Consolas" panose="020B0609020204030204" pitchFamily="49" charset="0"/>
              </a:rPr>
              <a:t> = </a:t>
            </a:r>
            <a:r>
              <a:rPr lang="es-AR" sz="1200" b="0" dirty="0">
                <a:solidFill>
                  <a:srgbClr val="4EC9B0"/>
                </a:solidFill>
                <a:effectLst/>
                <a:latin typeface="Consolas" panose="020B0609020204030204" pitchFamily="49" charset="0"/>
              </a:rPr>
              <a:t>Estudiante</a:t>
            </a:r>
            <a:r>
              <a:rPr lang="es-AR" sz="1200" b="0" dirty="0">
                <a:solidFill>
                  <a:srgbClr val="D4D4D4"/>
                </a:solidFill>
                <a:effectLst/>
                <a:latin typeface="Consolas" panose="020B0609020204030204" pitchFamily="49" charset="0"/>
              </a:rPr>
              <a:t>(</a:t>
            </a:r>
            <a:r>
              <a:rPr lang="es-AR" sz="1200" b="0" dirty="0">
                <a:solidFill>
                  <a:srgbClr val="9CDCFE"/>
                </a:solidFill>
                <a:effectLst/>
                <a:latin typeface="Consolas" panose="020B0609020204030204" pitchFamily="49" charset="0"/>
              </a:rPr>
              <a:t>nombre</a:t>
            </a:r>
            <a:r>
              <a:rPr lang="es-AR" sz="1200" b="0" dirty="0">
                <a:solidFill>
                  <a:srgbClr val="D4D4D4"/>
                </a:solidFill>
                <a:effectLst/>
                <a:latin typeface="Consolas" panose="020B0609020204030204" pitchFamily="49" charset="0"/>
              </a:rPr>
              <a:t>=</a:t>
            </a:r>
            <a:r>
              <a:rPr lang="es-AR" sz="1200" b="0" dirty="0">
                <a:solidFill>
                  <a:srgbClr val="9CDCFE"/>
                </a:solidFill>
                <a:effectLst/>
                <a:latin typeface="Consolas" panose="020B0609020204030204" pitchFamily="49" charset="0"/>
              </a:rPr>
              <a:t>nombre</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apellido</a:t>
            </a:r>
            <a:r>
              <a:rPr lang="es-AR" sz="1200" b="0" dirty="0">
                <a:solidFill>
                  <a:srgbClr val="D4D4D4"/>
                </a:solidFill>
                <a:effectLst/>
                <a:latin typeface="Consolas" panose="020B0609020204030204" pitchFamily="49" charset="0"/>
              </a:rPr>
              <a:t>=</a:t>
            </a:r>
            <a:r>
              <a:rPr lang="es-AR" sz="1200" b="0" dirty="0">
                <a:solidFill>
                  <a:srgbClr val="9CDCFE"/>
                </a:solidFill>
                <a:effectLst/>
                <a:latin typeface="Consolas" panose="020B0609020204030204" pitchFamily="49" charset="0"/>
              </a:rPr>
              <a:t>apellido</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email</a:t>
            </a:r>
            <a:r>
              <a:rPr lang="es-AR" sz="1200" b="0" dirty="0">
                <a:solidFill>
                  <a:srgbClr val="D4D4D4"/>
                </a:solidFill>
                <a:effectLst/>
                <a:latin typeface="Consolas" panose="020B0609020204030204" pitchFamily="49" charset="0"/>
              </a:rPr>
              <a:t>=</a:t>
            </a:r>
            <a:r>
              <a:rPr lang="es-AR" sz="1200" b="0" dirty="0">
                <a:solidFill>
                  <a:srgbClr val="9CDCFE"/>
                </a:solidFill>
                <a:effectLst/>
                <a:latin typeface="Consolas" panose="020B0609020204030204" pitchFamily="49" charset="0"/>
              </a:rPr>
              <a:t>email</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dni</a:t>
            </a:r>
            <a:r>
              <a:rPr lang="es-AR" sz="1200" b="0" dirty="0">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dni</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nuevo_estudiante</a:t>
            </a:r>
            <a:r>
              <a:rPr lang="es-AR" sz="1200" b="0" dirty="0" err="1">
                <a:solidFill>
                  <a:srgbClr val="D4D4D4"/>
                </a:solidFill>
                <a:effectLst/>
                <a:latin typeface="Consolas" panose="020B0609020204030204" pitchFamily="49" charset="0"/>
              </a:rPr>
              <a:t>.</a:t>
            </a:r>
            <a:r>
              <a:rPr lang="es-AR" sz="1200" b="0" dirty="0" err="1">
                <a:solidFill>
                  <a:srgbClr val="DCDCAA"/>
                </a:solidFill>
                <a:effectLst/>
                <a:latin typeface="Consolas" panose="020B0609020204030204" pitchFamily="49" charset="0"/>
              </a:rPr>
              <a:t>save</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 </a:t>
            </a:r>
            <a:r>
              <a:rPr lang="es-AR" sz="1200" b="0" dirty="0" err="1">
                <a:solidFill>
                  <a:srgbClr val="DCDCAA"/>
                </a:solidFill>
                <a:effectLst/>
                <a:latin typeface="Consolas" panose="020B0609020204030204" pitchFamily="49" charset="0"/>
              </a:rPr>
              <a:t>redirect</a:t>
            </a:r>
            <a:r>
              <a:rPr lang="es-AR" sz="1200" b="0" dirty="0">
                <a:solidFill>
                  <a:srgbClr val="D4D4D4"/>
                </a:solidFill>
                <a:effectLst/>
                <a:latin typeface="Consolas" panose="020B0609020204030204" pitchFamily="49" charset="0"/>
              </a:rPr>
              <a:t>(</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estudiantes_index</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else</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formulario</a:t>
            </a:r>
            <a:r>
              <a:rPr lang="es-AR" sz="1200" b="0" dirty="0">
                <a:solidFill>
                  <a:srgbClr val="D4D4D4"/>
                </a:solidFill>
                <a:effectLst/>
                <a:latin typeface="Consolas" panose="020B0609020204030204" pitchFamily="49" charset="0"/>
              </a:rPr>
              <a:t> = </a:t>
            </a:r>
            <a:r>
              <a:rPr lang="es-AR" sz="1200" b="0" dirty="0" err="1">
                <a:solidFill>
                  <a:srgbClr val="4EC9B0"/>
                </a:solidFill>
                <a:effectLst/>
                <a:latin typeface="Consolas" panose="020B0609020204030204" pitchFamily="49" charset="0"/>
              </a:rPr>
              <a:t>EstudianteForm</a:t>
            </a:r>
            <a:r>
              <a:rPr lang="es-AR" sz="1200" b="0" dirty="0">
                <a:solidFill>
                  <a:srgbClr val="D4D4D4"/>
                </a:solidFill>
                <a:effectLst/>
                <a:latin typeface="Consolas" panose="020B0609020204030204" pitchFamily="49" charset="0"/>
              </a:rPr>
              <a:t>()</a:t>
            </a:r>
          </a:p>
          <a:p>
            <a:r>
              <a:rPr lang="es-AR" sz="1200" b="0" dirty="0">
                <a:solidFill>
                  <a:srgbClr val="D4D4D4"/>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return</a:t>
            </a:r>
            <a:r>
              <a:rPr lang="es-AR" sz="1200" b="0" dirty="0">
                <a:solidFill>
                  <a:srgbClr val="D4D4D4"/>
                </a:solidFill>
                <a:effectLst/>
                <a:latin typeface="Consolas" panose="020B0609020204030204" pitchFamily="49" charset="0"/>
              </a:rPr>
              <a:t> </a:t>
            </a:r>
            <a:r>
              <a:rPr lang="es-AR" sz="1200" b="0" dirty="0">
                <a:solidFill>
                  <a:srgbClr val="DCDCAA"/>
                </a:solidFill>
                <a:effectLst/>
                <a:latin typeface="Consolas" panose="020B0609020204030204" pitchFamily="49" charset="0"/>
              </a:rPr>
              <a:t>render</a:t>
            </a:r>
            <a:r>
              <a:rPr lang="es-AR" sz="1200" b="0" dirty="0">
                <a:solidFill>
                  <a:srgbClr val="D4D4D4"/>
                </a:solidFill>
                <a:effectLst/>
                <a:latin typeface="Consolas" panose="020B0609020204030204" pitchFamily="49" charset="0"/>
              </a:rPr>
              <a:t>(</a:t>
            </a:r>
            <a:r>
              <a:rPr lang="es-AR" sz="1200" b="0" dirty="0" err="1">
                <a:solidFill>
                  <a:srgbClr val="9CDCFE"/>
                </a:solidFill>
                <a:effectLst/>
                <a:latin typeface="Consolas" panose="020B0609020204030204" pitchFamily="49" charset="0"/>
              </a:rPr>
              <a:t>request</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cac</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administracion</a:t>
            </a:r>
            <a:r>
              <a:rPr lang="es-AR" sz="1200" b="0" dirty="0">
                <a:solidFill>
                  <a:srgbClr val="CE9178"/>
                </a:solidFill>
                <a:effectLst/>
                <a:latin typeface="Consolas" panose="020B0609020204030204" pitchFamily="49" charset="0"/>
              </a:rPr>
              <a:t>/estudiantes/nuevo.html'</a:t>
            </a:r>
            <a:r>
              <a:rPr lang="es-AR" sz="1200" b="0" dirty="0">
                <a:solidFill>
                  <a:srgbClr val="D4D4D4"/>
                </a:solidFill>
                <a:effectLst/>
                <a:latin typeface="Consolas" panose="020B0609020204030204" pitchFamily="49" charset="0"/>
              </a:rPr>
              <a:t>, {</a:t>
            </a:r>
            <a:r>
              <a:rPr lang="es-AR" sz="1200" b="0" dirty="0">
                <a:solidFill>
                  <a:srgbClr val="CE9178"/>
                </a:solidFill>
                <a:effectLst/>
                <a:latin typeface="Consolas" panose="020B0609020204030204" pitchFamily="49" charset="0"/>
              </a:rPr>
              <a:t>'formulario'</a:t>
            </a:r>
            <a:r>
              <a:rPr lang="es-AR" sz="1200" b="0" dirty="0">
                <a:solidFill>
                  <a:srgbClr val="D4D4D4"/>
                </a:solidFill>
                <a:effectLst/>
                <a:latin typeface="Consolas" panose="020B0609020204030204" pitchFamily="49" charset="0"/>
              </a:rPr>
              <a:t>: </a:t>
            </a:r>
            <a:r>
              <a:rPr lang="es-AR" sz="1200" b="0" dirty="0">
                <a:solidFill>
                  <a:srgbClr val="9CDCFE"/>
                </a:solidFill>
                <a:effectLst/>
                <a:latin typeface="Consolas" panose="020B0609020204030204" pitchFamily="49" charset="0"/>
              </a:rPr>
              <a:t>formulario</a:t>
            </a:r>
            <a:r>
              <a:rPr lang="es-AR" sz="1200" b="0" dirty="0">
                <a:solidFill>
                  <a:srgbClr val="D4D4D4"/>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4796B280-CC95-5666-09BB-CD2DD4DCC2E7}"/>
              </a:ext>
            </a:extLst>
          </p:cNvPr>
          <p:cNvSpPr txBox="1"/>
          <p:nvPr/>
        </p:nvSpPr>
        <p:spPr>
          <a:xfrm>
            <a:off x="120315" y="1613311"/>
            <a:ext cx="1379622" cy="307777"/>
          </a:xfrm>
          <a:prstGeom prst="rect">
            <a:avLst/>
          </a:prstGeom>
          <a:noFill/>
        </p:spPr>
        <p:txBody>
          <a:bodyPr wrap="square">
            <a:spAutoFit/>
          </a:bodyPr>
          <a:lstStyle/>
          <a:p>
            <a:pPr marL="0" marR="0" lvl="0" indent="0" rtl="0">
              <a:lnSpc>
                <a:spcPct val="100000"/>
              </a:lnSpc>
              <a:spcBef>
                <a:spcPts val="0"/>
              </a:spcBef>
              <a:spcAft>
                <a:spcPts val="0"/>
              </a:spcAft>
              <a:buClr>
                <a:schemeClr val="accent1"/>
              </a:buClr>
              <a:buSzPts val="2500"/>
              <a:buFont typeface="Montserrat ExtraBold"/>
              <a:buNone/>
            </a:pPr>
            <a:r>
              <a:rPr lang="es-AR" sz="1400" b="1" dirty="0">
                <a:solidFill>
                  <a:srgbClr val="333333"/>
                </a:solidFill>
                <a:latin typeface="Montserrat"/>
                <a:ea typeface="Montserrat"/>
                <a:cs typeface="Montserrat"/>
                <a:sym typeface="Montserrat ExtraBold"/>
              </a:rPr>
              <a:t>views.py</a:t>
            </a:r>
          </a:p>
        </p:txBody>
      </p:sp>
    </p:spTree>
    <p:extLst>
      <p:ext uri="{BB962C8B-B14F-4D97-AF65-F5344CB8AC3E}">
        <p14:creationId xmlns:p14="http://schemas.microsoft.com/office/powerpoint/2010/main" val="418112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2" name="Google Shape;373;p15">
            <a:extLst>
              <a:ext uri="{FF2B5EF4-FFF2-40B4-BE49-F238E27FC236}">
                <a16:creationId xmlns:a16="http://schemas.microsoft.com/office/drawing/2014/main" id="{5DBF4D88-F6FC-31D1-EE29-AE5DB5F95FFA}"/>
              </a:ext>
            </a:extLst>
          </p:cNvPr>
          <p:cNvSpPr txBox="1"/>
          <p:nvPr/>
        </p:nvSpPr>
        <p:spPr>
          <a:xfrm>
            <a:off x="359611" y="661686"/>
            <a:ext cx="7263958" cy="5727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chemeClr val="accent1"/>
              </a:buClr>
              <a:buSzPts val="2500"/>
              <a:buFont typeface="Montserrat ExtraBold"/>
              <a:buNone/>
            </a:pPr>
            <a:r>
              <a:rPr lang="es-AR" sz="2500" b="1" dirty="0" err="1">
                <a:solidFill>
                  <a:srgbClr val="333333"/>
                </a:solidFill>
                <a:latin typeface="Montserrat"/>
                <a:ea typeface="Montserrat"/>
                <a:cs typeface="Montserrat"/>
                <a:sym typeface="Montserrat ExtraBold"/>
              </a:rPr>
              <a:t>Create</a:t>
            </a:r>
            <a:endParaRPr sz="2500" b="1" dirty="0">
              <a:solidFill>
                <a:srgbClr val="333333"/>
              </a:solidFill>
              <a:latin typeface="Montserrat"/>
              <a:ea typeface="Montserrat"/>
              <a:cs typeface="Montserrat"/>
              <a:sym typeface="Montserrat ExtraBold"/>
            </a:endParaRPr>
          </a:p>
        </p:txBody>
      </p:sp>
      <p:sp>
        <p:nvSpPr>
          <p:cNvPr id="7" name="TextBox 6">
            <a:extLst>
              <a:ext uri="{FF2B5EF4-FFF2-40B4-BE49-F238E27FC236}">
                <a16:creationId xmlns:a16="http://schemas.microsoft.com/office/drawing/2014/main" id="{161EC11E-115E-EDB8-DE34-DE3FF79B62C8}"/>
              </a:ext>
            </a:extLst>
          </p:cNvPr>
          <p:cNvSpPr txBox="1"/>
          <p:nvPr/>
        </p:nvSpPr>
        <p:spPr>
          <a:xfrm>
            <a:off x="216569" y="1485384"/>
            <a:ext cx="8710862" cy="1815882"/>
          </a:xfrm>
          <a:prstGeom prst="rect">
            <a:avLst/>
          </a:prstGeom>
          <a:solidFill>
            <a:schemeClr val="tx1">
              <a:lumMod val="85000"/>
              <a:lumOff val="15000"/>
            </a:schemeClr>
          </a:solidFill>
        </p:spPr>
        <p:txBody>
          <a:bodyPr wrap="square">
            <a:spAutoFit/>
          </a:bodyPr>
          <a:lstStyle/>
          <a:p>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div</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class</a:t>
            </a:r>
            <a:r>
              <a:rPr lang="es-AR" sz="1200" b="0" dirty="0">
                <a:solidFill>
                  <a:srgbClr val="D4D4D4"/>
                </a:solidFill>
                <a:effectLst/>
                <a:latin typeface="Consolas" panose="020B0609020204030204" pitchFamily="49" charset="0"/>
              </a:rPr>
              <a:t>=</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card</a:t>
            </a:r>
            <a:r>
              <a:rPr lang="es-AR" sz="1200" b="0" dirty="0">
                <a:solidFill>
                  <a:srgbClr val="CE9178"/>
                </a:solidFill>
                <a:effectLst/>
                <a:latin typeface="Consolas" panose="020B0609020204030204" pitchFamily="49" charset="0"/>
              </a:rPr>
              <a:t>"</a:t>
            </a:r>
            <a:r>
              <a:rPr lang="es-AR" sz="1200" b="0" dirty="0">
                <a:solidFill>
                  <a:srgbClr val="808080"/>
                </a:solidFill>
                <a:effectLst/>
                <a:latin typeface="Consolas" panose="020B0609020204030204" pitchFamily="49" charset="0"/>
              </a:rPr>
              <a:t>&gt;</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div</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class</a:t>
            </a:r>
            <a:r>
              <a:rPr lang="es-AR" sz="1200" b="0" dirty="0">
                <a:solidFill>
                  <a:srgbClr val="D4D4D4"/>
                </a:solidFill>
                <a:effectLst/>
                <a:latin typeface="Consolas" panose="020B0609020204030204" pitchFamily="49" charset="0"/>
              </a:rPr>
              <a:t>=</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card-header</a:t>
            </a:r>
            <a:r>
              <a:rPr lang="es-AR" sz="1200" b="0" dirty="0">
                <a:solidFill>
                  <a:srgbClr val="CE9178"/>
                </a:solidFill>
                <a:effectLst/>
                <a:latin typeface="Consolas" panose="020B0609020204030204" pitchFamily="49" charset="0"/>
              </a:rPr>
              <a:t>"</a:t>
            </a:r>
            <a:r>
              <a:rPr lang="es-AR" sz="1200" b="0" dirty="0">
                <a:solidFill>
                  <a:srgbClr val="808080"/>
                </a:solidFill>
                <a:effectLst/>
                <a:latin typeface="Consolas" panose="020B0609020204030204" pitchFamily="49" charset="0"/>
              </a:rPr>
              <a:t>&gt;</a:t>
            </a:r>
            <a:r>
              <a:rPr lang="es-AR" sz="1200" b="0" dirty="0" err="1">
                <a:solidFill>
                  <a:srgbClr val="D4D4D4"/>
                </a:solidFill>
                <a:effectLst/>
                <a:latin typeface="Consolas" panose="020B0609020204030204" pitchFamily="49" charset="0"/>
              </a:rPr>
              <a:t>Creacion</a:t>
            </a:r>
            <a:r>
              <a:rPr lang="es-AR" sz="1200" b="0" dirty="0">
                <a:solidFill>
                  <a:srgbClr val="D4D4D4"/>
                </a:solidFill>
                <a:effectLst/>
                <a:latin typeface="Consolas" panose="020B0609020204030204" pitchFamily="49" charset="0"/>
              </a:rPr>
              <a:t> de estudiante</a:t>
            </a:r>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div</a:t>
            </a:r>
            <a:r>
              <a:rPr lang="es-AR" sz="1200" b="0" dirty="0">
                <a:solidFill>
                  <a:srgbClr val="808080"/>
                </a:solidFill>
                <a:effectLst/>
                <a:latin typeface="Consolas" panose="020B0609020204030204" pitchFamily="49" charset="0"/>
              </a:rPr>
              <a:t>&gt;</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div</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class</a:t>
            </a:r>
            <a:r>
              <a:rPr lang="es-AR" sz="1200" b="0" dirty="0">
                <a:solidFill>
                  <a:srgbClr val="D4D4D4"/>
                </a:solidFill>
                <a:effectLst/>
                <a:latin typeface="Consolas" panose="020B0609020204030204" pitchFamily="49" charset="0"/>
              </a:rPr>
              <a:t>=</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card-body</a:t>
            </a:r>
            <a:r>
              <a:rPr lang="es-AR" sz="1200" b="0" dirty="0">
                <a:solidFill>
                  <a:srgbClr val="CE9178"/>
                </a:solidFill>
                <a:effectLst/>
                <a:latin typeface="Consolas" panose="020B0609020204030204" pitchFamily="49" charset="0"/>
              </a:rPr>
              <a:t>"</a:t>
            </a:r>
            <a:r>
              <a:rPr lang="es-AR" sz="1200" b="0" dirty="0">
                <a:solidFill>
                  <a:srgbClr val="808080"/>
                </a:solidFill>
                <a:effectLst/>
                <a:latin typeface="Consolas" panose="020B0609020204030204" pitchFamily="49" charset="0"/>
              </a:rPr>
              <a:t>&gt;</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form</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action</a:t>
            </a:r>
            <a:r>
              <a:rPr lang="es-AR" sz="1200" b="0" dirty="0">
                <a:solidFill>
                  <a:srgbClr val="D4D4D4"/>
                </a:solidFill>
                <a:effectLst/>
                <a:latin typeface="Consolas" panose="020B0609020204030204" pitchFamily="49" charset="0"/>
              </a:rPr>
              <a:t>=</a:t>
            </a:r>
            <a:r>
              <a:rPr lang="es-AR" sz="1200" b="0" dirty="0">
                <a:solidFill>
                  <a:srgbClr val="CE9178"/>
                </a:solidFill>
                <a:effectLst/>
                <a:latin typeface="Consolas" panose="020B0609020204030204" pitchFamily="49" charset="0"/>
              </a:rPr>
              <a:t>"</a:t>
            </a:r>
            <a:r>
              <a:rPr lang="es-AR" sz="1200" b="0" dirty="0">
                <a:solidFill>
                  <a:srgbClr val="569CD6"/>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url</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estudiantes_nuevo</a:t>
            </a:r>
            <a:r>
              <a:rPr lang="es-AR" sz="1200" b="0" dirty="0">
                <a:solidFill>
                  <a:srgbClr val="CE9178"/>
                </a:solidFill>
                <a:effectLst/>
                <a:latin typeface="Consolas" panose="020B0609020204030204" pitchFamily="49" charset="0"/>
              </a:rPr>
              <a:t>'</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method</a:t>
            </a:r>
            <a:r>
              <a:rPr lang="es-AR" sz="1200" b="0" dirty="0">
                <a:solidFill>
                  <a:srgbClr val="D4D4D4"/>
                </a:solidFill>
                <a:effectLst/>
                <a:latin typeface="Consolas" panose="020B0609020204030204" pitchFamily="49" charset="0"/>
              </a:rPr>
              <a:t>=</a:t>
            </a:r>
            <a:r>
              <a:rPr lang="es-AR" sz="1200" b="0" dirty="0">
                <a:solidFill>
                  <a:srgbClr val="CE9178"/>
                </a:solidFill>
                <a:effectLst/>
                <a:latin typeface="Consolas" panose="020B0609020204030204" pitchFamily="49" charset="0"/>
              </a:rPr>
              <a:t>"post"</a:t>
            </a:r>
            <a:r>
              <a:rPr lang="es-AR" sz="1200" b="0" dirty="0">
                <a:solidFill>
                  <a:srgbClr val="D4D4D4"/>
                </a:solidFill>
                <a:effectLst/>
                <a:latin typeface="Consolas" panose="020B0609020204030204" pitchFamily="49" charset="0"/>
              </a:rPr>
              <a:t> </a:t>
            </a:r>
            <a:r>
              <a:rPr lang="es-AR" sz="1200" b="0" dirty="0" err="1">
                <a:solidFill>
                  <a:srgbClr val="9CDCFE"/>
                </a:solidFill>
                <a:effectLst/>
                <a:latin typeface="Consolas" panose="020B0609020204030204" pitchFamily="49" charset="0"/>
              </a:rPr>
              <a:t>enctype</a:t>
            </a:r>
            <a:r>
              <a:rPr lang="es-AR" sz="1200" b="0" dirty="0">
                <a:solidFill>
                  <a:srgbClr val="D4D4D4"/>
                </a:solidFill>
                <a:effectLst/>
                <a:latin typeface="Consolas" panose="020B0609020204030204" pitchFamily="49" charset="0"/>
              </a:rPr>
              <a:t>=</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multipart</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form</a:t>
            </a:r>
            <a:r>
              <a:rPr lang="es-AR" sz="1200" b="0" dirty="0">
                <a:solidFill>
                  <a:srgbClr val="CE9178"/>
                </a:solidFill>
                <a:effectLst/>
                <a:latin typeface="Consolas" panose="020B0609020204030204" pitchFamily="49" charset="0"/>
              </a:rPr>
              <a:t>-data"</a:t>
            </a:r>
            <a:r>
              <a:rPr lang="es-AR" sz="1200" b="0" dirty="0">
                <a:solidFill>
                  <a:srgbClr val="808080"/>
                </a:solidFill>
                <a:effectLst/>
                <a:latin typeface="Consolas" panose="020B0609020204030204" pitchFamily="49" charset="0"/>
              </a:rPr>
              <a:t>&gt;</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a:solidFill>
                  <a:srgbClr val="569CD6"/>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csrf_token</a:t>
            </a:r>
            <a:r>
              <a:rPr lang="es-AR" sz="1200" b="0" dirty="0">
                <a:solidFill>
                  <a:srgbClr val="569CD6"/>
                </a:solidFill>
                <a:effectLst/>
                <a:latin typeface="Consolas" panose="020B0609020204030204" pitchFamily="49" charset="0"/>
              </a:rPr>
              <a:t> %}</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a:solidFill>
                  <a:srgbClr val="569CD6"/>
                </a:solidFill>
                <a:effectLst/>
                <a:latin typeface="Consolas" panose="020B0609020204030204" pitchFamily="49" charset="0"/>
              </a:rPr>
              <a:t>{% </a:t>
            </a:r>
            <a:r>
              <a:rPr lang="es-AR" sz="1200" b="0" dirty="0" err="1">
                <a:solidFill>
                  <a:srgbClr val="C586C0"/>
                </a:solidFill>
                <a:effectLst/>
                <a:latin typeface="Consolas" panose="020B0609020204030204" pitchFamily="49" charset="0"/>
              </a:rPr>
              <a:t>include</a:t>
            </a:r>
            <a:r>
              <a:rPr lang="es-AR" sz="1200" b="0" dirty="0">
                <a:solidFill>
                  <a:srgbClr val="569CD6"/>
                </a:solidFill>
                <a:effectLst/>
                <a:latin typeface="Consolas" panose="020B0609020204030204" pitchFamily="49" charset="0"/>
              </a:rPr>
              <a:t> </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cac</a:t>
            </a:r>
            <a:r>
              <a:rPr lang="es-AR" sz="1200" b="0" dirty="0">
                <a:solidFill>
                  <a:srgbClr val="CE9178"/>
                </a:solidFill>
                <a:effectLst/>
                <a:latin typeface="Consolas" panose="020B0609020204030204" pitchFamily="49" charset="0"/>
              </a:rPr>
              <a:t>/</a:t>
            </a:r>
            <a:r>
              <a:rPr lang="es-AR" sz="1200" b="0" dirty="0" err="1">
                <a:solidFill>
                  <a:srgbClr val="CE9178"/>
                </a:solidFill>
                <a:effectLst/>
                <a:latin typeface="Consolas" panose="020B0609020204030204" pitchFamily="49" charset="0"/>
              </a:rPr>
              <a:t>administracion</a:t>
            </a:r>
            <a:r>
              <a:rPr lang="es-AR" sz="1200" b="0" dirty="0">
                <a:solidFill>
                  <a:srgbClr val="CE9178"/>
                </a:solidFill>
                <a:effectLst/>
                <a:latin typeface="Consolas" panose="020B0609020204030204" pitchFamily="49" charset="0"/>
              </a:rPr>
              <a:t>/form_campos.html'</a:t>
            </a:r>
            <a:r>
              <a:rPr lang="es-AR" sz="1200" b="0" dirty="0">
                <a:solidFill>
                  <a:srgbClr val="569CD6"/>
                </a:solidFill>
                <a:effectLst/>
                <a:latin typeface="Consolas" panose="020B0609020204030204" pitchFamily="49" charset="0"/>
              </a:rPr>
              <a:t> %}</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form</a:t>
            </a:r>
            <a:r>
              <a:rPr lang="es-AR" sz="1200" b="0" dirty="0">
                <a:solidFill>
                  <a:srgbClr val="808080"/>
                </a:solidFill>
                <a:effectLst/>
                <a:latin typeface="Consolas" panose="020B0609020204030204" pitchFamily="49" charset="0"/>
              </a:rPr>
              <a:t>&gt;</a:t>
            </a:r>
            <a:endParaRPr lang="es-AR" sz="1200" b="0" dirty="0">
              <a:solidFill>
                <a:srgbClr val="D4D4D4"/>
              </a:solidFill>
              <a:effectLst/>
              <a:latin typeface="Consolas" panose="020B0609020204030204" pitchFamily="49" charset="0"/>
            </a:endParaRPr>
          </a:p>
          <a:p>
            <a:r>
              <a:rPr lang="es-AR" sz="1200" b="0" dirty="0">
                <a:solidFill>
                  <a:srgbClr val="D4D4D4"/>
                </a:solidFill>
                <a:effectLst/>
                <a:latin typeface="Consolas" panose="020B0609020204030204" pitchFamily="49" charset="0"/>
              </a:rPr>
              <a:t>    </a:t>
            </a:r>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div</a:t>
            </a:r>
            <a:r>
              <a:rPr lang="es-AR" sz="1200" b="0" dirty="0">
                <a:solidFill>
                  <a:srgbClr val="808080"/>
                </a:solidFill>
                <a:effectLst/>
                <a:latin typeface="Consolas" panose="020B0609020204030204" pitchFamily="49" charset="0"/>
              </a:rPr>
              <a:t>&gt;</a:t>
            </a:r>
            <a:endParaRPr lang="es-AR" sz="1200" b="0" dirty="0">
              <a:solidFill>
                <a:srgbClr val="D4D4D4"/>
              </a:solidFill>
              <a:effectLst/>
              <a:latin typeface="Consolas" panose="020B0609020204030204" pitchFamily="49" charset="0"/>
            </a:endParaRPr>
          </a:p>
          <a:p>
            <a:r>
              <a:rPr lang="es-AR" sz="1200" b="0" dirty="0">
                <a:solidFill>
                  <a:srgbClr val="808080"/>
                </a:solidFill>
                <a:effectLst/>
                <a:latin typeface="Consolas" panose="020B0609020204030204" pitchFamily="49" charset="0"/>
              </a:rPr>
              <a:t>&lt;/</a:t>
            </a:r>
            <a:r>
              <a:rPr lang="es-AR" sz="1200" b="0" dirty="0" err="1">
                <a:solidFill>
                  <a:srgbClr val="569CD6"/>
                </a:solidFill>
                <a:effectLst/>
                <a:latin typeface="Consolas" panose="020B0609020204030204" pitchFamily="49" charset="0"/>
              </a:rPr>
              <a:t>div</a:t>
            </a:r>
            <a:r>
              <a:rPr lang="es-AR" sz="1200" b="0" dirty="0">
                <a:solidFill>
                  <a:srgbClr val="808080"/>
                </a:solidFill>
                <a:effectLst/>
                <a:latin typeface="Consolas" panose="020B0609020204030204" pitchFamily="49" charset="0"/>
              </a:rPr>
              <a:t>&gt;</a:t>
            </a:r>
            <a:endParaRPr lang="es-AR" sz="1200"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4796B280-CC95-5666-09BB-CD2DD4DCC2E7}"/>
              </a:ext>
            </a:extLst>
          </p:cNvPr>
          <p:cNvSpPr txBox="1"/>
          <p:nvPr/>
        </p:nvSpPr>
        <p:spPr>
          <a:xfrm>
            <a:off x="144378" y="1234386"/>
            <a:ext cx="1379622" cy="307777"/>
          </a:xfrm>
          <a:prstGeom prst="rect">
            <a:avLst/>
          </a:prstGeom>
          <a:noFill/>
        </p:spPr>
        <p:txBody>
          <a:bodyPr wrap="square">
            <a:spAutoFit/>
          </a:bodyPr>
          <a:lstStyle/>
          <a:p>
            <a:pPr marL="0" marR="0" lvl="0" indent="0" rtl="0">
              <a:lnSpc>
                <a:spcPct val="100000"/>
              </a:lnSpc>
              <a:spcBef>
                <a:spcPts val="0"/>
              </a:spcBef>
              <a:spcAft>
                <a:spcPts val="0"/>
              </a:spcAft>
              <a:buClr>
                <a:schemeClr val="accent1"/>
              </a:buClr>
              <a:buSzPts val="2500"/>
              <a:buFont typeface="Montserrat ExtraBold"/>
              <a:buNone/>
            </a:pPr>
            <a:r>
              <a:rPr lang="es-AR" sz="1400" b="1" dirty="0">
                <a:solidFill>
                  <a:srgbClr val="333333"/>
                </a:solidFill>
                <a:latin typeface="Montserrat"/>
                <a:ea typeface="Montserrat"/>
                <a:cs typeface="Montserrat"/>
                <a:sym typeface="Montserrat ExtraBold"/>
              </a:rPr>
              <a:t>nuevo.html</a:t>
            </a:r>
          </a:p>
        </p:txBody>
      </p:sp>
    </p:spTree>
    <p:extLst>
      <p:ext uri="{BB962C8B-B14F-4D97-AF65-F5344CB8AC3E}">
        <p14:creationId xmlns:p14="http://schemas.microsoft.com/office/powerpoint/2010/main" val="234311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2" name="Google Shape;373;p15">
            <a:extLst>
              <a:ext uri="{FF2B5EF4-FFF2-40B4-BE49-F238E27FC236}">
                <a16:creationId xmlns:a16="http://schemas.microsoft.com/office/drawing/2014/main" id="{5DBF4D88-F6FC-31D1-EE29-AE5DB5F95FFA}"/>
              </a:ext>
            </a:extLst>
          </p:cNvPr>
          <p:cNvSpPr txBox="1"/>
          <p:nvPr/>
        </p:nvSpPr>
        <p:spPr>
          <a:xfrm>
            <a:off x="359611" y="661686"/>
            <a:ext cx="7263958" cy="5727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chemeClr val="accent1"/>
              </a:buClr>
              <a:buSzPts val="2500"/>
              <a:buFont typeface="Montserrat ExtraBold"/>
              <a:buNone/>
            </a:pPr>
            <a:r>
              <a:rPr lang="es-AR" sz="2500" b="1" dirty="0" err="1">
                <a:solidFill>
                  <a:srgbClr val="333333"/>
                </a:solidFill>
                <a:latin typeface="Montserrat"/>
                <a:ea typeface="Montserrat"/>
                <a:cs typeface="Montserrat"/>
                <a:sym typeface="Montserrat ExtraBold"/>
              </a:rPr>
              <a:t>Sobreescribiendo</a:t>
            </a:r>
            <a:r>
              <a:rPr lang="es-AR" sz="2500" b="1" dirty="0">
                <a:solidFill>
                  <a:srgbClr val="333333"/>
                </a:solidFill>
                <a:latin typeface="Montserrat"/>
                <a:ea typeface="Montserrat"/>
                <a:cs typeface="Montserrat"/>
                <a:sym typeface="Montserrat ExtraBold"/>
              </a:rPr>
              <a:t> modelo</a:t>
            </a:r>
            <a:endParaRPr sz="2500" b="1" dirty="0">
              <a:solidFill>
                <a:srgbClr val="333333"/>
              </a:solidFill>
              <a:latin typeface="Montserrat"/>
              <a:ea typeface="Montserrat"/>
              <a:cs typeface="Montserrat"/>
              <a:sym typeface="Montserrat ExtraBold"/>
            </a:endParaRPr>
          </a:p>
        </p:txBody>
      </p:sp>
      <p:sp>
        <p:nvSpPr>
          <p:cNvPr id="7" name="TextBox 6">
            <a:extLst>
              <a:ext uri="{FF2B5EF4-FFF2-40B4-BE49-F238E27FC236}">
                <a16:creationId xmlns:a16="http://schemas.microsoft.com/office/drawing/2014/main" id="{161EC11E-115E-EDB8-DE34-DE3FF79B62C8}"/>
              </a:ext>
            </a:extLst>
          </p:cNvPr>
          <p:cNvSpPr txBox="1"/>
          <p:nvPr/>
        </p:nvSpPr>
        <p:spPr>
          <a:xfrm>
            <a:off x="216569" y="1485384"/>
            <a:ext cx="8710862" cy="3016210"/>
          </a:xfrm>
          <a:prstGeom prst="rect">
            <a:avLst/>
          </a:prstGeom>
          <a:solidFill>
            <a:schemeClr val="tx1">
              <a:lumMod val="85000"/>
              <a:lumOff val="15000"/>
            </a:schemeClr>
          </a:solidFill>
        </p:spPr>
        <p:txBody>
          <a:bodyPr wrap="square">
            <a:spAutoFit/>
          </a:bodyPr>
          <a:lstStyle/>
          <a:p>
            <a:r>
              <a:rPr lang="es-AR" sz="1000" b="0" dirty="0" err="1">
                <a:solidFill>
                  <a:srgbClr val="569CD6"/>
                </a:solidFill>
                <a:effectLst/>
                <a:latin typeface="Consolas" panose="020B0609020204030204" pitchFamily="49" charset="0"/>
              </a:rPr>
              <a:t>class</a:t>
            </a:r>
            <a:r>
              <a:rPr lang="es-AR" sz="1000" b="0" dirty="0">
                <a:solidFill>
                  <a:srgbClr val="D4D4D4"/>
                </a:solidFill>
                <a:effectLst/>
                <a:latin typeface="Consolas" panose="020B0609020204030204" pitchFamily="49" charset="0"/>
              </a:rPr>
              <a:t> </a:t>
            </a:r>
            <a:r>
              <a:rPr lang="es-AR" sz="1000" b="0" dirty="0">
                <a:solidFill>
                  <a:srgbClr val="4EC9B0"/>
                </a:solidFill>
                <a:effectLst/>
                <a:latin typeface="Consolas" panose="020B0609020204030204" pitchFamily="49" charset="0"/>
              </a:rPr>
              <a:t>Estudiante</a:t>
            </a:r>
            <a:r>
              <a:rPr lang="es-AR" sz="1000" b="0" dirty="0">
                <a:solidFill>
                  <a:srgbClr val="D4D4D4"/>
                </a:solidFill>
                <a:effectLst/>
                <a:latin typeface="Consolas" panose="020B0609020204030204" pitchFamily="49" charset="0"/>
              </a:rPr>
              <a:t>(</a:t>
            </a:r>
            <a:r>
              <a:rPr lang="es-AR" sz="1000" b="0" dirty="0" err="1">
                <a:solidFill>
                  <a:srgbClr val="4EC9B0"/>
                </a:solidFill>
                <a:effectLst/>
                <a:latin typeface="Consolas" panose="020B0609020204030204" pitchFamily="49" charset="0"/>
              </a:rPr>
              <a:t>models</a:t>
            </a:r>
            <a:r>
              <a:rPr lang="es-AR" sz="1000" b="0" dirty="0" err="1">
                <a:solidFill>
                  <a:srgbClr val="D4D4D4"/>
                </a:solidFill>
                <a:effectLst/>
                <a:latin typeface="Consolas" panose="020B0609020204030204" pitchFamily="49" charset="0"/>
              </a:rPr>
              <a:t>.</a:t>
            </a:r>
            <a:r>
              <a:rPr lang="es-AR" sz="1000" b="0" dirty="0" err="1">
                <a:solidFill>
                  <a:srgbClr val="4EC9B0"/>
                </a:solidFill>
                <a:effectLst/>
                <a:latin typeface="Consolas" panose="020B0609020204030204" pitchFamily="49" charset="0"/>
              </a:rPr>
              <a:t>Model</a:t>
            </a:r>
            <a:r>
              <a:rPr lang="es-AR" sz="1000" b="0" dirty="0">
                <a:solidFill>
                  <a:srgbClr val="D4D4D4"/>
                </a:solidFill>
                <a:effectLst/>
                <a:latin typeface="Consolas" panose="020B0609020204030204" pitchFamily="49" charset="0"/>
              </a:rPr>
              <a:t>):</a:t>
            </a:r>
          </a:p>
          <a:p>
            <a:r>
              <a:rPr lang="es-AR" sz="1000" b="0" dirty="0">
                <a:solidFill>
                  <a:srgbClr val="D4D4D4"/>
                </a:solidFill>
                <a:effectLst/>
                <a:latin typeface="Consolas" panose="020B0609020204030204" pitchFamily="49" charset="0"/>
              </a:rPr>
              <a:t>    </a:t>
            </a:r>
            <a:r>
              <a:rPr lang="es-AR" sz="1000" b="0" dirty="0">
                <a:solidFill>
                  <a:srgbClr val="9CDCFE"/>
                </a:solidFill>
                <a:effectLst/>
                <a:latin typeface="Consolas" panose="020B0609020204030204" pitchFamily="49" charset="0"/>
              </a:rPr>
              <a:t>nombre</a:t>
            </a:r>
            <a:r>
              <a:rPr lang="es-AR" sz="1000" b="0" dirty="0">
                <a:solidFill>
                  <a:srgbClr val="D4D4D4"/>
                </a:solidFill>
                <a:effectLst/>
                <a:latin typeface="Consolas" panose="020B0609020204030204" pitchFamily="49" charset="0"/>
              </a:rPr>
              <a:t> = </a:t>
            </a:r>
            <a:r>
              <a:rPr lang="es-AR" sz="1000" b="0" dirty="0" err="1">
                <a:solidFill>
                  <a:srgbClr val="4EC9B0"/>
                </a:solidFill>
                <a:effectLst/>
                <a:latin typeface="Consolas" panose="020B0609020204030204" pitchFamily="49" charset="0"/>
              </a:rPr>
              <a:t>models</a:t>
            </a:r>
            <a:r>
              <a:rPr lang="es-AR" sz="1000" b="0" dirty="0" err="1">
                <a:solidFill>
                  <a:srgbClr val="D4D4D4"/>
                </a:solidFill>
                <a:effectLst/>
                <a:latin typeface="Consolas" panose="020B0609020204030204" pitchFamily="49" charset="0"/>
              </a:rPr>
              <a:t>.</a:t>
            </a:r>
            <a:r>
              <a:rPr lang="es-AR" sz="1000" b="0" dirty="0" err="1">
                <a:solidFill>
                  <a:srgbClr val="4EC9B0"/>
                </a:solidFill>
                <a:effectLst/>
                <a:latin typeface="Consolas" panose="020B0609020204030204" pitchFamily="49" charset="0"/>
              </a:rPr>
              <a:t>CharField</a:t>
            </a:r>
            <a:r>
              <a:rPr lang="es-AR" sz="1000" b="0" dirty="0">
                <a:solidFill>
                  <a:srgbClr val="D4D4D4"/>
                </a:solidFill>
                <a:effectLst/>
                <a:latin typeface="Consolas" panose="020B0609020204030204" pitchFamily="49" charset="0"/>
              </a:rPr>
              <a:t>(</a:t>
            </a:r>
            <a:r>
              <a:rPr lang="es-AR" sz="1000" b="0" dirty="0" err="1">
                <a:solidFill>
                  <a:srgbClr val="9CDCFE"/>
                </a:solidFill>
                <a:effectLst/>
                <a:latin typeface="Consolas" panose="020B0609020204030204" pitchFamily="49" charset="0"/>
              </a:rPr>
              <a:t>max_length</a:t>
            </a:r>
            <a:r>
              <a:rPr lang="es-AR" sz="1000" b="0" dirty="0">
                <a:solidFill>
                  <a:srgbClr val="D4D4D4"/>
                </a:solidFill>
                <a:effectLst/>
                <a:latin typeface="Consolas" panose="020B0609020204030204" pitchFamily="49" charset="0"/>
              </a:rPr>
              <a:t>=</a:t>
            </a:r>
            <a:r>
              <a:rPr lang="es-AR" sz="1000" b="0" dirty="0">
                <a:solidFill>
                  <a:srgbClr val="B5CEA8"/>
                </a:solidFill>
                <a:effectLst/>
                <a:latin typeface="Consolas" panose="020B0609020204030204" pitchFamily="49" charset="0"/>
              </a:rPr>
              <a:t>100</a:t>
            </a:r>
            <a:r>
              <a:rPr lang="es-AR" sz="1000" b="0" dirty="0">
                <a:solidFill>
                  <a:srgbClr val="D4D4D4"/>
                </a:solidFill>
                <a:effectLst/>
                <a:latin typeface="Consolas" panose="020B0609020204030204" pitchFamily="49" charset="0"/>
              </a:rPr>
              <a:t>, </a:t>
            </a:r>
            <a:r>
              <a:rPr lang="es-AR" sz="1000" b="0" dirty="0" err="1">
                <a:solidFill>
                  <a:srgbClr val="9CDCFE"/>
                </a:solidFill>
                <a:effectLst/>
                <a:latin typeface="Consolas" panose="020B0609020204030204" pitchFamily="49" charset="0"/>
              </a:rPr>
              <a:t>verbose_name</a:t>
            </a:r>
            <a:r>
              <a:rPr lang="es-AR" sz="1000" b="0" dirty="0">
                <a:solidFill>
                  <a:srgbClr val="D4D4D4"/>
                </a:solidFill>
                <a:effectLst/>
                <a:latin typeface="Consolas" panose="020B0609020204030204" pitchFamily="49" charset="0"/>
              </a:rPr>
              <a:t>=</a:t>
            </a:r>
            <a:r>
              <a:rPr lang="es-AR" sz="1000" b="0" dirty="0">
                <a:solidFill>
                  <a:srgbClr val="CE9178"/>
                </a:solidFill>
                <a:effectLst/>
                <a:latin typeface="Consolas" panose="020B0609020204030204" pitchFamily="49" charset="0"/>
              </a:rPr>
              <a:t>'Nombre'</a:t>
            </a:r>
            <a:r>
              <a:rPr lang="es-AR" sz="1000" b="0" dirty="0">
                <a:solidFill>
                  <a:srgbClr val="D4D4D4"/>
                </a:solidFill>
                <a:effectLst/>
                <a:latin typeface="Consolas" panose="020B0609020204030204" pitchFamily="49" charset="0"/>
              </a:rPr>
              <a:t>)</a:t>
            </a:r>
          </a:p>
          <a:p>
            <a:r>
              <a:rPr lang="es-AR" sz="1000" b="0" dirty="0">
                <a:solidFill>
                  <a:srgbClr val="D4D4D4"/>
                </a:solidFill>
                <a:effectLst/>
                <a:latin typeface="Consolas" panose="020B0609020204030204" pitchFamily="49" charset="0"/>
              </a:rPr>
              <a:t>    </a:t>
            </a:r>
            <a:r>
              <a:rPr lang="es-AR" sz="1000" b="0" dirty="0">
                <a:solidFill>
                  <a:srgbClr val="9CDCFE"/>
                </a:solidFill>
                <a:effectLst/>
                <a:latin typeface="Consolas" panose="020B0609020204030204" pitchFamily="49" charset="0"/>
              </a:rPr>
              <a:t>apellido</a:t>
            </a:r>
            <a:r>
              <a:rPr lang="es-AR" sz="1000" b="0" dirty="0">
                <a:solidFill>
                  <a:srgbClr val="D4D4D4"/>
                </a:solidFill>
                <a:effectLst/>
                <a:latin typeface="Consolas" panose="020B0609020204030204" pitchFamily="49" charset="0"/>
              </a:rPr>
              <a:t> = </a:t>
            </a:r>
            <a:r>
              <a:rPr lang="es-AR" sz="1000" b="0" dirty="0" err="1">
                <a:solidFill>
                  <a:srgbClr val="4EC9B0"/>
                </a:solidFill>
                <a:effectLst/>
                <a:latin typeface="Consolas" panose="020B0609020204030204" pitchFamily="49" charset="0"/>
              </a:rPr>
              <a:t>models</a:t>
            </a:r>
            <a:r>
              <a:rPr lang="es-AR" sz="1000" b="0" dirty="0" err="1">
                <a:solidFill>
                  <a:srgbClr val="D4D4D4"/>
                </a:solidFill>
                <a:effectLst/>
                <a:latin typeface="Consolas" panose="020B0609020204030204" pitchFamily="49" charset="0"/>
              </a:rPr>
              <a:t>.</a:t>
            </a:r>
            <a:r>
              <a:rPr lang="es-AR" sz="1000" b="0" dirty="0" err="1">
                <a:solidFill>
                  <a:srgbClr val="4EC9B0"/>
                </a:solidFill>
                <a:effectLst/>
                <a:latin typeface="Consolas" panose="020B0609020204030204" pitchFamily="49" charset="0"/>
              </a:rPr>
              <a:t>CharField</a:t>
            </a:r>
            <a:r>
              <a:rPr lang="es-AR" sz="1000" b="0" dirty="0">
                <a:solidFill>
                  <a:srgbClr val="D4D4D4"/>
                </a:solidFill>
                <a:effectLst/>
                <a:latin typeface="Consolas" panose="020B0609020204030204" pitchFamily="49" charset="0"/>
              </a:rPr>
              <a:t>(</a:t>
            </a:r>
            <a:r>
              <a:rPr lang="es-AR" sz="1000" b="0" dirty="0" err="1">
                <a:solidFill>
                  <a:srgbClr val="9CDCFE"/>
                </a:solidFill>
                <a:effectLst/>
                <a:latin typeface="Consolas" panose="020B0609020204030204" pitchFamily="49" charset="0"/>
              </a:rPr>
              <a:t>max_length</a:t>
            </a:r>
            <a:r>
              <a:rPr lang="es-AR" sz="1000" b="0" dirty="0">
                <a:solidFill>
                  <a:srgbClr val="D4D4D4"/>
                </a:solidFill>
                <a:effectLst/>
                <a:latin typeface="Consolas" panose="020B0609020204030204" pitchFamily="49" charset="0"/>
              </a:rPr>
              <a:t>=</a:t>
            </a:r>
            <a:r>
              <a:rPr lang="es-AR" sz="1000" b="0" dirty="0">
                <a:solidFill>
                  <a:srgbClr val="B5CEA8"/>
                </a:solidFill>
                <a:effectLst/>
                <a:latin typeface="Consolas" panose="020B0609020204030204" pitchFamily="49" charset="0"/>
              </a:rPr>
              <a:t>150</a:t>
            </a:r>
            <a:r>
              <a:rPr lang="es-AR" sz="1000" b="0" dirty="0">
                <a:solidFill>
                  <a:srgbClr val="D4D4D4"/>
                </a:solidFill>
                <a:effectLst/>
                <a:latin typeface="Consolas" panose="020B0609020204030204" pitchFamily="49" charset="0"/>
              </a:rPr>
              <a:t>, </a:t>
            </a:r>
            <a:r>
              <a:rPr lang="es-AR" sz="1000" b="0" dirty="0" err="1">
                <a:solidFill>
                  <a:srgbClr val="9CDCFE"/>
                </a:solidFill>
                <a:effectLst/>
                <a:latin typeface="Consolas" panose="020B0609020204030204" pitchFamily="49" charset="0"/>
              </a:rPr>
              <a:t>verbose_name</a:t>
            </a:r>
            <a:r>
              <a:rPr lang="es-AR" sz="1000" b="0" dirty="0">
                <a:solidFill>
                  <a:srgbClr val="D4D4D4"/>
                </a:solidFill>
                <a:effectLst/>
                <a:latin typeface="Consolas" panose="020B0609020204030204" pitchFamily="49" charset="0"/>
              </a:rPr>
              <a:t>=</a:t>
            </a:r>
            <a:r>
              <a:rPr lang="es-AR" sz="1000" b="0" dirty="0">
                <a:solidFill>
                  <a:srgbClr val="CE9178"/>
                </a:solidFill>
                <a:effectLst/>
                <a:latin typeface="Consolas" panose="020B0609020204030204" pitchFamily="49" charset="0"/>
              </a:rPr>
              <a:t>'Apellido'</a:t>
            </a:r>
            <a:r>
              <a:rPr lang="es-AR" sz="1000" b="0" dirty="0">
                <a:solidFill>
                  <a:srgbClr val="D4D4D4"/>
                </a:solidFill>
                <a:effectLst/>
                <a:latin typeface="Consolas" panose="020B0609020204030204" pitchFamily="49" charset="0"/>
              </a:rPr>
              <a:t>)</a:t>
            </a:r>
          </a:p>
          <a:p>
            <a:r>
              <a:rPr lang="es-AR" sz="1000" b="0" dirty="0">
                <a:solidFill>
                  <a:srgbClr val="D4D4D4"/>
                </a:solidFill>
                <a:effectLst/>
                <a:latin typeface="Consolas" panose="020B0609020204030204" pitchFamily="49" charset="0"/>
              </a:rPr>
              <a:t>    </a:t>
            </a:r>
            <a:r>
              <a:rPr lang="es-AR" sz="1000" b="0" dirty="0">
                <a:solidFill>
                  <a:srgbClr val="9CDCFE"/>
                </a:solidFill>
                <a:effectLst/>
                <a:latin typeface="Consolas" panose="020B0609020204030204" pitchFamily="49" charset="0"/>
              </a:rPr>
              <a:t>email</a:t>
            </a:r>
            <a:r>
              <a:rPr lang="es-AR" sz="1000" b="0" dirty="0">
                <a:solidFill>
                  <a:srgbClr val="D4D4D4"/>
                </a:solidFill>
                <a:effectLst/>
                <a:latin typeface="Consolas" panose="020B0609020204030204" pitchFamily="49" charset="0"/>
              </a:rPr>
              <a:t> = </a:t>
            </a:r>
            <a:r>
              <a:rPr lang="es-AR" sz="1000" b="0" dirty="0" err="1">
                <a:solidFill>
                  <a:srgbClr val="4EC9B0"/>
                </a:solidFill>
                <a:effectLst/>
                <a:latin typeface="Consolas" panose="020B0609020204030204" pitchFamily="49" charset="0"/>
              </a:rPr>
              <a:t>models</a:t>
            </a:r>
            <a:r>
              <a:rPr lang="es-AR" sz="1000" b="0" dirty="0" err="1">
                <a:solidFill>
                  <a:srgbClr val="D4D4D4"/>
                </a:solidFill>
                <a:effectLst/>
                <a:latin typeface="Consolas" panose="020B0609020204030204" pitchFamily="49" charset="0"/>
              </a:rPr>
              <a:t>.</a:t>
            </a:r>
            <a:r>
              <a:rPr lang="es-AR" sz="1000" b="0" dirty="0" err="1">
                <a:solidFill>
                  <a:srgbClr val="4EC9B0"/>
                </a:solidFill>
                <a:effectLst/>
                <a:latin typeface="Consolas" panose="020B0609020204030204" pitchFamily="49" charset="0"/>
              </a:rPr>
              <a:t>EmailField</a:t>
            </a:r>
            <a:r>
              <a:rPr lang="es-AR" sz="1000" b="0" dirty="0">
                <a:solidFill>
                  <a:srgbClr val="D4D4D4"/>
                </a:solidFill>
                <a:effectLst/>
                <a:latin typeface="Consolas" panose="020B0609020204030204" pitchFamily="49" charset="0"/>
              </a:rPr>
              <a:t>(</a:t>
            </a:r>
            <a:r>
              <a:rPr lang="es-AR" sz="1000" b="0" dirty="0" err="1">
                <a:solidFill>
                  <a:srgbClr val="9CDCFE"/>
                </a:solidFill>
                <a:effectLst/>
                <a:latin typeface="Consolas" panose="020B0609020204030204" pitchFamily="49" charset="0"/>
              </a:rPr>
              <a:t>max_length</a:t>
            </a:r>
            <a:r>
              <a:rPr lang="es-AR" sz="1000" b="0" dirty="0">
                <a:solidFill>
                  <a:srgbClr val="D4D4D4"/>
                </a:solidFill>
                <a:effectLst/>
                <a:latin typeface="Consolas" panose="020B0609020204030204" pitchFamily="49" charset="0"/>
              </a:rPr>
              <a:t>=</a:t>
            </a:r>
            <a:r>
              <a:rPr lang="es-AR" sz="1000" b="0" dirty="0">
                <a:solidFill>
                  <a:srgbClr val="B5CEA8"/>
                </a:solidFill>
                <a:effectLst/>
                <a:latin typeface="Consolas" panose="020B0609020204030204" pitchFamily="49" charset="0"/>
              </a:rPr>
              <a:t>150</a:t>
            </a:r>
            <a:r>
              <a:rPr lang="es-AR" sz="1000" b="0" dirty="0">
                <a:solidFill>
                  <a:srgbClr val="D4D4D4"/>
                </a:solidFill>
                <a:effectLst/>
                <a:latin typeface="Consolas" panose="020B0609020204030204" pitchFamily="49" charset="0"/>
              </a:rPr>
              <a:t>, </a:t>
            </a:r>
            <a:r>
              <a:rPr lang="es-AR" sz="1000" b="0" dirty="0" err="1">
                <a:solidFill>
                  <a:srgbClr val="9CDCFE"/>
                </a:solidFill>
                <a:effectLst/>
                <a:latin typeface="Consolas" panose="020B0609020204030204" pitchFamily="49" charset="0"/>
              </a:rPr>
              <a:t>verbose_name</a:t>
            </a:r>
            <a:r>
              <a:rPr lang="es-AR" sz="1000" b="0" dirty="0">
                <a:solidFill>
                  <a:srgbClr val="D4D4D4"/>
                </a:solidFill>
                <a:effectLst/>
                <a:latin typeface="Consolas" panose="020B0609020204030204" pitchFamily="49" charset="0"/>
              </a:rPr>
              <a:t>=</a:t>
            </a:r>
            <a:r>
              <a:rPr lang="es-AR" sz="1000" b="0" dirty="0">
                <a:solidFill>
                  <a:srgbClr val="CE9178"/>
                </a:solidFill>
                <a:effectLst/>
                <a:latin typeface="Consolas" panose="020B0609020204030204" pitchFamily="49" charset="0"/>
              </a:rPr>
              <a:t>'Email'</a:t>
            </a:r>
            <a:r>
              <a:rPr lang="es-AR" sz="1000" b="0" dirty="0">
                <a:solidFill>
                  <a:srgbClr val="D4D4D4"/>
                </a:solidFill>
                <a:effectLst/>
                <a:latin typeface="Consolas" panose="020B0609020204030204" pitchFamily="49" charset="0"/>
              </a:rPr>
              <a:t>)</a:t>
            </a:r>
          </a:p>
          <a:p>
            <a:r>
              <a:rPr lang="es-AR" sz="1000" b="0" dirty="0">
                <a:solidFill>
                  <a:srgbClr val="D4D4D4"/>
                </a:solidFill>
                <a:effectLst/>
                <a:latin typeface="Consolas" panose="020B0609020204030204" pitchFamily="49" charset="0"/>
              </a:rPr>
              <a:t>    </a:t>
            </a:r>
            <a:r>
              <a:rPr lang="es-AR" sz="1000" b="0" dirty="0" err="1">
                <a:solidFill>
                  <a:srgbClr val="9CDCFE"/>
                </a:solidFill>
                <a:effectLst/>
                <a:latin typeface="Consolas" panose="020B0609020204030204" pitchFamily="49" charset="0"/>
              </a:rPr>
              <a:t>dni</a:t>
            </a:r>
            <a:r>
              <a:rPr lang="es-AR" sz="1000" b="0" dirty="0">
                <a:solidFill>
                  <a:srgbClr val="D4D4D4"/>
                </a:solidFill>
                <a:effectLst/>
                <a:latin typeface="Consolas" panose="020B0609020204030204" pitchFamily="49" charset="0"/>
              </a:rPr>
              <a:t> = </a:t>
            </a:r>
            <a:r>
              <a:rPr lang="es-AR" sz="1000" b="0" dirty="0" err="1">
                <a:solidFill>
                  <a:srgbClr val="4EC9B0"/>
                </a:solidFill>
                <a:effectLst/>
                <a:latin typeface="Consolas" panose="020B0609020204030204" pitchFamily="49" charset="0"/>
              </a:rPr>
              <a:t>models</a:t>
            </a:r>
            <a:r>
              <a:rPr lang="es-AR" sz="1000" b="0" dirty="0" err="1">
                <a:solidFill>
                  <a:srgbClr val="D4D4D4"/>
                </a:solidFill>
                <a:effectLst/>
                <a:latin typeface="Consolas" panose="020B0609020204030204" pitchFamily="49" charset="0"/>
              </a:rPr>
              <a:t>.</a:t>
            </a:r>
            <a:r>
              <a:rPr lang="es-AR" sz="1000" b="0" dirty="0" err="1">
                <a:solidFill>
                  <a:srgbClr val="4EC9B0"/>
                </a:solidFill>
                <a:effectLst/>
                <a:latin typeface="Consolas" panose="020B0609020204030204" pitchFamily="49" charset="0"/>
              </a:rPr>
              <a:t>BigIntegerField</a:t>
            </a:r>
            <a:r>
              <a:rPr lang="es-AR" sz="1000" b="0" dirty="0">
                <a:solidFill>
                  <a:srgbClr val="D4D4D4"/>
                </a:solidFill>
                <a:effectLst/>
                <a:latin typeface="Consolas" panose="020B0609020204030204" pitchFamily="49" charset="0"/>
              </a:rPr>
              <a:t>(</a:t>
            </a:r>
            <a:r>
              <a:rPr lang="es-AR" sz="1000" b="0" dirty="0" err="1">
                <a:solidFill>
                  <a:srgbClr val="9CDCFE"/>
                </a:solidFill>
                <a:effectLst/>
                <a:latin typeface="Consolas" panose="020B0609020204030204" pitchFamily="49" charset="0"/>
              </a:rPr>
              <a:t>verbose_name</a:t>
            </a:r>
            <a:r>
              <a:rPr lang="es-AR" sz="1000" b="0" dirty="0">
                <a:solidFill>
                  <a:srgbClr val="D4D4D4"/>
                </a:solidFill>
                <a:effectLst/>
                <a:latin typeface="Consolas" panose="020B0609020204030204" pitchFamily="49" charset="0"/>
              </a:rPr>
              <a:t>=</a:t>
            </a:r>
            <a:r>
              <a:rPr lang="es-AR" sz="1000" b="0" dirty="0">
                <a:solidFill>
                  <a:srgbClr val="CE9178"/>
                </a:solidFill>
                <a:effectLst/>
                <a:latin typeface="Consolas" panose="020B0609020204030204" pitchFamily="49" charset="0"/>
              </a:rPr>
              <a:t>'DNI'</a:t>
            </a:r>
            <a:r>
              <a:rPr lang="es-AR" sz="1000" b="0" dirty="0">
                <a:solidFill>
                  <a:srgbClr val="D4D4D4"/>
                </a:solidFill>
                <a:effectLst/>
                <a:latin typeface="Consolas" panose="020B0609020204030204" pitchFamily="49" charset="0"/>
              </a:rPr>
              <a:t>)</a:t>
            </a:r>
          </a:p>
          <a:p>
            <a:br>
              <a:rPr lang="es-AR" sz="1000" b="0" dirty="0">
                <a:solidFill>
                  <a:srgbClr val="D4D4D4"/>
                </a:solidFill>
                <a:effectLst/>
                <a:latin typeface="Consolas" panose="020B0609020204030204" pitchFamily="49" charset="0"/>
              </a:rPr>
            </a:br>
            <a:r>
              <a:rPr lang="es-AR" sz="1000" b="0" dirty="0">
                <a:solidFill>
                  <a:srgbClr val="D4D4D4"/>
                </a:solidFill>
                <a:effectLst/>
                <a:latin typeface="Consolas" panose="020B0609020204030204" pitchFamily="49" charset="0"/>
              </a:rPr>
              <a:t>    </a:t>
            </a:r>
            <a:r>
              <a:rPr lang="es-AR" sz="1000" b="0" dirty="0" err="1">
                <a:solidFill>
                  <a:srgbClr val="569CD6"/>
                </a:solidFill>
                <a:effectLst/>
                <a:latin typeface="Consolas" panose="020B0609020204030204" pitchFamily="49" charset="0"/>
              </a:rPr>
              <a:t>def</a:t>
            </a:r>
            <a:r>
              <a:rPr lang="es-AR" sz="1000" b="0" dirty="0">
                <a:solidFill>
                  <a:srgbClr val="D4D4D4"/>
                </a:solidFill>
                <a:effectLst/>
                <a:latin typeface="Consolas" panose="020B0609020204030204" pitchFamily="49" charset="0"/>
              </a:rPr>
              <a:t> </a:t>
            </a:r>
            <a:r>
              <a:rPr lang="es-AR" sz="1000" b="0" dirty="0">
                <a:solidFill>
                  <a:srgbClr val="DCDCAA"/>
                </a:solidFill>
                <a:effectLst/>
                <a:latin typeface="Consolas" panose="020B0609020204030204" pitchFamily="49" charset="0"/>
              </a:rPr>
              <a:t>__</a:t>
            </a:r>
            <a:r>
              <a:rPr lang="es-AR" sz="1000" b="0" dirty="0" err="1">
                <a:solidFill>
                  <a:srgbClr val="DCDCAA"/>
                </a:solidFill>
                <a:effectLst/>
                <a:latin typeface="Consolas" panose="020B0609020204030204" pitchFamily="49" charset="0"/>
              </a:rPr>
              <a:t>str</a:t>
            </a:r>
            <a:r>
              <a:rPr lang="es-AR" sz="1000" b="0" dirty="0">
                <a:solidFill>
                  <a:srgbClr val="DCDCAA"/>
                </a:solidFill>
                <a:effectLst/>
                <a:latin typeface="Consolas" panose="020B0609020204030204" pitchFamily="49" charset="0"/>
              </a:rPr>
              <a:t>__</a:t>
            </a:r>
            <a:r>
              <a:rPr lang="es-AR" sz="1000" b="0" dirty="0">
                <a:solidFill>
                  <a:srgbClr val="D4D4D4"/>
                </a:solidFill>
                <a:effectLst/>
                <a:latin typeface="Consolas" panose="020B0609020204030204" pitchFamily="49" charset="0"/>
              </a:rPr>
              <a:t>(</a:t>
            </a:r>
            <a:r>
              <a:rPr lang="es-AR" sz="1000" b="0" dirty="0" err="1">
                <a:solidFill>
                  <a:srgbClr val="9CDCFE"/>
                </a:solidFill>
                <a:effectLst/>
                <a:latin typeface="Consolas" panose="020B0609020204030204" pitchFamily="49" charset="0"/>
              </a:rPr>
              <a:t>self</a:t>
            </a:r>
            <a:r>
              <a:rPr lang="es-AR" sz="1000" b="0" dirty="0">
                <a:solidFill>
                  <a:srgbClr val="D4D4D4"/>
                </a:solidFill>
                <a:effectLst/>
                <a:latin typeface="Consolas" panose="020B0609020204030204" pitchFamily="49" charset="0"/>
              </a:rPr>
              <a:t>):</a:t>
            </a:r>
          </a:p>
          <a:p>
            <a:r>
              <a:rPr lang="es-AR" sz="1000" b="0" dirty="0">
                <a:solidFill>
                  <a:srgbClr val="D4D4D4"/>
                </a:solidFill>
                <a:effectLst/>
                <a:latin typeface="Consolas" panose="020B0609020204030204" pitchFamily="49" charset="0"/>
              </a:rPr>
              <a:t>        </a:t>
            </a:r>
            <a:r>
              <a:rPr lang="es-AR" sz="1000" b="0" dirty="0" err="1">
                <a:solidFill>
                  <a:srgbClr val="C586C0"/>
                </a:solidFill>
                <a:effectLst/>
                <a:latin typeface="Consolas" panose="020B0609020204030204" pitchFamily="49" charset="0"/>
              </a:rPr>
              <a:t>return</a:t>
            </a:r>
            <a:r>
              <a:rPr lang="es-AR" sz="1000" b="0" dirty="0">
                <a:solidFill>
                  <a:srgbClr val="D4D4D4"/>
                </a:solidFill>
                <a:effectLst/>
                <a:latin typeface="Consolas" panose="020B0609020204030204" pitchFamily="49" charset="0"/>
              </a:rPr>
              <a:t> </a:t>
            </a:r>
            <a:r>
              <a:rPr lang="es-AR" sz="1000" b="0" dirty="0" err="1">
                <a:solidFill>
                  <a:srgbClr val="569CD6"/>
                </a:solidFill>
                <a:effectLst/>
                <a:latin typeface="Consolas" panose="020B0609020204030204" pitchFamily="49" charset="0"/>
              </a:rPr>
              <a:t>f</a:t>
            </a:r>
            <a:r>
              <a:rPr lang="es-AR" sz="1000" b="0" dirty="0" err="1">
                <a:solidFill>
                  <a:srgbClr val="CE9178"/>
                </a:solidFill>
                <a:effectLst/>
                <a:latin typeface="Consolas" panose="020B0609020204030204" pitchFamily="49" charset="0"/>
              </a:rPr>
              <a:t>"DNI</a:t>
            </a:r>
            <a:r>
              <a:rPr lang="es-AR" sz="1000" b="0" dirty="0">
                <a:solidFill>
                  <a:srgbClr val="CE9178"/>
                </a:solidFill>
                <a:effectLst/>
                <a:latin typeface="Consolas" panose="020B0609020204030204" pitchFamily="49" charset="0"/>
              </a:rPr>
              <a:t>: </a:t>
            </a:r>
            <a:r>
              <a:rPr lang="es-AR" sz="1000" b="0" dirty="0">
                <a:solidFill>
                  <a:srgbClr val="569CD6"/>
                </a:solidFill>
                <a:effectLst/>
                <a:latin typeface="Consolas" panose="020B0609020204030204" pitchFamily="49" charset="0"/>
              </a:rPr>
              <a:t>{</a:t>
            </a:r>
            <a:r>
              <a:rPr lang="es-AR" sz="1000" b="0" dirty="0" err="1">
                <a:solidFill>
                  <a:srgbClr val="9CDCFE"/>
                </a:solidFill>
                <a:effectLst/>
                <a:latin typeface="Consolas" panose="020B0609020204030204" pitchFamily="49" charset="0"/>
              </a:rPr>
              <a:t>self</a:t>
            </a:r>
            <a:r>
              <a:rPr lang="es-AR" sz="1000" b="0" dirty="0" err="1">
                <a:solidFill>
                  <a:srgbClr val="D4D4D4"/>
                </a:solidFill>
                <a:effectLst/>
                <a:latin typeface="Consolas" panose="020B0609020204030204" pitchFamily="49" charset="0"/>
              </a:rPr>
              <a:t>.</a:t>
            </a:r>
            <a:r>
              <a:rPr lang="es-AR" sz="1000" b="0" dirty="0" err="1">
                <a:solidFill>
                  <a:srgbClr val="9CDCFE"/>
                </a:solidFill>
                <a:effectLst/>
                <a:latin typeface="Consolas" panose="020B0609020204030204" pitchFamily="49" charset="0"/>
              </a:rPr>
              <a:t>dni</a:t>
            </a:r>
            <a:r>
              <a:rPr lang="es-AR" sz="1000" b="0" dirty="0">
                <a:solidFill>
                  <a:srgbClr val="569CD6"/>
                </a:solidFill>
                <a:effectLst/>
                <a:latin typeface="Consolas" panose="020B0609020204030204" pitchFamily="49" charset="0"/>
              </a:rPr>
              <a:t>}</a:t>
            </a:r>
            <a:r>
              <a:rPr lang="es-AR" sz="1000" b="0" dirty="0">
                <a:solidFill>
                  <a:srgbClr val="CE9178"/>
                </a:solidFill>
                <a:effectLst/>
                <a:latin typeface="Consolas" panose="020B0609020204030204" pitchFamily="49" charset="0"/>
              </a:rPr>
              <a:t> - </a:t>
            </a:r>
            <a:r>
              <a:rPr lang="es-AR" sz="1000" b="0" dirty="0">
                <a:solidFill>
                  <a:srgbClr val="569CD6"/>
                </a:solidFill>
                <a:effectLst/>
                <a:latin typeface="Consolas" panose="020B0609020204030204" pitchFamily="49" charset="0"/>
              </a:rPr>
              <a:t>{</a:t>
            </a:r>
            <a:r>
              <a:rPr lang="es-AR" sz="1000" b="0" dirty="0" err="1">
                <a:solidFill>
                  <a:srgbClr val="9CDCFE"/>
                </a:solidFill>
                <a:effectLst/>
                <a:latin typeface="Consolas" panose="020B0609020204030204" pitchFamily="49" charset="0"/>
              </a:rPr>
              <a:t>self</a:t>
            </a:r>
            <a:r>
              <a:rPr lang="es-AR" sz="1000" b="0" dirty="0" err="1">
                <a:solidFill>
                  <a:srgbClr val="D4D4D4"/>
                </a:solidFill>
                <a:effectLst/>
                <a:latin typeface="Consolas" panose="020B0609020204030204" pitchFamily="49" charset="0"/>
              </a:rPr>
              <a:t>.</a:t>
            </a:r>
            <a:r>
              <a:rPr lang="es-AR" sz="1000" b="0" dirty="0" err="1">
                <a:solidFill>
                  <a:srgbClr val="9CDCFE"/>
                </a:solidFill>
                <a:effectLst/>
                <a:latin typeface="Consolas" panose="020B0609020204030204" pitchFamily="49" charset="0"/>
              </a:rPr>
              <a:t>apellido</a:t>
            </a:r>
            <a:r>
              <a:rPr lang="es-AR" sz="1000" b="0" dirty="0">
                <a:solidFill>
                  <a:srgbClr val="569CD6"/>
                </a:solidFill>
                <a:effectLst/>
                <a:latin typeface="Consolas" panose="020B0609020204030204" pitchFamily="49" charset="0"/>
              </a:rPr>
              <a:t>}</a:t>
            </a:r>
            <a:r>
              <a:rPr lang="es-AR" sz="1000" b="0" dirty="0">
                <a:solidFill>
                  <a:srgbClr val="CE9178"/>
                </a:solidFill>
                <a:effectLst/>
                <a:latin typeface="Consolas" panose="020B0609020204030204" pitchFamily="49" charset="0"/>
              </a:rPr>
              <a:t>, </a:t>
            </a:r>
            <a:r>
              <a:rPr lang="es-AR" sz="1000" b="0" dirty="0">
                <a:solidFill>
                  <a:srgbClr val="569CD6"/>
                </a:solidFill>
                <a:effectLst/>
                <a:latin typeface="Consolas" panose="020B0609020204030204" pitchFamily="49" charset="0"/>
              </a:rPr>
              <a:t>{</a:t>
            </a:r>
            <a:r>
              <a:rPr lang="es-AR" sz="1000" b="0" dirty="0" err="1">
                <a:solidFill>
                  <a:srgbClr val="9CDCFE"/>
                </a:solidFill>
                <a:effectLst/>
                <a:latin typeface="Consolas" panose="020B0609020204030204" pitchFamily="49" charset="0"/>
              </a:rPr>
              <a:t>self</a:t>
            </a:r>
            <a:r>
              <a:rPr lang="es-AR" sz="1000" b="0" dirty="0" err="1">
                <a:solidFill>
                  <a:srgbClr val="D4D4D4"/>
                </a:solidFill>
                <a:effectLst/>
                <a:latin typeface="Consolas" panose="020B0609020204030204" pitchFamily="49" charset="0"/>
              </a:rPr>
              <a:t>.</a:t>
            </a:r>
            <a:r>
              <a:rPr lang="es-AR" sz="1000" b="0" dirty="0" err="1">
                <a:solidFill>
                  <a:srgbClr val="9CDCFE"/>
                </a:solidFill>
                <a:effectLst/>
                <a:latin typeface="Consolas" panose="020B0609020204030204" pitchFamily="49" charset="0"/>
              </a:rPr>
              <a:t>nombre</a:t>
            </a:r>
            <a:r>
              <a:rPr lang="es-AR" sz="1000" b="0" dirty="0">
                <a:solidFill>
                  <a:srgbClr val="569CD6"/>
                </a:solidFill>
                <a:effectLst/>
                <a:latin typeface="Consolas" panose="020B0609020204030204" pitchFamily="49" charset="0"/>
              </a:rPr>
              <a:t>}</a:t>
            </a:r>
            <a:r>
              <a:rPr lang="es-AR" sz="1000" b="0" dirty="0">
                <a:solidFill>
                  <a:srgbClr val="CE9178"/>
                </a:solidFill>
                <a:effectLst/>
                <a:latin typeface="Consolas" panose="020B0609020204030204" pitchFamily="49" charset="0"/>
              </a:rPr>
              <a:t>"</a:t>
            </a:r>
            <a:endParaRPr lang="es-AR" sz="1000" b="0" dirty="0">
              <a:solidFill>
                <a:srgbClr val="D4D4D4"/>
              </a:solidFill>
              <a:effectLst/>
              <a:latin typeface="Consolas" panose="020B0609020204030204" pitchFamily="49" charset="0"/>
            </a:endParaRPr>
          </a:p>
          <a:p>
            <a:br>
              <a:rPr lang="es-AR" sz="1000" b="0" dirty="0">
                <a:solidFill>
                  <a:srgbClr val="D4D4D4"/>
                </a:solidFill>
                <a:effectLst/>
                <a:latin typeface="Consolas" panose="020B0609020204030204" pitchFamily="49" charset="0"/>
              </a:rPr>
            </a:br>
            <a:r>
              <a:rPr lang="es-AR" sz="1000" b="0" dirty="0">
                <a:solidFill>
                  <a:srgbClr val="D4D4D4"/>
                </a:solidFill>
                <a:effectLst/>
                <a:latin typeface="Consolas" panose="020B0609020204030204" pitchFamily="49" charset="0"/>
              </a:rPr>
              <a:t>    </a:t>
            </a:r>
            <a:r>
              <a:rPr lang="es-AR" sz="1000" b="0" dirty="0" err="1">
                <a:solidFill>
                  <a:srgbClr val="569CD6"/>
                </a:solidFill>
                <a:effectLst/>
                <a:latin typeface="Consolas" panose="020B0609020204030204" pitchFamily="49" charset="0"/>
              </a:rPr>
              <a:t>def</a:t>
            </a:r>
            <a:r>
              <a:rPr lang="es-AR" sz="1000" b="0" dirty="0">
                <a:solidFill>
                  <a:srgbClr val="D4D4D4"/>
                </a:solidFill>
                <a:effectLst/>
                <a:latin typeface="Consolas" panose="020B0609020204030204" pitchFamily="49" charset="0"/>
              </a:rPr>
              <a:t> </a:t>
            </a:r>
            <a:r>
              <a:rPr lang="es-AR" sz="1000" b="0" dirty="0" err="1">
                <a:solidFill>
                  <a:srgbClr val="DCDCAA"/>
                </a:solidFill>
                <a:effectLst/>
                <a:latin typeface="Consolas" panose="020B0609020204030204" pitchFamily="49" charset="0"/>
              </a:rPr>
              <a:t>save</a:t>
            </a:r>
            <a:r>
              <a:rPr lang="es-AR" sz="1000" b="0" dirty="0">
                <a:solidFill>
                  <a:srgbClr val="D4D4D4"/>
                </a:solidFill>
                <a:effectLst/>
                <a:latin typeface="Consolas" panose="020B0609020204030204" pitchFamily="49" charset="0"/>
              </a:rPr>
              <a:t>(</a:t>
            </a:r>
            <a:r>
              <a:rPr lang="es-AR" sz="1000" b="0" dirty="0" err="1">
                <a:solidFill>
                  <a:srgbClr val="9CDCFE"/>
                </a:solidFill>
                <a:effectLst/>
                <a:latin typeface="Consolas" panose="020B0609020204030204" pitchFamily="49" charset="0"/>
              </a:rPr>
              <a:t>self</a:t>
            </a:r>
            <a:r>
              <a:rPr lang="es-AR" sz="1000" b="0" dirty="0">
                <a:solidFill>
                  <a:srgbClr val="D4D4D4"/>
                </a:solidFill>
                <a:effectLst/>
                <a:latin typeface="Consolas" panose="020B0609020204030204" pitchFamily="49" charset="0"/>
              </a:rPr>
              <a:t>, *</a:t>
            </a:r>
            <a:r>
              <a:rPr lang="es-AR" sz="1000" b="0" dirty="0" err="1">
                <a:solidFill>
                  <a:srgbClr val="9CDCFE"/>
                </a:solidFill>
                <a:effectLst/>
                <a:latin typeface="Consolas" panose="020B0609020204030204" pitchFamily="49" charset="0"/>
              </a:rPr>
              <a:t>args</a:t>
            </a:r>
            <a:r>
              <a:rPr lang="es-AR" sz="1000" b="0" dirty="0">
                <a:solidFill>
                  <a:srgbClr val="D4D4D4"/>
                </a:solidFill>
                <a:effectLst/>
                <a:latin typeface="Consolas" panose="020B0609020204030204" pitchFamily="49" charset="0"/>
              </a:rPr>
              <a:t>, **</a:t>
            </a:r>
            <a:r>
              <a:rPr lang="es-AR" sz="1000" b="0" dirty="0" err="1">
                <a:solidFill>
                  <a:srgbClr val="9CDCFE"/>
                </a:solidFill>
                <a:effectLst/>
                <a:latin typeface="Consolas" panose="020B0609020204030204" pitchFamily="49" charset="0"/>
              </a:rPr>
              <a:t>kwargs</a:t>
            </a:r>
            <a:r>
              <a:rPr lang="es-AR" sz="1000" b="0" dirty="0">
                <a:solidFill>
                  <a:srgbClr val="D4D4D4"/>
                </a:solidFill>
                <a:effectLst/>
                <a:latin typeface="Consolas" panose="020B0609020204030204" pitchFamily="49" charset="0"/>
              </a:rPr>
              <a:t>):</a:t>
            </a:r>
          </a:p>
          <a:p>
            <a:r>
              <a:rPr lang="es-AR" sz="1000" b="0" dirty="0">
                <a:solidFill>
                  <a:srgbClr val="D4D4D4"/>
                </a:solidFill>
                <a:effectLst/>
                <a:latin typeface="Consolas" panose="020B0609020204030204" pitchFamily="49" charset="0"/>
              </a:rPr>
              <a:t>        </a:t>
            </a:r>
            <a:r>
              <a:rPr lang="es-AR" sz="1000" b="0" dirty="0" err="1">
                <a:solidFill>
                  <a:srgbClr val="C586C0"/>
                </a:solidFill>
                <a:effectLst/>
                <a:latin typeface="Consolas" panose="020B0609020204030204" pitchFamily="49" charset="0"/>
              </a:rPr>
              <a:t>if</a:t>
            </a:r>
            <a:r>
              <a:rPr lang="es-AR" sz="1000" b="0" dirty="0">
                <a:solidFill>
                  <a:srgbClr val="D4D4D4"/>
                </a:solidFill>
                <a:effectLst/>
                <a:latin typeface="Consolas" panose="020B0609020204030204" pitchFamily="49" charset="0"/>
              </a:rPr>
              <a:t> </a:t>
            </a:r>
            <a:r>
              <a:rPr lang="es-AR" sz="1000" b="0" dirty="0" err="1">
                <a:solidFill>
                  <a:srgbClr val="9CDCFE"/>
                </a:solidFill>
                <a:effectLst/>
                <a:latin typeface="Consolas" panose="020B0609020204030204" pitchFamily="49" charset="0"/>
              </a:rPr>
              <a:t>self</a:t>
            </a:r>
            <a:r>
              <a:rPr lang="es-AR" sz="1000" b="0" dirty="0" err="1">
                <a:solidFill>
                  <a:srgbClr val="D4D4D4"/>
                </a:solidFill>
                <a:effectLst/>
                <a:latin typeface="Consolas" panose="020B0609020204030204" pitchFamily="49" charset="0"/>
              </a:rPr>
              <a:t>.</a:t>
            </a:r>
            <a:r>
              <a:rPr lang="es-AR" sz="1000" b="0" dirty="0" err="1">
                <a:solidFill>
                  <a:srgbClr val="9CDCFE"/>
                </a:solidFill>
                <a:effectLst/>
                <a:latin typeface="Consolas" panose="020B0609020204030204" pitchFamily="49" charset="0"/>
              </a:rPr>
              <a:t>apellido</a:t>
            </a:r>
            <a:r>
              <a:rPr lang="es-AR" sz="1000" b="0" dirty="0" err="1">
                <a:solidFill>
                  <a:srgbClr val="D4D4D4"/>
                </a:solidFill>
                <a:effectLst/>
                <a:latin typeface="Consolas" panose="020B0609020204030204" pitchFamily="49" charset="0"/>
              </a:rPr>
              <a:t>.</a:t>
            </a:r>
            <a:r>
              <a:rPr lang="es-AR" sz="1000" b="0" dirty="0" err="1">
                <a:solidFill>
                  <a:srgbClr val="DCDCAA"/>
                </a:solidFill>
                <a:effectLst/>
                <a:latin typeface="Consolas" panose="020B0609020204030204" pitchFamily="49" charset="0"/>
              </a:rPr>
              <a:t>upper</a:t>
            </a:r>
            <a:r>
              <a:rPr lang="es-AR" sz="1000" b="0" dirty="0">
                <a:solidFill>
                  <a:srgbClr val="D4D4D4"/>
                </a:solidFill>
                <a:effectLst/>
                <a:latin typeface="Consolas" panose="020B0609020204030204" pitchFamily="49" charset="0"/>
              </a:rPr>
              <a:t>() == </a:t>
            </a:r>
            <a:r>
              <a:rPr lang="es-AR" sz="1000" b="0" dirty="0">
                <a:solidFill>
                  <a:srgbClr val="CE9178"/>
                </a:solidFill>
                <a:effectLst/>
                <a:latin typeface="Consolas" panose="020B0609020204030204" pitchFamily="49" charset="0"/>
              </a:rPr>
              <a:t>'MESSI'</a:t>
            </a:r>
            <a:r>
              <a:rPr lang="es-AR" sz="1000" b="0" dirty="0">
                <a:solidFill>
                  <a:srgbClr val="D4D4D4"/>
                </a:solidFill>
                <a:effectLst/>
                <a:latin typeface="Consolas" panose="020B0609020204030204" pitchFamily="49" charset="0"/>
              </a:rPr>
              <a:t>:</a:t>
            </a:r>
          </a:p>
          <a:p>
            <a:r>
              <a:rPr lang="es-AR" sz="1000" b="0" dirty="0">
                <a:solidFill>
                  <a:srgbClr val="D4D4D4"/>
                </a:solidFill>
                <a:effectLst/>
                <a:latin typeface="Consolas" panose="020B0609020204030204" pitchFamily="49" charset="0"/>
              </a:rPr>
              <a:t>            </a:t>
            </a:r>
            <a:r>
              <a:rPr lang="es-AR" sz="1000" b="0" dirty="0" err="1">
                <a:solidFill>
                  <a:srgbClr val="C586C0"/>
                </a:solidFill>
                <a:effectLst/>
                <a:latin typeface="Consolas" panose="020B0609020204030204" pitchFamily="49" charset="0"/>
              </a:rPr>
              <a:t>raise</a:t>
            </a:r>
            <a:r>
              <a:rPr lang="es-AR" sz="1000" b="0" dirty="0">
                <a:solidFill>
                  <a:srgbClr val="D4D4D4"/>
                </a:solidFill>
                <a:effectLst/>
                <a:latin typeface="Consolas" panose="020B0609020204030204" pitchFamily="49" charset="0"/>
              </a:rPr>
              <a:t> </a:t>
            </a:r>
            <a:r>
              <a:rPr lang="es-AR" sz="1000" b="0" dirty="0" err="1">
                <a:solidFill>
                  <a:srgbClr val="4EC9B0"/>
                </a:solidFill>
                <a:effectLst/>
                <a:latin typeface="Consolas" panose="020B0609020204030204" pitchFamily="49" charset="0"/>
              </a:rPr>
              <a:t>ValueError</a:t>
            </a:r>
            <a:r>
              <a:rPr lang="es-AR" sz="1000" b="0" dirty="0">
                <a:solidFill>
                  <a:srgbClr val="D4D4D4"/>
                </a:solidFill>
                <a:effectLst/>
                <a:latin typeface="Consolas" panose="020B0609020204030204" pitchFamily="49" charset="0"/>
              </a:rPr>
              <a:t>(</a:t>
            </a:r>
            <a:r>
              <a:rPr lang="es-AR" sz="1000" b="0" dirty="0">
                <a:solidFill>
                  <a:srgbClr val="CE9178"/>
                </a:solidFill>
                <a:effectLst/>
                <a:latin typeface="Consolas" panose="020B0609020204030204" pitchFamily="49" charset="0"/>
              </a:rPr>
              <a:t>"Messi es un maestro, no puede ser estudiante"</a:t>
            </a:r>
            <a:r>
              <a:rPr lang="es-AR" sz="1000" b="0" dirty="0">
                <a:solidFill>
                  <a:srgbClr val="D4D4D4"/>
                </a:solidFill>
                <a:effectLst/>
                <a:latin typeface="Consolas" panose="020B0609020204030204" pitchFamily="49" charset="0"/>
              </a:rPr>
              <a:t>)</a:t>
            </a:r>
          </a:p>
          <a:p>
            <a:r>
              <a:rPr lang="es-AR" sz="1000" b="0" dirty="0">
                <a:solidFill>
                  <a:srgbClr val="D4D4D4"/>
                </a:solidFill>
                <a:effectLst/>
                <a:latin typeface="Consolas" panose="020B0609020204030204" pitchFamily="49" charset="0"/>
              </a:rPr>
              <a:t>        </a:t>
            </a:r>
            <a:r>
              <a:rPr lang="es-AR" sz="1000" b="0" dirty="0" err="1">
                <a:solidFill>
                  <a:srgbClr val="C586C0"/>
                </a:solidFill>
                <a:effectLst/>
                <a:latin typeface="Consolas" panose="020B0609020204030204" pitchFamily="49" charset="0"/>
              </a:rPr>
              <a:t>else</a:t>
            </a:r>
            <a:r>
              <a:rPr lang="es-AR" sz="1000" b="0" dirty="0">
                <a:solidFill>
                  <a:srgbClr val="D4D4D4"/>
                </a:solidFill>
                <a:effectLst/>
                <a:latin typeface="Consolas" panose="020B0609020204030204" pitchFamily="49" charset="0"/>
              </a:rPr>
              <a:t>:</a:t>
            </a:r>
          </a:p>
          <a:p>
            <a:r>
              <a:rPr lang="es-AR" sz="1000" b="0" dirty="0">
                <a:solidFill>
                  <a:srgbClr val="D4D4D4"/>
                </a:solidFill>
                <a:effectLst/>
                <a:latin typeface="Consolas" panose="020B0609020204030204" pitchFamily="49" charset="0"/>
              </a:rPr>
              <a:t>            </a:t>
            </a:r>
            <a:r>
              <a:rPr lang="es-AR" sz="1000" b="0" dirty="0">
                <a:solidFill>
                  <a:srgbClr val="4EC9B0"/>
                </a:solidFill>
                <a:effectLst/>
                <a:latin typeface="Consolas" panose="020B0609020204030204" pitchFamily="49" charset="0"/>
              </a:rPr>
              <a:t>super</a:t>
            </a:r>
            <a:r>
              <a:rPr lang="es-AR" sz="1000" b="0" dirty="0">
                <a:solidFill>
                  <a:srgbClr val="D4D4D4"/>
                </a:solidFill>
                <a:effectLst/>
                <a:latin typeface="Consolas" panose="020B0609020204030204" pitchFamily="49" charset="0"/>
              </a:rPr>
              <a:t>().</a:t>
            </a:r>
            <a:r>
              <a:rPr lang="es-AR" sz="1000" b="0" dirty="0" err="1">
                <a:solidFill>
                  <a:srgbClr val="DCDCAA"/>
                </a:solidFill>
                <a:effectLst/>
                <a:latin typeface="Consolas" panose="020B0609020204030204" pitchFamily="49" charset="0"/>
              </a:rPr>
              <a:t>save</a:t>
            </a:r>
            <a:r>
              <a:rPr lang="es-AR" sz="1000" b="0" dirty="0">
                <a:solidFill>
                  <a:srgbClr val="D4D4D4"/>
                </a:solidFill>
                <a:effectLst/>
                <a:latin typeface="Consolas" panose="020B0609020204030204" pitchFamily="49" charset="0"/>
              </a:rPr>
              <a:t>(*</a:t>
            </a:r>
            <a:r>
              <a:rPr lang="es-AR" sz="1000" b="0" dirty="0" err="1">
                <a:solidFill>
                  <a:srgbClr val="9CDCFE"/>
                </a:solidFill>
                <a:effectLst/>
                <a:latin typeface="Consolas" panose="020B0609020204030204" pitchFamily="49" charset="0"/>
              </a:rPr>
              <a:t>args</a:t>
            </a:r>
            <a:r>
              <a:rPr lang="es-AR" sz="1000" b="0" dirty="0">
                <a:solidFill>
                  <a:srgbClr val="D4D4D4"/>
                </a:solidFill>
                <a:effectLst/>
                <a:latin typeface="Consolas" panose="020B0609020204030204" pitchFamily="49" charset="0"/>
              </a:rPr>
              <a:t>, **</a:t>
            </a:r>
            <a:r>
              <a:rPr lang="es-AR" sz="1000" b="0" dirty="0" err="1">
                <a:solidFill>
                  <a:srgbClr val="9CDCFE"/>
                </a:solidFill>
                <a:effectLst/>
                <a:latin typeface="Consolas" panose="020B0609020204030204" pitchFamily="49" charset="0"/>
              </a:rPr>
              <a:t>kwargs</a:t>
            </a:r>
            <a:r>
              <a:rPr lang="es-AR" sz="1000" b="0" dirty="0">
                <a:solidFill>
                  <a:srgbClr val="D4D4D4"/>
                </a:solidFill>
                <a:effectLst/>
                <a:latin typeface="Consolas" panose="020B0609020204030204" pitchFamily="49" charset="0"/>
              </a:rPr>
              <a:t>)</a:t>
            </a:r>
          </a:p>
          <a:p>
            <a:br>
              <a:rPr lang="es-AR" sz="1000" b="0" dirty="0">
                <a:solidFill>
                  <a:srgbClr val="D4D4D4"/>
                </a:solidFill>
                <a:effectLst/>
                <a:latin typeface="Consolas" panose="020B0609020204030204" pitchFamily="49" charset="0"/>
              </a:rPr>
            </a:br>
            <a:r>
              <a:rPr lang="es-AR" sz="1000" b="0" dirty="0">
                <a:solidFill>
                  <a:srgbClr val="D4D4D4"/>
                </a:solidFill>
                <a:effectLst/>
                <a:latin typeface="Consolas" panose="020B0609020204030204" pitchFamily="49" charset="0"/>
              </a:rPr>
              <a:t>    </a:t>
            </a:r>
            <a:r>
              <a:rPr lang="es-AR" sz="1000" b="0" dirty="0" err="1">
                <a:solidFill>
                  <a:srgbClr val="569CD6"/>
                </a:solidFill>
                <a:effectLst/>
                <a:latin typeface="Consolas" panose="020B0609020204030204" pitchFamily="49" charset="0"/>
              </a:rPr>
              <a:t>def</a:t>
            </a:r>
            <a:r>
              <a:rPr lang="es-AR" sz="1000" b="0" dirty="0">
                <a:solidFill>
                  <a:srgbClr val="D4D4D4"/>
                </a:solidFill>
                <a:effectLst/>
                <a:latin typeface="Consolas" panose="020B0609020204030204" pitchFamily="49" charset="0"/>
              </a:rPr>
              <a:t> </a:t>
            </a:r>
            <a:r>
              <a:rPr lang="es-AR" sz="1000" b="0" dirty="0" err="1">
                <a:solidFill>
                  <a:srgbClr val="DCDCAA"/>
                </a:solidFill>
                <a:effectLst/>
                <a:latin typeface="Consolas" panose="020B0609020204030204" pitchFamily="49" charset="0"/>
              </a:rPr>
              <a:t>delete</a:t>
            </a:r>
            <a:r>
              <a:rPr lang="es-AR" sz="1000" b="0" dirty="0">
                <a:solidFill>
                  <a:srgbClr val="D4D4D4"/>
                </a:solidFill>
                <a:effectLst/>
                <a:latin typeface="Consolas" panose="020B0609020204030204" pitchFamily="49" charset="0"/>
              </a:rPr>
              <a:t>(</a:t>
            </a:r>
            <a:r>
              <a:rPr lang="es-AR" sz="1000" b="0" dirty="0" err="1">
                <a:solidFill>
                  <a:srgbClr val="9CDCFE"/>
                </a:solidFill>
                <a:effectLst/>
                <a:latin typeface="Consolas" panose="020B0609020204030204" pitchFamily="49" charset="0"/>
              </a:rPr>
              <a:t>self</a:t>
            </a:r>
            <a:r>
              <a:rPr lang="es-AR" sz="1000" b="0" dirty="0">
                <a:solidFill>
                  <a:srgbClr val="D4D4D4"/>
                </a:solidFill>
                <a:effectLst/>
                <a:latin typeface="Consolas" panose="020B0609020204030204" pitchFamily="49" charset="0"/>
              </a:rPr>
              <a:t>, *</a:t>
            </a:r>
            <a:r>
              <a:rPr lang="es-AR" sz="1000" b="0" dirty="0" err="1">
                <a:solidFill>
                  <a:srgbClr val="9CDCFE"/>
                </a:solidFill>
                <a:effectLst/>
                <a:latin typeface="Consolas" panose="020B0609020204030204" pitchFamily="49" charset="0"/>
              </a:rPr>
              <a:t>args</a:t>
            </a:r>
            <a:r>
              <a:rPr lang="es-AR" sz="1000" b="0" dirty="0">
                <a:solidFill>
                  <a:srgbClr val="D4D4D4"/>
                </a:solidFill>
                <a:effectLst/>
                <a:latin typeface="Consolas" panose="020B0609020204030204" pitchFamily="49" charset="0"/>
              </a:rPr>
              <a:t>, **</a:t>
            </a:r>
            <a:r>
              <a:rPr lang="es-AR" sz="1000" b="0" dirty="0" err="1">
                <a:solidFill>
                  <a:srgbClr val="9CDCFE"/>
                </a:solidFill>
                <a:effectLst/>
                <a:latin typeface="Consolas" panose="020B0609020204030204" pitchFamily="49" charset="0"/>
              </a:rPr>
              <a:t>kwargs</a:t>
            </a:r>
            <a:r>
              <a:rPr lang="es-AR" sz="1000" b="0" dirty="0">
                <a:solidFill>
                  <a:srgbClr val="D4D4D4"/>
                </a:solidFill>
                <a:effectLst/>
                <a:latin typeface="Consolas" panose="020B0609020204030204" pitchFamily="49" charset="0"/>
              </a:rPr>
              <a:t>):</a:t>
            </a:r>
          </a:p>
          <a:p>
            <a:r>
              <a:rPr lang="es-AR" sz="1000" b="0" dirty="0">
                <a:solidFill>
                  <a:srgbClr val="D4D4D4"/>
                </a:solidFill>
                <a:effectLst/>
                <a:latin typeface="Consolas" panose="020B0609020204030204" pitchFamily="49" charset="0"/>
              </a:rPr>
              <a:t>        </a:t>
            </a:r>
            <a:r>
              <a:rPr lang="es-AR" sz="1000" b="0" dirty="0" err="1">
                <a:solidFill>
                  <a:srgbClr val="C586C0"/>
                </a:solidFill>
                <a:effectLst/>
                <a:latin typeface="Consolas" panose="020B0609020204030204" pitchFamily="49" charset="0"/>
              </a:rPr>
              <a:t>if</a:t>
            </a:r>
            <a:r>
              <a:rPr lang="es-AR" sz="1000" b="0" dirty="0">
                <a:solidFill>
                  <a:srgbClr val="D4D4D4"/>
                </a:solidFill>
                <a:effectLst/>
                <a:latin typeface="Consolas" panose="020B0609020204030204" pitchFamily="49" charset="0"/>
              </a:rPr>
              <a:t> </a:t>
            </a:r>
            <a:r>
              <a:rPr lang="es-AR" sz="1000" b="0" dirty="0" err="1">
                <a:solidFill>
                  <a:srgbClr val="9CDCFE"/>
                </a:solidFill>
                <a:effectLst/>
                <a:latin typeface="Consolas" panose="020B0609020204030204" pitchFamily="49" charset="0"/>
              </a:rPr>
              <a:t>self</a:t>
            </a:r>
            <a:r>
              <a:rPr lang="es-AR" sz="1000" b="0" dirty="0" err="1">
                <a:solidFill>
                  <a:srgbClr val="D4D4D4"/>
                </a:solidFill>
                <a:effectLst/>
                <a:latin typeface="Consolas" panose="020B0609020204030204" pitchFamily="49" charset="0"/>
              </a:rPr>
              <a:t>.</a:t>
            </a:r>
            <a:r>
              <a:rPr lang="es-AR" sz="1000" b="0" dirty="0" err="1">
                <a:solidFill>
                  <a:srgbClr val="9CDCFE"/>
                </a:solidFill>
                <a:effectLst/>
                <a:latin typeface="Consolas" panose="020B0609020204030204" pitchFamily="49" charset="0"/>
              </a:rPr>
              <a:t>apellido</a:t>
            </a:r>
            <a:r>
              <a:rPr lang="es-AR" sz="1000" b="0" dirty="0" err="1">
                <a:solidFill>
                  <a:srgbClr val="D4D4D4"/>
                </a:solidFill>
                <a:effectLst/>
                <a:latin typeface="Consolas" panose="020B0609020204030204" pitchFamily="49" charset="0"/>
              </a:rPr>
              <a:t>.</a:t>
            </a:r>
            <a:r>
              <a:rPr lang="es-AR" sz="1000" b="0" dirty="0" err="1">
                <a:solidFill>
                  <a:srgbClr val="DCDCAA"/>
                </a:solidFill>
                <a:effectLst/>
                <a:latin typeface="Consolas" panose="020B0609020204030204" pitchFamily="49" charset="0"/>
              </a:rPr>
              <a:t>upper</a:t>
            </a:r>
            <a:r>
              <a:rPr lang="es-AR" sz="1000" b="0" dirty="0">
                <a:solidFill>
                  <a:srgbClr val="D4D4D4"/>
                </a:solidFill>
                <a:effectLst/>
                <a:latin typeface="Consolas" panose="020B0609020204030204" pitchFamily="49" charset="0"/>
              </a:rPr>
              <a:t>() == </a:t>
            </a:r>
            <a:r>
              <a:rPr lang="es-AR" sz="1000" b="0" dirty="0">
                <a:solidFill>
                  <a:srgbClr val="CE9178"/>
                </a:solidFill>
                <a:effectLst/>
                <a:latin typeface="Consolas" panose="020B0609020204030204" pitchFamily="49" charset="0"/>
              </a:rPr>
              <a:t>'ALMADA'</a:t>
            </a:r>
            <a:r>
              <a:rPr lang="es-AR" sz="1000" b="0" dirty="0">
                <a:solidFill>
                  <a:srgbClr val="D4D4D4"/>
                </a:solidFill>
                <a:effectLst/>
                <a:latin typeface="Consolas" panose="020B0609020204030204" pitchFamily="49" charset="0"/>
              </a:rPr>
              <a:t>:</a:t>
            </a:r>
          </a:p>
          <a:p>
            <a:r>
              <a:rPr lang="es-AR" sz="1000" b="0" dirty="0">
                <a:solidFill>
                  <a:srgbClr val="D4D4D4"/>
                </a:solidFill>
                <a:effectLst/>
                <a:latin typeface="Consolas" panose="020B0609020204030204" pitchFamily="49" charset="0"/>
              </a:rPr>
              <a:t>            </a:t>
            </a:r>
            <a:r>
              <a:rPr lang="es-AR" sz="1000" b="0" dirty="0" err="1">
                <a:solidFill>
                  <a:srgbClr val="C586C0"/>
                </a:solidFill>
                <a:effectLst/>
                <a:latin typeface="Consolas" panose="020B0609020204030204" pitchFamily="49" charset="0"/>
              </a:rPr>
              <a:t>raise</a:t>
            </a:r>
            <a:r>
              <a:rPr lang="es-AR" sz="1000" b="0" dirty="0">
                <a:solidFill>
                  <a:srgbClr val="D4D4D4"/>
                </a:solidFill>
                <a:effectLst/>
                <a:latin typeface="Consolas" panose="020B0609020204030204" pitchFamily="49" charset="0"/>
              </a:rPr>
              <a:t> </a:t>
            </a:r>
            <a:r>
              <a:rPr lang="es-AR" sz="1000" b="0" dirty="0" err="1">
                <a:solidFill>
                  <a:srgbClr val="4EC9B0"/>
                </a:solidFill>
                <a:effectLst/>
                <a:latin typeface="Consolas" panose="020B0609020204030204" pitchFamily="49" charset="0"/>
              </a:rPr>
              <a:t>ValueError</a:t>
            </a:r>
            <a:r>
              <a:rPr lang="es-AR" sz="1000" b="0" dirty="0">
                <a:solidFill>
                  <a:srgbClr val="D4D4D4"/>
                </a:solidFill>
                <a:effectLst/>
                <a:latin typeface="Consolas" panose="020B0609020204030204" pitchFamily="49" charset="0"/>
              </a:rPr>
              <a:t>(</a:t>
            </a:r>
            <a:r>
              <a:rPr lang="es-AR" sz="1000" b="0" dirty="0">
                <a:solidFill>
                  <a:srgbClr val="CE9178"/>
                </a:solidFill>
                <a:effectLst/>
                <a:latin typeface="Consolas" panose="020B0609020204030204" pitchFamily="49" charset="0"/>
              </a:rPr>
              <a:t>"No se puede eliminar, tiene mucho que aprender"</a:t>
            </a:r>
            <a:r>
              <a:rPr lang="es-AR" sz="1000" b="0" dirty="0">
                <a:solidFill>
                  <a:srgbClr val="D4D4D4"/>
                </a:solidFill>
                <a:effectLst/>
                <a:latin typeface="Consolas" panose="020B0609020204030204" pitchFamily="49" charset="0"/>
              </a:rPr>
              <a:t>)</a:t>
            </a:r>
          </a:p>
          <a:p>
            <a:r>
              <a:rPr lang="es-AR" sz="1000" b="0" dirty="0">
                <a:solidFill>
                  <a:srgbClr val="D4D4D4"/>
                </a:solidFill>
                <a:effectLst/>
                <a:latin typeface="Consolas" panose="020B0609020204030204" pitchFamily="49" charset="0"/>
              </a:rPr>
              <a:t>        </a:t>
            </a:r>
            <a:r>
              <a:rPr lang="es-AR" sz="1000" b="0" dirty="0" err="1">
                <a:solidFill>
                  <a:srgbClr val="C586C0"/>
                </a:solidFill>
                <a:effectLst/>
                <a:latin typeface="Consolas" panose="020B0609020204030204" pitchFamily="49" charset="0"/>
              </a:rPr>
              <a:t>return</a:t>
            </a:r>
            <a:r>
              <a:rPr lang="es-AR" sz="1000" b="0" dirty="0">
                <a:solidFill>
                  <a:srgbClr val="D4D4D4"/>
                </a:solidFill>
                <a:effectLst/>
                <a:latin typeface="Consolas" panose="020B0609020204030204" pitchFamily="49" charset="0"/>
              </a:rPr>
              <a:t> </a:t>
            </a:r>
            <a:r>
              <a:rPr lang="es-AR" sz="1000" b="0" dirty="0">
                <a:solidFill>
                  <a:srgbClr val="4EC9B0"/>
                </a:solidFill>
                <a:effectLst/>
                <a:latin typeface="Consolas" panose="020B0609020204030204" pitchFamily="49" charset="0"/>
              </a:rPr>
              <a:t>super</a:t>
            </a:r>
            <a:r>
              <a:rPr lang="es-AR" sz="1000" b="0" dirty="0">
                <a:solidFill>
                  <a:srgbClr val="D4D4D4"/>
                </a:solidFill>
                <a:effectLst/>
                <a:latin typeface="Consolas" panose="020B0609020204030204" pitchFamily="49" charset="0"/>
              </a:rPr>
              <a:t>().</a:t>
            </a:r>
            <a:r>
              <a:rPr lang="es-AR" sz="1000" b="0" dirty="0" err="1">
                <a:solidFill>
                  <a:srgbClr val="DCDCAA"/>
                </a:solidFill>
                <a:effectLst/>
                <a:latin typeface="Consolas" panose="020B0609020204030204" pitchFamily="49" charset="0"/>
              </a:rPr>
              <a:t>delete</a:t>
            </a:r>
            <a:r>
              <a:rPr lang="es-AR" sz="1000" b="0" dirty="0">
                <a:solidFill>
                  <a:srgbClr val="D4D4D4"/>
                </a:solidFill>
                <a:effectLst/>
                <a:latin typeface="Consolas" panose="020B0609020204030204" pitchFamily="49" charset="0"/>
              </a:rPr>
              <a:t>(*</a:t>
            </a:r>
            <a:r>
              <a:rPr lang="es-AR" sz="1000" b="0" dirty="0" err="1">
                <a:solidFill>
                  <a:srgbClr val="9CDCFE"/>
                </a:solidFill>
                <a:effectLst/>
                <a:latin typeface="Consolas" panose="020B0609020204030204" pitchFamily="49" charset="0"/>
              </a:rPr>
              <a:t>args</a:t>
            </a:r>
            <a:r>
              <a:rPr lang="es-AR" sz="1000" b="0" dirty="0">
                <a:solidFill>
                  <a:srgbClr val="D4D4D4"/>
                </a:solidFill>
                <a:effectLst/>
                <a:latin typeface="Consolas" panose="020B0609020204030204" pitchFamily="49" charset="0"/>
              </a:rPr>
              <a:t>, **</a:t>
            </a:r>
            <a:r>
              <a:rPr lang="es-AR" sz="1000" b="0" dirty="0" err="1">
                <a:solidFill>
                  <a:srgbClr val="9CDCFE"/>
                </a:solidFill>
                <a:effectLst/>
                <a:latin typeface="Consolas" panose="020B0609020204030204" pitchFamily="49" charset="0"/>
              </a:rPr>
              <a:t>kwargs</a:t>
            </a:r>
            <a:r>
              <a:rPr lang="es-AR" sz="1000" b="0" dirty="0">
                <a:solidFill>
                  <a:srgbClr val="D4D4D4"/>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4796B280-CC95-5666-09BB-CD2DD4DCC2E7}"/>
              </a:ext>
            </a:extLst>
          </p:cNvPr>
          <p:cNvSpPr txBox="1"/>
          <p:nvPr/>
        </p:nvSpPr>
        <p:spPr>
          <a:xfrm>
            <a:off x="144378" y="1234386"/>
            <a:ext cx="1379622" cy="307777"/>
          </a:xfrm>
          <a:prstGeom prst="rect">
            <a:avLst/>
          </a:prstGeom>
          <a:noFill/>
        </p:spPr>
        <p:txBody>
          <a:bodyPr wrap="square">
            <a:spAutoFit/>
          </a:bodyPr>
          <a:lstStyle/>
          <a:p>
            <a:pPr marL="0" marR="0" lvl="0" indent="0" rtl="0">
              <a:lnSpc>
                <a:spcPct val="100000"/>
              </a:lnSpc>
              <a:spcBef>
                <a:spcPts val="0"/>
              </a:spcBef>
              <a:spcAft>
                <a:spcPts val="0"/>
              </a:spcAft>
              <a:buClr>
                <a:schemeClr val="accent1"/>
              </a:buClr>
              <a:buSzPts val="2500"/>
              <a:buFont typeface="Montserrat ExtraBold"/>
              <a:buNone/>
            </a:pPr>
            <a:r>
              <a:rPr lang="es-AR" sz="1400" b="1" dirty="0">
                <a:solidFill>
                  <a:srgbClr val="333333"/>
                </a:solidFill>
                <a:latin typeface="Montserrat"/>
                <a:ea typeface="Montserrat"/>
                <a:cs typeface="Montserrat"/>
                <a:sym typeface="Montserrat ExtraBold"/>
              </a:rPr>
              <a:t>models.py</a:t>
            </a:r>
          </a:p>
        </p:txBody>
      </p:sp>
      <p:sp>
        <p:nvSpPr>
          <p:cNvPr id="5" name="TextBox 4">
            <a:extLst>
              <a:ext uri="{FF2B5EF4-FFF2-40B4-BE49-F238E27FC236}">
                <a16:creationId xmlns:a16="http://schemas.microsoft.com/office/drawing/2014/main" id="{023432A7-37AE-612C-4164-73D5B99D28B4}"/>
              </a:ext>
            </a:extLst>
          </p:cNvPr>
          <p:cNvSpPr txBox="1"/>
          <p:nvPr/>
        </p:nvSpPr>
        <p:spPr>
          <a:xfrm>
            <a:off x="5558589" y="2374309"/>
            <a:ext cx="3208421" cy="5232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rtl="0">
              <a:lnSpc>
                <a:spcPct val="100000"/>
              </a:lnSpc>
              <a:spcBef>
                <a:spcPts val="0"/>
              </a:spcBef>
              <a:spcAft>
                <a:spcPts val="0"/>
              </a:spcAft>
              <a:buClr>
                <a:schemeClr val="accent1"/>
              </a:buClr>
              <a:buSzPts val="2500"/>
              <a:buFont typeface="Montserrat ExtraBold"/>
              <a:buNone/>
            </a:pPr>
            <a:r>
              <a:rPr lang="es-AR" b="1" dirty="0">
                <a:solidFill>
                  <a:srgbClr val="333333"/>
                </a:solidFill>
                <a:latin typeface="Montserrat"/>
                <a:ea typeface="Montserrat"/>
                <a:cs typeface="Montserrat"/>
                <a:sym typeface="Montserrat ExtraBold"/>
              </a:rPr>
              <a:t>Ejemplo completo en proyecto integrador grupal</a:t>
            </a:r>
            <a:endParaRPr lang="es-AR" sz="1400" b="1" dirty="0">
              <a:solidFill>
                <a:srgbClr val="333333"/>
              </a:solidFill>
              <a:latin typeface="Montserrat"/>
              <a:ea typeface="Montserrat"/>
              <a:cs typeface="Montserrat"/>
              <a:sym typeface="Montserrat ExtraBold"/>
            </a:endParaRPr>
          </a:p>
        </p:txBody>
      </p:sp>
      <p:sp>
        <p:nvSpPr>
          <p:cNvPr id="3" name="Oval 2">
            <a:extLst>
              <a:ext uri="{FF2B5EF4-FFF2-40B4-BE49-F238E27FC236}">
                <a16:creationId xmlns:a16="http://schemas.microsoft.com/office/drawing/2014/main" id="{52DEFC08-93BA-1406-EE6D-9897D213D32E}"/>
              </a:ext>
            </a:extLst>
          </p:cNvPr>
          <p:cNvSpPr/>
          <p:nvPr/>
        </p:nvSpPr>
        <p:spPr>
          <a:xfrm>
            <a:off x="465221" y="2831433"/>
            <a:ext cx="2494547" cy="248652"/>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AR"/>
          </a:p>
        </p:txBody>
      </p:sp>
      <p:sp>
        <p:nvSpPr>
          <p:cNvPr id="4" name="Oval 3">
            <a:extLst>
              <a:ext uri="{FF2B5EF4-FFF2-40B4-BE49-F238E27FC236}">
                <a16:creationId xmlns:a16="http://schemas.microsoft.com/office/drawing/2014/main" id="{4D6D15E2-5D9D-00AF-19D3-03D6371C252F}"/>
              </a:ext>
            </a:extLst>
          </p:cNvPr>
          <p:cNvSpPr/>
          <p:nvPr/>
        </p:nvSpPr>
        <p:spPr>
          <a:xfrm>
            <a:off x="465221" y="3784788"/>
            <a:ext cx="2494547" cy="248652"/>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AR"/>
          </a:p>
        </p:txBody>
      </p:sp>
      <p:cxnSp>
        <p:nvCxnSpPr>
          <p:cNvPr id="9" name="Straight Arrow Connector 8">
            <a:extLst>
              <a:ext uri="{FF2B5EF4-FFF2-40B4-BE49-F238E27FC236}">
                <a16:creationId xmlns:a16="http://schemas.microsoft.com/office/drawing/2014/main" id="{D542647D-E4D7-B8A6-00E3-425E199A9D01}"/>
              </a:ext>
            </a:extLst>
          </p:cNvPr>
          <p:cNvCxnSpPr>
            <a:cxnSpLocks/>
          </p:cNvCxnSpPr>
          <p:nvPr/>
        </p:nvCxnSpPr>
        <p:spPr>
          <a:xfrm>
            <a:off x="3104147" y="3006111"/>
            <a:ext cx="1467853" cy="5632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AE8FFFA-E091-04D0-B3F6-AF441FB854C0}"/>
              </a:ext>
            </a:extLst>
          </p:cNvPr>
          <p:cNvCxnSpPr/>
          <p:nvPr/>
        </p:nvCxnSpPr>
        <p:spPr>
          <a:xfrm flipV="1">
            <a:off x="3104147" y="3649579"/>
            <a:ext cx="1467853" cy="2085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91B448C4-7BFE-FB38-F260-AA68B7363B8C}"/>
              </a:ext>
            </a:extLst>
          </p:cNvPr>
          <p:cNvSpPr/>
          <p:nvPr/>
        </p:nvSpPr>
        <p:spPr>
          <a:xfrm>
            <a:off x="4660232" y="3449053"/>
            <a:ext cx="2871536" cy="3357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Opcionales (ver documentación)</a:t>
            </a:r>
          </a:p>
        </p:txBody>
      </p:sp>
    </p:spTree>
    <p:extLst>
      <p:ext uri="{BB962C8B-B14F-4D97-AF65-F5344CB8AC3E}">
        <p14:creationId xmlns:p14="http://schemas.microsoft.com/office/powerpoint/2010/main" val="422994009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6168</TotalTime>
  <Words>966</Words>
  <Application>Microsoft Office PowerPoint</Application>
  <PresentationFormat>On-screen Show (16:9)</PresentationFormat>
  <Paragraphs>115</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Montserrat</vt:lpstr>
      <vt:lpstr>Consolas</vt:lpstr>
      <vt:lpstr>Montserrat ExtraBold</vt:lpstr>
      <vt:lpstr>Montserrat SemiBold</vt:lpstr>
      <vt:lpstr>Arial</vt:lpstr>
      <vt:lpstr>Montserrat Medium</vt:lpstr>
      <vt:lpstr>Simple Light</vt:lpstr>
      <vt:lpstr>DJANGO Clase 23</vt:lpstr>
      <vt:lpstr>Les damos la bienvenida</vt:lpstr>
      <vt:lpstr>Clase 23</vt:lpstr>
      <vt:lpstr>PowerPoint Presentation</vt:lpstr>
      <vt:lpstr>PowerPoint Presentation</vt:lpstr>
      <vt:lpstr>PowerPoint Presentation</vt:lpstr>
      <vt:lpstr>PowerPoint Presentation</vt:lpstr>
      <vt:lpstr>PowerPoint Presentation</vt:lpstr>
      <vt:lpstr>PowerPoint Presentation</vt:lpstr>
      <vt:lpstr>¿Qué son las Vistas Basadas en Clases?</vt:lpstr>
      <vt:lpstr>PowerPoint Presentation</vt:lpstr>
      <vt:lpstr>PowerPoint Presentation</vt:lpstr>
      <vt:lpstr>No te olvides de completar la asistencia y consultar dudas</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Clase 23</dc:title>
  <cp:lastModifiedBy>Alejandro Hunt</cp:lastModifiedBy>
  <cp:revision>112</cp:revision>
  <dcterms:modified xsi:type="dcterms:W3CDTF">2022-11-03T03:18:56Z</dcterms:modified>
</cp:coreProperties>
</file>