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48" r:id="rId1"/>
  </p:sldMasterIdLst>
  <p:notesMasterIdLst>
    <p:notesMasterId r:id="rId25"/>
  </p:notesMasterIdLst>
  <p:sldIdLst>
    <p:sldId id="270" r:id="rId2"/>
    <p:sldId id="258" r:id="rId3"/>
    <p:sldId id="274" r:id="rId4"/>
    <p:sldId id="275" r:id="rId5"/>
    <p:sldId id="273" r:id="rId6"/>
    <p:sldId id="261" r:id="rId7"/>
    <p:sldId id="276" r:id="rId8"/>
    <p:sldId id="277" r:id="rId9"/>
    <p:sldId id="272" r:id="rId10"/>
    <p:sldId id="279" r:id="rId11"/>
    <p:sldId id="278" r:id="rId12"/>
    <p:sldId id="281" r:id="rId13"/>
    <p:sldId id="282" r:id="rId14"/>
    <p:sldId id="284" r:id="rId15"/>
    <p:sldId id="283" r:id="rId16"/>
    <p:sldId id="285" r:id="rId17"/>
    <p:sldId id="286" r:id="rId18"/>
    <p:sldId id="288" r:id="rId19"/>
    <p:sldId id="287" r:id="rId20"/>
    <p:sldId id="289" r:id="rId21"/>
    <p:sldId id="290" r:id="rId22"/>
    <p:sldId id="291" r:id="rId23"/>
    <p:sldId id="269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Ink Free" panose="03080402000500000000" pitchFamily="66" charset="0"/>
      <p:regular r:id="rId30"/>
    </p:embeddedFont>
    <p:embeddedFont>
      <p:font typeface="Jacques Francois Shadow" panose="020B0604020202020204" charset="0"/>
      <p:regular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T/yID+aah2Zf04wkXtq/VKEf9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65" d="100"/>
          <a:sy n="65" d="100"/>
        </p:scale>
        <p:origin x="130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9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39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56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83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154" name="Google Shape;154;p2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7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19" name="Google Shape;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6749" y="488950"/>
            <a:ext cx="426720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 descr="interna+textura.png"/>
          <p:cNvPicPr preferRelativeResize="0"/>
          <p:nvPr/>
        </p:nvPicPr>
        <p:blipFill rotWithShape="1">
          <a:blip r:embed="rId2">
            <a:alphaModFix/>
            <a:grayscl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24" name="Google Shape;24;p18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2897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12419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0194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55"/>
              <a:buFont typeface="Noto Sans Symbols"/>
              <a:buChar char="▪"/>
              <a:defRPr sz="10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49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1">
            <a:extLst>
              <a:ext uri="{FF2B5EF4-FFF2-40B4-BE49-F238E27FC236}">
                <a16:creationId xmlns:a16="http://schemas.microsoft.com/office/drawing/2014/main" id="{332521CB-7C62-5C09-BD09-275A73EEB3DF}"/>
              </a:ext>
            </a:extLst>
          </p:cNvPr>
          <p:cNvSpPr txBox="1"/>
          <p:nvPr/>
        </p:nvSpPr>
        <p:spPr>
          <a:xfrm>
            <a:off x="1995659" y="1190537"/>
            <a:ext cx="614115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###### PERFILES METALICOS ##########</a:t>
            </a:r>
            <a:endParaRPr sz="2800" dirty="0"/>
          </a:p>
        </p:txBody>
      </p:sp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2B693F7A-1303-EE45-8263-4D7A356CA52E}"/>
              </a:ext>
            </a:extLst>
          </p:cNvPr>
          <p:cNvSpPr txBox="1"/>
          <p:nvPr/>
        </p:nvSpPr>
        <p:spPr>
          <a:xfrm>
            <a:off x="3734405" y="3358620"/>
            <a:ext cx="2663663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Álvaro Alfonso segura quintero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Edwin Crisanto Prada Rodríguez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José Luis lozano Cifuentes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Jimer Stiven Cortes Murcia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Juan David Chisaba Cabiativa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Daniel Ernesto Pulido Cortes.</a:t>
            </a:r>
          </a:p>
        </p:txBody>
      </p:sp>
    </p:spTree>
    <p:extLst>
      <p:ext uri="{BB962C8B-B14F-4D97-AF65-F5344CB8AC3E}">
        <p14:creationId xmlns:p14="http://schemas.microsoft.com/office/powerpoint/2010/main" val="380997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4">
            <a:extLst>
              <a:ext uri="{FF2B5EF4-FFF2-40B4-BE49-F238E27FC236}">
                <a16:creationId xmlns:a16="http://schemas.microsoft.com/office/drawing/2014/main" id="{3CD58E9B-AED6-847C-6CD6-62EE7B8FE1E7}"/>
              </a:ext>
            </a:extLst>
          </p:cNvPr>
          <p:cNvSpPr txBox="1"/>
          <p:nvPr/>
        </p:nvSpPr>
        <p:spPr>
          <a:xfrm>
            <a:off x="626806" y="229379"/>
            <a:ext cx="78903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LAMINAS GALVANIZADAS</a:t>
            </a:r>
            <a:endParaRPr lang="pt-BR" sz="2800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7F9823-455A-4A5A-9C0D-7EE1FE0CB597}"/>
              </a:ext>
            </a:extLst>
          </p:cNvPr>
          <p:cNvSpPr txBox="1"/>
          <p:nvPr/>
        </p:nvSpPr>
        <p:spPr>
          <a:xfrm>
            <a:off x="626806" y="940534"/>
            <a:ext cx="83254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/>
              <a:t>Lámina Galvanizada normal</a:t>
            </a:r>
          </a:p>
          <a:p>
            <a:pPr>
              <a:buClr>
                <a:schemeClr val="bg1"/>
              </a:buClr>
            </a:pPr>
            <a:endParaRPr lang="es-ES" dirty="0"/>
          </a:p>
          <a:p>
            <a:pPr>
              <a:buClr>
                <a:schemeClr val="bg1"/>
              </a:buClr>
            </a:pPr>
            <a:r>
              <a:rPr lang="es-CO" dirty="0"/>
              <a:t>Lámina recubierta por el proceso de inmersión en caliente, a la cual se le aplica un</a:t>
            </a:r>
          </a:p>
          <a:p>
            <a:pPr>
              <a:buClr>
                <a:schemeClr val="bg1"/>
              </a:buClr>
            </a:pPr>
            <a:r>
              <a:rPr lang="es-CO" dirty="0"/>
              <a:t>recubrimiento de zinc, apta para aplicaciones en el segmento Construcción.</a:t>
            </a:r>
          </a:p>
          <a:p>
            <a:pPr>
              <a:buClr>
                <a:schemeClr val="bg1"/>
              </a:buClr>
            </a:pPr>
            <a:endParaRPr lang="es-CO" dirty="0"/>
          </a:p>
          <a:p>
            <a:pPr>
              <a:buClr>
                <a:schemeClr val="bg1"/>
              </a:buClr>
            </a:pPr>
            <a:r>
              <a:rPr lang="es-CO" dirty="0"/>
              <a:t>Consiste en calentar previamente los lingotes de acero fundido a una temperatura que permita la deformación del lingote por un proceso de estiramiento y desbaste que se produce en una cadena de cilindros a presión llamado tren de laminación. Estos cilindros van formando el perfil deseado hasta conseguir las medidas que se requieran.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1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382B6EF-1770-419B-BFE3-F3E88B3E8F6F}"/>
              </a:ext>
            </a:extLst>
          </p:cNvPr>
          <p:cNvSpPr txBox="1"/>
          <p:nvPr/>
        </p:nvSpPr>
        <p:spPr>
          <a:xfrm>
            <a:off x="693173" y="577455"/>
            <a:ext cx="793463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CO" sz="1200" dirty="0"/>
              <a:t>Lámina Galvanizada negra</a:t>
            </a:r>
          </a:p>
          <a:p>
            <a:pPr marL="0" indent="0">
              <a:buNone/>
            </a:pPr>
            <a:r>
              <a:rPr lang="es-CO" sz="1200" dirty="0"/>
              <a:t>Este tipo de lámina se suministra en rollo u hojas sin recocer o templada, en acabado mate o brillante, el rollo varía desde 5.5 toneladas hasta 12 toneladas. La calidad puede ser comercial, troquelado profundo, troquelado extra profundo y troquelado extra profundo estabilizado con aluminio.</a:t>
            </a:r>
          </a:p>
          <a:p>
            <a:pPr marL="0" indent="0">
              <a:buNone/>
            </a:pPr>
            <a:endParaRPr lang="es-CO" sz="1200" dirty="0"/>
          </a:p>
          <a:p>
            <a:r>
              <a:rPr lang="es-CO" sz="1200" dirty="0"/>
              <a:t>Cinta de Acero</a:t>
            </a:r>
          </a:p>
          <a:p>
            <a:pPr marL="0" indent="0">
              <a:buNone/>
            </a:pPr>
            <a:r>
              <a:rPr lang="es-CO" sz="1200" dirty="0"/>
              <a:t>Lámina de 2 pies de ancho con recubrimiento de zinc para la fabricación de láminas con perfiles acanalados. Disponible en galvanizado, </a:t>
            </a:r>
            <a:r>
              <a:rPr lang="es-CO" sz="1200" dirty="0" err="1"/>
              <a:t>zintroalum</a:t>
            </a:r>
            <a:r>
              <a:rPr lang="es-CO" sz="1200" dirty="0"/>
              <a:t> y </a:t>
            </a:r>
            <a:r>
              <a:rPr lang="es-CO" sz="1200" dirty="0" err="1"/>
              <a:t>pintro</a:t>
            </a:r>
            <a:r>
              <a:rPr lang="es-CO" sz="1200" dirty="0"/>
              <a:t>. Lamina recubierta por el proceso de inmersión en caliente, a la cual se le aplica un recubrimiento de zinc, se utiliza para la fabricación de lámina KR-18. Cintas de acero de 2 pies (0.61m), Galvanizado, </a:t>
            </a:r>
            <a:r>
              <a:rPr lang="es-CO" sz="1200" dirty="0" err="1"/>
              <a:t>Zintro</a:t>
            </a:r>
            <a:r>
              <a:rPr lang="es-CO" sz="1200" dirty="0"/>
              <a:t> Alum y </a:t>
            </a:r>
            <a:r>
              <a:rPr lang="es-CO" sz="1200" dirty="0" err="1"/>
              <a:t>Pintro</a:t>
            </a:r>
            <a:r>
              <a:rPr lang="es-CO" sz="1200" dirty="0"/>
              <a:t>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DAD52E-5F47-4DC4-8318-B39C14EF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5" y="2751230"/>
            <a:ext cx="4387850" cy="2207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992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A63395-56F9-4256-A3C4-9FB202A2E64E}"/>
              </a:ext>
            </a:extLst>
          </p:cNvPr>
          <p:cNvSpPr txBox="1"/>
          <p:nvPr/>
        </p:nvSpPr>
        <p:spPr>
          <a:xfrm>
            <a:off x="3952568" y="267740"/>
            <a:ext cx="390832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0" indent="0">
              <a:buNone/>
            </a:pPr>
            <a:endParaRPr lang="es-CO" dirty="0"/>
          </a:p>
          <a:p>
            <a:r>
              <a:rPr lang="es-CO" dirty="0"/>
              <a:t>Laminado en caliente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Acero laminado que ha pasado por el proceso de conformación a una temperatura superior a los 926° C para evitar que se recristalice. Se le puede dar forma mucho más fácilmente que al acero más frío, y puede partir de lingotes de material en tamaños mucho más grandes. Una pieza de acero laminada en caliente tiene una superficie áspera, sin tacto grasiento y bordes redondeados.</a:t>
            </a:r>
            <a:endParaRPr lang="es-CO" dirty="0"/>
          </a:p>
          <a:p>
            <a:r>
              <a:rPr lang="es-CO" dirty="0"/>
              <a:t>Laminado en frío</a:t>
            </a:r>
          </a:p>
        </p:txBody>
      </p:sp>
      <p:pic>
        <p:nvPicPr>
          <p:cNvPr id="4" name="Imagen 3" descr="laminado en caliente">
            <a:extLst>
              <a:ext uri="{FF2B5EF4-FFF2-40B4-BE49-F238E27FC236}">
                <a16:creationId xmlns:a16="http://schemas.microsoft.com/office/drawing/2014/main" id="{5505C13F-B88F-4C55-8960-E4BA1D848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8" y="1054735"/>
            <a:ext cx="3034030" cy="3034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51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aminado en frio">
            <a:extLst>
              <a:ext uri="{FF2B5EF4-FFF2-40B4-BE49-F238E27FC236}">
                <a16:creationId xmlns:a16="http://schemas.microsoft.com/office/drawing/2014/main" id="{C5566499-406E-4045-831F-6112A3735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44" y="1582102"/>
            <a:ext cx="3808095" cy="197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61A765-5063-4055-867D-CA1A4AB427A3}"/>
              </a:ext>
            </a:extLst>
          </p:cNvPr>
          <p:cNvSpPr txBox="1"/>
          <p:nvPr/>
        </p:nvSpPr>
        <p:spPr>
          <a:xfrm>
            <a:off x="4409768" y="1527133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Laminado en frío</a:t>
            </a:r>
          </a:p>
          <a:p>
            <a:endParaRPr lang="es-CO" dirty="0"/>
          </a:p>
          <a:p>
            <a:r>
              <a:rPr lang="es-CO" dirty="0"/>
              <a:t>Proceso de conformación a temperatura ambiente, permitiendo su recristianización. Adecuado para usos en los que no se requieren formas precisas y tolerancias bajas. El laminado en frío aumenta la resistencia y dureza  y disminuye su ductilidad. Una pieza de acero laminada en frío tiene una superficie lisa, de tacto grasiento y bordes afilados </a:t>
            </a:r>
          </a:p>
        </p:txBody>
      </p:sp>
    </p:spTree>
    <p:extLst>
      <p:ext uri="{BB962C8B-B14F-4D97-AF65-F5344CB8AC3E}">
        <p14:creationId xmlns:p14="http://schemas.microsoft.com/office/powerpoint/2010/main" val="65703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4">
            <a:extLst>
              <a:ext uri="{FF2B5EF4-FFF2-40B4-BE49-F238E27FC236}">
                <a16:creationId xmlns:a16="http://schemas.microsoft.com/office/drawing/2014/main" id="{F0ACB198-136E-461C-A46F-111DEBD94768}"/>
              </a:ext>
            </a:extLst>
          </p:cNvPr>
          <p:cNvSpPr txBox="1"/>
          <p:nvPr/>
        </p:nvSpPr>
        <p:spPr>
          <a:xfrm>
            <a:off x="626806" y="229379"/>
            <a:ext cx="78903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</a:t>
            </a:r>
            <a:r>
              <a:rPr lang="es-CO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ROPIEDADES MECANICAS</a:t>
            </a:r>
            <a:endParaRPr lang="pt-BR" sz="2800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14E0B3-F468-46CD-AF9E-CB269B855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9" y="752559"/>
            <a:ext cx="5476219" cy="4185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0983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93C381-67B1-4CB9-A2F9-90C02D0E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35" y="0"/>
            <a:ext cx="4635561" cy="1446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7443223-9F0E-4010-AC06-EFB42018F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35" y="1580430"/>
            <a:ext cx="4989523" cy="14593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EFDD833-A672-42D3-8786-DB3CD5438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35" y="3173999"/>
            <a:ext cx="5353665" cy="1435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924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4">
            <a:extLst>
              <a:ext uri="{FF2B5EF4-FFF2-40B4-BE49-F238E27FC236}">
                <a16:creationId xmlns:a16="http://schemas.microsoft.com/office/drawing/2014/main" id="{E0923BE6-9A4F-46EB-B14F-C0E6C284B3C1}"/>
              </a:ext>
            </a:extLst>
          </p:cNvPr>
          <p:cNvSpPr txBox="1"/>
          <p:nvPr/>
        </p:nvSpPr>
        <p:spPr>
          <a:xfrm>
            <a:off x="626806" y="229379"/>
            <a:ext cx="78903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LÁMINA COLD ROLLED</a:t>
            </a:r>
            <a:endParaRPr lang="pt-BR" sz="2800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DD5633-2286-4634-B4E2-C47E5B3A6F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3" y="1004750"/>
            <a:ext cx="2359797" cy="156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31E3ED-22BC-4EA2-8945-8DCCF84544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62" y="2964096"/>
            <a:ext cx="2359741" cy="156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BFD1857-78EE-4334-922A-530B0DDC5662}"/>
              </a:ext>
            </a:extLst>
          </p:cNvPr>
          <p:cNvSpPr txBox="1"/>
          <p:nvPr/>
        </p:nvSpPr>
        <p:spPr>
          <a:xfrm>
            <a:off x="3215148" y="832812"/>
            <a:ext cx="55158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CO" dirty="0"/>
              <a:t>La lamina </a:t>
            </a:r>
            <a:r>
              <a:rPr lang="es-CO" dirty="0" err="1"/>
              <a:t>Cold</a:t>
            </a:r>
            <a:r>
              <a:rPr lang="es-CO" dirty="0"/>
              <a:t> </a:t>
            </a:r>
            <a:r>
              <a:rPr lang="es-CO" dirty="0" err="1"/>
              <a:t>Rolled</a:t>
            </a:r>
            <a:r>
              <a:rPr lang="es-CO" dirty="0"/>
              <a:t> o en español acero laminado en frio es el resultado de un proceso industrial conocido como laminado, laminación o rolado por medio del cual a través de presión por medio de rodillos se adelgaza o se reduce el espesor de bobinas de acero </a:t>
            </a:r>
            <a:r>
              <a:rPr lang="es-CO" dirty="0" err="1"/>
              <a:t>hot</a:t>
            </a:r>
            <a:r>
              <a:rPr lang="es-CO" dirty="0"/>
              <a:t> </a:t>
            </a:r>
            <a:r>
              <a:rPr lang="es-CO" dirty="0" err="1"/>
              <a:t>rolled</a:t>
            </a:r>
            <a:r>
              <a:rPr lang="es-CO" dirty="0"/>
              <a:t> (HR) o en español acero laminado en caliente.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F47627-C496-4A95-A57B-B813495D5CC6}"/>
              </a:ext>
            </a:extLst>
          </p:cNvPr>
          <p:cNvSpPr txBox="1"/>
          <p:nvPr/>
        </p:nvSpPr>
        <p:spPr>
          <a:xfrm>
            <a:off x="3687096" y="3378263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ES" dirty="0"/>
              <a:t>Utilizado -&gt;&gt; metalmecánica, autopartes, construcción, agrícola, carpintería metálica o ornamentación y fabricación de perfiles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252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1">
            <a:extLst>
              <a:ext uri="{FF2B5EF4-FFF2-40B4-BE49-F238E27FC236}">
                <a16:creationId xmlns:a16="http://schemas.microsoft.com/office/drawing/2014/main" id="{DC8B2C72-7C70-45C0-8335-26BF994D487C}"/>
              </a:ext>
            </a:extLst>
          </p:cNvPr>
          <p:cNvSpPr txBox="1"/>
          <p:nvPr/>
        </p:nvSpPr>
        <p:spPr>
          <a:xfrm>
            <a:off x="191728" y="157973"/>
            <a:ext cx="813928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LÁMINA GALVANIZADA PREPINTADA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3E6353-6F1F-4C99-91CF-36509B850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17" y="681153"/>
            <a:ext cx="1755058" cy="1169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16F77B-D966-423A-8AE9-7D3B54ADF7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0" y="2003901"/>
            <a:ext cx="2126326" cy="1418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DE0A35A-8B47-43E4-872C-674F6E60B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8" y="3574487"/>
            <a:ext cx="1754823" cy="11706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C9FFA3-5292-4F79-A2D5-B140E91E0BC2}"/>
              </a:ext>
            </a:extLst>
          </p:cNvPr>
          <p:cNvSpPr txBox="1"/>
          <p:nvPr/>
        </p:nvSpPr>
        <p:spPr>
          <a:xfrm>
            <a:off x="3347885" y="12508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es-E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ombina las propiedades del acero galvanizado con la protección de un recubrimiento orgánico adicional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2E1EDB-9C09-4E9C-8CBB-F75DC798B233}"/>
              </a:ext>
            </a:extLst>
          </p:cNvPr>
          <p:cNvSpPr txBox="1"/>
          <p:nvPr/>
        </p:nvSpPr>
        <p:spPr>
          <a:xfrm>
            <a:off x="3347885" y="2343799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mobiliario metálico, elementos para calefacción, ventilación, aire acondicionado </a:t>
            </a:r>
            <a:r>
              <a:rPr lang="es-CO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fabricación de cubierta y fachadas.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694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4">
            <a:extLst>
              <a:ext uri="{FF2B5EF4-FFF2-40B4-BE49-F238E27FC236}">
                <a16:creationId xmlns:a16="http://schemas.microsoft.com/office/drawing/2014/main" id="{24ABA755-D78F-46D9-9E5C-770AD760A687}"/>
              </a:ext>
            </a:extLst>
          </p:cNvPr>
          <p:cNvSpPr txBox="1"/>
          <p:nvPr/>
        </p:nvSpPr>
        <p:spPr>
          <a:xfrm>
            <a:off x="258097" y="244127"/>
            <a:ext cx="78903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CHAPAS - LAMINAS GALVANIZADAS</a:t>
            </a:r>
            <a:endParaRPr lang="pt-BR" sz="2800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5A44DE-73E5-4B79-8629-DF4D896663BA}"/>
              </a:ext>
            </a:extLst>
          </p:cNvPr>
          <p:cNvSpPr txBox="1"/>
          <p:nvPr/>
        </p:nvSpPr>
        <p:spPr>
          <a:xfrm>
            <a:off x="258097" y="1113721"/>
            <a:ext cx="47637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CO" dirty="0"/>
              <a:t>Chapa Negra - &gt;&gt; Laminas en caliente</a:t>
            </a:r>
          </a:p>
          <a:p>
            <a:endParaRPr lang="es-CO" dirty="0"/>
          </a:p>
          <a:p>
            <a:r>
              <a:rPr lang="es-CO" dirty="0"/>
              <a:t>Chapa Decapada -&gt;&gt; libre de óxidos e incrustaciones</a:t>
            </a:r>
          </a:p>
          <a:p>
            <a:endParaRPr lang="es-CO" dirty="0"/>
          </a:p>
          <a:p>
            <a:r>
              <a:rPr lang="es-CO" dirty="0"/>
              <a:t>Chapa Blanca -&gt;&gt; Se reduce a espesor deseado, tratamiento térmico, proceso de laminación, endurecimiento y acabado final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5" name="Imagen 4" descr="Imagen de la pantalla de un celular con texto&#10;&#10;Descripción generada automáticamente con confianza baja">
            <a:extLst>
              <a:ext uri="{FF2B5EF4-FFF2-40B4-BE49-F238E27FC236}">
                <a16:creationId xmlns:a16="http://schemas.microsoft.com/office/drawing/2014/main" id="{1C48AF2E-63B6-4922-9B68-71082E26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25" y="1858010"/>
            <a:ext cx="3905250" cy="1427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58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83F9BE-D98A-4DEA-9E71-3CE1E48FBAD4}"/>
              </a:ext>
            </a:extLst>
          </p:cNvPr>
          <p:cNvSpPr txBox="1"/>
          <p:nvPr/>
        </p:nvSpPr>
        <p:spPr>
          <a:xfrm>
            <a:off x="256103" y="155273"/>
            <a:ext cx="3731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0" indent="0">
              <a:buClrTx/>
              <a:buNone/>
            </a:pPr>
            <a:r>
              <a:rPr lang="es-ES" sz="1800" dirty="0">
                <a:solidFill>
                  <a:schemeClr val="tx1"/>
                </a:solidFill>
              </a:rPr>
              <a:t>Chapa Galvanizada -&gt;&gt; </a:t>
            </a:r>
            <a:r>
              <a:rPr lang="es-CO" sz="1800" dirty="0">
                <a:solidFill>
                  <a:schemeClr val="tx1"/>
                </a:solidFill>
              </a:rPr>
              <a:t>Revistiendo las chapas Negras con Cinc</a:t>
            </a:r>
            <a:r>
              <a:rPr lang="es-E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78D58A-53F5-4335-BBFF-9ED653F7E94D}"/>
              </a:ext>
            </a:extLst>
          </p:cNvPr>
          <p:cNvSpPr txBox="1"/>
          <p:nvPr/>
        </p:nvSpPr>
        <p:spPr>
          <a:xfrm>
            <a:off x="375086" y="1138932"/>
            <a:ext cx="202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0" indent="0">
              <a:buClrTx/>
              <a:buNone/>
            </a:pPr>
            <a:r>
              <a:rPr lang="es-ES" sz="1800" dirty="0">
                <a:solidFill>
                  <a:schemeClr val="tx1"/>
                </a:solidFill>
              </a:rPr>
              <a:t>Chapa estriada - chapa lagrimada</a:t>
            </a:r>
          </a:p>
        </p:txBody>
      </p:sp>
      <p:pic>
        <p:nvPicPr>
          <p:cNvPr id="4" name="Imagen 3" descr="Imagen que contiene tela, alfombra&#10;&#10;Descripción generada automáticamente">
            <a:extLst>
              <a:ext uri="{FF2B5EF4-FFF2-40B4-BE49-F238E27FC236}">
                <a16:creationId xmlns:a16="http://schemas.microsoft.com/office/drawing/2014/main" id="{045AE3EE-13EB-4290-8EB4-A87B367B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12" y="1136789"/>
            <a:ext cx="2924175" cy="1163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F4CB2253-2E49-4961-9F72-DFAF9578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24" y="773385"/>
            <a:ext cx="3476625" cy="15379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4EEE80-3C48-4740-8FFA-98DAA078EC3B}"/>
              </a:ext>
            </a:extLst>
          </p:cNvPr>
          <p:cNvSpPr txBox="1"/>
          <p:nvPr/>
        </p:nvSpPr>
        <p:spPr>
          <a:xfrm>
            <a:off x="448628" y="2765665"/>
            <a:ext cx="2220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0" indent="0">
              <a:buClrTx/>
              <a:buNone/>
            </a:pPr>
            <a:r>
              <a:rPr lang="es-ES" sz="1800" dirty="0">
                <a:solidFill>
                  <a:schemeClr val="tx1"/>
                </a:solidFill>
              </a:rPr>
              <a:t>Chapa estampada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114D82-ECF7-4C66-9029-A1258FEBAB6D}"/>
              </a:ext>
            </a:extLst>
          </p:cNvPr>
          <p:cNvSpPr txBox="1"/>
          <p:nvPr/>
        </p:nvSpPr>
        <p:spPr>
          <a:xfrm>
            <a:off x="3568109" y="2465252"/>
            <a:ext cx="200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Tx/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ES" dirty="0"/>
              <a:t>Chapa perforada</a:t>
            </a:r>
            <a:endParaRPr lang="es-CO" dirty="0"/>
          </a:p>
        </p:txBody>
      </p:sp>
      <p:pic>
        <p:nvPicPr>
          <p:cNvPr id="9" name="Imagen 8" descr="Un conjunto de letras negr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A18927A0-53F5-4DC3-8390-E0F07A0E6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03" y="3340440"/>
            <a:ext cx="2924176" cy="1328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C20C0A9A-3B20-40C3-B31D-8F6754B4A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800" y="2820692"/>
            <a:ext cx="2398395" cy="1039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 descr="Teclado de computadora&#10;&#10;Descripción generada automáticamente con confianza media">
            <a:extLst>
              <a:ext uri="{FF2B5EF4-FFF2-40B4-BE49-F238E27FC236}">
                <a16:creationId xmlns:a16="http://schemas.microsoft.com/office/drawing/2014/main" id="{5180C661-B508-4821-B484-6FFBE3317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1204" y="3994412"/>
            <a:ext cx="2521585" cy="1075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1F20AA5-3C6D-4D46-81D1-E5B7FA1BE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5310" y="3134997"/>
            <a:ext cx="2877497" cy="1328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908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C887B693-B3C3-BC3F-E1F7-D5EF2555895C}"/>
              </a:ext>
            </a:extLst>
          </p:cNvPr>
          <p:cNvSpPr txBox="1"/>
          <p:nvPr/>
        </p:nvSpPr>
        <p:spPr>
          <a:xfrm>
            <a:off x="1491412" y="471799"/>
            <a:ext cx="61611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H – HE,HL,HD,HP</a:t>
            </a:r>
            <a:endParaRPr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9E9DE4-8BDA-AC86-A340-0FCAEF6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1" y="1810723"/>
            <a:ext cx="1815030" cy="1522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8C1C7B-47F1-C18E-D709-E2BD1C69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52" y="1810722"/>
            <a:ext cx="3198417" cy="1522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5321C9-374B-0FAC-85C9-67139427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912" y="1810723"/>
            <a:ext cx="2123929" cy="1522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8FC7E7-997B-6189-5967-690759630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801" y="1155680"/>
            <a:ext cx="3892317" cy="428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4">
            <a:extLst>
              <a:ext uri="{FF2B5EF4-FFF2-40B4-BE49-F238E27FC236}">
                <a16:creationId xmlns:a16="http://schemas.microsoft.com/office/drawing/2014/main" id="{8630CD85-533D-4984-AC5A-47B491104FEB}"/>
              </a:ext>
            </a:extLst>
          </p:cNvPr>
          <p:cNvSpPr txBox="1"/>
          <p:nvPr/>
        </p:nvSpPr>
        <p:spPr>
          <a:xfrm>
            <a:off x="2061087" y="244127"/>
            <a:ext cx="50218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CHAPAS - MINIONDA</a:t>
            </a:r>
            <a:endParaRPr lang="pt-BR" sz="2800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24D63A-5301-4E2E-9319-4D0C0C43611A}"/>
              </a:ext>
            </a:extLst>
          </p:cNvPr>
          <p:cNvSpPr txBox="1"/>
          <p:nvPr/>
        </p:nvSpPr>
        <p:spPr>
          <a:xfrm>
            <a:off x="545689" y="767307"/>
            <a:ext cx="8406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bg1"/>
              </a:buClr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CO" dirty="0"/>
              <a:t>Este tipo de chapas pueden ser galvanizadas, prelacadas o traslúcidas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461DBB-1C76-4A10-BD49-647D599A6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1195297"/>
            <a:ext cx="2314575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1F5AE818-26C4-4D49-956B-BD7A6AEAF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11" y="1870526"/>
            <a:ext cx="6625977" cy="3028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79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1">
            <a:extLst>
              <a:ext uri="{FF2B5EF4-FFF2-40B4-BE49-F238E27FC236}">
                <a16:creationId xmlns:a16="http://schemas.microsoft.com/office/drawing/2014/main" id="{1BD6AFDE-D9B7-4B38-A3AB-E5B3F3414535}"/>
              </a:ext>
            </a:extLst>
          </p:cNvPr>
          <p:cNvSpPr txBox="1"/>
          <p:nvPr/>
        </p:nvSpPr>
        <p:spPr>
          <a:xfrm>
            <a:off x="1637984" y="349702"/>
            <a:ext cx="58680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CHAPA - TRAPEZOIDAL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7EC1CE-523E-4A64-93FF-3EFF578E52F7}"/>
              </a:ext>
            </a:extLst>
          </p:cNvPr>
          <p:cNvSpPr txBox="1"/>
          <p:nvPr/>
        </p:nvSpPr>
        <p:spPr>
          <a:xfrm>
            <a:off x="818535" y="872882"/>
            <a:ext cx="7506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Tx/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es-CO" dirty="0"/>
              <a:t>Este tipo de chapas pueden ser galvanizadas, prelacadas o traslúcidas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9BCE32-C3BE-467C-8A9C-56CEEF10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1" y="1242214"/>
            <a:ext cx="2314575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3CD3A791-8FA6-4292-B1BB-D4B11306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15" y="1962027"/>
            <a:ext cx="6853769" cy="2887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383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0;p4">
            <a:extLst>
              <a:ext uri="{FF2B5EF4-FFF2-40B4-BE49-F238E27FC236}">
                <a16:creationId xmlns:a16="http://schemas.microsoft.com/office/drawing/2014/main" id="{AF37EDF8-5EF2-41EB-A1A5-6ECBCB3050B1}"/>
              </a:ext>
            </a:extLst>
          </p:cNvPr>
          <p:cNvSpPr txBox="1"/>
          <p:nvPr/>
        </p:nvSpPr>
        <p:spPr>
          <a:xfrm>
            <a:off x="2061087" y="244127"/>
            <a:ext cx="502182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CHAPAS – FORJADO </a:t>
            </a:r>
            <a:endParaRPr lang="pt-BR" sz="2800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E1EE79-9BFD-4633-9ECC-25B0ED93C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9" y="1030236"/>
            <a:ext cx="3190875" cy="19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69DE7832-A8A4-4588-80DF-9C42E7EB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501" y="1030236"/>
            <a:ext cx="4514850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485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0;p1">
            <a:extLst>
              <a:ext uri="{FF2B5EF4-FFF2-40B4-BE49-F238E27FC236}">
                <a16:creationId xmlns:a16="http://schemas.microsoft.com/office/drawing/2014/main" id="{BC5BC8D9-5C41-44A4-BC08-F05A84DFAF35}"/>
              </a:ext>
            </a:extLst>
          </p:cNvPr>
          <p:cNvSpPr txBox="1"/>
          <p:nvPr/>
        </p:nvSpPr>
        <p:spPr>
          <a:xfrm>
            <a:off x="772600" y="471799"/>
            <a:ext cx="7598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HP - PILOTES DE ACERO HP</a:t>
            </a:r>
            <a:endParaRPr sz="1800" dirty="0"/>
          </a:p>
        </p:txBody>
      </p:sp>
      <p:pic>
        <p:nvPicPr>
          <p:cNvPr id="5" name="Imagen 4" descr="ANÁLISIS DE COSTO-TIEMPO ENTRE EDIFICACIÓN APORTICADA DE CONCRETO Y EN  ACERO A36, PABELLÓN 3A C.E. 14753">
            <a:extLst>
              <a:ext uri="{FF2B5EF4-FFF2-40B4-BE49-F238E27FC236}">
                <a16:creationId xmlns:a16="http://schemas.microsoft.com/office/drawing/2014/main" id="{E12B5ED8-3635-4E2E-A2BC-262582A94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98" y="2364890"/>
            <a:ext cx="2095500" cy="1626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53351E-C0C4-4AC5-8E8C-ED2100FBC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2" y="2289676"/>
            <a:ext cx="2207895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8A363D4-C6B5-4F63-8324-29C8D234BC46}"/>
              </a:ext>
            </a:extLst>
          </p:cNvPr>
          <p:cNvSpPr txBox="1"/>
          <p:nvPr/>
        </p:nvSpPr>
        <p:spPr>
          <a:xfrm>
            <a:off x="1165122" y="1319162"/>
            <a:ext cx="6297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Pilotes de acero hp o de alta resistencia (Alas anchas), son vigas en H de igual espesor en su alma y alas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423661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4">
            <a:extLst>
              <a:ext uri="{FF2B5EF4-FFF2-40B4-BE49-F238E27FC236}">
                <a16:creationId xmlns:a16="http://schemas.microsoft.com/office/drawing/2014/main" id="{3CD58E9B-AED6-847C-6CD6-62EE7B8FE1E7}"/>
              </a:ext>
            </a:extLst>
          </p:cNvPr>
          <p:cNvSpPr txBox="1"/>
          <p:nvPr/>
        </p:nvSpPr>
        <p:spPr>
          <a:xfrm>
            <a:off x="2026531" y="362115"/>
            <a:ext cx="50909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Perfiles HP - TABLAS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7161D-147C-46A8-8BF2-FD7A52FA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6" y="885295"/>
            <a:ext cx="4095750" cy="4053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220E18-39A1-4B32-AD58-539ED12C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996" y="903075"/>
            <a:ext cx="4095750" cy="4035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139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0;p1">
            <a:extLst>
              <a:ext uri="{FF2B5EF4-FFF2-40B4-BE49-F238E27FC236}">
                <a16:creationId xmlns:a16="http://schemas.microsoft.com/office/drawing/2014/main" id="{BC5BC8D9-5C41-44A4-BC08-F05A84DFAF35}"/>
              </a:ext>
            </a:extLst>
          </p:cNvPr>
          <p:cNvSpPr txBox="1"/>
          <p:nvPr/>
        </p:nvSpPr>
        <p:spPr>
          <a:xfrm>
            <a:off x="772600" y="471799"/>
            <a:ext cx="7598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HP - PILOTES DE ACERO HP</a:t>
            </a:r>
            <a:endParaRPr sz="1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90144A-1BDF-4A59-8ECE-84498A1564E6}"/>
              </a:ext>
            </a:extLst>
          </p:cNvPr>
          <p:cNvSpPr txBox="1"/>
          <p:nvPr/>
        </p:nvSpPr>
        <p:spPr>
          <a:xfrm>
            <a:off x="969706" y="1255748"/>
            <a:ext cx="7204585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450215" algn="just">
              <a:lnSpc>
                <a:spcPct val="150000"/>
              </a:lnSpc>
              <a:spcBef>
                <a:spcPts val="200"/>
              </a:spcBef>
            </a:pPr>
            <a:r>
              <a:rPr lang="es-ES" sz="1600" b="1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Principales ventajas:</a:t>
            </a:r>
            <a:endParaRPr lang="es-CO" sz="1600" b="1" dirty="0">
              <a:effectLst/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Integridad total de pilotes después de introducirlos debajo de la superficie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Facilidad de transporte y almacenamiento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Facilidad de adaptación al suelo, por empalme o recortado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Facilidad de unión con las superestructuras.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Posibilidad de trabajo en flexión cuando existen esfuerzos horizontales.</a:t>
            </a:r>
            <a:endParaRPr lang="es-CO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Durabilidad, además soportan enfuerzo de tracción (Resistencia</a:t>
            </a:r>
            <a:r>
              <a:rPr lang="es-ES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CO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2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4">
            <a:extLst>
              <a:ext uri="{FF2B5EF4-FFF2-40B4-BE49-F238E27FC236}">
                <a16:creationId xmlns:a16="http://schemas.microsoft.com/office/drawing/2014/main" id="{3CD58E9B-AED6-847C-6CD6-62EE7B8FE1E7}"/>
              </a:ext>
            </a:extLst>
          </p:cNvPr>
          <p:cNvSpPr txBox="1"/>
          <p:nvPr/>
        </p:nvSpPr>
        <p:spPr>
          <a:xfrm>
            <a:off x="634182" y="362115"/>
            <a:ext cx="648328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PERFIL UPE – PERFILES EN U</a:t>
            </a:r>
            <a:endParaRPr lang="pt-BR" sz="2800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0DED89-5017-4E2B-B567-E6DC497D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3" y="1127159"/>
            <a:ext cx="2029899" cy="2889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246F05-6597-4224-BCC3-7C0145B1FF6C}"/>
              </a:ext>
            </a:extLst>
          </p:cNvPr>
          <p:cNvSpPr txBox="1"/>
          <p:nvPr/>
        </p:nvSpPr>
        <p:spPr>
          <a:xfrm>
            <a:off x="3023419" y="1756141"/>
            <a:ext cx="5943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s-E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erfil de acero estructural en forma de «U» con alas paralelas, tanto sus caras exteriores como interiores son perpendiculares al alma central, la unión entre el alma y las caras interiores de sus alas presentan cantos redondeados</a:t>
            </a:r>
            <a:endParaRPr lang="es-CO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0;p1">
            <a:extLst>
              <a:ext uri="{FF2B5EF4-FFF2-40B4-BE49-F238E27FC236}">
                <a16:creationId xmlns:a16="http://schemas.microsoft.com/office/drawing/2014/main" id="{BC5BC8D9-5C41-44A4-BC08-F05A84DFAF35}"/>
              </a:ext>
            </a:extLst>
          </p:cNvPr>
          <p:cNvSpPr txBox="1"/>
          <p:nvPr/>
        </p:nvSpPr>
        <p:spPr>
          <a:xfrm>
            <a:off x="772600" y="471799"/>
            <a:ext cx="7598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UPE - TABLAS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27C8F3-982B-4B55-A42D-845B3724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64" y="994979"/>
            <a:ext cx="6974870" cy="32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4">
            <a:extLst>
              <a:ext uri="{FF2B5EF4-FFF2-40B4-BE49-F238E27FC236}">
                <a16:creationId xmlns:a16="http://schemas.microsoft.com/office/drawing/2014/main" id="{3CD58E9B-AED6-847C-6CD6-62EE7B8FE1E7}"/>
              </a:ext>
            </a:extLst>
          </p:cNvPr>
          <p:cNvSpPr txBox="1"/>
          <p:nvPr/>
        </p:nvSpPr>
        <p:spPr>
          <a:xfrm>
            <a:off x="626806" y="229379"/>
            <a:ext cx="78903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PERFIL UPE – CARACTERISTICAS</a:t>
            </a:r>
            <a:endParaRPr lang="pt-BR" sz="2800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7AB228-1813-435E-B91F-AB43A96DFB09}"/>
              </a:ext>
            </a:extLst>
          </p:cNvPr>
          <p:cNvSpPr txBox="1"/>
          <p:nvPr/>
        </p:nvSpPr>
        <p:spPr>
          <a:xfrm>
            <a:off x="626805" y="909002"/>
            <a:ext cx="83254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/>
              <a:t>La principal característica del perfil UPE es su forma en “U” con alas parales entre sí, perpendiculares al alma.</a:t>
            </a:r>
            <a:endParaRPr lang="es-CO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/>
              <a:t>Facilidad de montaje</a:t>
            </a:r>
            <a:endParaRPr lang="es-CO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dirty="0"/>
              <a:t>Son paralelas tanto en el exterior como interior, redondeado en sus aristas en la unión de las alas interiores del alma.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O" dirty="0"/>
              <a:t>El alma es de espesor menor que la viga UPN y las alas tienen un espesor mayor, se aligera su peso sin perder capacidad de carga, el uso de este perfil es más rentable y fácil de instalar o montar.</a:t>
            </a:r>
          </a:p>
        </p:txBody>
      </p:sp>
    </p:spTree>
    <p:extLst>
      <p:ext uri="{BB962C8B-B14F-4D97-AF65-F5344CB8AC3E}">
        <p14:creationId xmlns:p14="http://schemas.microsoft.com/office/powerpoint/2010/main" val="17079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C887B693-B3C3-BC3F-E1F7-D5EF2555895C}"/>
              </a:ext>
            </a:extLst>
          </p:cNvPr>
          <p:cNvSpPr txBox="1"/>
          <p:nvPr/>
        </p:nvSpPr>
        <p:spPr>
          <a:xfrm>
            <a:off x="162232" y="471799"/>
            <a:ext cx="749035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 UPE – CARACTERISTICAS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3568CE1-863C-4DE2-AED7-25A5DBE241B7}"/>
              </a:ext>
            </a:extLst>
          </p:cNvPr>
          <p:cNvSpPr txBox="1"/>
          <p:nvPr/>
        </p:nvSpPr>
        <p:spPr>
          <a:xfrm>
            <a:off x="376083" y="994979"/>
            <a:ext cx="8391833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342900" indent="-342900"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>
              <a:buClrTx/>
            </a:pPr>
            <a:r>
              <a:rPr lang="es-ES" sz="1800" dirty="0">
                <a:solidFill>
                  <a:schemeClr val="tx1"/>
                </a:solidFill>
              </a:rPr>
              <a:t>A su vez, que las alas de las vigas UPE sean paralelas y sin inclinación acelera el proceso de montaje de la obra al poder realizar uniones más simples. Ahorrando así también en costos de mano de obra.</a:t>
            </a:r>
            <a:endParaRPr lang="es-CO" sz="1800" dirty="0">
              <a:solidFill>
                <a:schemeClr val="tx1"/>
              </a:solidFill>
            </a:endParaRPr>
          </a:p>
          <a:p>
            <a:pPr>
              <a:buClrTx/>
            </a:pPr>
            <a:endParaRPr lang="es-ES" sz="18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s-ES" sz="1800" dirty="0">
                <a:solidFill>
                  <a:schemeClr val="tx1"/>
                </a:solidFill>
              </a:rPr>
              <a:t>Mas ligera en un 11% a comparación de la estructura UPN.</a:t>
            </a:r>
            <a:endParaRPr lang="es-CO" sz="1800" dirty="0">
              <a:solidFill>
                <a:schemeClr val="tx1"/>
              </a:solidFill>
            </a:endParaRPr>
          </a:p>
          <a:p>
            <a:pPr>
              <a:buClrTx/>
            </a:pPr>
            <a:endParaRPr lang="es-CO" sz="1800" dirty="0">
              <a:solidFill>
                <a:schemeClr val="tx1"/>
              </a:solidFill>
            </a:endParaRPr>
          </a:p>
          <a:p>
            <a:pPr>
              <a:buClrTx/>
            </a:pPr>
            <a:r>
              <a:rPr lang="es-ES" sz="1800" dirty="0">
                <a:solidFill>
                  <a:schemeClr val="tx1"/>
                </a:solidFill>
              </a:rPr>
              <a:t>Mayor capacidad de carga</a:t>
            </a:r>
          </a:p>
          <a:p>
            <a:pPr marL="0" indent="0">
              <a:buClrTx/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 marL="0" indent="0" algn="ctr">
              <a:buClrTx/>
              <a:buNone/>
            </a:pPr>
            <a:r>
              <a:rPr lang="es-CO" dirty="0">
                <a:solidFill>
                  <a:schemeClr val="tx1"/>
                </a:solidFill>
              </a:rPr>
              <a:t>UPE &lt;&gt; UPN</a:t>
            </a:r>
          </a:p>
          <a:p>
            <a:pPr marL="0" indent="0">
              <a:buClrTx/>
              <a:buNone/>
            </a:pPr>
            <a:r>
              <a:rPr lang="es-CO" dirty="0">
                <a:solidFill>
                  <a:schemeClr val="tx1"/>
                </a:solidFill>
              </a:rPr>
              <a:t>			Menor peso</a:t>
            </a:r>
          </a:p>
          <a:p>
            <a:pPr marL="0" indent="0">
              <a:buClrTx/>
              <a:buNone/>
            </a:pPr>
            <a:r>
              <a:rPr lang="es-CO" dirty="0">
                <a:solidFill>
                  <a:schemeClr val="tx1"/>
                </a:solidFill>
              </a:rPr>
              <a:t>			Mayor capacidad de carga</a:t>
            </a:r>
          </a:p>
          <a:p>
            <a:pPr marL="0" indent="0">
              <a:buClrTx/>
              <a:buNone/>
            </a:pPr>
            <a:r>
              <a:rPr lang="es-CO" dirty="0">
                <a:solidFill>
                  <a:schemeClr val="tx1"/>
                </a:solidFill>
              </a:rPr>
              <a:t>			Facilidad de montaje</a:t>
            </a:r>
          </a:p>
          <a:p>
            <a:pPr marL="0" indent="0">
              <a:buClrTx/>
              <a:buNone/>
            </a:pPr>
            <a:r>
              <a:rPr lang="es-CO" dirty="0">
                <a:solidFill>
                  <a:schemeClr val="tx1"/>
                </a:solidFill>
              </a:rPr>
              <a:t>			Ahorro costes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4902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936</Words>
  <Application>Microsoft Office PowerPoint</Application>
  <PresentationFormat>Presentación en pantalla (16:9)</PresentationFormat>
  <Paragraphs>85</Paragraphs>
  <Slides>23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Jacques Francois Shadow</vt:lpstr>
      <vt:lpstr>Calibri</vt:lpstr>
      <vt:lpstr>Noto Sans Symbols</vt:lpstr>
      <vt:lpstr>Symbol</vt:lpstr>
      <vt:lpstr>Arial</vt:lpstr>
      <vt:lpstr>Rockwell</vt:lpstr>
      <vt:lpstr>Ink Free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 Ernesto Pulido Cortes</cp:lastModifiedBy>
  <cp:revision>7</cp:revision>
  <dcterms:created xsi:type="dcterms:W3CDTF">2019-11-27T03:16:21Z</dcterms:created>
  <dcterms:modified xsi:type="dcterms:W3CDTF">2022-05-09T21:52:26Z</dcterms:modified>
</cp:coreProperties>
</file>