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  <p:sldMasterId id="2147483676" r:id="rId3"/>
    <p:sldMasterId id="2147483684" r:id="rId4"/>
  </p:sldMasterIdLst>
  <p:handoutMasterIdLst>
    <p:handoutMasterId r:id="rId15"/>
  </p:handoutMasterIdLst>
  <p:sldIdLst>
    <p:sldId id="256" r:id="rId5"/>
    <p:sldId id="262" r:id="rId6"/>
    <p:sldId id="259" r:id="rId7"/>
    <p:sldId id="274" r:id="rId8"/>
    <p:sldId id="273" r:id="rId9"/>
    <p:sldId id="265" r:id="rId10"/>
    <p:sldId id="260" r:id="rId11"/>
    <p:sldId id="272" r:id="rId12"/>
    <p:sldId id="271" r:id="rId13"/>
    <p:sldId id="27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 autoAdjust="0"/>
    <p:restoredTop sz="94680" autoAdjust="0"/>
  </p:normalViewPr>
  <p:slideViewPr>
    <p:cSldViewPr snapToGrid="0">
      <p:cViewPr varScale="1">
        <p:scale>
          <a:sx n="122" d="100"/>
          <a:sy n="122" d="100"/>
        </p:scale>
        <p:origin x="12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B1AE0-CCCF-4A33-B965-5C4C62E59094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58CB3-09FD-4C01-94AE-C1A2C3B0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D408E57D-2A79-4053-8E81-6DB51A21D76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42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C39FE-59C7-4789-9C2F-F22E23DDB6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4174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0863A-C33B-4F0D-8CCF-7660DDD4CD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33708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46EFC-A227-48F5-B0D1-E68315AD00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4107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DD7760F-B89E-4046-9A4A-0C18925EE2A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134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5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9413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4537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908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270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958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728E6-8E45-4DA7-A287-1AF5572820C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13751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708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8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4787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966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892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044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94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FA210-38C4-416F-B410-CA87EA0D8E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82629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C39FE-59C7-4789-9C2F-F22E23DDB6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87074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0863A-C33B-4F0D-8CCF-7660DDD4CD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416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46EFC-A227-48F5-B0D1-E68315AD00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9262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D408E57D-2A79-4053-8E81-6DB51A21D76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19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728E6-8E45-4DA7-A287-1AF5572820C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40292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FA210-38C4-416F-B410-CA87EA0D8E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3779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CDD7760F-B89E-4046-9A4A-0C18925EE2A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5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CDD7760F-B89E-4046-9A4A-0C18925EE2A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8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8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3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137877"/>
            <a:ext cx="4929554" cy="24892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dirty="0"/>
              <a:t>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dirty="0"/>
              <a:t>On Drawing Conclusions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dirty="0"/>
              <a:t>The Story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/>
              <a:t>Reactor Reflections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Suggestions and Comments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best ones focus on pedagogy (how could I improve the learning environment)</a:t>
            </a:r>
          </a:p>
          <a:p>
            <a:r>
              <a:rPr lang="en-US" altLang="en-US"/>
              <a:t>What are requirements that don’t produce much learning?</a:t>
            </a:r>
          </a:p>
          <a:p>
            <a:r>
              <a:rPr lang="en-US" altLang="en-US"/>
              <a:t>How could requirements be changed to increase the learning?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Measurement Accuracy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is no advantage to measuring one parameter to 3 significant digits if another parameter is only measured to 1 significant digit</a:t>
            </a:r>
          </a:p>
          <a:p>
            <a:r>
              <a:rPr lang="en-US" altLang="en-US"/>
              <a:t>Use appropriate significant digits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Mass Balance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If the mass balance indicates an error then try to determine what caused the error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What did you measure?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Tracer volume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Flow rate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pH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Reactor volume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Which one of those measurements would explain the results you obtained?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When discussing errors include your assessment of the culpability of each measured parameter or assumption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Errors in Residence Time</a:t>
            </a:r>
            <a:endParaRPr lang="en-US" altLang="en-US">
              <a:latin typeface="Symbol" panose="05050102010706020507" pitchFamily="18" charset="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385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What are the two methods you used to calculate the residence time?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Why might the two estimates be different?</a:t>
            </a:r>
          </a:p>
        </p:txBody>
      </p:sp>
      <p:graphicFrame>
        <p:nvGraphicFramePr>
          <p:cNvPr id="36911" name="Group 47"/>
          <p:cNvGraphicFramePr>
            <a:graphicFrameLocks noGrp="1"/>
          </p:cNvGraphicFramePr>
          <p:nvPr/>
        </p:nvGraphicFramePr>
        <p:xfrm>
          <a:off x="201613" y="3433763"/>
          <a:ext cx="8770937" cy="3230880"/>
        </p:xfrm>
        <a:graphic>
          <a:graphicData uri="http://schemas.openxmlformats.org/drawingml/2006/table">
            <a:tbl>
              <a:tblPr/>
              <a:tblGrid>
                <a:gridCol w="3062287">
                  <a:extLst>
                    <a:ext uri="{9D8B030D-6E8A-4147-A177-3AD203B41FA5}">
                      <a16:colId xmlns:a16="http://schemas.microsoft.com/office/drawing/2014/main" val="551052541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399221680"/>
                    </a:ext>
                  </a:extLst>
                </a:gridCol>
                <a:gridCol w="3587750">
                  <a:extLst>
                    <a:ext uri="{9D8B030D-6E8A-4147-A177-3AD203B41FA5}">
                      <a16:colId xmlns:a16="http://schemas.microsoft.com/office/drawing/2014/main" val="2818260653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reason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because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111713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Dead volume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03454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Baffling head loss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772343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Tracer addition, inlet, outlet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970311"/>
                  </a:ext>
                </a:extLst>
              </a:tr>
            </a:tbl>
          </a:graphicData>
        </a:graphic>
      </p:graphicFrame>
      <p:graphicFrame>
        <p:nvGraphicFramePr>
          <p:cNvPr id="36895" name="Object 31"/>
          <p:cNvGraphicFramePr>
            <a:graphicFrameLocks noChangeAspect="1"/>
          </p:cNvGraphicFramePr>
          <p:nvPr/>
        </p:nvGraphicFramePr>
        <p:xfrm>
          <a:off x="3355975" y="3476625"/>
          <a:ext cx="787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8" name="Equation" r:id="rId3" imgW="787320" imgH="787320" progId="Equation.DSMT4">
                  <p:embed/>
                </p:oleObj>
              </mc:Choice>
              <mc:Fallback>
                <p:oleObj name="Equation" r:id="rId3" imgW="787320" imgH="78732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3476625"/>
                        <a:ext cx="7874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7" name="Object 33"/>
          <p:cNvGraphicFramePr>
            <a:graphicFrameLocks noChangeAspect="1"/>
          </p:cNvGraphicFramePr>
          <p:nvPr/>
        </p:nvGraphicFramePr>
        <p:xfrm>
          <a:off x="4686300" y="3636963"/>
          <a:ext cx="6223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" name="Equation" r:id="rId5" imgW="622080" imgH="380880" progId="Equation.DSMT4">
                  <p:embed/>
                </p:oleObj>
              </mc:Choice>
              <mc:Fallback>
                <p:oleObj name="Equation" r:id="rId5" imgW="622080" imgH="38088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636963"/>
                        <a:ext cx="6223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4225925" y="3408363"/>
            <a:ext cx="4540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/>
              <a:t>?</a:t>
            </a: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4030663" y="4183063"/>
            <a:ext cx="52863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36907" name="Text Box 43"/>
          <p:cNvSpPr txBox="1">
            <a:spLocks noChangeArrowheads="1"/>
          </p:cNvSpPr>
          <p:nvPr/>
        </p:nvSpPr>
        <p:spPr bwMode="auto">
          <a:xfrm>
            <a:off x="5418138" y="4292600"/>
            <a:ext cx="3379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4"/>
                </a:solidFill>
              </a:rPr>
              <a:t>Not all volume is used</a:t>
            </a: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3960813" y="4903788"/>
            <a:ext cx="52863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>
                <a:solidFill>
                  <a:schemeClr val="accent4"/>
                </a:solidFill>
              </a:rPr>
              <a:t>&lt;</a:t>
            </a:r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5441950" y="5073650"/>
            <a:ext cx="2757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4"/>
                </a:solidFill>
              </a:rPr>
              <a:t>Volume increased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7" grpId="0"/>
      <p:bldP spid="369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Baffle Factor Calculations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03738"/>
          </a:xfrm>
        </p:spPr>
        <p:txBody>
          <a:bodyPr/>
          <a:lstStyle/>
          <a:p>
            <a:r>
              <a:rPr lang="en-US" altLang="en-US" sz="2800"/>
              <a:t>Given our curve fitting technique, how will you calculate the baffle factor?</a:t>
            </a:r>
          </a:p>
          <a:p>
            <a:r>
              <a:rPr lang="en-US" altLang="en-US" sz="2800"/>
              <a:t>You could get a baffle factor based on when the model F curves pass through 0.1 or based on when the data F curve passes through 0.1</a:t>
            </a:r>
          </a:p>
          <a:p>
            <a:r>
              <a:rPr lang="en-US" altLang="en-US" sz="2800"/>
              <a:t>The data curve baffle factor will vary as the tracer mass and residence time are varied by solver! </a:t>
            </a:r>
          </a:p>
          <a:p>
            <a:r>
              <a:rPr lang="en-US" altLang="en-US" sz="2800"/>
              <a:t>In either case the baffle factor is only as good as the curve fit!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Serpentinity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parameter(s) were you adjusting when you created a more serpentine path?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092325" y="3463925"/>
          <a:ext cx="39941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3" imgW="4000320" imgH="1193760" progId="Equation.DSMT4">
                  <p:embed/>
                </p:oleObj>
              </mc:Choice>
              <mc:Fallback>
                <p:oleObj name="Equation" r:id="rId3" imgW="4000320" imgH="1193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3463925"/>
                        <a:ext cx="399415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057400" y="5214938"/>
          <a:ext cx="10922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5" imgW="1091880" imgH="812520" progId="Equation.DSMT4">
                  <p:embed/>
                </p:oleObj>
              </mc:Choice>
              <mc:Fallback>
                <p:oleObj name="Equation" r:id="rId5" imgW="1091880" imgH="812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214938"/>
                        <a:ext cx="10922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Lab Reports as Stories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When you write a report you are designing an experience for the reader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The reader experiences it linearly (sequentially!)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Prepare the reader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This is what you are going to see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Ex. emphasize what you want the reader to see in the next Figure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Show the figure (or equation)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Tell the meaning of what you just saw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How does this lead to the next step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The Story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Sequential Story and Logic Check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Look at your Discussion Section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Look at the overall order of the paragraphs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Read it as if you missed the last 3 weeks…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Is the order logical?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Is the reader missing information?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Read every sentence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Check for logic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Make each sentence justify its existence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Critique Your Own Work!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Don’t make a conclusion unless you are willing to defend it</a:t>
            </a:r>
          </a:p>
          <a:p>
            <a:r>
              <a:rPr lang="en-US" altLang="en-US" sz="2800"/>
              <a:t>Discuss its weaknesses and how you would improve it if given another chance</a:t>
            </a:r>
          </a:p>
          <a:p>
            <a:r>
              <a:rPr lang="en-US" altLang="en-US" sz="2800"/>
              <a:t>Assess the validity of your data and of your conclusions</a:t>
            </a:r>
          </a:p>
          <a:p>
            <a:r>
              <a:rPr lang="en-US" altLang="en-US" sz="2800"/>
              <a:t>Are you willing to spend a million dollars to build a facility using a design based on your results?</a:t>
            </a:r>
          </a:p>
          <a:p>
            <a:endParaRPr lang="en-US" altLang="en-US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1688</TotalTime>
  <Words>457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Candara</vt:lpstr>
      <vt:lpstr>Symbol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Equation</vt:lpstr>
      <vt:lpstr>Reactor Reflections</vt:lpstr>
      <vt:lpstr>Measurement Accuracy</vt:lpstr>
      <vt:lpstr>Mass Balance</vt:lpstr>
      <vt:lpstr>Errors in Residence Time</vt:lpstr>
      <vt:lpstr>Baffle Factor Calculations</vt:lpstr>
      <vt:lpstr>Serpentinity</vt:lpstr>
      <vt:lpstr>Lab Reports as Stories</vt:lpstr>
      <vt:lpstr>Sequential Story and Logic Check</vt:lpstr>
      <vt:lpstr>Critique Your Own Work!</vt:lpstr>
      <vt:lpstr>Suggestions and Comments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Reactor Reflections</dc:title>
  <dc:creator>Monroe Weber-Shirk</dc:creator>
  <cp:lastModifiedBy>Monroe Weber-Shirk</cp:lastModifiedBy>
  <cp:revision>28</cp:revision>
  <cp:lastPrinted>2017-12-22T15:47:26Z</cp:lastPrinted>
  <dcterms:created xsi:type="dcterms:W3CDTF">2004-03-11T15:47:16Z</dcterms:created>
  <dcterms:modified xsi:type="dcterms:W3CDTF">2017-12-22T15:47:36Z</dcterms:modified>
</cp:coreProperties>
</file>