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4" r:id="rId3"/>
    <p:sldId id="257" r:id="rId4"/>
    <p:sldId id="258" r:id="rId5"/>
    <p:sldId id="259" r:id="rId6"/>
    <p:sldId id="260" r:id="rId7"/>
    <p:sldId id="272" r:id="rId8"/>
    <p:sldId id="262" r:id="rId9"/>
    <p:sldId id="277" r:id="rId10"/>
    <p:sldId id="279" r:id="rId11"/>
    <p:sldId id="263" r:id="rId12"/>
    <p:sldId id="273" r:id="rId13"/>
    <p:sldId id="264" r:id="rId14"/>
    <p:sldId id="275" r:id="rId15"/>
    <p:sldId id="265" r:id="rId16"/>
    <p:sldId id="266" r:id="rId17"/>
    <p:sldId id="271" r:id="rId18"/>
    <p:sldId id="267" r:id="rId19"/>
    <p:sldId id="276" r:id="rId20"/>
    <p:sldId id="268" r:id="rId21"/>
    <p:sldId id="269" r:id="rId22"/>
    <p:sldId id="270" r:id="rId23"/>
    <p:sldId id="278" r:id="rId24"/>
  </p:sldIdLst>
  <p:sldSz cx="9144000" cy="6858000" type="letter"/>
  <p:notesSz cx="7315200" cy="9601200"/>
  <p:embeddedFontLst>
    <p:embeddedFont>
      <p:font typeface="Monotype Sorts" panose="020B0604020202020204"/>
      <p:regular r:id="rId27"/>
    </p:embeddedFont>
    <p:embeddedFont>
      <p:font typeface="Candara" panose="020E0502030303020204" pitchFamily="34" charset="0"/>
      <p:regular r:id="rId28"/>
      <p:bold r:id="rId29"/>
      <p:italic r:id="rId30"/>
      <p:boldItalic r:id="rId31"/>
    </p:embeddedFont>
    <p:embeddedFont>
      <p:font typeface="Book Antiqua" panose="02040602050305030304" pitchFamily="18" charset="0"/>
      <p:regular r:id="rId32"/>
      <p:bold r:id="rId33"/>
      <p:italic r:id="rId34"/>
      <p:boldItalic r:id="rId35"/>
    </p:embeddedFont>
    <p:embeddedFont>
      <p:font typeface="MT Extra" panose="05050102010205020202" pitchFamily="18" charset="2"/>
      <p:regular r:id="rId36"/>
    </p:embeddedFont>
    <p:embeddedFont>
      <p:font typeface="Cambria Math" panose="02040503050406030204" pitchFamily="18" charset="0"/>
      <p:regular r:id="rId3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00FA"/>
    <a:srgbClr val="FA0000"/>
    <a:srgbClr val="FA7D00"/>
    <a:srgbClr val="FCFC00"/>
    <a:srgbClr val="FAFA00"/>
    <a:srgbClr val="00FC00"/>
    <a:srgbClr val="00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47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23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16725" y="9188450"/>
            <a:ext cx="42386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655" tIns="46988" rIns="95655" bIns="46988" anchor="ctr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93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7781153F-FB71-439E-8A16-7C94331B3BA8}" type="slidenum">
              <a:rPr lang="en-US" altLang="en-US" sz="15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500" smtClean="0">
              <a:latin typeface="Arial" panose="020B060402020202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41338" y="9183688"/>
            <a:ext cx="38576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lvl1pPr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9388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100" smtClean="0">
                <a:latin typeface="Book Antiqua" panose="02040602050305030304" pitchFamily="18" charset="0"/>
              </a:rPr>
              <a:t>CEE 453: Laboratory Research in Environmental Engineering</a:t>
            </a:r>
          </a:p>
          <a:p>
            <a:pPr>
              <a:defRPr/>
            </a:pPr>
            <a:r>
              <a:rPr lang="en-US" altLang="en-US" sz="1100" smtClean="0">
                <a:latin typeface="Book Antiqua" panose="02040602050305030304" pitchFamily="18" charset="0"/>
              </a:rPr>
              <a:t>Monroe Weber-Shirk   	 </a:t>
            </a:r>
            <a:fld id="{EB79CCBD-13A7-426E-8136-DB14DE7537D0}" type="datetime4">
              <a:rPr lang="en-US" altLang="en-US" sz="1100" smtClean="0">
                <a:latin typeface="Book Antiqua" panose="02040602050305030304" pitchFamily="18" charset="0"/>
              </a:rPr>
              <a:pPr>
                <a:defRPr/>
              </a:pPr>
              <a:t>January 29, 2018</a:t>
            </a:fld>
            <a:endParaRPr lang="en-US" altLang="en-US" sz="11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2075"/>
            <a:ext cx="80645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>
            <a:lvl1pPr defTabSz="966788">
              <a:defRPr sz="1300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6269038" y="92075"/>
            <a:ext cx="1046162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300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6103938"/>
            <a:ext cx="2673350" cy="123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506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7366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defTabSz="966788">
              <a:defRPr sz="1300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6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913563" y="9307513"/>
            <a:ext cx="40163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300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B0446CAC-2FCF-4772-B36E-A3EDC845C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DB1D3E-F17C-4485-8002-99C1358D979F}" type="slidenum">
              <a:rPr lang="en-US" altLang="en-US" sz="1300">
                <a:latin typeface="Book Antiqua" panose="02040602050305030304" pitchFamily="18" charset="0"/>
              </a:rPr>
              <a:pPr/>
              <a:t>1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8FAA7-2E2D-4AB2-BEAC-630E1852A906}" type="slidenum">
              <a:rPr lang="en-US" altLang="en-US" sz="1300">
                <a:latin typeface="Book Antiqua" panose="02040602050305030304" pitchFamily="18" charset="0"/>
              </a:rPr>
              <a:pPr/>
              <a:t>10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B59465-9171-40E0-AF01-E418D531883F}" type="slidenum">
              <a:rPr lang="en-US" altLang="en-US" sz="1300">
                <a:latin typeface="Book Antiqua" panose="02040602050305030304" pitchFamily="18" charset="0"/>
              </a:rPr>
              <a:pPr/>
              <a:t>11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BB129C-26AE-479A-89BE-7792BBDBBD96}" type="slidenum">
              <a:rPr lang="en-US" altLang="en-US" sz="1300">
                <a:latin typeface="Book Antiqua" panose="02040602050305030304" pitchFamily="18" charset="0"/>
              </a:rPr>
              <a:pPr/>
              <a:t>12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0BD402-C25D-435B-8624-938D1191D3E0}" type="slidenum">
              <a:rPr lang="en-US" altLang="en-US" sz="1300">
                <a:latin typeface="Book Antiqua" panose="02040602050305030304" pitchFamily="18" charset="0"/>
              </a:rPr>
              <a:pPr/>
              <a:t>13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0A3D33-00DE-4655-B449-0367C80D423A}" type="slidenum">
              <a:rPr lang="en-US" altLang="en-US" sz="1300">
                <a:latin typeface="Book Antiqua" panose="02040602050305030304" pitchFamily="18" charset="0"/>
              </a:rPr>
              <a:pPr/>
              <a:t>14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BF9BD8-50A1-41CE-9020-4AF331607A78}" type="slidenum">
              <a:rPr lang="en-US" altLang="en-US" sz="1300">
                <a:latin typeface="Book Antiqua" panose="02040602050305030304" pitchFamily="18" charset="0"/>
              </a:rPr>
              <a:pPr/>
              <a:t>15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9E65C7-012A-4491-8EA9-E74D4279B26F}" type="slidenum">
              <a:rPr lang="en-US" altLang="en-US" sz="1300">
                <a:latin typeface="Book Antiqua" panose="02040602050305030304" pitchFamily="18" charset="0"/>
              </a:rPr>
              <a:pPr/>
              <a:t>16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54F687-2C12-4DB2-B442-A4CEAEA3C31E}" type="slidenum">
              <a:rPr lang="en-US" altLang="en-US" sz="1300">
                <a:latin typeface="Book Antiqua" panose="02040602050305030304" pitchFamily="18" charset="0"/>
              </a:rPr>
              <a:pPr/>
              <a:t>17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898D9C-D73F-4F62-A479-78BB51C47004}" type="slidenum">
              <a:rPr lang="en-US" altLang="en-US" sz="1300">
                <a:latin typeface="Book Antiqua" panose="02040602050305030304" pitchFamily="18" charset="0"/>
              </a:rPr>
              <a:pPr/>
              <a:t>18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AECB10-E57D-4817-87A3-3DD8C17A242A}" type="slidenum">
              <a:rPr lang="en-US" altLang="en-US" sz="1300">
                <a:latin typeface="Book Antiqua" panose="02040602050305030304" pitchFamily="18" charset="0"/>
              </a:rPr>
              <a:pPr/>
              <a:t>19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ED2F2-4374-46D7-991C-0287C7117CFC}" type="slidenum">
              <a:rPr lang="en-US" altLang="en-US" sz="1300">
                <a:latin typeface="Book Antiqua" panose="02040602050305030304" pitchFamily="18" charset="0"/>
              </a:rPr>
              <a:pPr/>
              <a:t>2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7E305F-F5CA-481B-A37C-897ACF45780A}" type="slidenum">
              <a:rPr lang="en-US" altLang="en-US" sz="1300">
                <a:latin typeface="Book Antiqua" panose="02040602050305030304" pitchFamily="18" charset="0"/>
              </a:rPr>
              <a:pPr/>
              <a:t>20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9F6646-E51E-4741-BE07-22DC81E69D3C}" type="slidenum">
              <a:rPr lang="en-US" altLang="en-US" sz="1300">
                <a:latin typeface="Book Antiqua" panose="02040602050305030304" pitchFamily="18" charset="0"/>
              </a:rPr>
              <a:pPr/>
              <a:t>21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275962-141D-444D-AA30-6568E130A992}" type="slidenum">
              <a:rPr lang="en-US" altLang="en-US" sz="1300">
                <a:latin typeface="Book Antiqua" panose="02040602050305030304" pitchFamily="18" charset="0"/>
              </a:rPr>
              <a:pPr/>
              <a:t>22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B16F76-1EC8-4402-9E27-B8F9A14DD605}" type="slidenum">
              <a:rPr lang="en-US" altLang="en-US" sz="1300">
                <a:latin typeface="Book Antiqua" panose="02040602050305030304" pitchFamily="18" charset="0"/>
              </a:rPr>
              <a:pPr/>
              <a:t>23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4B72C5-A705-4DCD-9101-E1644D5679DD}" type="slidenum">
              <a:rPr lang="en-US" altLang="en-US" sz="1300">
                <a:latin typeface="Book Antiqua" panose="02040602050305030304" pitchFamily="18" charset="0"/>
              </a:rPr>
              <a:pPr/>
              <a:t>3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4A83F6-FA45-4CB2-9404-9B2D28CFB6F8}" type="slidenum">
              <a:rPr lang="en-US" altLang="en-US" sz="1300">
                <a:latin typeface="Book Antiqua" panose="02040602050305030304" pitchFamily="18" charset="0"/>
              </a:rPr>
              <a:pPr/>
              <a:t>4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7B5791-3D0C-4A97-BE77-1F34032FB2D5}" type="slidenum">
              <a:rPr lang="en-US" altLang="en-US" sz="1300">
                <a:latin typeface="Book Antiqua" panose="02040602050305030304" pitchFamily="18" charset="0"/>
              </a:rPr>
              <a:pPr/>
              <a:t>5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701172-5054-4829-9F64-39420141089F}" type="slidenum">
              <a:rPr lang="en-US" altLang="en-US" sz="1300">
                <a:latin typeface="Book Antiqua" panose="02040602050305030304" pitchFamily="18" charset="0"/>
              </a:rPr>
              <a:pPr/>
              <a:t>6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ABE411-0261-49DD-A066-060A1318E66C}" type="slidenum">
              <a:rPr lang="en-US" altLang="en-US" sz="1300">
                <a:latin typeface="Book Antiqua" panose="02040602050305030304" pitchFamily="18" charset="0"/>
              </a:rPr>
              <a:pPr/>
              <a:t>7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C82FBE-F047-4B3B-96DD-4227751BC710}" type="slidenum">
              <a:rPr lang="en-US" altLang="en-US" sz="1300">
                <a:latin typeface="Book Antiqua" panose="02040602050305030304" pitchFamily="18" charset="0"/>
              </a:rPr>
              <a:pPr/>
              <a:t>8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405427-C9D4-4B8E-A8D6-3D2C0B96D080}" type="slidenum">
              <a:rPr lang="en-US" altLang="en-US" sz="1300">
                <a:latin typeface="Book Antiqua" panose="02040602050305030304" pitchFamily="18" charset="0"/>
              </a:rPr>
              <a:pPr/>
              <a:t>9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80419F6-8CDF-4D9B-901B-36BA50805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9112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DECD5-E6B7-4088-9225-803D424D7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079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C09C8-15D1-4052-832C-607F507A1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61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DB72A-CDB6-4047-B34A-391D26097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9051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378CF-3C14-425E-B6E6-11B32B5A4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55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6169-3C6D-4D04-B459-4AF568140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42368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02DC5-8622-46BB-BD56-4FDD7DAD5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C6301-E506-429C-93E2-2218E5E35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0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8252E-911F-41BD-9A78-6B1603DAB5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54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C769B71C-6E55-43F1-9075-BFE6D7D0A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4" r:id="rId7"/>
    <p:sldLayoutId id="2147483695" r:id="rId8"/>
    <p:sldLayoutId id="2147483696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emf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Fundamental Techniques and Measurements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Mass Measurements</a:t>
            </a:r>
          </a:p>
          <a:p>
            <a:r>
              <a:rPr lang="en-US" altLang="en-US" smtClean="0"/>
              <a:t>Volume Measurements</a:t>
            </a:r>
          </a:p>
          <a:p>
            <a:r>
              <a:rPr lang="en-US" altLang="en-US" smtClean="0"/>
              <a:t>Preparation of a solution of known concentration</a:t>
            </a:r>
          </a:p>
          <a:p>
            <a:r>
              <a:rPr lang="en-US" altLang="en-US" smtClean="0"/>
              <a:t>UV-Visible Spectrophotometer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Preparation of Solutions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Fill volumetric flask half way with distilled water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Add reagent (could be solid or liquid)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Mix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Fill volumetric flask to the line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Mix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Verify that volume didn’t change (if necessary refill to line)</a:t>
            </a:r>
          </a:p>
        </p:txBody>
      </p:sp>
      <p:pic>
        <p:nvPicPr>
          <p:cNvPr id="26628" name="Picture 8" descr="F6545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38" y="2517775"/>
            <a:ext cx="12366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UV-Visible Spectrophotometer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Theory</a:t>
            </a:r>
          </a:p>
          <a:p>
            <a:r>
              <a:rPr lang="en-US" altLang="en-US" smtClean="0"/>
              <a:t>Instrument</a:t>
            </a:r>
          </a:p>
          <a:p>
            <a:r>
              <a:rPr lang="en-US" altLang="en-US" smtClean="0"/>
              <a:t>Sample requirements</a:t>
            </a:r>
          </a:p>
          <a:p>
            <a:r>
              <a:rPr lang="en-US" altLang="en-US" smtClean="0"/>
              <a:t>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reeform 3"/>
          <p:cNvSpPr>
            <a:spLocks/>
          </p:cNvSpPr>
          <p:nvPr/>
        </p:nvSpPr>
        <p:spPr bwMode="auto">
          <a:xfrm>
            <a:off x="1435100" y="2311400"/>
            <a:ext cx="1968500" cy="635000"/>
          </a:xfrm>
          <a:custGeom>
            <a:avLst/>
            <a:gdLst>
              <a:gd name="T0" fmla="*/ 0 w 816"/>
              <a:gd name="T1" fmla="*/ 9071 h 1120"/>
              <a:gd name="T2" fmla="*/ 0 w 816"/>
              <a:gd name="T3" fmla="*/ 635000 h 1120"/>
              <a:gd name="T4" fmla="*/ 1968500 w 816"/>
              <a:gd name="T5" fmla="*/ 635000 h 1120"/>
              <a:gd name="T6" fmla="*/ 1968500 w 816"/>
              <a:gd name="T7" fmla="*/ 0 h 11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1120">
                <a:moveTo>
                  <a:pt x="0" y="16"/>
                </a:moveTo>
                <a:lnTo>
                  <a:pt x="0" y="1120"/>
                </a:lnTo>
                <a:lnTo>
                  <a:pt x="816" y="1120"/>
                </a:lnTo>
                <a:lnTo>
                  <a:pt x="816" y="0"/>
                </a:ln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Light Attenuation by an Aqueous Solution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520700" y="2616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69925" y="2049463"/>
            <a:ext cx="51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</a:t>
            </a:r>
            <a:r>
              <a:rPr lang="en-US" altLang="en-US" baseline="-25000">
                <a:latin typeface="Book Antiqua" panose="02040602050305030304" pitchFamily="18" charset="0"/>
              </a:rPr>
              <a:t>0</a:t>
            </a:r>
            <a:endParaRPr lang="en-US" altLang="en-US">
              <a:latin typeface="Book Antiqua" panose="02040602050305030304" pitchFamily="18" charset="0"/>
            </a:endParaRPr>
          </a:p>
        </p:txBody>
      </p:sp>
      <p:grpSp>
        <p:nvGrpSpPr>
          <p:cNvPr id="30726" name="Group 93"/>
          <p:cNvGrpSpPr>
            <a:grpSpLocks/>
          </p:cNvGrpSpPr>
          <p:nvPr/>
        </p:nvGrpSpPr>
        <p:grpSpPr bwMode="auto">
          <a:xfrm>
            <a:off x="1449388" y="3054350"/>
            <a:ext cx="1917700" cy="1343025"/>
            <a:chOff x="913" y="1924"/>
            <a:chExt cx="1208" cy="846"/>
          </a:xfrm>
        </p:grpSpPr>
        <p:sp>
          <p:nvSpPr>
            <p:cNvPr id="30745" name="Freeform 61"/>
            <p:cNvSpPr>
              <a:spLocks/>
            </p:cNvSpPr>
            <p:nvPr/>
          </p:nvSpPr>
          <p:spPr bwMode="auto">
            <a:xfrm>
              <a:off x="913" y="1924"/>
              <a:ext cx="119" cy="174"/>
            </a:xfrm>
            <a:custGeom>
              <a:avLst/>
              <a:gdLst>
                <a:gd name="T0" fmla="*/ 0 w 168"/>
                <a:gd name="T1" fmla="*/ 0 h 174"/>
                <a:gd name="T2" fmla="*/ 60 w 168"/>
                <a:gd name="T3" fmla="*/ 90 h 174"/>
                <a:gd name="T4" fmla="*/ 119 w 168"/>
                <a:gd name="T5" fmla="*/ 174 h 1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174">
                  <a:moveTo>
                    <a:pt x="0" y="0"/>
                  </a:moveTo>
                  <a:lnTo>
                    <a:pt x="84" y="90"/>
                  </a:lnTo>
                  <a:lnTo>
                    <a:pt x="168" y="174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Freeform 62"/>
            <p:cNvSpPr>
              <a:spLocks/>
            </p:cNvSpPr>
            <p:nvPr/>
          </p:nvSpPr>
          <p:spPr bwMode="auto">
            <a:xfrm>
              <a:off x="1032" y="2098"/>
              <a:ext cx="123" cy="150"/>
            </a:xfrm>
            <a:custGeom>
              <a:avLst/>
              <a:gdLst>
                <a:gd name="T0" fmla="*/ 0 w 174"/>
                <a:gd name="T1" fmla="*/ 0 h 150"/>
                <a:gd name="T2" fmla="*/ 59 w 174"/>
                <a:gd name="T3" fmla="*/ 78 h 150"/>
                <a:gd name="T4" fmla="*/ 123 w 174"/>
                <a:gd name="T5" fmla="*/ 150 h 1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" h="150">
                  <a:moveTo>
                    <a:pt x="0" y="0"/>
                  </a:moveTo>
                  <a:lnTo>
                    <a:pt x="84" y="78"/>
                  </a:lnTo>
                  <a:lnTo>
                    <a:pt x="174" y="15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Freeform 63"/>
            <p:cNvSpPr>
              <a:spLocks/>
            </p:cNvSpPr>
            <p:nvPr/>
          </p:nvSpPr>
          <p:spPr bwMode="auto">
            <a:xfrm>
              <a:off x="1155" y="2248"/>
              <a:ext cx="120" cy="114"/>
            </a:xfrm>
            <a:custGeom>
              <a:avLst/>
              <a:gdLst>
                <a:gd name="T0" fmla="*/ 0 w 168"/>
                <a:gd name="T1" fmla="*/ 0 h 114"/>
                <a:gd name="T2" fmla="*/ 60 w 168"/>
                <a:gd name="T3" fmla="*/ 60 h 114"/>
                <a:gd name="T4" fmla="*/ 120 w 168"/>
                <a:gd name="T5" fmla="*/ 114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114">
                  <a:moveTo>
                    <a:pt x="0" y="0"/>
                  </a:moveTo>
                  <a:lnTo>
                    <a:pt x="84" y="60"/>
                  </a:lnTo>
                  <a:lnTo>
                    <a:pt x="168" y="114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Freeform 64"/>
            <p:cNvSpPr>
              <a:spLocks/>
            </p:cNvSpPr>
            <p:nvPr/>
          </p:nvSpPr>
          <p:spPr bwMode="auto">
            <a:xfrm>
              <a:off x="1275" y="2362"/>
              <a:ext cx="123" cy="102"/>
            </a:xfrm>
            <a:custGeom>
              <a:avLst/>
              <a:gdLst>
                <a:gd name="T0" fmla="*/ 0 w 174"/>
                <a:gd name="T1" fmla="*/ 0 h 102"/>
                <a:gd name="T2" fmla="*/ 59 w 174"/>
                <a:gd name="T3" fmla="*/ 54 h 102"/>
                <a:gd name="T4" fmla="*/ 123 w 174"/>
                <a:gd name="T5" fmla="*/ 102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" h="102">
                  <a:moveTo>
                    <a:pt x="0" y="0"/>
                  </a:moveTo>
                  <a:lnTo>
                    <a:pt x="84" y="54"/>
                  </a:lnTo>
                  <a:lnTo>
                    <a:pt x="174" y="102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Freeform 65"/>
            <p:cNvSpPr>
              <a:spLocks/>
            </p:cNvSpPr>
            <p:nvPr/>
          </p:nvSpPr>
          <p:spPr bwMode="auto">
            <a:xfrm>
              <a:off x="1398" y="2464"/>
              <a:ext cx="119" cy="78"/>
            </a:xfrm>
            <a:custGeom>
              <a:avLst/>
              <a:gdLst>
                <a:gd name="T0" fmla="*/ 0 w 168"/>
                <a:gd name="T1" fmla="*/ 0 h 78"/>
                <a:gd name="T2" fmla="*/ 60 w 168"/>
                <a:gd name="T3" fmla="*/ 42 h 78"/>
                <a:gd name="T4" fmla="*/ 119 w 168"/>
                <a:gd name="T5" fmla="*/ 78 h 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78">
                  <a:moveTo>
                    <a:pt x="0" y="0"/>
                  </a:moveTo>
                  <a:lnTo>
                    <a:pt x="84" y="42"/>
                  </a:lnTo>
                  <a:lnTo>
                    <a:pt x="168" y="78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66"/>
            <p:cNvSpPr>
              <a:spLocks noChangeShapeType="1"/>
            </p:cNvSpPr>
            <p:nvPr/>
          </p:nvSpPr>
          <p:spPr bwMode="auto">
            <a:xfrm>
              <a:off x="1517" y="2542"/>
              <a:ext cx="123" cy="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67"/>
            <p:cNvSpPr>
              <a:spLocks noChangeShapeType="1"/>
            </p:cNvSpPr>
            <p:nvPr/>
          </p:nvSpPr>
          <p:spPr bwMode="auto">
            <a:xfrm>
              <a:off x="1640" y="2608"/>
              <a:ext cx="119" cy="5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68"/>
            <p:cNvSpPr>
              <a:spLocks noChangeShapeType="1"/>
            </p:cNvSpPr>
            <p:nvPr/>
          </p:nvSpPr>
          <p:spPr bwMode="auto">
            <a:xfrm>
              <a:off x="1759" y="2662"/>
              <a:ext cx="120" cy="4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69"/>
            <p:cNvSpPr>
              <a:spLocks noChangeShapeType="1"/>
            </p:cNvSpPr>
            <p:nvPr/>
          </p:nvSpPr>
          <p:spPr bwMode="auto">
            <a:xfrm>
              <a:off x="1879" y="2704"/>
              <a:ext cx="123" cy="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70"/>
            <p:cNvSpPr>
              <a:spLocks noChangeShapeType="1"/>
            </p:cNvSpPr>
            <p:nvPr/>
          </p:nvSpPr>
          <p:spPr bwMode="auto">
            <a:xfrm>
              <a:off x="2002" y="2740"/>
              <a:ext cx="119" cy="3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7" name="Freeform 72"/>
          <p:cNvSpPr>
            <a:spLocks/>
          </p:cNvSpPr>
          <p:nvPr/>
        </p:nvSpPr>
        <p:spPr bwMode="auto">
          <a:xfrm>
            <a:off x="1435100" y="2997200"/>
            <a:ext cx="1968500" cy="1765300"/>
          </a:xfrm>
          <a:custGeom>
            <a:avLst/>
            <a:gdLst>
              <a:gd name="T0" fmla="*/ 1968500 w 1240"/>
              <a:gd name="T1" fmla="*/ 1765300 h 1112"/>
              <a:gd name="T2" fmla="*/ 0 w 1240"/>
              <a:gd name="T3" fmla="*/ 1765300 h 1112"/>
              <a:gd name="T4" fmla="*/ 0 w 1240"/>
              <a:gd name="T5" fmla="*/ 0 h 1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0" h="1112">
                <a:moveTo>
                  <a:pt x="1240" y="1112"/>
                </a:moveTo>
                <a:lnTo>
                  <a:pt x="0" y="1112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7"/>
          <p:cNvSpPr>
            <a:spLocks noChangeShapeType="1"/>
          </p:cNvSpPr>
          <p:nvPr/>
        </p:nvSpPr>
        <p:spPr bwMode="auto">
          <a:xfrm flipV="1">
            <a:off x="2044700" y="2286000"/>
            <a:ext cx="0" cy="247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74"/>
          <p:cNvSpPr>
            <a:spLocks noChangeShapeType="1"/>
          </p:cNvSpPr>
          <p:nvPr/>
        </p:nvSpPr>
        <p:spPr bwMode="auto">
          <a:xfrm>
            <a:off x="3416300" y="2616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78"/>
          <p:cNvSpPr>
            <a:spLocks noChangeShapeType="1"/>
          </p:cNvSpPr>
          <p:nvPr/>
        </p:nvSpPr>
        <p:spPr bwMode="auto">
          <a:xfrm flipV="1">
            <a:off x="2120900" y="2286000"/>
            <a:ext cx="0" cy="247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79"/>
          <p:cNvSpPr>
            <a:spLocks noChangeShapeType="1"/>
          </p:cNvSpPr>
          <p:nvPr/>
        </p:nvSpPr>
        <p:spPr bwMode="auto">
          <a:xfrm rot="16200000" flipV="1">
            <a:off x="1775619" y="3483769"/>
            <a:ext cx="0" cy="70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80"/>
          <p:cNvSpPr>
            <a:spLocks noChangeShapeType="1"/>
          </p:cNvSpPr>
          <p:nvPr/>
        </p:nvSpPr>
        <p:spPr bwMode="auto">
          <a:xfrm rot="16200000" flipV="1">
            <a:off x="1739900" y="3448050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3" name="Object 81"/>
          <p:cNvGraphicFramePr>
            <a:graphicFrameLocks noChangeAspect="1"/>
          </p:cNvGraphicFramePr>
          <p:nvPr/>
        </p:nvGraphicFramePr>
        <p:xfrm>
          <a:off x="1011238" y="3656013"/>
          <a:ext cx="38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4" imgW="371497" imgH="266673" progId="Equation.DSMT4">
                  <p:embed/>
                </p:oleObj>
              </mc:Choice>
              <mc:Fallback>
                <p:oleObj name="Equation" r:id="rId4" imgW="371497" imgH="266673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656013"/>
                        <a:ext cx="381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82"/>
          <p:cNvGraphicFramePr>
            <a:graphicFrameLocks noChangeAspect="1"/>
          </p:cNvGraphicFramePr>
          <p:nvPr/>
        </p:nvGraphicFramePr>
        <p:xfrm>
          <a:off x="1903413" y="4799013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6" imgW="323805" imgH="266673" progId="Equation.DSMT4">
                  <p:embed/>
                </p:oleObj>
              </mc:Choice>
              <mc:Fallback>
                <p:oleObj name="Equation" r:id="rId6" imgW="323805" imgH="266673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799013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83"/>
          <p:cNvSpPr txBox="1">
            <a:spLocks noChangeArrowheads="1"/>
          </p:cNvSpPr>
          <p:nvPr/>
        </p:nvSpPr>
        <p:spPr bwMode="auto">
          <a:xfrm>
            <a:off x="3578225" y="2049463"/>
            <a:ext cx="398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</a:t>
            </a:r>
          </a:p>
        </p:txBody>
      </p:sp>
      <p:sp>
        <p:nvSpPr>
          <p:cNvPr id="30736" name="Text Box 84"/>
          <p:cNvSpPr txBox="1">
            <a:spLocks noChangeArrowheads="1"/>
          </p:cNvSpPr>
          <p:nvPr/>
        </p:nvSpPr>
        <p:spPr bwMode="auto">
          <a:xfrm>
            <a:off x="695325" y="2798763"/>
            <a:ext cx="51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</a:t>
            </a:r>
            <a:r>
              <a:rPr lang="en-US" altLang="en-US" baseline="-25000">
                <a:latin typeface="Book Antiqua" panose="02040602050305030304" pitchFamily="18" charset="0"/>
              </a:rPr>
              <a:t>0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30737" name="Line 85"/>
          <p:cNvSpPr>
            <a:spLocks noChangeShapeType="1"/>
          </p:cNvSpPr>
          <p:nvPr/>
        </p:nvSpPr>
        <p:spPr bwMode="auto">
          <a:xfrm flipH="1">
            <a:off x="1193800" y="30734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Text Box 86"/>
          <p:cNvSpPr txBox="1">
            <a:spLocks noChangeArrowheads="1"/>
          </p:cNvSpPr>
          <p:nvPr/>
        </p:nvSpPr>
        <p:spPr bwMode="auto">
          <a:xfrm>
            <a:off x="3616325" y="4183063"/>
            <a:ext cx="398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</a:t>
            </a:r>
          </a:p>
        </p:txBody>
      </p:sp>
      <p:graphicFrame>
        <p:nvGraphicFramePr>
          <p:cNvPr id="37975" name="Object 87"/>
          <p:cNvGraphicFramePr>
            <a:graphicFrameLocks noChangeAspect="1"/>
          </p:cNvGraphicFramePr>
          <p:nvPr/>
        </p:nvGraphicFramePr>
        <p:xfrm>
          <a:off x="5583238" y="2030413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8" imgW="1209518" imgH="828695" progId="Equation.DSMT4">
                  <p:embed/>
                </p:oleObj>
              </mc:Choice>
              <mc:Fallback>
                <p:oleObj name="Equation" r:id="rId8" imgW="1209518" imgH="828695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2030413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76" name="Object 88"/>
          <p:cNvGraphicFramePr>
            <a:graphicFrameLocks noChangeAspect="1"/>
          </p:cNvGraphicFramePr>
          <p:nvPr/>
        </p:nvGraphicFramePr>
        <p:xfrm>
          <a:off x="5354638" y="3662363"/>
          <a:ext cx="1701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10" imgW="1695405" imgH="943035" progId="Equation.DSMT4">
                  <p:embed/>
                </p:oleObj>
              </mc:Choice>
              <mc:Fallback>
                <p:oleObj name="Equation" r:id="rId10" imgW="1695405" imgH="943035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3662363"/>
                        <a:ext cx="1701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77" name="Object 89"/>
          <p:cNvGraphicFramePr>
            <a:graphicFrameLocks noChangeAspect="1"/>
          </p:cNvGraphicFramePr>
          <p:nvPr/>
        </p:nvGraphicFramePr>
        <p:xfrm>
          <a:off x="5418138" y="5078413"/>
          <a:ext cx="162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12" imgW="1619384" imgH="1057375" progId="Equation.DSMT4">
                  <p:embed/>
                </p:oleObj>
              </mc:Choice>
              <mc:Fallback>
                <p:oleObj name="Equation" r:id="rId12" imgW="1619384" imgH="1057375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5078413"/>
                        <a:ext cx="162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79" name="Object 91"/>
          <p:cNvGraphicFramePr>
            <a:graphicFrameLocks noChangeAspect="1"/>
          </p:cNvGraphicFramePr>
          <p:nvPr/>
        </p:nvGraphicFramePr>
        <p:xfrm>
          <a:off x="7564438" y="2233613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14" imgW="752318" imgH="266673" progId="Equation.DSMT4">
                  <p:embed/>
                </p:oleObj>
              </mc:Choice>
              <mc:Fallback>
                <p:oleObj name="Equation" r:id="rId14" imgW="752318" imgH="266673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2233613"/>
                        <a:ext cx="762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Line 92"/>
          <p:cNvSpPr>
            <a:spLocks noChangeShapeType="1"/>
          </p:cNvSpPr>
          <p:nvPr/>
        </p:nvSpPr>
        <p:spPr bwMode="auto">
          <a:xfrm>
            <a:off x="7493000" y="26543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4" name="Text Box 94"/>
          <p:cNvSpPr txBox="1">
            <a:spLocks noChangeArrowheads="1"/>
          </p:cNvSpPr>
          <p:nvPr/>
        </p:nvSpPr>
        <p:spPr bwMode="auto">
          <a:xfrm>
            <a:off x="873125" y="5440363"/>
            <a:ext cx="3105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 is light intensity </a:t>
            </a:r>
            <a:br>
              <a:rPr lang="en-US" altLang="en-US">
                <a:latin typeface="Book Antiqua" panose="02040602050305030304" pitchFamily="18" charset="0"/>
              </a:rPr>
            </a:br>
            <a:r>
              <a:rPr lang="en-US" altLang="en-US">
                <a:latin typeface="Book Antiqua" panose="02040602050305030304" pitchFamily="18" charset="0"/>
              </a:rPr>
              <a:t>(photons/s)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Theory: Light Attenuation = f(?)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For a given excitation process, a molecule absorbs only one discrete amount of energy: expect very narrow absorption lines. </a:t>
            </a:r>
          </a:p>
          <a:p>
            <a:r>
              <a:rPr lang="en-US" altLang="en-US" dirty="0" smtClean="0"/>
              <a:t>Different vibrational and rotational states yield _______ absorption lines.</a:t>
            </a:r>
          </a:p>
          <a:p>
            <a:r>
              <a:rPr lang="en-US" altLang="en-US" dirty="0" smtClean="0"/>
              <a:t>First order decay with distance</a:t>
            </a:r>
          </a:p>
        </p:txBody>
      </p:sp>
      <p:graphicFrame>
        <p:nvGraphicFramePr>
          <p:cNvPr id="32772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71925" y="5500688"/>
          <a:ext cx="2017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4" imgW="1981200" imgH="819017" progId="Equation.DSMT4">
                  <p:embed/>
                </p:oleObj>
              </mc:Choice>
              <mc:Fallback>
                <p:oleObj name="Equation" r:id="rId4" imgW="1981200" imgH="8190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5500688"/>
                        <a:ext cx="2017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54627" y="3653612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broad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90538" y="5383213"/>
          <a:ext cx="162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6" imgW="1619384" imgH="1057375" progId="Equation.DSMT4">
                  <p:embed/>
                </p:oleObj>
              </mc:Choice>
              <mc:Fallback>
                <p:oleObj name="Equation" r:id="rId6" imgW="1619384" imgH="105737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5383213"/>
                        <a:ext cx="162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latin typeface="Book Antiqua" panose="02040602050305030304" pitchFamily="18" charset="0"/>
              </a:rPr>
              <a:t>A=</a:t>
            </a:r>
            <a:r>
              <a:rPr lang="en-US" altLang="en-US" sz="5400" i="1" smtClean="0">
                <a:latin typeface="Symbol" panose="05050102010706020507" pitchFamily="18" charset="2"/>
              </a:rPr>
              <a:t></a:t>
            </a:r>
            <a:r>
              <a:rPr lang="en-US" altLang="en-US" sz="5400" i="1" smtClean="0">
                <a:latin typeface="Book Antiqua" panose="02040602050305030304" pitchFamily="18" charset="0"/>
              </a:rPr>
              <a:t>bc</a:t>
            </a:r>
            <a:endParaRPr lang="en-US" altLang="en-US" sz="5400" smtClean="0">
              <a:latin typeface="Book Antiqua" panose="0204060205030503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Po</a:t>
            </a:r>
            <a:r>
              <a:rPr lang="en-US" altLang="en-US" dirty="0" smtClean="0"/>
              <a:t> -  _________ light intensity</a:t>
            </a:r>
          </a:p>
          <a:p>
            <a:r>
              <a:rPr lang="en-US" altLang="en-US" i="1" dirty="0" smtClean="0"/>
              <a:t>P</a:t>
            </a:r>
            <a:r>
              <a:rPr lang="en-US" altLang="en-US" dirty="0" smtClean="0"/>
              <a:t> light intensity after passing through sample</a:t>
            </a:r>
          </a:p>
          <a:p>
            <a:r>
              <a:rPr lang="en-US" altLang="en-US" i="1" dirty="0" smtClean="0"/>
              <a:t>b</a:t>
            </a:r>
            <a:r>
              <a:rPr lang="en-US" altLang="en-US" dirty="0" smtClean="0"/>
              <a:t> - ______________</a:t>
            </a:r>
          </a:p>
          <a:p>
            <a:r>
              <a:rPr lang="en-US" altLang="en-US" i="1" dirty="0" smtClean="0"/>
              <a:t>c</a:t>
            </a:r>
            <a:r>
              <a:rPr lang="en-US" altLang="en-US" dirty="0" smtClean="0"/>
              <a:t> - ______________</a:t>
            </a:r>
          </a:p>
          <a:p>
            <a:r>
              <a:rPr lang="en-US" altLang="en-US" i="1" dirty="0" smtClean="0">
                <a:latin typeface="Symbol" panose="05050102010706020507" pitchFamily="18" charset="2"/>
              </a:rPr>
              <a:t></a:t>
            </a:r>
            <a:r>
              <a:rPr lang="en-US" altLang="en-US" dirty="0" smtClean="0"/>
              <a:t> - ___________ </a:t>
            </a:r>
            <a:r>
              <a:rPr lang="en-US" altLang="en-US" dirty="0" smtClean="0">
                <a:latin typeface="Book Antiqua" panose="02040602050305030304" pitchFamily="18" charset="0"/>
              </a:rPr>
              <a:t>coefficient (function of wavelength and molecule)</a:t>
            </a:r>
            <a:endParaRPr lang="en-US" altLang="en-US" sz="4000" dirty="0" smtClean="0">
              <a:latin typeface="Book Antiqua" panose="0204060205030503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807369" y="1600200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incident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397000" y="3221037"/>
            <a:ext cx="317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path length (1 cm)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397000" y="3816351"/>
            <a:ext cx="2397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concentration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491456" y="43957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extinction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203325" y="5864225"/>
            <a:ext cx="525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solidFill>
                  <a:schemeClr val="folHlink"/>
                </a:solidFill>
                <a:latin typeface="Symbol" panose="05050102010706020507" pitchFamily="18" charset="2"/>
              </a:rPr>
              <a:t>e</a:t>
            </a:r>
            <a:r>
              <a:rPr lang="en-US" altLang="en-US">
                <a:solidFill>
                  <a:schemeClr val="folHlink"/>
                </a:solidFill>
              </a:rPr>
              <a:t> is not a function of concentration!</a:t>
            </a:r>
          </a:p>
        </p:txBody>
      </p:sp>
      <p:graphicFrame>
        <p:nvGraphicFramePr>
          <p:cNvPr id="9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17894"/>
              </p:ext>
            </p:extLst>
          </p:nvPr>
        </p:nvGraphicFramePr>
        <p:xfrm>
          <a:off x="6799791" y="388937"/>
          <a:ext cx="2017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4" imgW="1981200" imgH="819017" progId="Equation.DSMT4">
                  <p:embed/>
                </p:oleObj>
              </mc:Choice>
              <mc:Fallback>
                <p:oleObj name="Equation" r:id="rId4" imgW="1981200" imgH="819017" progId="Equation.DSMT4">
                  <p:embed/>
                  <p:pic>
                    <p:nvPicPr>
                      <p:cNvPr id="32772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791" y="388937"/>
                        <a:ext cx="2017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autoUpdateAnimBg="0"/>
      <p:bldP spid="72709" grpId="0" build="p" autoUpdateAnimBg="0"/>
      <p:bldP spid="72710" grpId="0" build="p" autoUpdateAnimBg="0"/>
      <p:bldP spid="72711" grpId="0" build="p" autoUpdateAnimBg="0"/>
      <p:bldP spid="727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Absorption Spectra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5486400"/>
            <a:ext cx="7772400" cy="137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Absorption Spectra for Methylene Blue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Broad peaks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Absorbs ________, looks ______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2076450"/>
            <a:ext cx="8713787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9" name="Group 16"/>
          <p:cNvGrpSpPr>
            <a:grpSpLocks/>
          </p:cNvGrpSpPr>
          <p:nvPr/>
        </p:nvGrpSpPr>
        <p:grpSpPr bwMode="auto">
          <a:xfrm>
            <a:off x="1130300" y="1816100"/>
            <a:ext cx="7467600" cy="520700"/>
            <a:chOff x="712" y="1144"/>
            <a:chExt cx="4704" cy="328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2613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FC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3" name="Rectangle 7"/>
            <p:cNvSpPr>
              <a:spLocks noChangeArrowheads="1"/>
            </p:cNvSpPr>
            <p:nvPr/>
          </p:nvSpPr>
          <p:spPr bwMode="auto">
            <a:xfrm>
              <a:off x="3050" y="1144"/>
              <a:ext cx="436" cy="328"/>
            </a:xfrm>
            <a:prstGeom prst="rect">
              <a:avLst/>
            </a:prstGeom>
            <a:gradFill rotWithShape="0">
              <a:gsLst>
                <a:gs pos="0">
                  <a:srgbClr val="00FC00"/>
                </a:gs>
                <a:gs pos="100000">
                  <a:srgbClr val="FAFA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4" name="Rectangle 8"/>
            <p:cNvSpPr>
              <a:spLocks noChangeArrowheads="1"/>
            </p:cNvSpPr>
            <p:nvPr/>
          </p:nvSpPr>
          <p:spPr bwMode="auto">
            <a:xfrm>
              <a:off x="348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FA00"/>
                </a:gs>
                <a:gs pos="100000">
                  <a:srgbClr val="FA7D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5" name="Rectangle 9"/>
            <p:cNvSpPr>
              <a:spLocks noChangeArrowheads="1"/>
            </p:cNvSpPr>
            <p:nvPr/>
          </p:nvSpPr>
          <p:spPr bwMode="auto">
            <a:xfrm>
              <a:off x="3923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7D00"/>
                </a:gs>
                <a:gs pos="100000">
                  <a:srgbClr val="FA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6" name="Rectangle 10"/>
            <p:cNvSpPr>
              <a:spLocks noChangeArrowheads="1"/>
            </p:cNvSpPr>
            <p:nvPr/>
          </p:nvSpPr>
          <p:spPr bwMode="auto">
            <a:xfrm>
              <a:off x="217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00FA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4355" y="1144"/>
              <a:ext cx="1061" cy="328"/>
            </a:xfrm>
            <a:prstGeom prst="rect">
              <a:avLst/>
            </a:prstGeom>
            <a:solidFill>
              <a:srgbClr val="FA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173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A00F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712" y="1144"/>
              <a:ext cx="1021" cy="3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4549775" y="6226175"/>
            <a:ext cx="88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folHlink"/>
                </a:solidFill>
              </a:rPr>
              <a:t>blue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2428875" y="6253163"/>
            <a:ext cx="1290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folHlink"/>
                </a:solidFill>
              </a:rPr>
              <a:t>orange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3" grpId="0" build="p" autoUpdateAnimBg="0"/>
      <p:bldP spid="2256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Instrument Light Path</a:t>
            </a:r>
          </a:p>
        </p:txBody>
      </p:sp>
      <p:graphicFrame>
        <p:nvGraphicFramePr>
          <p:cNvPr id="38915" name="Object 3">
            <a:hlinkClick r:id="" action="ppaction://ole?verb=0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17483"/>
              </p:ext>
            </p:extLst>
          </p:nvPr>
        </p:nvGraphicFramePr>
        <p:xfrm>
          <a:off x="988741" y="1462910"/>
          <a:ext cx="7181386" cy="525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Document" r:id="rId4" imgW="3369564" imgH="2464308" progId="Word.Document.8">
                  <p:embed/>
                </p:oleObj>
              </mc:Choice>
              <mc:Fallback>
                <p:oleObj name="Document" r:id="rId4" imgW="3369564" imgH="2464308" progId="Word.Document.8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741" y="1462910"/>
                        <a:ext cx="7181386" cy="525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Group 4"/>
          <p:cNvGrpSpPr>
            <a:grpSpLocks/>
          </p:cNvGrpSpPr>
          <p:nvPr/>
        </p:nvGrpSpPr>
        <p:grpSpPr bwMode="auto">
          <a:xfrm rot="1753461">
            <a:off x="3695700" y="2209800"/>
            <a:ext cx="965200" cy="152400"/>
            <a:chOff x="712" y="1144"/>
            <a:chExt cx="4704" cy="328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2613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FC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3050" y="1144"/>
              <a:ext cx="436" cy="328"/>
            </a:xfrm>
            <a:prstGeom prst="rect">
              <a:avLst/>
            </a:prstGeom>
            <a:gradFill rotWithShape="0">
              <a:gsLst>
                <a:gs pos="0">
                  <a:srgbClr val="00FC00"/>
                </a:gs>
                <a:gs pos="100000">
                  <a:srgbClr val="FAFA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348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FA00"/>
                </a:gs>
                <a:gs pos="100000">
                  <a:srgbClr val="FA7D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923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7D00"/>
                </a:gs>
                <a:gs pos="100000">
                  <a:srgbClr val="FA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217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00FA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355" y="1144"/>
              <a:ext cx="1061" cy="328"/>
            </a:xfrm>
            <a:prstGeom prst="rect">
              <a:avLst/>
            </a:prstGeom>
            <a:solidFill>
              <a:srgbClr val="FA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173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A00F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712" y="1144"/>
              <a:ext cx="1021" cy="3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5"/>
          <p:cNvSpPr>
            <a:spLocks noChangeArrowheads="1"/>
          </p:cNvSpPr>
          <p:nvPr/>
        </p:nvSpPr>
        <p:spPr bwMode="auto">
          <a:xfrm rot="5400000">
            <a:off x="4686300" y="4686300"/>
            <a:ext cx="304800" cy="1295400"/>
          </a:xfrm>
          <a:prstGeom prst="can">
            <a:avLst>
              <a:gd name="adj" fmla="val 86456"/>
            </a:avLst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1" name="AutoShape 8"/>
          <p:cNvSpPr>
            <a:spLocks noChangeArrowheads="1"/>
          </p:cNvSpPr>
          <p:nvPr/>
        </p:nvSpPr>
        <p:spPr bwMode="auto">
          <a:xfrm>
            <a:off x="5029200" y="3733800"/>
            <a:ext cx="228600" cy="1524000"/>
          </a:xfrm>
          <a:prstGeom prst="can">
            <a:avLst>
              <a:gd name="adj" fmla="val 97222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2" name="AutoShape 7"/>
          <p:cNvSpPr>
            <a:spLocks noChangeArrowheads="1"/>
          </p:cNvSpPr>
          <p:nvPr/>
        </p:nvSpPr>
        <p:spPr bwMode="auto">
          <a:xfrm>
            <a:off x="4343400" y="3733800"/>
            <a:ext cx="228600" cy="1524000"/>
          </a:xfrm>
          <a:prstGeom prst="can">
            <a:avLst>
              <a:gd name="adj" fmla="val 97222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Requirements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65300"/>
            <a:ext cx="7772400" cy="4114800"/>
          </a:xfrm>
        </p:spPr>
        <p:txBody>
          <a:bodyPr/>
          <a:lstStyle/>
          <a:p>
            <a:r>
              <a:rPr lang="en-US" altLang="en-US" sz="2800" dirty="0" smtClean="0"/>
              <a:t>Sipper cell</a:t>
            </a:r>
          </a:p>
          <a:p>
            <a:pPr lvl="1"/>
            <a:r>
              <a:rPr lang="en-US" altLang="en-US" sz="2400" dirty="0" smtClean="0"/>
              <a:t>peristaltic pump draws sample into sipper cell</a:t>
            </a:r>
          </a:p>
          <a:p>
            <a:pPr lvl="1"/>
            <a:r>
              <a:rPr lang="en-US" altLang="en-US" sz="2400" dirty="0" smtClean="0"/>
              <a:t>requires a few mL to displace previous cell contents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2819400" y="5334000"/>
            <a:ext cx="3886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AutoShape 4"/>
          <p:cNvSpPr>
            <a:spLocks noChangeArrowheads="1"/>
          </p:cNvSpPr>
          <p:nvPr/>
        </p:nvSpPr>
        <p:spPr bwMode="auto">
          <a:xfrm>
            <a:off x="4114800" y="3657600"/>
            <a:ext cx="1447800" cy="3124200"/>
          </a:xfrm>
          <a:prstGeom prst="cube">
            <a:avLst>
              <a:gd name="adj" fmla="val 25000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7" name="Freeform 10"/>
          <p:cNvSpPr>
            <a:spLocks/>
          </p:cNvSpPr>
          <p:nvPr/>
        </p:nvSpPr>
        <p:spPr bwMode="auto">
          <a:xfrm>
            <a:off x="2376488" y="3271838"/>
            <a:ext cx="2043112" cy="1458912"/>
          </a:xfrm>
          <a:custGeom>
            <a:avLst/>
            <a:gdLst>
              <a:gd name="T0" fmla="*/ 41275 w 1287"/>
              <a:gd name="T1" fmla="*/ 1458912 h 919"/>
              <a:gd name="T2" fmla="*/ 176212 w 1287"/>
              <a:gd name="T3" fmla="*/ 946150 h 919"/>
              <a:gd name="T4" fmla="*/ 1103312 w 1287"/>
              <a:gd name="T5" fmla="*/ 128587 h 919"/>
              <a:gd name="T6" fmla="*/ 1884362 w 1287"/>
              <a:gd name="T7" fmla="*/ 176212 h 919"/>
              <a:gd name="T8" fmla="*/ 2043112 w 1287"/>
              <a:gd name="T9" fmla="*/ 538162 h 9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7" h="919">
                <a:moveTo>
                  <a:pt x="26" y="919"/>
                </a:moveTo>
                <a:cubicBezTo>
                  <a:pt x="40" y="865"/>
                  <a:pt x="0" y="736"/>
                  <a:pt x="111" y="596"/>
                </a:cubicBezTo>
                <a:cubicBezTo>
                  <a:pt x="222" y="456"/>
                  <a:pt x="516" y="162"/>
                  <a:pt x="695" y="81"/>
                </a:cubicBezTo>
                <a:cubicBezTo>
                  <a:pt x="874" y="0"/>
                  <a:pt x="1088" y="68"/>
                  <a:pt x="1187" y="111"/>
                </a:cubicBezTo>
                <a:cubicBezTo>
                  <a:pt x="1286" y="154"/>
                  <a:pt x="1266" y="292"/>
                  <a:pt x="1287" y="339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Freeform 11"/>
          <p:cNvSpPr>
            <a:spLocks/>
          </p:cNvSpPr>
          <p:nvPr/>
        </p:nvSpPr>
        <p:spPr bwMode="auto">
          <a:xfrm flipH="1">
            <a:off x="5122863" y="3276600"/>
            <a:ext cx="2344737" cy="1363663"/>
          </a:xfrm>
          <a:custGeom>
            <a:avLst/>
            <a:gdLst>
              <a:gd name="T0" fmla="*/ 134937 w 1477"/>
              <a:gd name="T1" fmla="*/ 1257300 h 859"/>
              <a:gd name="T2" fmla="*/ 211137 w 1477"/>
              <a:gd name="T3" fmla="*/ 1181100 h 859"/>
              <a:gd name="T4" fmla="*/ 1404937 w 1477"/>
              <a:gd name="T5" fmla="*/ 161925 h 859"/>
              <a:gd name="T6" fmla="*/ 2185987 w 1477"/>
              <a:gd name="T7" fmla="*/ 209550 h 859"/>
              <a:gd name="T8" fmla="*/ 2344737 w 1477"/>
              <a:gd name="T9" fmla="*/ 571500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7" h="859">
                <a:moveTo>
                  <a:pt x="85" y="792"/>
                </a:moveTo>
                <a:cubicBezTo>
                  <a:pt x="41" y="832"/>
                  <a:pt x="0" y="859"/>
                  <a:pt x="133" y="744"/>
                </a:cubicBezTo>
                <a:cubicBezTo>
                  <a:pt x="266" y="629"/>
                  <a:pt x="678" y="204"/>
                  <a:pt x="885" y="102"/>
                </a:cubicBezTo>
                <a:cubicBezTo>
                  <a:pt x="1092" y="0"/>
                  <a:pt x="1278" y="89"/>
                  <a:pt x="1377" y="132"/>
                </a:cubicBezTo>
                <a:cubicBezTo>
                  <a:pt x="1476" y="175"/>
                  <a:pt x="1456" y="313"/>
                  <a:pt x="1477" y="3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457200" y="5075238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folHlink"/>
                </a:solidFill>
              </a:rPr>
              <a:t>Light source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858000" y="4999038"/>
            <a:ext cx="1493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folHlink"/>
                </a:solidFill>
              </a:rPr>
              <a:t>detector</a:t>
            </a:r>
          </a:p>
        </p:txBody>
      </p:sp>
      <p:sp>
        <p:nvSpPr>
          <p:cNvPr id="43021" name="Text Box 15"/>
          <p:cNvSpPr txBox="1">
            <a:spLocks noChangeArrowheads="1"/>
          </p:cNvSpPr>
          <p:nvPr/>
        </p:nvSpPr>
        <p:spPr bwMode="auto">
          <a:xfrm>
            <a:off x="7451725" y="4271963"/>
            <a:ext cx="1141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pump</a:t>
            </a:r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762000" y="3962400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sample</a:t>
            </a:r>
          </a:p>
        </p:txBody>
      </p:sp>
      <p:sp>
        <p:nvSpPr>
          <p:cNvPr id="43023" name="Freeform 18"/>
          <p:cNvSpPr>
            <a:spLocks/>
          </p:cNvSpPr>
          <p:nvPr/>
        </p:nvSpPr>
        <p:spPr bwMode="auto">
          <a:xfrm>
            <a:off x="2093913" y="4419600"/>
            <a:ext cx="725487" cy="609600"/>
          </a:xfrm>
          <a:custGeom>
            <a:avLst/>
            <a:gdLst>
              <a:gd name="T0" fmla="*/ 0 w 457"/>
              <a:gd name="T1" fmla="*/ 15875 h 384"/>
              <a:gd name="T2" fmla="*/ 115887 w 457"/>
              <a:gd name="T3" fmla="*/ 609600 h 384"/>
              <a:gd name="T4" fmla="*/ 573087 w 457"/>
              <a:gd name="T5" fmla="*/ 609600 h 384"/>
              <a:gd name="T6" fmla="*/ 725487 w 457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7" h="384">
                <a:moveTo>
                  <a:pt x="0" y="10"/>
                </a:moveTo>
                <a:lnTo>
                  <a:pt x="73" y="384"/>
                </a:lnTo>
                <a:lnTo>
                  <a:pt x="361" y="384"/>
                </a:lnTo>
                <a:lnTo>
                  <a:pt x="457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Freeform 19"/>
          <p:cNvSpPr>
            <a:spLocks/>
          </p:cNvSpPr>
          <p:nvPr/>
        </p:nvSpPr>
        <p:spPr bwMode="auto">
          <a:xfrm>
            <a:off x="2133600" y="4724400"/>
            <a:ext cx="609600" cy="304800"/>
          </a:xfrm>
          <a:custGeom>
            <a:avLst/>
            <a:gdLst>
              <a:gd name="T0" fmla="*/ 0 w 384"/>
              <a:gd name="T1" fmla="*/ 0 h 192"/>
              <a:gd name="T2" fmla="*/ 76200 w 384"/>
              <a:gd name="T3" fmla="*/ 304800 h 192"/>
              <a:gd name="T4" fmla="*/ 533400 w 384"/>
              <a:gd name="T5" fmla="*/ 304800 h 192"/>
              <a:gd name="T6" fmla="*/ 609600 w 38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92">
                <a:moveTo>
                  <a:pt x="0" y="0"/>
                </a:moveTo>
                <a:lnTo>
                  <a:pt x="48" y="192"/>
                </a:lnTo>
                <a:lnTo>
                  <a:pt x="336" y="192"/>
                </a:lnTo>
                <a:lnTo>
                  <a:pt x="384" y="0"/>
                </a:lnTo>
              </a:path>
            </a:pathLst>
          </a:custGeom>
          <a:solidFill>
            <a:srgbClr val="0066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20"/>
          <p:cNvSpPr>
            <a:spLocks noChangeShapeType="1"/>
          </p:cNvSpPr>
          <p:nvPr/>
        </p:nvSpPr>
        <p:spPr bwMode="auto">
          <a:xfrm>
            <a:off x="495300" y="55499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6" name="Line 21"/>
          <p:cNvSpPr>
            <a:spLocks noChangeShapeType="1"/>
          </p:cNvSpPr>
          <p:nvPr/>
        </p:nvSpPr>
        <p:spPr bwMode="auto">
          <a:xfrm>
            <a:off x="6946900" y="5499100"/>
            <a:ext cx="133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 build="p" autoUpdateAnimBg="0"/>
      <p:bldP spid="3483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Software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057400"/>
            <a:ext cx="4356100" cy="441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 smtClean="0"/>
              <a:t>Reference (single sample)</a:t>
            </a:r>
          </a:p>
          <a:p>
            <a:pPr lvl="1"/>
            <a:r>
              <a:rPr lang="en-US" altLang="en-US" sz="2000" b="1" smtClean="0"/>
              <a:t>measures</a:t>
            </a:r>
            <a:r>
              <a:rPr lang="en-US" altLang="en-US" sz="2000" smtClean="0"/>
              <a:t> absorbance of sample cell and reference solution</a:t>
            </a:r>
          </a:p>
          <a:p>
            <a:pPr lvl="1"/>
            <a:r>
              <a:rPr lang="en-US" altLang="en-US" sz="2000" smtClean="0"/>
              <a:t>usually distilled water or reagent blank</a:t>
            </a:r>
          </a:p>
          <a:p>
            <a:r>
              <a:rPr lang="en-US" altLang="en-US" sz="2400" smtClean="0"/>
              <a:t>Standards (multiple samples)</a:t>
            </a:r>
          </a:p>
          <a:p>
            <a:pPr lvl="1"/>
            <a:r>
              <a:rPr lang="en-US" altLang="en-US" sz="2000" smtClean="0"/>
              <a:t>used to create a __________ curve</a:t>
            </a:r>
          </a:p>
          <a:p>
            <a:r>
              <a:rPr lang="en-US" altLang="en-US" sz="2400" smtClean="0"/>
              <a:t>Samples (multiple samples)</a:t>
            </a:r>
          </a:p>
          <a:p>
            <a:pPr lvl="1"/>
            <a:r>
              <a:rPr lang="en-US" altLang="en-US" sz="2000" smtClean="0"/>
              <a:t>after sampling, standards can be used to estimate the concentration of samples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7128417" y="4466218"/>
            <a:ext cx="170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folHlink"/>
                </a:solidFill>
              </a:rPr>
              <a:t>calibration</a:t>
            </a:r>
          </a:p>
        </p:txBody>
      </p:sp>
      <p:graphicFrame>
        <p:nvGraphicFramePr>
          <p:cNvPr id="45061" name="Object 8"/>
          <p:cNvGraphicFramePr>
            <a:graphicFrameLocks noChangeAspect="1"/>
          </p:cNvGraphicFramePr>
          <p:nvPr/>
        </p:nvGraphicFramePr>
        <p:xfrm>
          <a:off x="241300" y="2144713"/>
          <a:ext cx="409575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Photo Editor Photo" r:id="rId4" imgW="1019048" imgH="866896" progId="MSPhotoEd.3">
                  <p:embed/>
                </p:oleObj>
              </mc:Choice>
              <mc:Fallback>
                <p:oleObj name="Photo Editor Photo" r:id="rId4" imgW="1019048" imgH="866896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2144713"/>
                        <a:ext cx="4095750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Absorbance Measurement Limitations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o</a:t>
            </a:r>
            <a:r>
              <a:rPr lang="en-US" altLang="en-US" dirty="0" smtClean="0"/>
              <a:t> is a function of the _____. </a:t>
            </a:r>
          </a:p>
          <a:p>
            <a:r>
              <a:rPr lang="en-US" altLang="en-US" dirty="0" smtClean="0"/>
              <a:t>If absorbance is high what is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? ______</a:t>
            </a:r>
          </a:p>
          <a:p>
            <a:r>
              <a:rPr lang="en-US" altLang="en-US" dirty="0" smtClean="0"/>
              <a:t>Suppose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= 3, what is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o</a:t>
            </a:r>
            <a:r>
              <a:rPr lang="en-US" altLang="en-US" i="1" dirty="0" smtClean="0"/>
              <a:t>/P</a:t>
            </a:r>
            <a:r>
              <a:rPr lang="en-US" altLang="en-US" dirty="0" smtClean="0"/>
              <a:t>? _____</a:t>
            </a:r>
          </a:p>
          <a:p>
            <a:r>
              <a:rPr lang="en-US" altLang="en-US" dirty="0" smtClean="0"/>
              <a:t>Suppose I create samples of higher and higher concentration. What will happen to the absorbance measurements?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646612" y="1600200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lamp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409532" y="2180433"/>
            <a:ext cx="1065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small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710238" y="2796382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1000</a:t>
            </a:r>
          </a:p>
        </p:txBody>
      </p:sp>
      <p:graphicFrame>
        <p:nvGraphicFramePr>
          <p:cNvPr id="40967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5125" y="5551488"/>
          <a:ext cx="2017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4" imgW="1981200" imgH="819017" progId="Equation.DSMT4">
                  <p:embed/>
                </p:oleObj>
              </mc:Choice>
              <mc:Fallback>
                <p:oleObj name="Equation" r:id="rId4" imgW="1981200" imgH="81901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5551488"/>
                        <a:ext cx="2017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574925" y="5281613"/>
            <a:ext cx="6137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There is a _________ (non zero) P that can be measured by an instrument.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4144963" y="5278438"/>
            <a:ext cx="156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minimum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613025" y="6162675"/>
            <a:ext cx="420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_______ keep increasing!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3030538" y="6180138"/>
            <a:ext cx="123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doesn’t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942138" y="6148388"/>
            <a:ext cx="1317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A</a:t>
            </a:r>
            <a:r>
              <a:rPr lang="en-US" altLang="en-US" baseline="-25000">
                <a:solidFill>
                  <a:schemeClr val="folHlink"/>
                </a:solidFill>
              </a:rPr>
              <a:t>max</a:t>
            </a:r>
            <a:r>
              <a:rPr lang="en-US" altLang="en-US">
                <a:solidFill>
                  <a:schemeClr val="folHlink"/>
                </a:solidFill>
              </a:rPr>
              <a:t> </a:t>
            </a:r>
            <a:r>
              <a:rPr lang="en-US" altLang="en-US">
                <a:solidFill>
                  <a:schemeClr val="folHlink"/>
                </a:solidFill>
                <a:sym typeface="Symbol" panose="05050102010706020507" pitchFamily="18" charset="2"/>
              </a:rPr>
              <a:t>3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>
            <a:off x="6985000" y="6718300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 autoUpdateAnimBg="0"/>
      <p:bldP spid="73735" grpId="0" build="p" autoUpdateAnimBg="0"/>
      <p:bldP spid="73736" grpId="0" build="p" autoUpdateAnimBg="0"/>
      <p:bldP spid="73739" grpId="0" build="p" autoUpdateAnimBg="0"/>
      <p:bldP spid="73740" grpId="0" build="p" autoUpdateAnimBg="0"/>
      <p:bldP spid="73741" grpId="0" build="p" autoUpdateAnimBg="0"/>
      <p:bldP spid="7374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172019" y="363589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folHlink"/>
                </a:solidFill>
              </a:rPr>
              <a:t>600 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Electronic Balance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does an electronic balance measure? _____</a:t>
            </a:r>
          </a:p>
          <a:p>
            <a:r>
              <a:rPr lang="en-US" altLang="en-US" smtClean="0"/>
              <a:t>If you took an electronic balance with a capacity of 100 g to the moon what would its range be? _____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57754" y="2087021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folHlink"/>
                </a:solidFill>
              </a:rPr>
              <a:t>force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16698" y="4383610"/>
            <a:ext cx="7389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Why do good electronic balances have bubble level indicators?</a:t>
            </a:r>
          </a:p>
        </p:txBody>
      </p:sp>
      <p:pic>
        <p:nvPicPr>
          <p:cNvPr id="52226" name="Picture 2" descr="Image result for electronic balance with bubble level indic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02" y="4823870"/>
            <a:ext cx="3671714" cy="203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https://lh3.googleusercontent.com/X4eEo-RWgiLbJKCi0oxp9FgWws8Iv7eqbEnjKDi3GrjiSbhgPrdMziYrk5Rkn-wZtCWkbANiZSoe4_VYb_RocF2-UuFBD35WaBkhGRxU16ohkVwiHfteoeBiaA8EnXyCOrVk0ePBaoZYnRSRJk_o4JVM_Jw-K51bjpoLdpXn6xc0HvpDsrJoV0gRbJ7SarAu45URmd5e3tsoKd6v1PgsR97RSeo5H6qOCdggo1a1T-mHrDSwHCCP8cSheImGdcffYSjsrqOQiYGdKifZeB5wu0p1r_q1GvxfZsymLhhg0GP2isQBVFxpsDucFJyqWe9iamdkz7sHGiOPfFPAMviV-LjiVdum3cpoV91KQvgYucdRbygvi7crzAmht3IMSTu_nm5srb8_ue6Iuxh6hXFhwSP1BXKLQBiomdrYV_vcDtD3necyDQK1KjZpbEucGqQ8oWBEKgnLsxcCvluocBXjFz99rgjjfsU1ZD38RY9DWrS1OZ3LGPkzHj2ExbeqEsxs3wmjHLaTrMRJRAJMP9oPn0PAYSXUAkmuddRh6IP6M85ZbF83H4SOerazeIWzfCM0CVyZS6FiwZwnz_R5zBjFCQkgbxSEJ2pN1YHOelTT=w527-h936-no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7" b="10355"/>
          <a:stretch/>
        </p:blipFill>
        <p:spPr bwMode="auto">
          <a:xfrm>
            <a:off x="1680117" y="5238365"/>
            <a:ext cx="1404046" cy="15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  <p:bldP spid="70660" grpId="0" build="p" autoUpdateAnimBg="0"/>
      <p:bldP spid="706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Maximum Absorbance: </a:t>
            </a:r>
            <a:br>
              <a:rPr lang="en-US" altLang="en-US" smtClean="0"/>
            </a:br>
            <a:r>
              <a:rPr lang="en-US" altLang="en-US" smtClean="0"/>
              <a:t>P</a:t>
            </a:r>
            <a:r>
              <a:rPr lang="en-US" altLang="en-US" baseline="-25000" smtClean="0"/>
              <a:t>0</a:t>
            </a:r>
            <a:r>
              <a:rPr lang="en-US" altLang="en-US" smtClean="0"/>
              <a:t> is measured as reference!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39700" y="2057400"/>
            <a:ext cx="3708400" cy="4800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smtClean="0"/>
              <a:t>Max absorbance f()</a:t>
            </a:r>
          </a:p>
          <a:p>
            <a:pPr lvl="1"/>
            <a:r>
              <a:rPr lang="en-US" altLang="en-US" sz="2400" smtClean="0"/>
              <a:t>________________</a:t>
            </a:r>
          </a:p>
          <a:p>
            <a:pPr lvl="1"/>
            <a:r>
              <a:rPr lang="en-US" altLang="en-US" sz="2400" smtClean="0"/>
              <a:t>________________</a:t>
            </a:r>
          </a:p>
          <a:p>
            <a:pPr lvl="1"/>
            <a:r>
              <a:rPr lang="en-US" altLang="en-US" sz="2400" smtClean="0"/>
              <a:t>________________</a:t>
            </a:r>
          </a:p>
          <a:p>
            <a:pPr lvl="1"/>
            <a:r>
              <a:rPr lang="en-US" altLang="en-US" sz="2400" smtClean="0"/>
              <a:t>________________</a:t>
            </a:r>
          </a:p>
          <a:p>
            <a:pPr lvl="1"/>
            <a:r>
              <a:rPr lang="en-US" altLang="en-US" sz="2400" smtClean="0"/>
              <a:t>________________</a:t>
            </a:r>
          </a:p>
          <a:p>
            <a:r>
              <a:rPr lang="en-US" altLang="en-US" sz="2800" smtClean="0"/>
              <a:t>absorbance readings that exceed this value will not be used in analysis</a:t>
            </a:r>
          </a:p>
        </p:txBody>
      </p:sp>
      <p:grpSp>
        <p:nvGrpSpPr>
          <p:cNvPr id="47108" name="Group 8"/>
          <p:cNvGrpSpPr>
            <a:grpSpLocks/>
          </p:cNvGrpSpPr>
          <p:nvPr/>
        </p:nvGrpSpPr>
        <p:grpSpPr bwMode="auto">
          <a:xfrm>
            <a:off x="3683000" y="2019300"/>
            <a:ext cx="5410200" cy="4483100"/>
            <a:chOff x="2320" y="1272"/>
            <a:chExt cx="3408" cy="2824"/>
          </a:xfrm>
        </p:grpSpPr>
        <p:pic>
          <p:nvPicPr>
            <p:cNvPr id="4711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" y="1272"/>
              <a:ext cx="3408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" y="2293"/>
              <a:ext cx="3408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" y="3314"/>
              <a:ext cx="3408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900113" y="2457450"/>
            <a:ext cx="220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lamp intensity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900113" y="2914650"/>
            <a:ext cx="2874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detector sensitivity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900113" y="3346450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cell absorbance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900113" y="3778250"/>
            <a:ext cx="319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reference absorbance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900113" y="4210050"/>
            <a:ext cx="246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acceptable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build="p" autoUpdateAnimBg="0"/>
      <p:bldP spid="28682" grpId="0" build="p" autoUpdateAnimBg="0"/>
      <p:bldP spid="28683" grpId="0" build="p" autoUpdateAnimBg="0"/>
      <p:bldP spid="28684" grpId="0" build="p" autoUpdateAnimBg="0"/>
      <p:bldP spid="2868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1524000"/>
            <a:ext cx="906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55" name="Object 25"/>
          <p:cNvGraphicFramePr>
            <a:graphicFrameLocks noChangeAspect="1"/>
          </p:cNvGraphicFramePr>
          <p:nvPr/>
        </p:nvGraphicFramePr>
        <p:xfrm>
          <a:off x="3509963" y="0"/>
          <a:ext cx="563403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Photo Editor Photo" r:id="rId4" imgW="4219048" imgH="5133333" progId="MSPhotoEd.3">
                  <p:embed/>
                </p:oleObj>
              </mc:Choice>
              <mc:Fallback>
                <p:oleObj name="Photo Editor Photo" r:id="rId4" imgW="4219048" imgH="5133333" progId="MSPhotoEd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0"/>
                        <a:ext cx="5634037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2743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Standards</a:t>
            </a:r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1706563" y="450850"/>
            <a:ext cx="2389187" cy="827088"/>
            <a:chOff x="1075" y="284"/>
            <a:chExt cx="1505" cy="521"/>
          </a:xfrm>
        </p:grpSpPr>
        <p:sp>
          <p:nvSpPr>
            <p:cNvPr id="49177" name="Rectangle 5"/>
            <p:cNvSpPr>
              <a:spLocks noChangeArrowheads="1"/>
            </p:cNvSpPr>
            <p:nvPr/>
          </p:nvSpPr>
          <p:spPr bwMode="auto">
            <a:xfrm>
              <a:off x="1075" y="519"/>
              <a:ext cx="103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2400">
                  <a:latin typeface="Book Antiqua" panose="02040602050305030304" pitchFamily="18" charset="0"/>
                </a:rPr>
                <a:t>your name</a:t>
              </a:r>
            </a:p>
          </p:txBody>
        </p:sp>
        <p:sp>
          <p:nvSpPr>
            <p:cNvPr id="49178" name="Line 11"/>
            <p:cNvSpPr>
              <a:spLocks noChangeShapeType="1"/>
            </p:cNvSpPr>
            <p:nvPr/>
          </p:nvSpPr>
          <p:spPr bwMode="auto">
            <a:xfrm flipV="1">
              <a:off x="2068" y="284"/>
              <a:ext cx="512" cy="2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49" name="Group 29"/>
          <p:cNvGrpSpPr>
            <a:grpSpLocks/>
          </p:cNvGrpSpPr>
          <p:nvPr/>
        </p:nvGrpSpPr>
        <p:grpSpPr bwMode="auto">
          <a:xfrm>
            <a:off x="571500" y="1047750"/>
            <a:ext cx="3536950" cy="611188"/>
            <a:chOff x="360" y="660"/>
            <a:chExt cx="2228" cy="385"/>
          </a:xfrm>
        </p:grpSpPr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360" y="759"/>
              <a:ext cx="175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2400">
                  <a:latin typeface="Book Antiqua" panose="02040602050305030304" pitchFamily="18" charset="0"/>
                </a:rPr>
                <a:t>general description</a:t>
              </a:r>
            </a:p>
          </p:txBody>
        </p:sp>
        <p:sp>
          <p:nvSpPr>
            <p:cNvPr id="49176" name="Line 12"/>
            <p:cNvSpPr>
              <a:spLocks noChangeShapeType="1"/>
            </p:cNvSpPr>
            <p:nvPr/>
          </p:nvSpPr>
          <p:spPr bwMode="auto">
            <a:xfrm flipV="1">
              <a:off x="2068" y="660"/>
              <a:ext cx="520" cy="2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50" name="Group 30"/>
          <p:cNvGrpSpPr>
            <a:grpSpLocks/>
          </p:cNvGrpSpPr>
          <p:nvPr/>
        </p:nvGrpSpPr>
        <p:grpSpPr bwMode="auto">
          <a:xfrm>
            <a:off x="1828800" y="1966913"/>
            <a:ext cx="2470150" cy="454025"/>
            <a:chOff x="1152" y="1239"/>
            <a:chExt cx="1556" cy="286"/>
          </a:xfrm>
        </p:grpSpPr>
        <p:sp>
          <p:nvSpPr>
            <p:cNvPr id="49173" name="Rectangle 7"/>
            <p:cNvSpPr>
              <a:spLocks noChangeArrowheads="1"/>
            </p:cNvSpPr>
            <p:nvPr/>
          </p:nvSpPr>
          <p:spPr bwMode="auto">
            <a:xfrm>
              <a:off x="1152" y="1239"/>
              <a:ext cx="9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rinse time</a:t>
              </a:r>
            </a:p>
          </p:txBody>
        </p:sp>
        <p:sp>
          <p:nvSpPr>
            <p:cNvPr id="49174" name="Line 13"/>
            <p:cNvSpPr>
              <a:spLocks noChangeShapeType="1"/>
            </p:cNvSpPr>
            <p:nvPr/>
          </p:nvSpPr>
          <p:spPr bwMode="auto">
            <a:xfrm>
              <a:off x="2068" y="1396"/>
              <a:ext cx="640" cy="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1520825" y="2474913"/>
            <a:ext cx="2816225" cy="454025"/>
            <a:chOff x="958" y="1527"/>
            <a:chExt cx="1774" cy="286"/>
          </a:xfrm>
        </p:grpSpPr>
        <p:sp>
          <p:nvSpPr>
            <p:cNvPr id="49171" name="Rectangle 8"/>
            <p:cNvSpPr>
              <a:spLocks noChangeArrowheads="1"/>
            </p:cNvSpPr>
            <p:nvPr/>
          </p:nvSpPr>
          <p:spPr bwMode="auto">
            <a:xfrm>
              <a:off x="958" y="1527"/>
              <a:ext cx="11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2400">
                  <a:latin typeface="Book Antiqua" panose="02040602050305030304" pitchFamily="18" charset="0"/>
                </a:rPr>
                <a:t>sample time</a:t>
              </a:r>
            </a:p>
          </p:txBody>
        </p:sp>
        <p:sp>
          <p:nvSpPr>
            <p:cNvPr id="49172" name="Line 14"/>
            <p:cNvSpPr>
              <a:spLocks noChangeShapeType="1"/>
            </p:cNvSpPr>
            <p:nvPr/>
          </p:nvSpPr>
          <p:spPr bwMode="auto">
            <a:xfrm flipV="1">
              <a:off x="2068" y="1644"/>
              <a:ext cx="664" cy="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152400" y="3346450"/>
            <a:ext cx="5632450" cy="598488"/>
            <a:chOff x="96" y="2108"/>
            <a:chExt cx="3548" cy="377"/>
          </a:xfrm>
        </p:grpSpPr>
        <p:sp>
          <p:nvSpPr>
            <p:cNvPr id="49169" name="Rectangle 10"/>
            <p:cNvSpPr>
              <a:spLocks noChangeArrowheads="1"/>
            </p:cNvSpPr>
            <p:nvPr/>
          </p:nvSpPr>
          <p:spPr bwMode="auto">
            <a:xfrm>
              <a:off x="96" y="2199"/>
              <a:ext cx="20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2400">
                  <a:latin typeface="Book Antiqua" panose="02040602050305030304" pitchFamily="18" charset="0"/>
                </a:rPr>
                <a:t>sample concentrations</a:t>
              </a:r>
            </a:p>
          </p:txBody>
        </p:sp>
        <p:sp>
          <p:nvSpPr>
            <p:cNvPr id="49170" name="Line 15"/>
            <p:cNvSpPr>
              <a:spLocks noChangeShapeType="1"/>
            </p:cNvSpPr>
            <p:nvPr/>
          </p:nvSpPr>
          <p:spPr bwMode="auto">
            <a:xfrm flipV="1">
              <a:off x="2068" y="2108"/>
              <a:ext cx="1576" cy="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98425" y="4176713"/>
            <a:ext cx="4251325" cy="1184275"/>
            <a:chOff x="62" y="2631"/>
            <a:chExt cx="2678" cy="746"/>
          </a:xfrm>
        </p:grpSpPr>
        <p:sp>
          <p:nvSpPr>
            <p:cNvPr id="49167" name="Rectangle 9"/>
            <p:cNvSpPr>
              <a:spLocks noChangeArrowheads="1"/>
            </p:cNvSpPr>
            <p:nvPr/>
          </p:nvSpPr>
          <p:spPr bwMode="auto">
            <a:xfrm>
              <a:off x="62" y="2631"/>
              <a:ext cx="2049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2400">
                  <a:latin typeface="Book Antiqua" panose="02040602050305030304" pitchFamily="18" charset="0"/>
                </a:rPr>
                <a:t>select number of samples by moving this control</a:t>
              </a:r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 flipV="1">
              <a:off x="2068" y="3012"/>
              <a:ext cx="6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744" name="Object 24"/>
          <p:cNvGraphicFramePr>
            <a:graphicFrameLocks noChangeAspect="1"/>
          </p:cNvGraphicFramePr>
          <p:nvPr/>
        </p:nvGraphicFramePr>
        <p:xfrm>
          <a:off x="4191000" y="1963738"/>
          <a:ext cx="14874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Photo Editor Photo" r:id="rId6" imgW="1142857" imgH="466543" progId="MSPhotoEd.3">
                  <p:embed/>
                </p:oleObj>
              </mc:Choice>
              <mc:Fallback>
                <p:oleObj name="Photo Editor Photo" r:id="rId6" imgW="1142857" imgH="466543" progId="MSPhotoEd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963738"/>
                        <a:ext cx="14874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Oval 27"/>
          <p:cNvSpPr>
            <a:spLocks noChangeArrowheads="1"/>
          </p:cNvSpPr>
          <p:nvPr/>
        </p:nvSpPr>
        <p:spPr bwMode="auto">
          <a:xfrm>
            <a:off x="5664200" y="1422400"/>
            <a:ext cx="1485900" cy="7747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12725" y="3775075"/>
            <a:ext cx="194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Include zero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98425" y="770674"/>
            <a:ext cx="3127995" cy="61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24"/>
          <p:cNvGraphicFramePr>
            <a:graphicFrameLocks noChangeAspect="1"/>
          </p:cNvGraphicFramePr>
          <p:nvPr/>
        </p:nvGraphicFramePr>
        <p:xfrm>
          <a:off x="4429125" y="0"/>
          <a:ext cx="47148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Photo Editor Photo" r:id="rId4" imgW="3524742" imgH="5125165" progId="MSPhotoEd.3">
                  <p:embed/>
                </p:oleObj>
              </mc:Choice>
              <mc:Fallback>
                <p:oleObj name="Photo Editor Photo" r:id="rId4" imgW="3524742" imgH="5125165" progId="MSPhotoEd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0"/>
                        <a:ext cx="47148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3302000" cy="6223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Samples</a:t>
            </a:r>
          </a:p>
        </p:txBody>
      </p:sp>
      <p:grpSp>
        <p:nvGrpSpPr>
          <p:cNvPr id="32793" name="Group 25"/>
          <p:cNvGrpSpPr>
            <a:grpSpLocks/>
          </p:cNvGrpSpPr>
          <p:nvPr/>
        </p:nvGrpSpPr>
        <p:grpSpPr bwMode="auto">
          <a:xfrm>
            <a:off x="963613" y="3160713"/>
            <a:ext cx="6040437" cy="819150"/>
            <a:chOff x="607" y="1991"/>
            <a:chExt cx="3805" cy="516"/>
          </a:xfrm>
        </p:grpSpPr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607" y="1991"/>
              <a:ext cx="2002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enter sample descriptions here</a:t>
              </a:r>
            </a:p>
          </p:txBody>
        </p:sp>
        <p:sp>
          <p:nvSpPr>
            <p:cNvPr id="51211" name="Line 15"/>
            <p:cNvSpPr>
              <a:spLocks noChangeShapeType="1"/>
            </p:cNvSpPr>
            <p:nvPr/>
          </p:nvSpPr>
          <p:spPr bwMode="auto">
            <a:xfrm flipV="1">
              <a:off x="2012" y="2204"/>
              <a:ext cx="2400" cy="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94" name="Group 26"/>
          <p:cNvGrpSpPr>
            <a:grpSpLocks/>
          </p:cNvGrpSpPr>
          <p:nvPr/>
        </p:nvGrpSpPr>
        <p:grpSpPr bwMode="auto">
          <a:xfrm>
            <a:off x="936625" y="4176713"/>
            <a:ext cx="4327525" cy="819150"/>
            <a:chOff x="590" y="2631"/>
            <a:chExt cx="2726" cy="516"/>
          </a:xfrm>
        </p:grpSpPr>
        <p:sp>
          <p:nvSpPr>
            <p:cNvPr id="51208" name="Rectangle 9"/>
            <p:cNvSpPr>
              <a:spLocks noChangeArrowheads="1"/>
            </p:cNvSpPr>
            <p:nvPr/>
          </p:nvSpPr>
          <p:spPr bwMode="auto">
            <a:xfrm>
              <a:off x="590" y="2631"/>
              <a:ext cx="2259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select number of samples</a:t>
              </a: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by moving this control</a:t>
              </a:r>
            </a:p>
          </p:txBody>
        </p:sp>
        <p:sp>
          <p:nvSpPr>
            <p:cNvPr id="51209" name="Line 16"/>
            <p:cNvSpPr>
              <a:spLocks noChangeShapeType="1"/>
            </p:cNvSpPr>
            <p:nvPr/>
          </p:nvSpPr>
          <p:spPr bwMode="auto">
            <a:xfrm flipV="1">
              <a:off x="2668" y="2868"/>
              <a:ext cx="648" cy="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7" name="Rectangle 17"/>
          <p:cNvSpPr>
            <a:spLocks noChangeArrowheads="1"/>
          </p:cNvSpPr>
          <p:nvPr/>
        </p:nvSpPr>
        <p:spPr bwMode="auto">
          <a:xfrm>
            <a:off x="293339" y="838200"/>
            <a:ext cx="362972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7" y="-237893"/>
            <a:ext cx="7915507" cy="710410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Mass: Electronic Balance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892300"/>
            <a:ext cx="33909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smtClean="0"/>
              <a:t>Accuracy</a:t>
            </a:r>
          </a:p>
          <a:p>
            <a:pPr lvl="1"/>
            <a:r>
              <a:rPr lang="en-US" altLang="en-US" sz="2400" smtClean="0"/>
              <a:t>4 to 6 significant digits</a:t>
            </a:r>
          </a:p>
          <a:p>
            <a:r>
              <a:rPr lang="en-US" altLang="en-US" sz="2800" smtClean="0"/>
              <a:t>Calibration</a:t>
            </a:r>
          </a:p>
          <a:p>
            <a:pPr lvl="1"/>
            <a:r>
              <a:rPr lang="en-US" altLang="en-US" sz="2400" smtClean="0"/>
              <a:t>Use known mass</a:t>
            </a:r>
          </a:p>
          <a:p>
            <a:pPr lvl="1"/>
            <a:r>
              <a:rPr lang="en-US" altLang="en-US" sz="2400" smtClean="0"/>
              <a:t>Check weekly or when balance is moved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037013" y="3135313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gravity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263900" y="1892300"/>
            <a:ext cx="5600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32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8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800" dirty="0">
                <a:latin typeface="Times New Roman" panose="02020603050405020304" pitchFamily="18" charset="0"/>
              </a:rPr>
              <a:t>Sources of error</a:t>
            </a:r>
          </a:p>
          <a:p>
            <a:pPr lvl="1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400" dirty="0">
                <a:latin typeface="Times New Roman" panose="02020603050405020304" pitchFamily="18" charset="0"/>
              </a:rPr>
              <a:t>Balance must be calibrated and maintained in same orientation in _________ field</a:t>
            </a:r>
          </a:p>
          <a:p>
            <a:pPr lvl="1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400" dirty="0">
                <a:latin typeface="Times New Roman" panose="02020603050405020304" pitchFamily="18" charset="0"/>
              </a:rPr>
              <a:t>hydroscopic  chemicals: dry to constant mass first (will increase in mass rapidly as they reabsorb water on the balance!)</a:t>
            </a:r>
          </a:p>
          <a:p>
            <a:pPr lvl="1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400" dirty="0">
                <a:latin typeface="Times New Roman" panose="02020603050405020304" pitchFamily="18" charset="0"/>
              </a:rPr>
              <a:t>When preparing a solution of a given concentration it may be difficult to get the exact mass desired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____________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400" dirty="0">
                <a:latin typeface="Times New Roman" panose="02020603050405020304" pitchFamily="18" charset="0"/>
              </a:rPr>
              <a:t>evaporation of wet samples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841002" y="5778500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folHlink"/>
                </a:solidFill>
              </a:rPr>
              <a:t>report actual!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/>
      <p:bldP spid="61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Electronic Balance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54438"/>
            <a:ext cx="7772400" cy="234156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For maximum accuracy use balance with _______ resolution possible!</a:t>
            </a:r>
          </a:p>
          <a:p>
            <a:r>
              <a:rPr lang="en-US" altLang="en-US" dirty="0" smtClean="0"/>
              <a:t>Don’t forget to clean the balance if you spill any chemicals!!!!!!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133600" y="2273300"/>
            <a:ext cx="271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M</a:t>
            </a:r>
            <a:endParaRPr lang="en-US" altLang="en-US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2436813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</a:t>
            </a:r>
            <a:endParaRPr lang="en-US" alt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627313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</a:t>
            </a:r>
            <a:endParaRPr lang="en-US" alt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817813" y="227330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</a:t>
            </a:r>
            <a:endParaRPr lang="en-US" alt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2982913" y="227330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l</a:t>
            </a:r>
            <a:endParaRPr lang="en-US" alt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3425825" y="22733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C</a:t>
            </a:r>
            <a:endParaRPr lang="en-US" altLang="en-US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654425" y="22733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a</a:t>
            </a:r>
            <a:endParaRPr lang="en-US" alt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3817938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p</a:t>
            </a:r>
            <a:endParaRPr lang="en-US" altLang="en-US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4008438" y="227330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a</a:t>
            </a:r>
            <a:endParaRPr lang="en-US" altLang="en-US"/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4173538" y="227330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c</a:t>
            </a:r>
            <a:endParaRPr lang="en-US" altLang="en-US"/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4325938" y="227330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4400550" y="227330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t</a:t>
            </a:r>
            <a:endParaRPr lang="en-US" altLang="en-US"/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4502150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y</a:t>
            </a:r>
            <a:endParaRPr lang="en-US" altLang="en-US"/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4959350" y="22733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R</a:t>
            </a:r>
            <a:endParaRPr lang="en-US" altLang="en-US"/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5173663" y="227330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</a:t>
            </a:r>
            <a:endParaRPr lang="en-US" altLang="en-US"/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5338763" y="2273300"/>
            <a:ext cx="119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s</a:t>
            </a:r>
            <a:endParaRPr lang="en-US" altLang="en-US"/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5478463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</a:t>
            </a:r>
            <a:endParaRPr lang="en-US" altLang="en-US"/>
          </a:p>
        </p:txBody>
      </p:sp>
      <p:sp>
        <p:nvSpPr>
          <p:cNvPr id="14357" name="Rectangle 23"/>
          <p:cNvSpPr>
            <a:spLocks noChangeArrowheads="1"/>
          </p:cNvSpPr>
          <p:nvPr/>
        </p:nvSpPr>
        <p:spPr bwMode="auto">
          <a:xfrm>
            <a:off x="5668963" y="227330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l</a:t>
            </a:r>
            <a:endParaRPr lang="en-US" altLang="en-US"/>
          </a:p>
        </p:txBody>
      </p:sp>
      <p:sp>
        <p:nvSpPr>
          <p:cNvPr id="14358" name="Rectangle 24"/>
          <p:cNvSpPr>
            <a:spLocks noChangeArrowheads="1"/>
          </p:cNvSpPr>
          <p:nvPr/>
        </p:nvSpPr>
        <p:spPr bwMode="auto">
          <a:xfrm>
            <a:off x="5745163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u</a:t>
            </a:r>
            <a:endParaRPr lang="en-US" altLang="en-US"/>
          </a:p>
        </p:txBody>
      </p:sp>
      <p:sp>
        <p:nvSpPr>
          <p:cNvPr id="14359" name="Rectangle 25"/>
          <p:cNvSpPr>
            <a:spLocks noChangeArrowheads="1"/>
          </p:cNvSpPr>
          <p:nvPr/>
        </p:nvSpPr>
        <p:spPr bwMode="auto">
          <a:xfrm>
            <a:off x="5921375" y="227330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t</a:t>
            </a:r>
            <a:endParaRPr lang="en-US" altLang="en-US"/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6022975" y="227330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361" name="Rectangle 27"/>
          <p:cNvSpPr>
            <a:spLocks noChangeArrowheads="1"/>
          </p:cNvSpPr>
          <p:nvPr/>
        </p:nvSpPr>
        <p:spPr bwMode="auto">
          <a:xfrm>
            <a:off x="6099175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</a:t>
            </a:r>
            <a:endParaRPr lang="en-US" altLang="en-US"/>
          </a:p>
        </p:txBody>
      </p:sp>
      <p:sp>
        <p:nvSpPr>
          <p:cNvPr id="14362" name="Rectangle 28"/>
          <p:cNvSpPr>
            <a:spLocks noChangeArrowheads="1"/>
          </p:cNvSpPr>
          <p:nvPr/>
        </p:nvSpPr>
        <p:spPr bwMode="auto">
          <a:xfrm>
            <a:off x="6289675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n</a:t>
            </a:r>
            <a:endParaRPr lang="en-US" altLang="en-US"/>
          </a:p>
        </p:txBody>
      </p:sp>
      <p:sp>
        <p:nvSpPr>
          <p:cNvPr id="14363" name="Rectangle 29"/>
          <p:cNvSpPr>
            <a:spLocks noChangeArrowheads="1"/>
          </p:cNvSpPr>
          <p:nvPr/>
        </p:nvSpPr>
        <p:spPr bwMode="auto">
          <a:xfrm>
            <a:off x="1905000" y="2286000"/>
            <a:ext cx="1355725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4" name="Rectangle 30"/>
          <p:cNvSpPr>
            <a:spLocks noChangeArrowheads="1"/>
          </p:cNvSpPr>
          <p:nvPr/>
        </p:nvSpPr>
        <p:spPr bwMode="auto">
          <a:xfrm>
            <a:off x="3260725" y="2286000"/>
            <a:ext cx="25400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5" name="Rectangle 31"/>
          <p:cNvSpPr>
            <a:spLocks noChangeArrowheads="1"/>
          </p:cNvSpPr>
          <p:nvPr/>
        </p:nvSpPr>
        <p:spPr bwMode="auto">
          <a:xfrm>
            <a:off x="3286125" y="2286000"/>
            <a:ext cx="1508125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6" name="Rectangle 32"/>
          <p:cNvSpPr>
            <a:spLocks noChangeArrowheads="1"/>
          </p:cNvSpPr>
          <p:nvPr/>
        </p:nvSpPr>
        <p:spPr bwMode="auto">
          <a:xfrm>
            <a:off x="4794250" y="2286000"/>
            <a:ext cx="25400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7" name="Rectangle 33"/>
          <p:cNvSpPr>
            <a:spLocks noChangeArrowheads="1"/>
          </p:cNvSpPr>
          <p:nvPr/>
        </p:nvSpPr>
        <p:spPr bwMode="auto">
          <a:xfrm>
            <a:off x="4819650" y="2286000"/>
            <a:ext cx="1773238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8" name="Rectangle 34"/>
          <p:cNvSpPr>
            <a:spLocks noChangeArrowheads="1"/>
          </p:cNvSpPr>
          <p:nvPr/>
        </p:nvSpPr>
        <p:spPr bwMode="auto">
          <a:xfrm>
            <a:off x="1981200" y="260032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</a:t>
            </a:r>
            <a:endParaRPr lang="en-US" altLang="en-US"/>
          </a:p>
        </p:txBody>
      </p:sp>
      <p:sp>
        <p:nvSpPr>
          <p:cNvPr id="14369" name="Rectangle 35"/>
          <p:cNvSpPr>
            <a:spLocks noChangeArrowheads="1"/>
          </p:cNvSpPr>
          <p:nvPr/>
        </p:nvSpPr>
        <p:spPr bwMode="auto">
          <a:xfrm>
            <a:off x="2235200" y="2600325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370" name="Rectangle 36"/>
          <p:cNvSpPr>
            <a:spLocks noChangeArrowheads="1"/>
          </p:cNvSpPr>
          <p:nvPr/>
        </p:nvSpPr>
        <p:spPr bwMode="auto">
          <a:xfrm>
            <a:off x="2347913" y="2600325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</a:t>
            </a:r>
            <a:endParaRPr lang="en-US" altLang="en-US"/>
          </a:p>
        </p:txBody>
      </p:sp>
      <p:sp>
        <p:nvSpPr>
          <p:cNvPr id="14371" name="Rectangle 37"/>
          <p:cNvSpPr>
            <a:spLocks noChangeArrowheads="1"/>
          </p:cNvSpPr>
          <p:nvPr/>
        </p:nvSpPr>
        <p:spPr bwMode="auto">
          <a:xfrm>
            <a:off x="244951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372" name="Rectangle 38"/>
          <p:cNvSpPr>
            <a:spLocks noChangeArrowheads="1"/>
          </p:cNvSpPr>
          <p:nvPr/>
        </p:nvSpPr>
        <p:spPr bwMode="auto">
          <a:xfrm>
            <a:off x="260191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73" name="Rectangle 39"/>
          <p:cNvSpPr>
            <a:spLocks noChangeArrowheads="1"/>
          </p:cNvSpPr>
          <p:nvPr/>
        </p:nvSpPr>
        <p:spPr bwMode="auto">
          <a:xfrm>
            <a:off x="275431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74" name="Rectangle 40"/>
          <p:cNvSpPr>
            <a:spLocks noChangeArrowheads="1"/>
          </p:cNvSpPr>
          <p:nvPr/>
        </p:nvSpPr>
        <p:spPr bwMode="auto">
          <a:xfrm>
            <a:off x="4046538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375" name="Rectangle 41"/>
          <p:cNvSpPr>
            <a:spLocks noChangeArrowheads="1"/>
          </p:cNvSpPr>
          <p:nvPr/>
        </p:nvSpPr>
        <p:spPr bwMode="auto">
          <a:xfrm>
            <a:off x="4198938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76" name="Rectangle 42"/>
          <p:cNvSpPr>
            <a:spLocks noChangeArrowheads="1"/>
          </p:cNvSpPr>
          <p:nvPr/>
        </p:nvSpPr>
        <p:spPr bwMode="auto">
          <a:xfrm>
            <a:off x="4351338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77" name="Rectangle 43"/>
          <p:cNvSpPr>
            <a:spLocks noChangeArrowheads="1"/>
          </p:cNvSpPr>
          <p:nvPr/>
        </p:nvSpPr>
        <p:spPr bwMode="auto">
          <a:xfrm>
            <a:off x="4502150" y="26003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378" name="Rectangle 44"/>
          <p:cNvSpPr>
            <a:spLocks noChangeArrowheads="1"/>
          </p:cNvSpPr>
          <p:nvPr/>
        </p:nvSpPr>
        <p:spPr bwMode="auto">
          <a:xfrm>
            <a:off x="4578350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379" name="Rectangle 45"/>
          <p:cNvSpPr>
            <a:spLocks noChangeArrowheads="1"/>
          </p:cNvSpPr>
          <p:nvPr/>
        </p:nvSpPr>
        <p:spPr bwMode="auto">
          <a:xfrm>
            <a:off x="549116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80" name="Rectangle 46"/>
          <p:cNvSpPr>
            <a:spLocks noChangeArrowheads="1"/>
          </p:cNvSpPr>
          <p:nvPr/>
        </p:nvSpPr>
        <p:spPr bwMode="auto">
          <a:xfrm>
            <a:off x="5643563" y="26003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.</a:t>
            </a:r>
            <a:endParaRPr lang="en-US" altLang="en-US"/>
          </a:p>
        </p:txBody>
      </p:sp>
      <p:sp>
        <p:nvSpPr>
          <p:cNvPr id="14381" name="Rectangle 47"/>
          <p:cNvSpPr>
            <a:spLocks noChangeArrowheads="1"/>
          </p:cNvSpPr>
          <p:nvPr/>
        </p:nvSpPr>
        <p:spPr bwMode="auto">
          <a:xfrm>
            <a:off x="569436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82" name="Rectangle 48"/>
          <p:cNvSpPr>
            <a:spLocks noChangeArrowheads="1"/>
          </p:cNvSpPr>
          <p:nvPr/>
        </p:nvSpPr>
        <p:spPr bwMode="auto">
          <a:xfrm>
            <a:off x="5845175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83" name="Rectangle 49"/>
          <p:cNvSpPr>
            <a:spLocks noChangeArrowheads="1"/>
          </p:cNvSpPr>
          <p:nvPr/>
        </p:nvSpPr>
        <p:spPr bwMode="auto">
          <a:xfrm>
            <a:off x="5997575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84" name="Rectangle 50"/>
          <p:cNvSpPr>
            <a:spLocks noChangeArrowheads="1"/>
          </p:cNvSpPr>
          <p:nvPr/>
        </p:nvSpPr>
        <p:spPr bwMode="auto">
          <a:xfrm>
            <a:off x="6149975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385" name="Rectangle 51"/>
          <p:cNvSpPr>
            <a:spLocks noChangeArrowheads="1"/>
          </p:cNvSpPr>
          <p:nvPr/>
        </p:nvSpPr>
        <p:spPr bwMode="auto">
          <a:xfrm>
            <a:off x="6302375" y="26003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386" name="Rectangle 52"/>
          <p:cNvSpPr>
            <a:spLocks noChangeArrowheads="1"/>
          </p:cNvSpPr>
          <p:nvPr/>
        </p:nvSpPr>
        <p:spPr bwMode="auto">
          <a:xfrm>
            <a:off x="6378575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387" name="Rectangle 53"/>
          <p:cNvSpPr>
            <a:spLocks noChangeArrowheads="1"/>
          </p:cNvSpPr>
          <p:nvPr/>
        </p:nvSpPr>
        <p:spPr bwMode="auto">
          <a:xfrm>
            <a:off x="1905000" y="2625725"/>
            <a:ext cx="1355725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8" name="Rectangle 54"/>
          <p:cNvSpPr>
            <a:spLocks noChangeArrowheads="1"/>
          </p:cNvSpPr>
          <p:nvPr/>
        </p:nvSpPr>
        <p:spPr bwMode="auto">
          <a:xfrm>
            <a:off x="3260725" y="2625725"/>
            <a:ext cx="12700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9" name="Rectangle 55"/>
          <p:cNvSpPr>
            <a:spLocks noChangeArrowheads="1"/>
          </p:cNvSpPr>
          <p:nvPr/>
        </p:nvSpPr>
        <p:spPr bwMode="auto">
          <a:xfrm>
            <a:off x="3273425" y="2625725"/>
            <a:ext cx="1520825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0" name="Rectangle 56"/>
          <p:cNvSpPr>
            <a:spLocks noChangeArrowheads="1"/>
          </p:cNvSpPr>
          <p:nvPr/>
        </p:nvSpPr>
        <p:spPr bwMode="auto">
          <a:xfrm>
            <a:off x="4794250" y="2625725"/>
            <a:ext cx="12700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1" name="Rectangle 57"/>
          <p:cNvSpPr>
            <a:spLocks noChangeArrowheads="1"/>
          </p:cNvSpPr>
          <p:nvPr/>
        </p:nvSpPr>
        <p:spPr bwMode="auto">
          <a:xfrm>
            <a:off x="4806950" y="2625725"/>
            <a:ext cx="1785938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2" name="Rectangle 58"/>
          <p:cNvSpPr>
            <a:spLocks noChangeArrowheads="1"/>
          </p:cNvSpPr>
          <p:nvPr/>
        </p:nvSpPr>
        <p:spPr bwMode="auto">
          <a:xfrm>
            <a:off x="1981200" y="291465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</a:t>
            </a:r>
            <a:endParaRPr lang="en-US" altLang="en-US"/>
          </a:p>
        </p:txBody>
      </p:sp>
      <p:sp>
        <p:nvSpPr>
          <p:cNvPr id="14393" name="Rectangle 59"/>
          <p:cNvSpPr>
            <a:spLocks noChangeArrowheads="1"/>
          </p:cNvSpPr>
          <p:nvPr/>
        </p:nvSpPr>
        <p:spPr bwMode="auto">
          <a:xfrm>
            <a:off x="2235200" y="291465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394" name="Rectangle 60"/>
          <p:cNvSpPr>
            <a:spLocks noChangeArrowheads="1"/>
          </p:cNvSpPr>
          <p:nvPr/>
        </p:nvSpPr>
        <p:spPr bwMode="auto">
          <a:xfrm>
            <a:off x="2347913" y="291465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</a:t>
            </a:r>
            <a:endParaRPr lang="en-US" altLang="en-US"/>
          </a:p>
        </p:txBody>
      </p:sp>
      <p:sp>
        <p:nvSpPr>
          <p:cNvPr id="14395" name="Rectangle 61"/>
          <p:cNvSpPr>
            <a:spLocks noChangeArrowheads="1"/>
          </p:cNvSpPr>
          <p:nvPr/>
        </p:nvSpPr>
        <p:spPr bwMode="auto">
          <a:xfrm>
            <a:off x="2449513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8</a:t>
            </a:r>
            <a:endParaRPr lang="en-US" altLang="en-US"/>
          </a:p>
        </p:txBody>
      </p:sp>
      <p:sp>
        <p:nvSpPr>
          <p:cNvPr id="14396" name="Rectangle 62"/>
          <p:cNvSpPr>
            <a:spLocks noChangeArrowheads="1"/>
          </p:cNvSpPr>
          <p:nvPr/>
        </p:nvSpPr>
        <p:spPr bwMode="auto">
          <a:xfrm>
            <a:off x="2601913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97" name="Rectangle 63"/>
          <p:cNvSpPr>
            <a:spLocks noChangeArrowheads="1"/>
          </p:cNvSpPr>
          <p:nvPr/>
        </p:nvSpPr>
        <p:spPr bwMode="auto">
          <a:xfrm>
            <a:off x="2754313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98" name="Rectangle 64"/>
          <p:cNvSpPr>
            <a:spLocks noChangeArrowheads="1"/>
          </p:cNvSpPr>
          <p:nvPr/>
        </p:nvSpPr>
        <p:spPr bwMode="auto">
          <a:xfrm>
            <a:off x="4046538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8</a:t>
            </a:r>
            <a:endParaRPr lang="en-US" altLang="en-US"/>
          </a:p>
        </p:txBody>
      </p:sp>
      <p:sp>
        <p:nvSpPr>
          <p:cNvPr id="14399" name="Rectangle 65"/>
          <p:cNvSpPr>
            <a:spLocks noChangeArrowheads="1"/>
          </p:cNvSpPr>
          <p:nvPr/>
        </p:nvSpPr>
        <p:spPr bwMode="auto">
          <a:xfrm>
            <a:off x="4198938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00" name="Rectangle 66"/>
          <p:cNvSpPr>
            <a:spLocks noChangeArrowheads="1"/>
          </p:cNvSpPr>
          <p:nvPr/>
        </p:nvSpPr>
        <p:spPr bwMode="auto">
          <a:xfrm>
            <a:off x="4351338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01" name="Rectangle 67"/>
          <p:cNvSpPr>
            <a:spLocks noChangeArrowheads="1"/>
          </p:cNvSpPr>
          <p:nvPr/>
        </p:nvSpPr>
        <p:spPr bwMode="auto">
          <a:xfrm>
            <a:off x="4502150" y="29146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402" name="Rectangle 68"/>
          <p:cNvSpPr>
            <a:spLocks noChangeArrowheads="1"/>
          </p:cNvSpPr>
          <p:nvPr/>
        </p:nvSpPr>
        <p:spPr bwMode="auto">
          <a:xfrm>
            <a:off x="4578350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403" name="Rectangle 69"/>
          <p:cNvSpPr>
            <a:spLocks noChangeArrowheads="1"/>
          </p:cNvSpPr>
          <p:nvPr/>
        </p:nvSpPr>
        <p:spPr bwMode="auto">
          <a:xfrm>
            <a:off x="5794375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04" name="Rectangle 70"/>
          <p:cNvSpPr>
            <a:spLocks noChangeArrowheads="1"/>
          </p:cNvSpPr>
          <p:nvPr/>
        </p:nvSpPr>
        <p:spPr bwMode="auto">
          <a:xfrm>
            <a:off x="5946775" y="29146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.</a:t>
            </a:r>
            <a:endParaRPr lang="en-US" altLang="en-US"/>
          </a:p>
        </p:txBody>
      </p:sp>
      <p:sp>
        <p:nvSpPr>
          <p:cNvPr id="14405" name="Rectangle 71"/>
          <p:cNvSpPr>
            <a:spLocks noChangeArrowheads="1"/>
          </p:cNvSpPr>
          <p:nvPr/>
        </p:nvSpPr>
        <p:spPr bwMode="auto">
          <a:xfrm>
            <a:off x="5997575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06" name="Rectangle 72"/>
          <p:cNvSpPr>
            <a:spLocks noChangeArrowheads="1"/>
          </p:cNvSpPr>
          <p:nvPr/>
        </p:nvSpPr>
        <p:spPr bwMode="auto">
          <a:xfrm>
            <a:off x="6149975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407" name="Rectangle 73"/>
          <p:cNvSpPr>
            <a:spLocks noChangeArrowheads="1"/>
          </p:cNvSpPr>
          <p:nvPr/>
        </p:nvSpPr>
        <p:spPr bwMode="auto">
          <a:xfrm>
            <a:off x="6302375" y="29146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408" name="Rectangle 74"/>
          <p:cNvSpPr>
            <a:spLocks noChangeArrowheads="1"/>
          </p:cNvSpPr>
          <p:nvPr/>
        </p:nvSpPr>
        <p:spPr bwMode="auto">
          <a:xfrm>
            <a:off x="6378575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409" name="Rectangle 75"/>
          <p:cNvSpPr>
            <a:spLocks noChangeArrowheads="1"/>
          </p:cNvSpPr>
          <p:nvPr/>
        </p:nvSpPr>
        <p:spPr bwMode="auto">
          <a:xfrm>
            <a:off x="1981200" y="3230563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</a:t>
            </a:r>
            <a:endParaRPr lang="en-US" altLang="en-US"/>
          </a:p>
        </p:txBody>
      </p:sp>
      <p:sp>
        <p:nvSpPr>
          <p:cNvPr id="14410" name="Rectangle 76"/>
          <p:cNvSpPr>
            <a:spLocks noChangeArrowheads="1"/>
          </p:cNvSpPr>
          <p:nvPr/>
        </p:nvSpPr>
        <p:spPr bwMode="auto">
          <a:xfrm>
            <a:off x="2235200" y="3230563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411" name="Rectangle 77"/>
          <p:cNvSpPr>
            <a:spLocks noChangeArrowheads="1"/>
          </p:cNvSpPr>
          <p:nvPr/>
        </p:nvSpPr>
        <p:spPr bwMode="auto">
          <a:xfrm>
            <a:off x="2347913" y="3230563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</a:t>
            </a:r>
            <a:endParaRPr lang="en-US" altLang="en-US"/>
          </a:p>
        </p:txBody>
      </p:sp>
      <p:sp>
        <p:nvSpPr>
          <p:cNvPr id="14412" name="Rectangle 78"/>
          <p:cNvSpPr>
            <a:spLocks noChangeArrowheads="1"/>
          </p:cNvSpPr>
          <p:nvPr/>
        </p:nvSpPr>
        <p:spPr bwMode="auto">
          <a:xfrm>
            <a:off x="2449513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  <a:endParaRPr lang="en-US" altLang="en-US"/>
          </a:p>
        </p:txBody>
      </p:sp>
      <p:sp>
        <p:nvSpPr>
          <p:cNvPr id="14413" name="Rectangle 79"/>
          <p:cNvSpPr>
            <a:spLocks noChangeArrowheads="1"/>
          </p:cNvSpPr>
          <p:nvPr/>
        </p:nvSpPr>
        <p:spPr bwMode="auto">
          <a:xfrm>
            <a:off x="2601913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4" name="Rectangle 80"/>
          <p:cNvSpPr>
            <a:spLocks noChangeArrowheads="1"/>
          </p:cNvSpPr>
          <p:nvPr/>
        </p:nvSpPr>
        <p:spPr bwMode="auto">
          <a:xfrm>
            <a:off x="2754313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5" name="Rectangle 81"/>
          <p:cNvSpPr>
            <a:spLocks noChangeArrowheads="1"/>
          </p:cNvSpPr>
          <p:nvPr/>
        </p:nvSpPr>
        <p:spPr bwMode="auto">
          <a:xfrm>
            <a:off x="2906713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6" name="Rectangle 82"/>
          <p:cNvSpPr>
            <a:spLocks noChangeArrowheads="1"/>
          </p:cNvSpPr>
          <p:nvPr/>
        </p:nvSpPr>
        <p:spPr bwMode="auto">
          <a:xfrm>
            <a:off x="3894138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  <a:endParaRPr lang="en-US" altLang="en-US"/>
          </a:p>
        </p:txBody>
      </p:sp>
      <p:sp>
        <p:nvSpPr>
          <p:cNvPr id="14417" name="Rectangle 83"/>
          <p:cNvSpPr>
            <a:spLocks noChangeArrowheads="1"/>
          </p:cNvSpPr>
          <p:nvPr/>
        </p:nvSpPr>
        <p:spPr bwMode="auto">
          <a:xfrm>
            <a:off x="4046538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8" name="Rectangle 84"/>
          <p:cNvSpPr>
            <a:spLocks noChangeArrowheads="1"/>
          </p:cNvSpPr>
          <p:nvPr/>
        </p:nvSpPr>
        <p:spPr bwMode="auto">
          <a:xfrm>
            <a:off x="4198938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9" name="Rectangle 85"/>
          <p:cNvSpPr>
            <a:spLocks noChangeArrowheads="1"/>
          </p:cNvSpPr>
          <p:nvPr/>
        </p:nvSpPr>
        <p:spPr bwMode="auto">
          <a:xfrm>
            <a:off x="4351338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20" name="Rectangle 86"/>
          <p:cNvSpPr>
            <a:spLocks noChangeArrowheads="1"/>
          </p:cNvSpPr>
          <p:nvPr/>
        </p:nvSpPr>
        <p:spPr bwMode="auto">
          <a:xfrm>
            <a:off x="4502150" y="3230563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421" name="Rectangle 87"/>
          <p:cNvSpPr>
            <a:spLocks noChangeArrowheads="1"/>
          </p:cNvSpPr>
          <p:nvPr/>
        </p:nvSpPr>
        <p:spPr bwMode="auto">
          <a:xfrm>
            <a:off x="4578350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422" name="Rectangle 88"/>
          <p:cNvSpPr>
            <a:spLocks noChangeArrowheads="1"/>
          </p:cNvSpPr>
          <p:nvPr/>
        </p:nvSpPr>
        <p:spPr bwMode="auto">
          <a:xfrm>
            <a:off x="5946775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23" name="Rectangle 89"/>
          <p:cNvSpPr>
            <a:spLocks noChangeArrowheads="1"/>
          </p:cNvSpPr>
          <p:nvPr/>
        </p:nvSpPr>
        <p:spPr bwMode="auto">
          <a:xfrm>
            <a:off x="6099175" y="3230563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.</a:t>
            </a:r>
            <a:endParaRPr lang="en-US" altLang="en-US"/>
          </a:p>
        </p:txBody>
      </p:sp>
      <p:sp>
        <p:nvSpPr>
          <p:cNvPr id="14424" name="Rectangle 90"/>
          <p:cNvSpPr>
            <a:spLocks noChangeArrowheads="1"/>
          </p:cNvSpPr>
          <p:nvPr/>
        </p:nvSpPr>
        <p:spPr bwMode="auto">
          <a:xfrm>
            <a:off x="6149975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425" name="Rectangle 91"/>
          <p:cNvSpPr>
            <a:spLocks noChangeArrowheads="1"/>
          </p:cNvSpPr>
          <p:nvPr/>
        </p:nvSpPr>
        <p:spPr bwMode="auto">
          <a:xfrm>
            <a:off x="6302375" y="3230563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426" name="Rectangle 92"/>
          <p:cNvSpPr>
            <a:spLocks noChangeArrowheads="1"/>
          </p:cNvSpPr>
          <p:nvPr/>
        </p:nvSpPr>
        <p:spPr bwMode="auto">
          <a:xfrm>
            <a:off x="6378575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427" name="Rectangle 93"/>
          <p:cNvSpPr>
            <a:spLocks noChangeArrowheads="1"/>
          </p:cNvSpPr>
          <p:nvPr/>
        </p:nvSpPr>
        <p:spPr bwMode="auto">
          <a:xfrm>
            <a:off x="1905000" y="3582988"/>
            <a:ext cx="1355725" cy="25400"/>
          </a:xfrm>
          <a:prstGeom prst="rect">
            <a:avLst/>
          </a:prstGeom>
          <a:solidFill>
            <a:srgbClr val="77777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28" name="Rectangle 94"/>
          <p:cNvSpPr>
            <a:spLocks noChangeArrowheads="1"/>
          </p:cNvSpPr>
          <p:nvPr/>
        </p:nvSpPr>
        <p:spPr bwMode="auto">
          <a:xfrm>
            <a:off x="3260725" y="3582988"/>
            <a:ext cx="25400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29" name="Rectangle 95"/>
          <p:cNvSpPr>
            <a:spLocks noChangeArrowheads="1"/>
          </p:cNvSpPr>
          <p:nvPr/>
        </p:nvSpPr>
        <p:spPr bwMode="auto">
          <a:xfrm>
            <a:off x="3286125" y="3582988"/>
            <a:ext cx="1508125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30" name="Rectangle 96"/>
          <p:cNvSpPr>
            <a:spLocks noChangeArrowheads="1"/>
          </p:cNvSpPr>
          <p:nvPr/>
        </p:nvSpPr>
        <p:spPr bwMode="auto">
          <a:xfrm>
            <a:off x="4794250" y="3582988"/>
            <a:ext cx="25400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31" name="Rectangle 97"/>
          <p:cNvSpPr>
            <a:spLocks noChangeArrowheads="1"/>
          </p:cNvSpPr>
          <p:nvPr/>
        </p:nvSpPr>
        <p:spPr bwMode="auto">
          <a:xfrm>
            <a:off x="4819650" y="3582988"/>
            <a:ext cx="1773238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90" name="Rectangle 98"/>
          <p:cNvSpPr>
            <a:spLocks noChangeArrowheads="1"/>
          </p:cNvSpPr>
          <p:nvPr/>
        </p:nvSpPr>
        <p:spPr bwMode="auto">
          <a:xfrm>
            <a:off x="1129130" y="4291341"/>
            <a:ext cx="1358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folHlink"/>
                </a:solidFill>
              </a:rPr>
              <a:t>smallest</a:t>
            </a:r>
            <a:endParaRPr lang="en-US" altLang="en-US" dirty="0">
              <a:solidFill>
                <a:schemeClr val="folHlink"/>
              </a:solidFill>
            </a:endParaRPr>
          </a:p>
        </p:txBody>
      </p:sp>
      <p:sp>
        <p:nvSpPr>
          <p:cNvPr id="14433" name="Rectangle 99"/>
          <p:cNvSpPr>
            <a:spLocks noChangeArrowheads="1"/>
          </p:cNvSpPr>
          <p:nvPr/>
        </p:nvSpPr>
        <p:spPr bwMode="auto">
          <a:xfrm>
            <a:off x="1795463" y="1793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34" name="Rectangle 102"/>
          <p:cNvSpPr>
            <a:spLocks noChangeArrowheads="1"/>
          </p:cNvSpPr>
          <p:nvPr/>
        </p:nvSpPr>
        <p:spPr bwMode="auto">
          <a:xfrm>
            <a:off x="1808163" y="166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4435" name="Picture 104" descr="new t series top loading analyti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935163"/>
            <a:ext cx="1819275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Volume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1841500"/>
            <a:ext cx="6515100" cy="50165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Volumetric flask</a:t>
            </a:r>
          </a:p>
          <a:p>
            <a:pPr lvl="1"/>
            <a:r>
              <a:rPr lang="en-US" altLang="en-US" smtClean="0"/>
              <a:t>accuracy of ______/100 mL</a:t>
            </a:r>
          </a:p>
          <a:p>
            <a:r>
              <a:rPr lang="en-US" altLang="en-US" smtClean="0"/>
              <a:t>Graduated cylinder</a:t>
            </a:r>
          </a:p>
          <a:p>
            <a:pPr lvl="1"/>
            <a:r>
              <a:rPr lang="en-US" altLang="en-US" smtClean="0"/>
              <a:t>accuracy of ______/100 mL</a:t>
            </a:r>
          </a:p>
          <a:p>
            <a:r>
              <a:rPr lang="en-US" altLang="en-US" smtClean="0"/>
              <a:t>Beaker</a:t>
            </a:r>
          </a:p>
          <a:p>
            <a:pPr lvl="1"/>
            <a:r>
              <a:rPr lang="en-US" altLang="en-US" smtClean="0"/>
              <a:t>accuracy of _____/100 mL</a:t>
            </a:r>
          </a:p>
          <a:p>
            <a:r>
              <a:rPr lang="en-US" altLang="en-US" smtClean="0"/>
              <a:t>Pipette</a:t>
            </a:r>
          </a:p>
          <a:p>
            <a:pPr lvl="1"/>
            <a:r>
              <a:rPr lang="en-US" altLang="en-US" smtClean="0"/>
              <a:t>accuracy of ± _____ for 100-1000 µL</a:t>
            </a:r>
          </a:p>
          <a:p>
            <a:pPr lvl="1"/>
            <a:r>
              <a:rPr lang="en-US" altLang="en-US" smtClean="0"/>
              <a:t>accuracy of ± _____ for 10-100 µl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808288" y="2449513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0.16 mL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98788" y="3541713"/>
            <a:ext cx="83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1 mL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909888" y="4646613"/>
            <a:ext cx="83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5 mL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184525" y="5726113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0.6%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184525" y="62611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0.8%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689600" y="2019300"/>
            <a:ext cx="34544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What will accuracy of solution be if you use pipette, volumetric flask, and electronic balance? ________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273925" y="37592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1 %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749925" y="4346575"/>
            <a:ext cx="3021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What controls the accuracy? _______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7319963" y="4762500"/>
            <a:ext cx="1169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Pipette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45" grpId="0" build="p" autoUpdateAnimBg="0"/>
      <p:bldP spid="10246" grpId="0" build="p" autoUpdateAnimBg="0"/>
      <p:bldP spid="10247" grpId="0" build="p" autoUpdateAnimBg="0"/>
      <p:bldP spid="10248" grpId="0" build="p" autoUpdateAnimBg="0"/>
      <p:bldP spid="10249" grpId="0" build="p" autoUpdateAnimBg="0"/>
      <p:bldP spid="10250" grpId="0" build="p" autoUpdateAnimBg="0"/>
      <p:bldP spid="10251" grpId="0" build="p" autoUpdateAnimBg="0"/>
      <p:bldP spid="1025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Digital Pipettes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Air displacement</a:t>
            </a:r>
          </a:p>
          <a:p>
            <a:r>
              <a:rPr lang="en-US" altLang="en-US" smtClean="0"/>
              <a:t>Do not directly contact fluid volume</a:t>
            </a:r>
          </a:p>
          <a:p>
            <a:pPr lvl="2"/>
            <a:r>
              <a:rPr lang="en-US" altLang="en-US" smtClean="0"/>
              <a:t>avoids contamination of pipette</a:t>
            </a:r>
          </a:p>
          <a:p>
            <a:pPr lvl="2"/>
            <a:r>
              <a:rPr lang="en-US" altLang="en-US" smtClean="0"/>
              <a:t>avoids sample carryover</a:t>
            </a:r>
          </a:p>
          <a:p>
            <a:r>
              <a:rPr lang="en-US" altLang="en-US" smtClean="0"/>
              <a:t>Require air tight connection between tip and body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Pipette Workings </a:t>
            </a:r>
          </a:p>
        </p:txBody>
      </p:sp>
      <p:sp>
        <p:nvSpPr>
          <p:cNvPr id="20483" name="Freeform 5"/>
          <p:cNvSpPr>
            <a:spLocks/>
          </p:cNvSpPr>
          <p:nvPr/>
        </p:nvSpPr>
        <p:spPr bwMode="auto">
          <a:xfrm>
            <a:off x="1150938" y="2995613"/>
            <a:ext cx="76200" cy="1905000"/>
          </a:xfrm>
          <a:custGeom>
            <a:avLst/>
            <a:gdLst>
              <a:gd name="T0" fmla="*/ 0 w 48"/>
              <a:gd name="T1" fmla="*/ 0 h 1200"/>
              <a:gd name="T2" fmla="*/ 0 w 48"/>
              <a:gd name="T3" fmla="*/ 990600 h 1200"/>
              <a:gd name="T4" fmla="*/ 76200 w 48"/>
              <a:gd name="T5" fmla="*/ 1219200 h 1200"/>
              <a:gd name="T6" fmla="*/ 76200 w 48"/>
              <a:gd name="T7" fmla="*/ 190500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200">
                <a:moveTo>
                  <a:pt x="0" y="0"/>
                </a:moveTo>
                <a:lnTo>
                  <a:pt x="0" y="624"/>
                </a:lnTo>
                <a:lnTo>
                  <a:pt x="48" y="768"/>
                </a:lnTo>
                <a:lnTo>
                  <a:pt x="48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Freeform 6"/>
          <p:cNvSpPr>
            <a:spLocks/>
          </p:cNvSpPr>
          <p:nvPr/>
        </p:nvSpPr>
        <p:spPr bwMode="auto">
          <a:xfrm flipH="1">
            <a:off x="1443038" y="2995613"/>
            <a:ext cx="76200" cy="1905000"/>
          </a:xfrm>
          <a:custGeom>
            <a:avLst/>
            <a:gdLst>
              <a:gd name="T0" fmla="*/ 0 w 48"/>
              <a:gd name="T1" fmla="*/ 0 h 1200"/>
              <a:gd name="T2" fmla="*/ 0 w 48"/>
              <a:gd name="T3" fmla="*/ 990600 h 1200"/>
              <a:gd name="T4" fmla="*/ 76200 w 48"/>
              <a:gd name="T5" fmla="*/ 1219200 h 1200"/>
              <a:gd name="T6" fmla="*/ 76200 w 48"/>
              <a:gd name="T7" fmla="*/ 190500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200">
                <a:moveTo>
                  <a:pt x="0" y="0"/>
                </a:moveTo>
                <a:lnTo>
                  <a:pt x="0" y="624"/>
                </a:lnTo>
                <a:lnTo>
                  <a:pt x="48" y="768"/>
                </a:lnTo>
                <a:lnTo>
                  <a:pt x="48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5" name="Group 19"/>
          <p:cNvGrpSpPr>
            <a:grpSpLocks/>
          </p:cNvGrpSpPr>
          <p:nvPr/>
        </p:nvGrpSpPr>
        <p:grpSpPr bwMode="auto">
          <a:xfrm>
            <a:off x="1176338" y="1981200"/>
            <a:ext cx="304800" cy="1954213"/>
            <a:chOff x="741" y="1248"/>
            <a:chExt cx="192" cy="1231"/>
          </a:xfrm>
        </p:grpSpPr>
        <p:sp>
          <p:nvSpPr>
            <p:cNvPr id="20506" name="Rectangle 18"/>
            <p:cNvSpPr>
              <a:spLocks noChangeArrowheads="1"/>
            </p:cNvSpPr>
            <p:nvPr/>
          </p:nvSpPr>
          <p:spPr bwMode="auto">
            <a:xfrm>
              <a:off x="816" y="1248"/>
              <a:ext cx="48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0507" name="Group 16"/>
            <p:cNvGrpSpPr>
              <a:grpSpLocks/>
            </p:cNvGrpSpPr>
            <p:nvPr/>
          </p:nvGrpSpPr>
          <p:grpSpPr bwMode="auto">
            <a:xfrm>
              <a:off x="741" y="1999"/>
              <a:ext cx="192" cy="480"/>
              <a:chOff x="741" y="1743"/>
              <a:chExt cx="192" cy="480"/>
            </a:xfrm>
          </p:grpSpPr>
          <p:sp>
            <p:nvSpPr>
              <p:cNvPr id="20508" name="Rectangle 4"/>
              <p:cNvSpPr>
                <a:spLocks noChangeArrowheads="1"/>
              </p:cNvSpPr>
              <p:nvPr/>
            </p:nvSpPr>
            <p:spPr bwMode="auto">
              <a:xfrm>
                <a:off x="741" y="1743"/>
                <a:ext cx="192" cy="4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9" name="Line 7"/>
              <p:cNvSpPr>
                <a:spLocks noChangeShapeType="1"/>
              </p:cNvSpPr>
              <p:nvPr/>
            </p:nvSpPr>
            <p:spPr bwMode="auto">
              <a:xfrm>
                <a:off x="837" y="1839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6" name="Freeform 8"/>
          <p:cNvSpPr>
            <a:spLocks/>
          </p:cNvSpPr>
          <p:nvPr/>
        </p:nvSpPr>
        <p:spPr bwMode="auto">
          <a:xfrm>
            <a:off x="1206500" y="4799013"/>
            <a:ext cx="104775" cy="1158875"/>
          </a:xfrm>
          <a:custGeom>
            <a:avLst/>
            <a:gdLst>
              <a:gd name="T0" fmla="*/ 0 w 66"/>
              <a:gd name="T1" fmla="*/ 0 h 730"/>
              <a:gd name="T2" fmla="*/ 3175 w 66"/>
              <a:gd name="T3" fmla="*/ 768350 h 730"/>
              <a:gd name="T4" fmla="*/ 104775 w 66"/>
              <a:gd name="T5" fmla="*/ 1158875 h 7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730">
                <a:moveTo>
                  <a:pt x="0" y="0"/>
                </a:moveTo>
                <a:lnTo>
                  <a:pt x="2" y="484"/>
                </a:lnTo>
                <a:lnTo>
                  <a:pt x="66" y="7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Freeform 9"/>
          <p:cNvSpPr>
            <a:spLocks/>
          </p:cNvSpPr>
          <p:nvPr/>
        </p:nvSpPr>
        <p:spPr bwMode="auto">
          <a:xfrm flipH="1">
            <a:off x="1358900" y="4799013"/>
            <a:ext cx="104775" cy="1158875"/>
          </a:xfrm>
          <a:custGeom>
            <a:avLst/>
            <a:gdLst>
              <a:gd name="T0" fmla="*/ 0 w 66"/>
              <a:gd name="T1" fmla="*/ 0 h 730"/>
              <a:gd name="T2" fmla="*/ 3175 w 66"/>
              <a:gd name="T3" fmla="*/ 768350 h 730"/>
              <a:gd name="T4" fmla="*/ 104775 w 66"/>
              <a:gd name="T5" fmla="*/ 1158875 h 7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730">
                <a:moveTo>
                  <a:pt x="0" y="0"/>
                </a:moveTo>
                <a:lnTo>
                  <a:pt x="2" y="484"/>
                </a:lnTo>
                <a:lnTo>
                  <a:pt x="66" y="7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1885950" y="2859088"/>
            <a:ext cx="116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piston</a:t>
            </a:r>
          </a:p>
        </p:txBody>
      </p:sp>
      <p:sp>
        <p:nvSpPr>
          <p:cNvPr id="20489" name="Freeform 11"/>
          <p:cNvSpPr>
            <a:spLocks/>
          </p:cNvSpPr>
          <p:nvPr/>
        </p:nvSpPr>
        <p:spPr bwMode="auto">
          <a:xfrm>
            <a:off x="366713" y="5262563"/>
            <a:ext cx="2063750" cy="1355725"/>
          </a:xfrm>
          <a:custGeom>
            <a:avLst/>
            <a:gdLst>
              <a:gd name="T0" fmla="*/ 0 w 1300"/>
              <a:gd name="T1" fmla="*/ 0 h 854"/>
              <a:gd name="T2" fmla="*/ 244475 w 1300"/>
              <a:gd name="T3" fmla="*/ 1355725 h 854"/>
              <a:gd name="T4" fmla="*/ 1819275 w 1300"/>
              <a:gd name="T5" fmla="*/ 1355725 h 854"/>
              <a:gd name="T6" fmla="*/ 2063750 w 1300"/>
              <a:gd name="T7" fmla="*/ 23813 h 8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00" h="854">
                <a:moveTo>
                  <a:pt x="0" y="0"/>
                </a:moveTo>
                <a:lnTo>
                  <a:pt x="154" y="854"/>
                </a:lnTo>
                <a:lnTo>
                  <a:pt x="1146" y="854"/>
                </a:lnTo>
                <a:lnTo>
                  <a:pt x="1300" y="1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AutoShape 12"/>
          <p:cNvSpPr>
            <a:spLocks noChangeArrowheads="1"/>
          </p:cNvSpPr>
          <p:nvPr/>
        </p:nvSpPr>
        <p:spPr bwMode="auto">
          <a:xfrm>
            <a:off x="452438" y="5762625"/>
            <a:ext cx="1892300" cy="855663"/>
          </a:xfrm>
          <a:custGeom>
            <a:avLst/>
            <a:gdLst>
              <a:gd name="T0" fmla="*/ 1820025 w 21600"/>
              <a:gd name="T1" fmla="*/ 427832 h 21600"/>
              <a:gd name="T2" fmla="*/ 946150 w 21600"/>
              <a:gd name="T3" fmla="*/ 855663 h 21600"/>
              <a:gd name="T4" fmla="*/ 72275 w 21600"/>
              <a:gd name="T5" fmla="*/ 427832 h 21600"/>
              <a:gd name="T6" fmla="*/ 94615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25 w 21600"/>
              <a:gd name="T13" fmla="*/ 2625 h 21600"/>
              <a:gd name="T14" fmla="*/ 18975 w 21600"/>
              <a:gd name="T15" fmla="*/ 1897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649" y="21600"/>
                </a:lnTo>
                <a:lnTo>
                  <a:pt x="1995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1739900" y="3543300"/>
            <a:ext cx="147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cylinder</a:t>
            </a:r>
          </a:p>
        </p:txBody>
      </p:sp>
      <p:sp>
        <p:nvSpPr>
          <p:cNvPr id="20492" name="Text Box 15"/>
          <p:cNvSpPr txBox="1">
            <a:spLocks noChangeArrowheads="1"/>
          </p:cNvSpPr>
          <p:nvPr/>
        </p:nvSpPr>
        <p:spPr bwMode="auto">
          <a:xfrm>
            <a:off x="1971675" y="4727575"/>
            <a:ext cx="180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Pipette tip</a:t>
            </a:r>
          </a:p>
        </p:txBody>
      </p:sp>
      <p:sp>
        <p:nvSpPr>
          <p:cNvPr id="20493" name="Freeform 20"/>
          <p:cNvSpPr>
            <a:spLocks/>
          </p:cNvSpPr>
          <p:nvPr/>
        </p:nvSpPr>
        <p:spPr bwMode="auto">
          <a:xfrm>
            <a:off x="7099300" y="2947988"/>
            <a:ext cx="76200" cy="1905000"/>
          </a:xfrm>
          <a:custGeom>
            <a:avLst/>
            <a:gdLst>
              <a:gd name="T0" fmla="*/ 0 w 48"/>
              <a:gd name="T1" fmla="*/ 0 h 1200"/>
              <a:gd name="T2" fmla="*/ 0 w 48"/>
              <a:gd name="T3" fmla="*/ 990600 h 1200"/>
              <a:gd name="T4" fmla="*/ 76200 w 48"/>
              <a:gd name="T5" fmla="*/ 1219200 h 1200"/>
              <a:gd name="T6" fmla="*/ 76200 w 48"/>
              <a:gd name="T7" fmla="*/ 190500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200">
                <a:moveTo>
                  <a:pt x="0" y="0"/>
                </a:moveTo>
                <a:lnTo>
                  <a:pt x="0" y="624"/>
                </a:lnTo>
                <a:lnTo>
                  <a:pt x="48" y="768"/>
                </a:lnTo>
                <a:lnTo>
                  <a:pt x="48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Freeform 21"/>
          <p:cNvSpPr>
            <a:spLocks/>
          </p:cNvSpPr>
          <p:nvPr/>
        </p:nvSpPr>
        <p:spPr bwMode="auto">
          <a:xfrm flipH="1">
            <a:off x="7391400" y="2947988"/>
            <a:ext cx="76200" cy="1905000"/>
          </a:xfrm>
          <a:custGeom>
            <a:avLst/>
            <a:gdLst>
              <a:gd name="T0" fmla="*/ 0 w 48"/>
              <a:gd name="T1" fmla="*/ 0 h 1200"/>
              <a:gd name="T2" fmla="*/ 0 w 48"/>
              <a:gd name="T3" fmla="*/ 990600 h 1200"/>
              <a:gd name="T4" fmla="*/ 76200 w 48"/>
              <a:gd name="T5" fmla="*/ 1219200 h 1200"/>
              <a:gd name="T6" fmla="*/ 76200 w 48"/>
              <a:gd name="T7" fmla="*/ 190500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200">
                <a:moveTo>
                  <a:pt x="0" y="0"/>
                </a:moveTo>
                <a:lnTo>
                  <a:pt x="0" y="624"/>
                </a:lnTo>
                <a:lnTo>
                  <a:pt x="48" y="768"/>
                </a:lnTo>
                <a:lnTo>
                  <a:pt x="48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5" name="Group 22"/>
          <p:cNvGrpSpPr>
            <a:grpSpLocks/>
          </p:cNvGrpSpPr>
          <p:nvPr/>
        </p:nvGrpSpPr>
        <p:grpSpPr bwMode="auto">
          <a:xfrm>
            <a:off x="7124700" y="1550988"/>
            <a:ext cx="304800" cy="1954212"/>
            <a:chOff x="741" y="1248"/>
            <a:chExt cx="192" cy="1231"/>
          </a:xfrm>
        </p:grpSpPr>
        <p:sp>
          <p:nvSpPr>
            <p:cNvPr id="20502" name="Rectangle 23"/>
            <p:cNvSpPr>
              <a:spLocks noChangeArrowheads="1"/>
            </p:cNvSpPr>
            <p:nvPr/>
          </p:nvSpPr>
          <p:spPr bwMode="auto">
            <a:xfrm>
              <a:off x="816" y="1248"/>
              <a:ext cx="48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0503" name="Group 24"/>
            <p:cNvGrpSpPr>
              <a:grpSpLocks/>
            </p:cNvGrpSpPr>
            <p:nvPr/>
          </p:nvGrpSpPr>
          <p:grpSpPr bwMode="auto">
            <a:xfrm>
              <a:off x="741" y="1999"/>
              <a:ext cx="192" cy="480"/>
              <a:chOff x="741" y="1743"/>
              <a:chExt cx="192" cy="480"/>
            </a:xfrm>
          </p:grpSpPr>
          <p:sp>
            <p:nvSpPr>
              <p:cNvPr id="20504" name="Rectangle 25"/>
              <p:cNvSpPr>
                <a:spLocks noChangeArrowheads="1"/>
              </p:cNvSpPr>
              <p:nvPr/>
            </p:nvSpPr>
            <p:spPr bwMode="auto">
              <a:xfrm>
                <a:off x="741" y="1743"/>
                <a:ext cx="192" cy="4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5" name="Line 26"/>
              <p:cNvSpPr>
                <a:spLocks noChangeShapeType="1"/>
              </p:cNvSpPr>
              <p:nvPr/>
            </p:nvSpPr>
            <p:spPr bwMode="auto">
              <a:xfrm>
                <a:off x="837" y="1839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96" name="Freeform 27"/>
          <p:cNvSpPr>
            <a:spLocks/>
          </p:cNvSpPr>
          <p:nvPr/>
        </p:nvSpPr>
        <p:spPr bwMode="auto">
          <a:xfrm>
            <a:off x="7142163" y="4751388"/>
            <a:ext cx="104775" cy="1158875"/>
          </a:xfrm>
          <a:custGeom>
            <a:avLst/>
            <a:gdLst>
              <a:gd name="T0" fmla="*/ 0 w 66"/>
              <a:gd name="T1" fmla="*/ 0 h 730"/>
              <a:gd name="T2" fmla="*/ 3175 w 66"/>
              <a:gd name="T3" fmla="*/ 768350 h 730"/>
              <a:gd name="T4" fmla="*/ 104775 w 66"/>
              <a:gd name="T5" fmla="*/ 1158875 h 7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730">
                <a:moveTo>
                  <a:pt x="0" y="0"/>
                </a:moveTo>
                <a:lnTo>
                  <a:pt x="2" y="484"/>
                </a:lnTo>
                <a:lnTo>
                  <a:pt x="66" y="7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Freeform 28"/>
          <p:cNvSpPr>
            <a:spLocks/>
          </p:cNvSpPr>
          <p:nvPr/>
        </p:nvSpPr>
        <p:spPr bwMode="auto">
          <a:xfrm flipH="1">
            <a:off x="7308850" y="4751388"/>
            <a:ext cx="104775" cy="1158875"/>
          </a:xfrm>
          <a:custGeom>
            <a:avLst/>
            <a:gdLst>
              <a:gd name="T0" fmla="*/ 0 w 66"/>
              <a:gd name="T1" fmla="*/ 0 h 730"/>
              <a:gd name="T2" fmla="*/ 3175 w 66"/>
              <a:gd name="T3" fmla="*/ 768350 h 730"/>
              <a:gd name="T4" fmla="*/ 104775 w 66"/>
              <a:gd name="T5" fmla="*/ 1158875 h 7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730">
                <a:moveTo>
                  <a:pt x="0" y="0"/>
                </a:moveTo>
                <a:lnTo>
                  <a:pt x="2" y="484"/>
                </a:lnTo>
                <a:lnTo>
                  <a:pt x="66" y="7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Freeform 29"/>
          <p:cNvSpPr>
            <a:spLocks/>
          </p:cNvSpPr>
          <p:nvPr/>
        </p:nvSpPr>
        <p:spPr bwMode="auto">
          <a:xfrm>
            <a:off x="6315075" y="5214938"/>
            <a:ext cx="2063750" cy="1355725"/>
          </a:xfrm>
          <a:custGeom>
            <a:avLst/>
            <a:gdLst>
              <a:gd name="T0" fmla="*/ 0 w 1300"/>
              <a:gd name="T1" fmla="*/ 0 h 854"/>
              <a:gd name="T2" fmla="*/ 244475 w 1300"/>
              <a:gd name="T3" fmla="*/ 1355725 h 854"/>
              <a:gd name="T4" fmla="*/ 1819275 w 1300"/>
              <a:gd name="T5" fmla="*/ 1355725 h 854"/>
              <a:gd name="T6" fmla="*/ 2063750 w 1300"/>
              <a:gd name="T7" fmla="*/ 23813 h 8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00" h="854">
                <a:moveTo>
                  <a:pt x="0" y="0"/>
                </a:moveTo>
                <a:lnTo>
                  <a:pt x="154" y="854"/>
                </a:lnTo>
                <a:lnTo>
                  <a:pt x="1146" y="854"/>
                </a:lnTo>
                <a:lnTo>
                  <a:pt x="1300" y="1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AutoShape 30"/>
          <p:cNvSpPr>
            <a:spLocks noChangeArrowheads="1"/>
          </p:cNvSpPr>
          <p:nvPr/>
        </p:nvSpPr>
        <p:spPr bwMode="auto">
          <a:xfrm>
            <a:off x="6400800" y="5715000"/>
            <a:ext cx="1892300" cy="855663"/>
          </a:xfrm>
          <a:custGeom>
            <a:avLst/>
            <a:gdLst>
              <a:gd name="T0" fmla="*/ 1820025 w 21600"/>
              <a:gd name="T1" fmla="*/ 427832 h 21600"/>
              <a:gd name="T2" fmla="*/ 946150 w 21600"/>
              <a:gd name="T3" fmla="*/ 855663 h 21600"/>
              <a:gd name="T4" fmla="*/ 72275 w 21600"/>
              <a:gd name="T5" fmla="*/ 427832 h 21600"/>
              <a:gd name="T6" fmla="*/ 94615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25 w 21600"/>
              <a:gd name="T13" fmla="*/ 2625 h 21600"/>
              <a:gd name="T14" fmla="*/ 18975 w 21600"/>
              <a:gd name="T15" fmla="*/ 1897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649" y="21600"/>
                </a:lnTo>
                <a:lnTo>
                  <a:pt x="1995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AutoShape 31"/>
          <p:cNvSpPr>
            <a:spLocks noChangeArrowheads="1"/>
          </p:cNvSpPr>
          <p:nvPr/>
        </p:nvSpPr>
        <p:spPr bwMode="auto">
          <a:xfrm>
            <a:off x="7158038" y="5538788"/>
            <a:ext cx="242887" cy="381000"/>
          </a:xfrm>
          <a:custGeom>
            <a:avLst/>
            <a:gdLst>
              <a:gd name="T0" fmla="*/ 192286 w 21600"/>
              <a:gd name="T1" fmla="*/ 190500 h 21600"/>
              <a:gd name="T2" fmla="*/ 121444 w 21600"/>
              <a:gd name="T3" fmla="*/ 381000 h 21600"/>
              <a:gd name="T4" fmla="*/ 50601 w 21600"/>
              <a:gd name="T5" fmla="*/ 190500 h 21600"/>
              <a:gd name="T6" fmla="*/ 1214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300 w 21600"/>
              <a:gd name="T13" fmla="*/ 6300 h 21600"/>
              <a:gd name="T14" fmla="*/ 15300 w 21600"/>
              <a:gd name="T15" fmla="*/ 153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000" y="21600"/>
                </a:lnTo>
                <a:lnTo>
                  <a:pt x="12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7148513" y="4953000"/>
            <a:ext cx="261937" cy="585788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Preparation of Solutions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79600"/>
            <a:ext cx="77724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smtClean="0"/>
              <a:t>Example: Prepare 100 mL of a 30 mM solution of methylene blue. </a:t>
            </a:r>
          </a:p>
          <a:p>
            <a:r>
              <a:rPr lang="en-US" altLang="en-US" sz="2800" smtClean="0"/>
              <a:t>The molecular weight of methylene blue (C</a:t>
            </a:r>
            <a:r>
              <a:rPr lang="en-US" altLang="en-US" sz="2800" baseline="-14000" smtClean="0"/>
              <a:t>16</a:t>
            </a:r>
            <a:r>
              <a:rPr lang="en-US" altLang="en-US" sz="2800" smtClean="0"/>
              <a:t>H</a:t>
            </a:r>
            <a:r>
              <a:rPr lang="en-US" altLang="en-US" sz="2800" baseline="-14000" smtClean="0"/>
              <a:t>18</a:t>
            </a:r>
            <a:r>
              <a:rPr lang="en-US" altLang="en-US" sz="2800" smtClean="0"/>
              <a:t>N</a:t>
            </a:r>
            <a:r>
              <a:rPr lang="en-US" altLang="en-US" sz="2800" baseline="-14000" smtClean="0"/>
              <a:t>3</a:t>
            </a:r>
            <a:r>
              <a:rPr lang="en-US" altLang="en-US" sz="2800" smtClean="0"/>
              <a:t>SCl) is 319.87 g.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3088" y="5827713"/>
            <a:ext cx="2025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concentration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165725" y="5827713"/>
            <a:ext cx="12080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volume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035300" y="5827713"/>
            <a:ext cx="1660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conversion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524000" y="564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V="1">
            <a:off x="3886200" y="564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5791200" y="55308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87350" y="4597400"/>
          <a:ext cx="2374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4" imgW="2362379" imgH="743030" progId="Equation.DSMT4">
                  <p:embed/>
                </p:oleObj>
              </mc:Choice>
              <mc:Fallback>
                <p:oleObj name="Equation" r:id="rId4" imgW="2362379" imgH="74303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597400"/>
                        <a:ext cx="2374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3003550" y="4610100"/>
          <a:ext cx="166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6" imgW="1657395" imgH="714355" progId="Equation.DSMT4">
                  <p:embed/>
                </p:oleObj>
              </mc:Choice>
              <mc:Fallback>
                <p:oleObj name="Equation" r:id="rId6" imgW="1657395" imgH="71435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610100"/>
                        <a:ext cx="1663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5067300" y="4800600"/>
          <a:ext cx="160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8" imgW="1590697" imgH="333342" progId="Equation.DSMT4">
                  <p:embed/>
                </p:oleObj>
              </mc:Choice>
              <mc:Fallback>
                <p:oleObj name="Equation" r:id="rId8" imgW="1590697" imgH="33334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800600"/>
                        <a:ext cx="1600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7124700" y="4800600"/>
          <a:ext cx="165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10" imgW="1638390" imgH="333342" progId="Equation.DSMT4">
                  <p:embed/>
                </p:oleObj>
              </mc:Choice>
              <mc:Fallback>
                <p:oleObj name="Equation" r:id="rId10" imgW="1638390" imgH="33334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4800600"/>
                        <a:ext cx="1651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Oval 21"/>
          <p:cNvSpPr>
            <a:spLocks noChangeArrowheads="1"/>
          </p:cNvSpPr>
          <p:nvPr/>
        </p:nvSpPr>
        <p:spPr bwMode="auto">
          <a:xfrm>
            <a:off x="2794000" y="4921250"/>
            <a:ext cx="101600" cy="101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4" name="Oval 22"/>
          <p:cNvSpPr>
            <a:spLocks noChangeArrowheads="1"/>
          </p:cNvSpPr>
          <p:nvPr/>
        </p:nvSpPr>
        <p:spPr bwMode="auto">
          <a:xfrm>
            <a:off x="4813300" y="4921250"/>
            <a:ext cx="101600" cy="101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5" name="Text Box 24"/>
          <p:cNvSpPr txBox="1">
            <a:spLocks noChangeArrowheads="1"/>
          </p:cNvSpPr>
          <p:nvPr/>
        </p:nvSpPr>
        <p:spPr bwMode="auto">
          <a:xfrm>
            <a:off x="6765925" y="47117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=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473950" y="5802313"/>
            <a:ext cx="86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mass</a:t>
            </a:r>
          </a:p>
        </p:txBody>
      </p:sp>
      <p:sp>
        <p:nvSpPr>
          <p:cNvPr id="22547" name="Line 26"/>
          <p:cNvSpPr>
            <a:spLocks noChangeShapeType="1"/>
          </p:cNvSpPr>
          <p:nvPr/>
        </p:nvSpPr>
        <p:spPr bwMode="auto">
          <a:xfrm flipV="1">
            <a:off x="7924800" y="55054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43572" y="3832880"/>
                <a:ext cx="15072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72" y="3832880"/>
                <a:ext cx="15072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  <p:bldP spid="16390" grpId="0" build="p" autoUpdateAnimBg="0"/>
      <p:bldP spid="16391" grpId="0" build="p" autoUpdateAnimBg="0"/>
      <p:bldP spid="1640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Preparation of Dilutions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Prepare 100 mL of a </a:t>
            </a:r>
            <a:r>
              <a:rPr lang="en-US" altLang="en-US" sz="2800" smtClean="0">
                <a:latin typeface="Book Antiqua" panose="02040602050305030304" pitchFamily="18" charset="0"/>
              </a:rPr>
              <a:t>300 µM solution from the 30 mM solution</a:t>
            </a:r>
          </a:p>
          <a:p>
            <a:r>
              <a:rPr lang="en-US" altLang="en-US" smtClean="0"/>
              <a:t>Conservation of _____</a:t>
            </a:r>
          </a:p>
          <a:p>
            <a:endParaRPr lang="en-US" altLang="en-US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792538" y="2620962"/>
            <a:ext cx="893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mass</a:t>
            </a:r>
          </a:p>
        </p:txBody>
      </p:sp>
      <p:graphicFrame>
        <p:nvGraphicFramePr>
          <p:cNvPr id="24581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75263" y="3140075"/>
          <a:ext cx="22764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4" imgW="2190616" imgH="371336" progId="Equation.DSMT4">
                  <p:embed/>
                </p:oleObj>
              </mc:Choice>
              <mc:Fallback>
                <p:oleObj name="Equation" r:id="rId4" imgW="2190616" imgH="37133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140075"/>
                        <a:ext cx="22764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3050" y="3965575"/>
          <a:ext cx="36972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6" imgW="3562216" imgH="371336" progId="Equation.DSMT4">
                  <p:embed/>
                </p:oleObj>
              </mc:Choice>
              <mc:Fallback>
                <p:oleObj name="Equation" r:id="rId6" imgW="3562216" imgH="37133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965575"/>
                        <a:ext cx="36972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9613" y="4795838"/>
          <a:ext cx="26701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8" imgW="2571795" imgH="790701" progId="Equation.DSMT4">
                  <p:embed/>
                </p:oleObj>
              </mc:Choice>
              <mc:Fallback>
                <p:oleObj name="Equation" r:id="rId8" imgW="2571795" imgH="7907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95838"/>
                        <a:ext cx="26701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5537200" y="6629400"/>
            <a:ext cx="134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5453063" y="6153150"/>
            <a:ext cx="123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= 1 </a:t>
            </a:r>
            <a:r>
              <a:rPr lang="en-US" altLang="en-US">
                <a:solidFill>
                  <a:schemeClr val="folHlink"/>
                </a:solidFill>
                <a:sym typeface="Times New Roman" panose="02020603050405020304" pitchFamily="18" charset="0"/>
              </a:rPr>
              <a:t>m</a:t>
            </a:r>
            <a:r>
              <a:rPr lang="en-US" altLang="en-US">
                <a:solidFill>
                  <a:schemeClr val="folHlink"/>
                </a:solidFill>
              </a:rPr>
              <a:t>L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2432050" y="5791200"/>
          <a:ext cx="2349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10" imgW="2343016" imgH="800020" progId="Equation.DSMT4">
                  <p:embed/>
                </p:oleObj>
              </mc:Choice>
              <mc:Fallback>
                <p:oleObj name="Equation" r:id="rId10" imgW="2343016" imgH="8000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791200"/>
                        <a:ext cx="2349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5904" y="5888617"/>
                <a:ext cx="24204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𝑐𝑜𝑛𝑐𝑒𝑛𝑡𝑟𝑎𝑡𝑒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" y="5888617"/>
                <a:ext cx="242040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  <p:bldP spid="74763" grpId="0" build="p" autoUpdateAnimBg="0"/>
    </p:bldLst>
  </p:timing>
</p:sld>
</file>

<file path=ppt/theme/theme1.xml><?xml version="1.0" encoding="utf-8"?>
<a:theme xmlns:a="http://schemas.openxmlformats.org/drawingml/2006/main" name="Lecture 4540 2016">
  <a:themeElements>
    <a:clrScheme name="1_AguaClara the road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33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ADAA"/>
      </a:accent5>
      <a:accent6>
        <a:srgbClr val="E78A00"/>
      </a:accent6>
      <a:hlink>
        <a:srgbClr val="3366FF"/>
      </a:hlink>
      <a:folHlink>
        <a:srgbClr val="A50021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3999384060</TotalTime>
  <Pages>15</Pages>
  <Words>833</Words>
  <Application>Microsoft Office PowerPoint</Application>
  <PresentationFormat>Letter Paper (8.5x11 in)</PresentationFormat>
  <Paragraphs>269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Times New Roman</vt:lpstr>
      <vt:lpstr>Monotype Sorts</vt:lpstr>
      <vt:lpstr>Symbol</vt:lpstr>
      <vt:lpstr>Candara</vt:lpstr>
      <vt:lpstr>Arial</vt:lpstr>
      <vt:lpstr>Book Antiqua</vt:lpstr>
      <vt:lpstr>MT Extra</vt:lpstr>
      <vt:lpstr>Wingdings</vt:lpstr>
      <vt:lpstr>Cambria Math</vt:lpstr>
      <vt:lpstr>Lecture 4540 2016</vt:lpstr>
      <vt:lpstr>Equation</vt:lpstr>
      <vt:lpstr>Document</vt:lpstr>
      <vt:lpstr>Photo Editor Photo</vt:lpstr>
      <vt:lpstr>Fundamental Techniques and Measurements</vt:lpstr>
      <vt:lpstr>Electronic Balance</vt:lpstr>
      <vt:lpstr>Mass: Electronic Balance</vt:lpstr>
      <vt:lpstr>Electronic Balance</vt:lpstr>
      <vt:lpstr>Volume</vt:lpstr>
      <vt:lpstr>Digital Pipettes</vt:lpstr>
      <vt:lpstr>Pipette Workings </vt:lpstr>
      <vt:lpstr>Preparation of Solutions</vt:lpstr>
      <vt:lpstr>Preparation of Dilutions</vt:lpstr>
      <vt:lpstr>Preparation of Solutions</vt:lpstr>
      <vt:lpstr>UV-Visible Spectrophotometer</vt:lpstr>
      <vt:lpstr>Light Attenuation by an Aqueous Solution</vt:lpstr>
      <vt:lpstr>Theory: Light Attenuation = f(?)</vt:lpstr>
      <vt:lpstr>A=bc</vt:lpstr>
      <vt:lpstr>Absorption Spectra</vt:lpstr>
      <vt:lpstr>Instrument Light Path</vt:lpstr>
      <vt:lpstr>Sample Requirements</vt:lpstr>
      <vt:lpstr>Software</vt:lpstr>
      <vt:lpstr>Absorbance Measurement Limitations</vt:lpstr>
      <vt:lpstr>Maximum Absorbance:  P0 is measured as reference!</vt:lpstr>
      <vt:lpstr>Standards</vt:lpstr>
      <vt:lpstr>Samples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Measurements</dc:title>
  <dc:subject/>
  <dc:creator>Monroe Weber-Shirk</dc:creator>
  <cp:keywords/>
  <dc:description/>
  <cp:lastModifiedBy>Monroe Weber-Shirk</cp:lastModifiedBy>
  <cp:revision>76</cp:revision>
  <cp:lastPrinted>2017-12-21T21:04:24Z</cp:lastPrinted>
  <dcterms:created xsi:type="dcterms:W3CDTF">1996-01-29T10:24:45Z</dcterms:created>
  <dcterms:modified xsi:type="dcterms:W3CDTF">2018-01-29T15:29:57Z</dcterms:modified>
</cp:coreProperties>
</file>