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4" r:id="rId2"/>
    <p:sldMasterId id="2147483682" r:id="rId3"/>
    <p:sldMasterId id="2147483690" r:id="rId4"/>
  </p:sldMasterIdLst>
  <p:notesMasterIdLst>
    <p:notesMasterId r:id="rId56"/>
  </p:notesMasterIdLst>
  <p:handoutMasterIdLst>
    <p:handoutMasterId r:id="rId57"/>
  </p:handoutMasterIdLst>
  <p:sldIdLst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256" r:id="rId16"/>
    <p:sldId id="312" r:id="rId17"/>
    <p:sldId id="297" r:id="rId18"/>
    <p:sldId id="334" r:id="rId19"/>
    <p:sldId id="315" r:id="rId20"/>
    <p:sldId id="307" r:id="rId21"/>
    <p:sldId id="284" r:id="rId22"/>
    <p:sldId id="332" r:id="rId23"/>
    <p:sldId id="333" r:id="rId24"/>
    <p:sldId id="314" r:id="rId25"/>
    <p:sldId id="308" r:id="rId26"/>
    <p:sldId id="353" r:id="rId27"/>
    <p:sldId id="281" r:id="rId28"/>
    <p:sldId id="309" r:id="rId29"/>
    <p:sldId id="368" r:id="rId30"/>
    <p:sldId id="313" r:id="rId31"/>
    <p:sldId id="316" r:id="rId32"/>
    <p:sldId id="291" r:id="rId33"/>
    <p:sldId id="361" r:id="rId34"/>
    <p:sldId id="391" r:id="rId35"/>
    <p:sldId id="392" r:id="rId36"/>
    <p:sldId id="39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25" autoAdjust="0"/>
    <p:restoredTop sz="94707" autoAdjust="0"/>
  </p:normalViewPr>
  <p:slideViewPr>
    <p:cSldViewPr snapToGrid="0">
      <p:cViewPr varScale="1">
        <p:scale>
          <a:sx n="107" d="100"/>
          <a:sy n="107" d="100"/>
        </p:scale>
        <p:origin x="16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86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7.xml"/><Relationship Id="rId18" Type="http://schemas.openxmlformats.org/officeDocument/2006/relationships/slide" Target="slides/slide37.xml"/><Relationship Id="rId26" Type="http://schemas.openxmlformats.org/officeDocument/2006/relationships/slide" Target="slides/slide46.xml"/><Relationship Id="rId3" Type="http://schemas.openxmlformats.org/officeDocument/2006/relationships/slide" Target="slides/slide15.xml"/><Relationship Id="rId21" Type="http://schemas.openxmlformats.org/officeDocument/2006/relationships/slide" Target="slides/slide41.xml"/><Relationship Id="rId7" Type="http://schemas.openxmlformats.org/officeDocument/2006/relationships/slide" Target="slides/slide20.xml"/><Relationship Id="rId12" Type="http://schemas.openxmlformats.org/officeDocument/2006/relationships/slide" Target="slides/slide25.xml"/><Relationship Id="rId17" Type="http://schemas.openxmlformats.org/officeDocument/2006/relationships/slide" Target="slides/slide36.xml"/><Relationship Id="rId25" Type="http://schemas.openxmlformats.org/officeDocument/2006/relationships/slide" Target="slides/slide45.xml"/><Relationship Id="rId2" Type="http://schemas.openxmlformats.org/officeDocument/2006/relationships/slide" Target="slides/slide13.xml"/><Relationship Id="rId16" Type="http://schemas.openxmlformats.org/officeDocument/2006/relationships/slide" Target="slides/slide34.xml"/><Relationship Id="rId20" Type="http://schemas.openxmlformats.org/officeDocument/2006/relationships/slide" Target="slides/slide40.xml"/><Relationship Id="rId29" Type="http://schemas.openxmlformats.org/officeDocument/2006/relationships/slide" Target="slides/slide49.xml"/><Relationship Id="rId1" Type="http://schemas.openxmlformats.org/officeDocument/2006/relationships/slide" Target="slides/slide12.xml"/><Relationship Id="rId6" Type="http://schemas.openxmlformats.org/officeDocument/2006/relationships/slide" Target="slides/slide18.xml"/><Relationship Id="rId11" Type="http://schemas.openxmlformats.org/officeDocument/2006/relationships/slide" Target="slides/slide24.xml"/><Relationship Id="rId24" Type="http://schemas.openxmlformats.org/officeDocument/2006/relationships/slide" Target="slides/slide44.xml"/><Relationship Id="rId5" Type="http://schemas.openxmlformats.org/officeDocument/2006/relationships/slide" Target="slides/slide17.xml"/><Relationship Id="rId15" Type="http://schemas.openxmlformats.org/officeDocument/2006/relationships/slide" Target="slides/slide29.xml"/><Relationship Id="rId23" Type="http://schemas.openxmlformats.org/officeDocument/2006/relationships/slide" Target="slides/slide43.xml"/><Relationship Id="rId28" Type="http://schemas.openxmlformats.org/officeDocument/2006/relationships/slide" Target="slides/slide48.xml"/><Relationship Id="rId10" Type="http://schemas.openxmlformats.org/officeDocument/2006/relationships/slide" Target="slides/slide23.xml"/><Relationship Id="rId19" Type="http://schemas.openxmlformats.org/officeDocument/2006/relationships/slide" Target="slides/slide39.xml"/><Relationship Id="rId31" Type="http://schemas.openxmlformats.org/officeDocument/2006/relationships/slide" Target="slides/slide51.xml"/><Relationship Id="rId4" Type="http://schemas.openxmlformats.org/officeDocument/2006/relationships/slide" Target="slides/slide16.xml"/><Relationship Id="rId9" Type="http://schemas.openxmlformats.org/officeDocument/2006/relationships/slide" Target="slides/slide22.xml"/><Relationship Id="rId14" Type="http://schemas.openxmlformats.org/officeDocument/2006/relationships/slide" Target="slides/slide28.xml"/><Relationship Id="rId22" Type="http://schemas.openxmlformats.org/officeDocument/2006/relationships/slide" Target="slides/slide42.xml"/><Relationship Id="rId27" Type="http://schemas.openxmlformats.org/officeDocument/2006/relationships/slide" Target="slides/slide47.xml"/><Relationship Id="rId30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281DA1EF-E539-4E78-B7E8-6CB9FC39F5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9201150"/>
            <a:ext cx="38576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>
                <a:latin typeface="Book Antiqua" panose="02040602050305030304" pitchFamily="18" charset="0"/>
              </a:rPr>
              <a:t>CEE 453: Laboratory Research in Environmental Engineering</a:t>
            </a:r>
          </a:p>
          <a:p>
            <a:r>
              <a:rPr lang="en-US" altLang="en-US" sz="1100">
                <a:latin typeface="Book Antiqua" panose="02040602050305030304" pitchFamily="18" charset="0"/>
              </a:rPr>
              <a:t>Monroe Weber-Shirk   	 </a:t>
            </a:r>
            <a:fld id="{536752FD-711A-4E57-98A4-15E41DC1A912}" type="datetime4">
              <a:rPr lang="en-US" altLang="en-US" sz="1100">
                <a:latin typeface="Book Antiqua" panose="02040602050305030304" pitchFamily="18" charset="0"/>
              </a:rPr>
              <a:pPr/>
              <a:t>March 12, 2018</a:t>
            </a:fld>
            <a:endParaRPr lang="en-US" altLang="en-US" sz="11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A610519-3908-44B6-B614-9EC6BF3C4E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35DFE-A64E-4836-B728-8DC5677D767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736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6D01B-1DF2-4A8B-9DCE-005EC7623E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73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8B537-D9E0-4FF9-A2D6-2B9A0AD326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Easy solutions</a:t>
            </a:r>
          </a:p>
          <a:p>
            <a:r>
              <a:rPr lang="en-US" altLang="en-US"/>
              <a:t>Variable duty cycle</a:t>
            </a:r>
          </a:p>
          <a:p>
            <a:r>
              <a:rPr lang="en-US" altLang="en-US"/>
              <a:t>A variable control without really knowing what you are setting</a:t>
            </a:r>
          </a:p>
          <a:p>
            <a:r>
              <a:rPr lang="en-US" altLang="en-US"/>
              <a:t>Great solution</a:t>
            </a:r>
          </a:p>
          <a:p>
            <a:r>
              <a:rPr lang="en-US" altLang="en-US"/>
              <a:t>Somehow measure the flow rate and control it</a:t>
            </a:r>
          </a:p>
          <a:p>
            <a:r>
              <a:rPr lang="en-US" altLang="en-US"/>
              <a:t>Airflow rate that doesn’t vary much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0AE5E-C0FA-4F38-9522-48E19B91C2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E5EF0-2420-4D06-9041-E55C3416746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129B3-928B-40AA-A986-E97E029049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BD18A-0D14-494D-86F2-F909935087E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167B3-2133-4868-AD05-34207E61EC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205DF-4BF1-4BC5-B4CE-40B1B1BAA93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2E0F2-0776-4E58-AE3A-B99879426F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96844-84F7-4D07-9AAC-49AF79ABF9A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ACEF-0D8E-4148-B201-C352F66A1A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964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DA721-FD84-4E6C-8D41-D4A2E4FE084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DCDAB-D403-4C8E-A856-C9FF3C160B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62D79-3384-4C63-B8CD-C4D980F61A9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1F7F9-6BAB-4325-BD42-3C072D048A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91E29-4430-4847-AAD3-D8AC78911F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D19CC-FE8D-4672-868B-084E96A6362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A164D-F927-459A-8B20-2185016BA92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64DD6-9A01-43CD-8269-C7010B7A0CB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E26BB-EC71-47D3-B975-6BBB0721E51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BE80A-9787-4F14-9868-D96876CDCAB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60858-671F-4B94-B173-7E38684478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04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6C273-7D0A-4A0C-93AB-0B8837D218D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39E2D-0FE8-49BD-A63F-3B6B0C4CFB8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89EFD-36E8-4730-A834-F1F7FB5578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4762C-4010-40D6-8001-A06273E4521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832D0-C2DF-4F97-AC62-2C573753A47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14EE7-DC14-4089-925D-7C5C767F9E9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0BA34-F3A1-4F1E-B206-16BBC426605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http://www.longislandsoundstudy.net/pubs/slides/soundhealth/ch2.pdf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CF6D6-4583-4FF2-A3F4-BD2E0C6AD4B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ED547-9E18-4B98-BD66-D34F81F6419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CCBB2-97FA-48F5-BFE6-67D46194CAC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A08D5-DF8B-4A4F-8A7D-6CA4512A63B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00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54C3-D07F-4725-AA1E-0428327575F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EABA2-7C59-4B73-B3BD-8168C14D555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FF287-CDB4-421A-B2E9-470FAA3810D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F89FF-96A5-4310-99F6-9260A995D2F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93D83-D229-440B-A0FC-4800E24C997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E20A1-30AC-4E8B-9E2A-80690F55DBD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65886-52AF-485D-BBA6-C5C3A0E22B5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7C913-5877-433F-AA3F-1F52FECDADA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6C63-5AB9-427F-9ED9-BEBE863ACB8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21251-32B5-4C59-B57C-BD06F74ADD1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00EB8-5A69-4183-892C-27515EAFA4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What were the nuisance conditions?</a:t>
            </a:r>
          </a:p>
        </p:txBody>
      </p:sp>
      <p:sp>
        <p:nvSpPr>
          <p:cNvPr id="133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738623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EDCA6-1BAF-438C-8CB9-52C18A6DA5B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6E073-75D4-4AB8-9939-B6D7500E4FF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F5D6-BBD7-4C36-ABE9-F305FE5C5A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4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49705-F285-48D5-A008-69B828AFFB9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09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D4767-10ED-463F-AF65-F7959B7F40B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5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2F33D-E5EA-4F5B-B79C-3F1A947B104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9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D71197-661F-4E1A-A671-B60C8592A1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BD17-3E71-4669-B14F-72154B4F3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9727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EEB9-4403-4D7D-92F1-E269CEEC5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0134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9E586-EAD6-48CB-A95D-A6AB0AFC14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3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12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1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25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76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05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93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05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8888-EBB1-41AE-9733-A9DB5F5F6F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0041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57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25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50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79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03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13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4A15-921D-4BBD-8FA7-5C2FD334B5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945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BD17-3E71-4669-B14F-72154B4F3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866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EEB9-4403-4D7D-92F1-E269CEEC5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854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9E586-EAD6-48CB-A95D-A6AB0AFC14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605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D71197-661F-4E1A-A671-B60C8592A1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8888-EBB1-41AE-9733-A9DB5F5F6F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3029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4A15-921D-4BBD-8FA7-5C2FD334B5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02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3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image" Target="../media/image9.jpeg"/><Relationship Id="rId3" Type="http://schemas.openxmlformats.org/officeDocument/2006/relationships/notesSlide" Target="../notesSlides/notesSlide12.xml"/><Relationship Id="rId7" Type="http://schemas.openxmlformats.org/officeDocument/2006/relationships/slide" Target="slide14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23.xml"/><Relationship Id="rId11" Type="http://schemas.openxmlformats.org/officeDocument/2006/relationships/oleObject" Target="../embeddings/oleObject6.bin"/><Relationship Id="rId5" Type="http://schemas.openxmlformats.org/officeDocument/2006/relationships/slide" Target="slide15.xml"/><Relationship Id="rId10" Type="http://schemas.openxmlformats.org/officeDocument/2006/relationships/image" Target="../media/image7.emf"/><Relationship Id="rId4" Type="http://schemas.openxmlformats.org/officeDocument/2006/relationships/slide" Target="slide13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5.png"/><Relationship Id="rId2" Type="http://schemas.openxmlformats.org/officeDocument/2006/relationships/tags" Target="../tags/tag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ngislandsoundstudy.net/pubs/slides/soundhealth/ch2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51.xml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2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Nutrient Removal Project: Oxygen Requirements</a:t>
            </a:r>
          </a:p>
        </p:txBody>
      </p:sp>
      <p:grpSp>
        <p:nvGrpSpPr>
          <p:cNvPr id="2175" name="Group 127"/>
          <p:cNvGrpSpPr>
            <a:grpSpLocks/>
          </p:cNvGrpSpPr>
          <p:nvPr/>
        </p:nvGrpSpPr>
        <p:grpSpPr bwMode="auto">
          <a:xfrm>
            <a:off x="4613275" y="3016250"/>
            <a:ext cx="4340225" cy="2847975"/>
            <a:chOff x="1968" y="1693"/>
            <a:chExt cx="3721" cy="2442"/>
          </a:xfrm>
        </p:grpSpPr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4399" y="2413"/>
              <a:ext cx="77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DO probe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177" name="Group 129"/>
            <p:cNvGrpSpPr>
              <a:grpSpLocks/>
            </p:cNvGrpSpPr>
            <p:nvPr/>
          </p:nvGrpSpPr>
          <p:grpSpPr bwMode="auto">
            <a:xfrm>
              <a:off x="3891" y="2471"/>
              <a:ext cx="463" cy="116"/>
              <a:chOff x="2628" y="1825"/>
              <a:chExt cx="247" cy="62"/>
            </a:xfrm>
          </p:grpSpPr>
          <p:sp>
            <p:nvSpPr>
              <p:cNvPr id="2178" name="Line 130"/>
              <p:cNvSpPr>
                <a:spLocks noChangeShapeType="1"/>
              </p:cNvSpPr>
              <p:nvPr/>
            </p:nvSpPr>
            <p:spPr bwMode="auto">
              <a:xfrm flipH="1">
                <a:off x="2688" y="1856"/>
                <a:ext cx="18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auto">
              <a:xfrm>
                <a:off x="2628" y="1825"/>
                <a:ext cx="62" cy="62"/>
              </a:xfrm>
              <a:custGeom>
                <a:avLst/>
                <a:gdLst>
                  <a:gd name="T0" fmla="*/ 125 w 125"/>
                  <a:gd name="T1" fmla="*/ 0 h 125"/>
                  <a:gd name="T2" fmla="*/ 0 w 125"/>
                  <a:gd name="T3" fmla="*/ 61 h 125"/>
                  <a:gd name="T4" fmla="*/ 125 w 125"/>
                  <a:gd name="T5" fmla="*/ 125 h 125"/>
                  <a:gd name="T6" fmla="*/ 125 w 125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5">
                    <a:moveTo>
                      <a:pt x="125" y="0"/>
                    </a:moveTo>
                    <a:lnTo>
                      <a:pt x="0" y="61"/>
                    </a:lnTo>
                    <a:lnTo>
                      <a:pt x="125" y="1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0" name="AutoShape 132"/>
            <p:cNvSpPr>
              <a:spLocks noChangeArrowheads="1"/>
            </p:cNvSpPr>
            <p:nvPr/>
          </p:nvSpPr>
          <p:spPr bwMode="auto">
            <a:xfrm>
              <a:off x="3859" y="2735"/>
              <a:ext cx="150" cy="150"/>
            </a:xfrm>
            <a:prstGeom prst="roundRect">
              <a:avLst>
                <a:gd name="adj" fmla="val 33333"/>
              </a:avLst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AutoShape 133"/>
            <p:cNvSpPr>
              <a:spLocks noChangeArrowheads="1"/>
            </p:cNvSpPr>
            <p:nvPr/>
          </p:nvSpPr>
          <p:spPr bwMode="auto">
            <a:xfrm>
              <a:off x="2810" y="2735"/>
              <a:ext cx="149" cy="150"/>
            </a:xfrm>
            <a:prstGeom prst="roundRect">
              <a:avLst>
                <a:gd name="adj" fmla="val 33333"/>
              </a:avLst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" name="AutoShape 134"/>
            <p:cNvSpPr>
              <a:spLocks noChangeArrowheads="1"/>
            </p:cNvSpPr>
            <p:nvPr/>
          </p:nvSpPr>
          <p:spPr bwMode="auto">
            <a:xfrm>
              <a:off x="2885" y="2645"/>
              <a:ext cx="1049" cy="930"/>
            </a:xfrm>
            <a:prstGeom prst="roundRect">
              <a:avLst>
                <a:gd name="adj" fmla="val 14056"/>
              </a:avLst>
            </a:prstGeom>
            <a:solidFill>
              <a:srgbClr val="0066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2885" y="2645"/>
              <a:ext cx="1049" cy="18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3154" y="2679"/>
              <a:ext cx="272" cy="137"/>
            </a:xfrm>
            <a:custGeom>
              <a:avLst/>
              <a:gdLst>
                <a:gd name="T0" fmla="*/ 0 w 145"/>
                <a:gd name="T1" fmla="*/ 0 h 73"/>
                <a:gd name="T2" fmla="*/ 72 w 145"/>
                <a:gd name="T3" fmla="*/ 72 h 73"/>
                <a:gd name="T4" fmla="*/ 144 w 145"/>
                <a:gd name="T5" fmla="*/ 0 h 73"/>
                <a:gd name="T6" fmla="*/ 0 w 14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73">
                  <a:moveTo>
                    <a:pt x="0" y="0"/>
                  </a:moveTo>
                  <a:lnTo>
                    <a:pt x="72" y="72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AutoShape 137"/>
            <p:cNvSpPr>
              <a:spLocks noChangeArrowheads="1"/>
            </p:cNvSpPr>
            <p:nvPr/>
          </p:nvSpPr>
          <p:spPr bwMode="auto">
            <a:xfrm flipV="1">
              <a:off x="2892" y="3706"/>
              <a:ext cx="1035" cy="375"/>
            </a:xfrm>
            <a:custGeom>
              <a:avLst/>
              <a:gdLst>
                <a:gd name="G0" fmla="+- 1431 0 0"/>
                <a:gd name="G1" fmla="+- 21600 0 1431"/>
                <a:gd name="G2" fmla="*/ 1431 1 2"/>
                <a:gd name="G3" fmla="+- 21600 0 G2"/>
                <a:gd name="G4" fmla="+/ 1431 21600 2"/>
                <a:gd name="G5" fmla="+/ G1 0 2"/>
                <a:gd name="G6" fmla="*/ 21600 21600 1431"/>
                <a:gd name="G7" fmla="*/ G6 1 2"/>
                <a:gd name="G8" fmla="+- 21600 0 G7"/>
                <a:gd name="G9" fmla="*/ 21600 1 2"/>
                <a:gd name="G10" fmla="+- 1431 0 G9"/>
                <a:gd name="G11" fmla="?: G10 G8 0"/>
                <a:gd name="G12" fmla="?: G10 G7 21600"/>
                <a:gd name="T0" fmla="*/ 20884 w 21600"/>
                <a:gd name="T1" fmla="*/ 10800 h 21600"/>
                <a:gd name="T2" fmla="*/ 10800 w 21600"/>
                <a:gd name="T3" fmla="*/ 21600 h 21600"/>
                <a:gd name="T4" fmla="*/ 716 w 21600"/>
                <a:gd name="T5" fmla="*/ 10800 h 21600"/>
                <a:gd name="T6" fmla="*/ 10800 w 21600"/>
                <a:gd name="T7" fmla="*/ 0 h 21600"/>
                <a:gd name="T8" fmla="*/ 2516 w 21600"/>
                <a:gd name="T9" fmla="*/ 2516 h 21600"/>
                <a:gd name="T10" fmla="*/ 19084 w 21600"/>
                <a:gd name="T11" fmla="*/ 190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31" y="21600"/>
                  </a:lnTo>
                  <a:lnTo>
                    <a:pt x="201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Oval 138"/>
            <p:cNvSpPr>
              <a:spLocks noChangeArrowheads="1"/>
            </p:cNvSpPr>
            <p:nvPr/>
          </p:nvSpPr>
          <p:spPr bwMode="auto">
            <a:xfrm>
              <a:off x="3111" y="3815"/>
              <a:ext cx="156" cy="1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7" name="Group 139"/>
            <p:cNvGrpSpPr>
              <a:grpSpLocks/>
            </p:cNvGrpSpPr>
            <p:nvPr/>
          </p:nvGrpSpPr>
          <p:grpSpPr bwMode="auto">
            <a:xfrm>
              <a:off x="3003" y="4090"/>
              <a:ext cx="813" cy="45"/>
              <a:chOff x="2530" y="3612"/>
              <a:chExt cx="712" cy="40"/>
            </a:xfrm>
          </p:grpSpPr>
          <p:sp>
            <p:nvSpPr>
              <p:cNvPr id="2188" name="Rectangle 140"/>
              <p:cNvSpPr>
                <a:spLocks noChangeArrowheads="1"/>
              </p:cNvSpPr>
              <p:nvPr/>
            </p:nvSpPr>
            <p:spPr bwMode="auto">
              <a:xfrm>
                <a:off x="2530" y="3612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9" name="Rectangle 141"/>
              <p:cNvSpPr>
                <a:spLocks noChangeArrowheads="1"/>
              </p:cNvSpPr>
              <p:nvPr/>
            </p:nvSpPr>
            <p:spPr bwMode="auto">
              <a:xfrm>
                <a:off x="3154" y="3612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387" y="3650"/>
              <a:ext cx="45" cy="4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1" name="Group 143"/>
            <p:cNvGrpSpPr>
              <a:grpSpLocks/>
            </p:cNvGrpSpPr>
            <p:nvPr/>
          </p:nvGrpSpPr>
          <p:grpSpPr bwMode="auto">
            <a:xfrm>
              <a:off x="3003" y="3650"/>
              <a:ext cx="813" cy="46"/>
              <a:chOff x="2530" y="3228"/>
              <a:chExt cx="712" cy="40"/>
            </a:xfrm>
          </p:grpSpPr>
          <p:sp>
            <p:nvSpPr>
              <p:cNvPr id="2192" name="Rectangle 144"/>
              <p:cNvSpPr>
                <a:spLocks noChangeArrowheads="1"/>
              </p:cNvSpPr>
              <p:nvPr/>
            </p:nvSpPr>
            <p:spPr bwMode="auto">
              <a:xfrm>
                <a:off x="2530" y="3228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" name="Rectangle 145"/>
              <p:cNvSpPr>
                <a:spLocks noChangeArrowheads="1"/>
              </p:cNvSpPr>
              <p:nvPr/>
            </p:nvSpPr>
            <p:spPr bwMode="auto">
              <a:xfrm>
                <a:off x="3202" y="3228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4" name="AutoShape 146"/>
            <p:cNvSpPr>
              <a:spLocks noChangeArrowheads="1"/>
            </p:cNvSpPr>
            <p:nvPr/>
          </p:nvSpPr>
          <p:spPr bwMode="auto">
            <a:xfrm>
              <a:off x="2946" y="3595"/>
              <a:ext cx="921" cy="73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60" y="2276"/>
              <a:ext cx="108" cy="78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4208" y="3393"/>
              <a:ext cx="58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Stir bar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197" name="Group 149"/>
            <p:cNvGrpSpPr>
              <a:grpSpLocks noChangeAspect="1"/>
            </p:cNvGrpSpPr>
            <p:nvPr/>
          </p:nvGrpSpPr>
          <p:grpSpPr bwMode="auto">
            <a:xfrm>
              <a:off x="3244" y="3487"/>
              <a:ext cx="328" cy="75"/>
              <a:chOff x="2374" y="2307"/>
              <a:chExt cx="223" cy="51"/>
            </a:xfrm>
          </p:grpSpPr>
          <p:sp>
            <p:nvSpPr>
              <p:cNvPr id="2198" name="Freeform 150"/>
              <p:cNvSpPr>
                <a:spLocks noChangeAspect="1"/>
              </p:cNvSpPr>
              <p:nvPr/>
            </p:nvSpPr>
            <p:spPr bwMode="auto">
              <a:xfrm>
                <a:off x="2374" y="2307"/>
                <a:ext cx="223" cy="51"/>
              </a:xfrm>
              <a:custGeom>
                <a:avLst/>
                <a:gdLst>
                  <a:gd name="T0" fmla="*/ 50 w 448"/>
                  <a:gd name="T1" fmla="*/ 0 h 102"/>
                  <a:gd name="T2" fmla="*/ 41 w 448"/>
                  <a:gd name="T3" fmla="*/ 2 h 102"/>
                  <a:gd name="T4" fmla="*/ 31 w 448"/>
                  <a:gd name="T5" fmla="*/ 4 h 102"/>
                  <a:gd name="T6" fmla="*/ 16 w 448"/>
                  <a:gd name="T7" fmla="*/ 15 h 102"/>
                  <a:gd name="T8" fmla="*/ 4 w 448"/>
                  <a:gd name="T9" fmla="*/ 30 h 102"/>
                  <a:gd name="T10" fmla="*/ 2 w 448"/>
                  <a:gd name="T11" fmla="*/ 42 h 102"/>
                  <a:gd name="T12" fmla="*/ 0 w 448"/>
                  <a:gd name="T13" fmla="*/ 52 h 102"/>
                  <a:gd name="T14" fmla="*/ 2 w 448"/>
                  <a:gd name="T15" fmla="*/ 61 h 102"/>
                  <a:gd name="T16" fmla="*/ 4 w 448"/>
                  <a:gd name="T17" fmla="*/ 71 h 102"/>
                  <a:gd name="T18" fmla="*/ 16 w 448"/>
                  <a:gd name="T19" fmla="*/ 86 h 102"/>
                  <a:gd name="T20" fmla="*/ 31 w 448"/>
                  <a:gd name="T21" fmla="*/ 98 h 102"/>
                  <a:gd name="T22" fmla="*/ 41 w 448"/>
                  <a:gd name="T23" fmla="*/ 100 h 102"/>
                  <a:gd name="T24" fmla="*/ 50 w 448"/>
                  <a:gd name="T25" fmla="*/ 102 h 102"/>
                  <a:gd name="T26" fmla="*/ 398 w 448"/>
                  <a:gd name="T27" fmla="*/ 102 h 102"/>
                  <a:gd name="T28" fmla="*/ 407 w 448"/>
                  <a:gd name="T29" fmla="*/ 100 h 102"/>
                  <a:gd name="T30" fmla="*/ 417 w 448"/>
                  <a:gd name="T31" fmla="*/ 98 h 102"/>
                  <a:gd name="T32" fmla="*/ 434 w 448"/>
                  <a:gd name="T33" fmla="*/ 86 h 102"/>
                  <a:gd name="T34" fmla="*/ 444 w 448"/>
                  <a:gd name="T35" fmla="*/ 71 h 102"/>
                  <a:gd name="T36" fmla="*/ 448 w 448"/>
                  <a:gd name="T37" fmla="*/ 61 h 102"/>
                  <a:gd name="T38" fmla="*/ 448 w 448"/>
                  <a:gd name="T39" fmla="*/ 52 h 102"/>
                  <a:gd name="T40" fmla="*/ 448 w 448"/>
                  <a:gd name="T41" fmla="*/ 42 h 102"/>
                  <a:gd name="T42" fmla="*/ 444 w 448"/>
                  <a:gd name="T43" fmla="*/ 30 h 102"/>
                  <a:gd name="T44" fmla="*/ 434 w 448"/>
                  <a:gd name="T45" fmla="*/ 15 h 102"/>
                  <a:gd name="T46" fmla="*/ 417 w 448"/>
                  <a:gd name="T47" fmla="*/ 4 h 102"/>
                  <a:gd name="T48" fmla="*/ 407 w 448"/>
                  <a:gd name="T49" fmla="*/ 2 h 102"/>
                  <a:gd name="T50" fmla="*/ 398 w 448"/>
                  <a:gd name="T51" fmla="*/ 0 h 102"/>
                  <a:gd name="T52" fmla="*/ 50 w 448"/>
                  <a:gd name="T5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102">
                    <a:moveTo>
                      <a:pt x="50" y="0"/>
                    </a:moveTo>
                    <a:lnTo>
                      <a:pt x="41" y="2"/>
                    </a:lnTo>
                    <a:lnTo>
                      <a:pt x="31" y="4"/>
                    </a:lnTo>
                    <a:lnTo>
                      <a:pt x="16" y="15"/>
                    </a:lnTo>
                    <a:lnTo>
                      <a:pt x="4" y="30"/>
                    </a:lnTo>
                    <a:lnTo>
                      <a:pt x="2" y="42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4" y="71"/>
                    </a:lnTo>
                    <a:lnTo>
                      <a:pt x="16" y="86"/>
                    </a:lnTo>
                    <a:lnTo>
                      <a:pt x="31" y="98"/>
                    </a:lnTo>
                    <a:lnTo>
                      <a:pt x="41" y="100"/>
                    </a:lnTo>
                    <a:lnTo>
                      <a:pt x="50" y="102"/>
                    </a:lnTo>
                    <a:lnTo>
                      <a:pt x="398" y="102"/>
                    </a:lnTo>
                    <a:lnTo>
                      <a:pt x="407" y="100"/>
                    </a:lnTo>
                    <a:lnTo>
                      <a:pt x="417" y="98"/>
                    </a:lnTo>
                    <a:lnTo>
                      <a:pt x="434" y="86"/>
                    </a:lnTo>
                    <a:lnTo>
                      <a:pt x="444" y="71"/>
                    </a:lnTo>
                    <a:lnTo>
                      <a:pt x="448" y="61"/>
                    </a:lnTo>
                    <a:lnTo>
                      <a:pt x="448" y="52"/>
                    </a:lnTo>
                    <a:lnTo>
                      <a:pt x="448" y="42"/>
                    </a:lnTo>
                    <a:lnTo>
                      <a:pt x="444" y="30"/>
                    </a:lnTo>
                    <a:lnTo>
                      <a:pt x="434" y="15"/>
                    </a:lnTo>
                    <a:lnTo>
                      <a:pt x="417" y="4"/>
                    </a:lnTo>
                    <a:lnTo>
                      <a:pt x="407" y="2"/>
                    </a:lnTo>
                    <a:lnTo>
                      <a:pt x="398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9" name="Line 151"/>
              <p:cNvSpPr>
                <a:spLocks noChangeAspect="1" noChangeShapeType="1"/>
              </p:cNvSpPr>
              <p:nvPr/>
            </p:nvSpPr>
            <p:spPr bwMode="auto">
              <a:xfrm>
                <a:off x="2485" y="2308"/>
                <a:ext cx="1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0" name="Line 152"/>
              <p:cNvSpPr>
                <a:spLocks noChangeAspect="1" noChangeShapeType="1"/>
              </p:cNvSpPr>
              <p:nvPr/>
            </p:nvSpPr>
            <p:spPr bwMode="auto">
              <a:xfrm>
                <a:off x="2381" y="2324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1" name="Line 153"/>
              <p:cNvSpPr>
                <a:spLocks noChangeAspect="1" noChangeShapeType="1"/>
              </p:cNvSpPr>
              <p:nvPr/>
            </p:nvSpPr>
            <p:spPr bwMode="auto">
              <a:xfrm>
                <a:off x="2381" y="2344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2" name="Group 154"/>
            <p:cNvGrpSpPr>
              <a:grpSpLocks/>
            </p:cNvGrpSpPr>
            <p:nvPr/>
          </p:nvGrpSpPr>
          <p:grpSpPr bwMode="auto">
            <a:xfrm>
              <a:off x="3653" y="3451"/>
              <a:ext cx="510" cy="118"/>
              <a:chOff x="2603" y="2297"/>
              <a:chExt cx="272" cy="63"/>
            </a:xfrm>
          </p:grpSpPr>
          <p:sp>
            <p:nvSpPr>
              <p:cNvPr id="2203" name="Line 155"/>
              <p:cNvSpPr>
                <a:spLocks noChangeShapeType="1"/>
              </p:cNvSpPr>
              <p:nvPr/>
            </p:nvSpPr>
            <p:spPr bwMode="auto">
              <a:xfrm flipH="1">
                <a:off x="2664" y="2328"/>
                <a:ext cx="21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4" name="Freeform 156"/>
              <p:cNvSpPr>
                <a:spLocks/>
              </p:cNvSpPr>
              <p:nvPr/>
            </p:nvSpPr>
            <p:spPr bwMode="auto">
              <a:xfrm>
                <a:off x="2603" y="2297"/>
                <a:ext cx="63" cy="63"/>
              </a:xfrm>
              <a:custGeom>
                <a:avLst/>
                <a:gdLst>
                  <a:gd name="T0" fmla="*/ 127 w 127"/>
                  <a:gd name="T1" fmla="*/ 0 h 124"/>
                  <a:gd name="T2" fmla="*/ 0 w 127"/>
                  <a:gd name="T3" fmla="*/ 61 h 124"/>
                  <a:gd name="T4" fmla="*/ 127 w 127"/>
                  <a:gd name="T5" fmla="*/ 124 h 124"/>
                  <a:gd name="T6" fmla="*/ 127 w 127"/>
                  <a:gd name="T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4">
                    <a:moveTo>
                      <a:pt x="127" y="0"/>
                    </a:moveTo>
                    <a:lnTo>
                      <a:pt x="0" y="61"/>
                    </a:lnTo>
                    <a:lnTo>
                      <a:pt x="127" y="12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5" name="AutoShape 157"/>
            <p:cNvSpPr>
              <a:spLocks noChangeArrowheads="1"/>
            </p:cNvSpPr>
            <p:nvPr/>
          </p:nvSpPr>
          <p:spPr bwMode="auto">
            <a:xfrm rot="5400000">
              <a:off x="3014" y="3318"/>
              <a:ext cx="135" cy="281"/>
            </a:xfrm>
            <a:prstGeom prst="can">
              <a:avLst>
                <a:gd name="adj" fmla="val 5203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2587" y="3464"/>
              <a:ext cx="359" cy="2"/>
            </a:xfrm>
            <a:custGeom>
              <a:avLst/>
              <a:gdLst>
                <a:gd name="T0" fmla="*/ 192 w 192"/>
                <a:gd name="T1" fmla="*/ 0 h 1"/>
                <a:gd name="T2" fmla="*/ 0 w 1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192" y="0"/>
                  </a:moveTo>
                  <a:cubicBezTo>
                    <a:pt x="192" y="0"/>
                    <a:pt x="96" y="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2330" y="3348"/>
              <a:ext cx="2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Air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2208" name="Oval 16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16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16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16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16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16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16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16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16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16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17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17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Oval 17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Oval 17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Oval 17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Oval 17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Oval 17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Oval 17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Oval 17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Oval 17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Oval 18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Oval 18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Oval 18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Oval 18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Oval 18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Oval 18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Oval 18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Oval 18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Oval 18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Oval 18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Oval 19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Oval 19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Oval 19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19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Oval 19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19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Oval 19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" name="Oval 19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6" name="Oval 19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7" name="Oval 19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" name="Oval 20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9" name="Oval 20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Oval 20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Oval 20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Oval 20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" name="Oval 20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" name="Oval 20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" name="Oval 20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Oval 20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" name="Oval 20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Oval 21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" name="Oval 21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Oval 21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Oval 21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Oval 21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Oval 21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Oval 21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Oval 21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Oval 21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" name="Oval 21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" name="Oval 22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Oval 22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Oval 22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Oval 22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Oval 22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Oval 22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Oval 22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Oval 22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6" name="Oval 22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Oval 22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Oval 23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Oval 23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Oval 23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Oval 23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Oval 23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AutoShape 235"/>
            <p:cNvSpPr>
              <a:spLocks noChangeArrowheads="1"/>
            </p:cNvSpPr>
            <p:nvPr/>
          </p:nvSpPr>
          <p:spPr bwMode="auto">
            <a:xfrm>
              <a:off x="3599" y="2340"/>
              <a:ext cx="43" cy="91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Rectangle 236"/>
            <p:cNvSpPr>
              <a:spLocks noChangeArrowheads="1"/>
            </p:cNvSpPr>
            <p:nvPr/>
          </p:nvSpPr>
          <p:spPr bwMode="auto">
            <a:xfrm>
              <a:off x="4192" y="3042"/>
              <a:ext cx="14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Temperature probe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285" name="Group 237"/>
            <p:cNvGrpSpPr>
              <a:grpSpLocks/>
            </p:cNvGrpSpPr>
            <p:nvPr/>
          </p:nvGrpSpPr>
          <p:grpSpPr bwMode="auto">
            <a:xfrm>
              <a:off x="3683" y="3100"/>
              <a:ext cx="463" cy="117"/>
              <a:chOff x="2628" y="1825"/>
              <a:chExt cx="247" cy="62"/>
            </a:xfrm>
          </p:grpSpPr>
          <p:sp>
            <p:nvSpPr>
              <p:cNvPr id="2286" name="Line 238"/>
              <p:cNvSpPr>
                <a:spLocks noChangeShapeType="1"/>
              </p:cNvSpPr>
              <p:nvPr/>
            </p:nvSpPr>
            <p:spPr bwMode="auto">
              <a:xfrm flipH="1">
                <a:off x="2688" y="1856"/>
                <a:ext cx="18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7" name="Freeform 239"/>
              <p:cNvSpPr>
                <a:spLocks/>
              </p:cNvSpPr>
              <p:nvPr/>
            </p:nvSpPr>
            <p:spPr bwMode="auto">
              <a:xfrm>
                <a:off x="2628" y="1825"/>
                <a:ext cx="62" cy="62"/>
              </a:xfrm>
              <a:custGeom>
                <a:avLst/>
                <a:gdLst>
                  <a:gd name="T0" fmla="*/ 125 w 125"/>
                  <a:gd name="T1" fmla="*/ 0 h 125"/>
                  <a:gd name="T2" fmla="*/ 0 w 125"/>
                  <a:gd name="T3" fmla="*/ 61 h 125"/>
                  <a:gd name="T4" fmla="*/ 125 w 125"/>
                  <a:gd name="T5" fmla="*/ 125 h 125"/>
                  <a:gd name="T6" fmla="*/ 125 w 125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5">
                    <a:moveTo>
                      <a:pt x="125" y="0"/>
                    </a:moveTo>
                    <a:lnTo>
                      <a:pt x="0" y="61"/>
                    </a:lnTo>
                    <a:lnTo>
                      <a:pt x="125" y="1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88" name="AutoShape 240"/>
            <p:cNvSpPr>
              <a:spLocks noChangeArrowheads="1"/>
            </p:cNvSpPr>
            <p:nvPr/>
          </p:nvSpPr>
          <p:spPr bwMode="auto">
            <a:xfrm>
              <a:off x="3567" y="2188"/>
              <a:ext cx="105" cy="337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Arc 241"/>
            <p:cNvSpPr>
              <a:spLocks/>
            </p:cNvSpPr>
            <p:nvPr/>
          </p:nvSpPr>
          <p:spPr bwMode="auto">
            <a:xfrm rot="10800000" flipV="1">
              <a:off x="3812" y="1772"/>
              <a:ext cx="394" cy="5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Arc 242"/>
            <p:cNvSpPr>
              <a:spLocks/>
            </p:cNvSpPr>
            <p:nvPr/>
          </p:nvSpPr>
          <p:spPr bwMode="auto">
            <a:xfrm rot="10800000" flipV="1">
              <a:off x="3610" y="1693"/>
              <a:ext cx="393" cy="5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" name="Rectangle 243"/>
            <p:cNvSpPr>
              <a:spLocks noChangeAspect="1" noChangeArrowheads="1"/>
            </p:cNvSpPr>
            <p:nvPr/>
          </p:nvSpPr>
          <p:spPr bwMode="auto">
            <a:xfrm>
              <a:off x="2684" y="3346"/>
              <a:ext cx="86" cy="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" name="AutoShape 244"/>
            <p:cNvSpPr>
              <a:spLocks noChangeAspect="1" noChangeArrowheads="1"/>
            </p:cNvSpPr>
            <p:nvPr/>
          </p:nvSpPr>
          <p:spPr bwMode="auto">
            <a:xfrm>
              <a:off x="2706" y="3322"/>
              <a:ext cx="44" cy="8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3" name="AutoShape 245"/>
            <p:cNvSpPr>
              <a:spLocks noChangeAspect="1" noChangeArrowheads="1"/>
            </p:cNvSpPr>
            <p:nvPr/>
          </p:nvSpPr>
          <p:spPr bwMode="auto">
            <a:xfrm>
              <a:off x="2712" y="3279"/>
              <a:ext cx="30" cy="17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4" name="Text Box 246"/>
            <p:cNvSpPr txBox="1">
              <a:spLocks noChangeArrowheads="1"/>
            </p:cNvSpPr>
            <p:nvPr/>
          </p:nvSpPr>
          <p:spPr bwMode="auto">
            <a:xfrm>
              <a:off x="1968" y="2649"/>
              <a:ext cx="842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/>
                <a:t>Pressure sensor</a:t>
              </a:r>
            </a:p>
          </p:txBody>
        </p:sp>
        <p:sp>
          <p:nvSpPr>
            <p:cNvPr id="2295" name="Line 247"/>
            <p:cNvSpPr>
              <a:spLocks noChangeShapeType="1"/>
            </p:cNvSpPr>
            <p:nvPr/>
          </p:nvSpPr>
          <p:spPr bwMode="auto">
            <a:xfrm>
              <a:off x="2618" y="2958"/>
              <a:ext cx="92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0" y="3463925"/>
            <a:ext cx="4503738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History of Human Waste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Nutrient Removal Project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Dissolved oxygen measurements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Oxygen Transfer</a:t>
            </a:r>
          </a:p>
        </p:txBody>
      </p:sp>
    </p:spTree>
    <p:extLst>
      <p:ext uri="{BB962C8B-B14F-4D97-AF65-F5344CB8AC3E}">
        <p14:creationId xmlns:p14="http://schemas.microsoft.com/office/powerpoint/2010/main" val="2887331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Air Supply Design Questions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 oxygen will be required by the wastewater?</a:t>
            </a:r>
          </a:p>
          <a:p>
            <a:r>
              <a:rPr lang="en-US" altLang="en-US"/>
              <a:t>How much air will need to be supplied?</a:t>
            </a:r>
          </a:p>
          <a:p>
            <a:r>
              <a:rPr lang="en-US" altLang="en-US"/>
              <a:t>Number of diffusers</a:t>
            </a:r>
          </a:p>
          <a:p>
            <a:r>
              <a:rPr lang="en-US" altLang="en-US"/>
              <a:t>Reactor configuration (shallow vs. deep)</a:t>
            </a:r>
          </a:p>
          <a:p>
            <a:r>
              <a:rPr lang="en-US" altLang="en-US"/>
              <a:t>How will we supply the air?</a:t>
            </a:r>
          </a:p>
          <a:p>
            <a:pPr lvl="1"/>
            <a:r>
              <a:rPr lang="en-US" altLang="en-US"/>
              <a:t>Peristaltic pump</a:t>
            </a:r>
          </a:p>
          <a:p>
            <a:pPr lvl="1"/>
            <a:r>
              <a:rPr lang="en-US" altLang="en-US"/>
              <a:t>Laboratory compressed air (100+ kPa source) with air flow controller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4990124" y="4360985"/>
            <a:ext cx="1254368" cy="232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333500" y="5952882"/>
            <a:ext cx="3973146" cy="18072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293269" y="2106369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BOD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739613" y="2711328"/>
            <a:ext cx="137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Q*BOD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686300" y="3342909"/>
            <a:ext cx="419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Tradeoff cost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78338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/>
      <p:bldP spid="327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Diffuser Air Supply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we use the laboratory air supply (100 </a:t>
            </a:r>
            <a:r>
              <a:rPr lang="en-US" altLang="en-US" sz="2800" dirty="0" err="1"/>
              <a:t>kPa</a:t>
            </a:r>
            <a:r>
              <a:rPr lang="en-US" altLang="en-US" sz="2800" dirty="0"/>
              <a:t>) for the NRP how could we regulate air flow?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 have computer controlled solenoid valves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51375" y="34178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Electromagnet turns on and off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743450" y="3836988"/>
            <a:ext cx="387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6086475" y="3230563"/>
            <a:ext cx="2603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6" y="3516313"/>
            <a:ext cx="2265794" cy="24017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5806911"/>
          <a:ext cx="3829638" cy="1051089"/>
        </p:xfrm>
        <a:graphic>
          <a:graphicData uri="http://schemas.openxmlformats.org/drawingml/2006/table">
            <a:tbl>
              <a:tblPr/>
              <a:tblGrid>
                <a:gridCol w="127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 Valve Body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4. Coil / Solenoid 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7. Plunger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 Inlet Port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 Coil Windings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8. Spring 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3. Outlet Port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6. Lead Wires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 Orifice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3935413"/>
            <a:ext cx="2080568" cy="27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3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9913" y="3532188"/>
            <a:ext cx="6400800" cy="2405062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4" action="ppaction://hlinksldjump"/>
              </a:rPr>
              <a:t>Project Expectations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5" action="ppaction://hlinksldjump"/>
              </a:rPr>
              <a:t>Project rationale (context)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6" action="ppaction://hlinksldjump"/>
              </a:rPr>
              <a:t>Nitrogen Removal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7" action="ppaction://hlinksldjump"/>
              </a:rPr>
              <a:t>Sequencing Batch Reactor Operation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8" action="ppaction://hlinksldjump"/>
              </a:rPr>
              <a:t>Software that makes decisions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" action="ppaction://noaction"/>
              </a:rPr>
              <a:t>Research Ideas</a:t>
            </a:r>
            <a:endParaRPr lang="en-US" altLang="en-US" sz="24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50787" y="2100977"/>
            <a:ext cx="7772400" cy="1470025"/>
          </a:xfrm>
        </p:spPr>
        <p:txBody>
          <a:bodyPr/>
          <a:lstStyle/>
          <a:p>
            <a:r>
              <a:rPr lang="en-US" altLang="en-US" dirty="0"/>
              <a:t>Nutrient Removal Project</a:t>
            </a:r>
          </a:p>
        </p:txBody>
      </p:sp>
      <p:grpSp>
        <p:nvGrpSpPr>
          <p:cNvPr id="2196" name="Group 148"/>
          <p:cNvGrpSpPr>
            <a:grpSpLocks/>
          </p:cNvGrpSpPr>
          <p:nvPr/>
        </p:nvGrpSpPr>
        <p:grpSpPr bwMode="auto">
          <a:xfrm>
            <a:off x="568325" y="0"/>
            <a:ext cx="7654925" cy="2238375"/>
            <a:chOff x="358" y="0"/>
            <a:chExt cx="4822" cy="1410"/>
          </a:xfrm>
        </p:grpSpPr>
        <p:sp>
          <p:nvSpPr>
            <p:cNvPr id="2059" name="AutoShape 11" descr="Trellis"/>
            <p:cNvSpPr>
              <a:spLocks noChangeArrowheads="1"/>
            </p:cNvSpPr>
            <p:nvPr/>
          </p:nvSpPr>
          <p:spPr bwMode="auto">
            <a:xfrm>
              <a:off x="565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565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V="1">
              <a:off x="565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462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2355" y="238"/>
              <a:ext cx="850" cy="648"/>
              <a:chOff x="1680" y="3216"/>
              <a:chExt cx="1008" cy="768"/>
            </a:xfrm>
          </p:grpSpPr>
          <p:sp>
            <p:nvSpPr>
              <p:cNvPr id="2064" name="AutoShape 16" descr="Large confetti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768"/>
              </a:xfrm>
              <a:prstGeom prst="roundRect">
                <a:avLst>
                  <a:gd name="adj" fmla="val 12500"/>
                </a:avLst>
              </a:prstGeom>
              <a:pattFill prst="lgConfetti">
                <a:fgClr>
                  <a:schemeClr val="accent2"/>
                </a:fgClr>
                <a:bgClr>
                  <a:schemeClr val="hlink"/>
                </a:bgClr>
              </a:patt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 flipV="1">
                <a:off x="1680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68" name="Group 20"/>
            <p:cNvGrpSpPr>
              <a:grpSpLocks/>
            </p:cNvGrpSpPr>
            <p:nvPr/>
          </p:nvGrpSpPr>
          <p:grpSpPr bwMode="auto">
            <a:xfrm>
              <a:off x="3244" y="237"/>
              <a:ext cx="850" cy="648"/>
              <a:chOff x="4608" y="2976"/>
              <a:chExt cx="1008" cy="768"/>
            </a:xfrm>
          </p:grpSpPr>
          <p:sp>
            <p:nvSpPr>
              <p:cNvPr id="2069" name="AutoShape 21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73" name="Group 25"/>
            <p:cNvGrpSpPr>
              <a:grpSpLocks/>
            </p:cNvGrpSpPr>
            <p:nvPr/>
          </p:nvGrpSpPr>
          <p:grpSpPr bwMode="auto">
            <a:xfrm>
              <a:off x="2436" y="319"/>
              <a:ext cx="316" cy="539"/>
              <a:chOff x="2929" y="2834"/>
              <a:chExt cx="375" cy="639"/>
            </a:xfrm>
          </p:grpSpPr>
          <p:sp>
            <p:nvSpPr>
              <p:cNvPr id="2074" name="Oval 26"/>
              <p:cNvSpPr>
                <a:spLocks noChangeArrowheads="1"/>
              </p:cNvSpPr>
              <p:nvPr/>
            </p:nvSpPr>
            <p:spPr bwMode="auto">
              <a:xfrm>
                <a:off x="2969" y="3352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Oval 27"/>
              <p:cNvSpPr>
                <a:spLocks noChangeArrowheads="1"/>
              </p:cNvSpPr>
              <p:nvPr/>
            </p:nvSpPr>
            <p:spPr bwMode="auto">
              <a:xfrm>
                <a:off x="2980" y="3397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Oval 28"/>
              <p:cNvSpPr>
                <a:spLocks noChangeArrowheads="1"/>
              </p:cNvSpPr>
              <p:nvPr/>
            </p:nvSpPr>
            <p:spPr bwMode="auto">
              <a:xfrm>
                <a:off x="3014" y="3442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Oval 29"/>
              <p:cNvSpPr>
                <a:spLocks noChangeArrowheads="1"/>
              </p:cNvSpPr>
              <p:nvPr/>
            </p:nvSpPr>
            <p:spPr bwMode="auto">
              <a:xfrm>
                <a:off x="3048" y="3408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3081" y="343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/>
            </p:nvSpPr>
            <p:spPr bwMode="auto">
              <a:xfrm>
                <a:off x="3115" y="338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/>
            </p:nvSpPr>
            <p:spPr bwMode="auto">
              <a:xfrm>
                <a:off x="3098" y="334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Oval 33"/>
              <p:cNvSpPr>
                <a:spLocks noChangeArrowheads="1"/>
              </p:cNvSpPr>
              <p:nvPr/>
            </p:nvSpPr>
            <p:spPr bwMode="auto">
              <a:xfrm>
                <a:off x="3031" y="336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Oval 34"/>
              <p:cNvSpPr>
                <a:spLocks noChangeArrowheads="1"/>
              </p:cNvSpPr>
              <p:nvPr/>
            </p:nvSpPr>
            <p:spPr bwMode="auto">
              <a:xfrm>
                <a:off x="3014" y="333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" name="Oval 35"/>
              <p:cNvSpPr>
                <a:spLocks noChangeArrowheads="1"/>
              </p:cNvSpPr>
              <p:nvPr/>
            </p:nvSpPr>
            <p:spPr bwMode="auto">
              <a:xfrm>
                <a:off x="3070" y="3307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3126" y="331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Oval 37"/>
              <p:cNvSpPr>
                <a:spLocks noChangeArrowheads="1"/>
              </p:cNvSpPr>
              <p:nvPr/>
            </p:nvSpPr>
            <p:spPr bwMode="auto">
              <a:xfrm>
                <a:off x="3183" y="3301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Oval 38"/>
              <p:cNvSpPr>
                <a:spLocks noChangeArrowheads="1"/>
              </p:cNvSpPr>
              <p:nvPr/>
            </p:nvSpPr>
            <p:spPr bwMode="auto">
              <a:xfrm>
                <a:off x="3138" y="3256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Oval 39"/>
              <p:cNvSpPr>
                <a:spLocks noChangeArrowheads="1"/>
              </p:cNvSpPr>
              <p:nvPr/>
            </p:nvSpPr>
            <p:spPr bwMode="auto">
              <a:xfrm>
                <a:off x="3042" y="3279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Oval 40"/>
              <p:cNvSpPr>
                <a:spLocks noChangeArrowheads="1"/>
              </p:cNvSpPr>
              <p:nvPr/>
            </p:nvSpPr>
            <p:spPr bwMode="auto">
              <a:xfrm>
                <a:off x="2952" y="330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Oval 41"/>
              <p:cNvSpPr>
                <a:spLocks noChangeArrowheads="1"/>
              </p:cNvSpPr>
              <p:nvPr/>
            </p:nvSpPr>
            <p:spPr bwMode="auto">
              <a:xfrm>
                <a:off x="2997" y="329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Oval 42"/>
              <p:cNvSpPr>
                <a:spLocks noChangeArrowheads="1"/>
              </p:cNvSpPr>
              <p:nvPr/>
            </p:nvSpPr>
            <p:spPr bwMode="auto">
              <a:xfrm>
                <a:off x="3042" y="325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3087" y="325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Oval 44"/>
              <p:cNvSpPr>
                <a:spLocks noChangeArrowheads="1"/>
              </p:cNvSpPr>
              <p:nvPr/>
            </p:nvSpPr>
            <p:spPr bwMode="auto">
              <a:xfrm>
                <a:off x="2974" y="326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Oval 45"/>
              <p:cNvSpPr>
                <a:spLocks noChangeArrowheads="1"/>
              </p:cNvSpPr>
              <p:nvPr/>
            </p:nvSpPr>
            <p:spPr bwMode="auto">
              <a:xfrm>
                <a:off x="2941" y="325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2969" y="321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2997" y="320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2929" y="331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auto">
              <a:xfrm>
                <a:off x="3053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/>
            </p:nvSpPr>
            <p:spPr bwMode="auto">
              <a:xfrm>
                <a:off x="3177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/>
            </p:nvSpPr>
            <p:spPr bwMode="auto">
              <a:xfrm>
                <a:off x="3126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0" name="Oval 52"/>
              <p:cNvSpPr>
                <a:spLocks noChangeArrowheads="1"/>
              </p:cNvSpPr>
              <p:nvPr/>
            </p:nvSpPr>
            <p:spPr bwMode="auto">
              <a:xfrm>
                <a:off x="3076" y="317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" name="Oval 53"/>
              <p:cNvSpPr>
                <a:spLocks noChangeArrowheads="1"/>
              </p:cNvSpPr>
              <p:nvPr/>
            </p:nvSpPr>
            <p:spPr bwMode="auto">
              <a:xfrm>
                <a:off x="3025" y="319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Oval 54"/>
              <p:cNvSpPr>
                <a:spLocks noChangeArrowheads="1"/>
              </p:cNvSpPr>
              <p:nvPr/>
            </p:nvSpPr>
            <p:spPr bwMode="auto">
              <a:xfrm>
                <a:off x="2974" y="313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Oval 55"/>
              <p:cNvSpPr>
                <a:spLocks noChangeArrowheads="1"/>
              </p:cNvSpPr>
              <p:nvPr/>
            </p:nvSpPr>
            <p:spPr bwMode="auto">
              <a:xfrm>
                <a:off x="3008" y="316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4" name="Oval 56"/>
              <p:cNvSpPr>
                <a:spLocks noChangeArrowheads="1"/>
              </p:cNvSpPr>
              <p:nvPr/>
            </p:nvSpPr>
            <p:spPr bwMode="auto">
              <a:xfrm>
                <a:off x="3042" y="313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Oval 57"/>
              <p:cNvSpPr>
                <a:spLocks noChangeArrowheads="1"/>
              </p:cNvSpPr>
              <p:nvPr/>
            </p:nvSpPr>
            <p:spPr bwMode="auto">
              <a:xfrm>
                <a:off x="3126" y="317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Oval 58"/>
              <p:cNvSpPr>
                <a:spLocks noChangeArrowheads="1"/>
              </p:cNvSpPr>
              <p:nvPr/>
            </p:nvSpPr>
            <p:spPr bwMode="auto">
              <a:xfrm>
                <a:off x="3211" y="317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Oval 59"/>
              <p:cNvSpPr>
                <a:spLocks noChangeArrowheads="1"/>
              </p:cNvSpPr>
              <p:nvPr/>
            </p:nvSpPr>
            <p:spPr bwMode="auto">
              <a:xfrm>
                <a:off x="3171" y="313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8" name="Oval 60"/>
              <p:cNvSpPr>
                <a:spLocks noChangeArrowheads="1"/>
              </p:cNvSpPr>
              <p:nvPr/>
            </p:nvSpPr>
            <p:spPr bwMode="auto">
              <a:xfrm>
                <a:off x="3132" y="312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Oval 61"/>
              <p:cNvSpPr>
                <a:spLocks noChangeArrowheads="1"/>
              </p:cNvSpPr>
              <p:nvPr/>
            </p:nvSpPr>
            <p:spPr bwMode="auto">
              <a:xfrm>
                <a:off x="3070" y="311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" name="Oval 62"/>
              <p:cNvSpPr>
                <a:spLocks noChangeArrowheads="1"/>
              </p:cNvSpPr>
              <p:nvPr/>
            </p:nvSpPr>
            <p:spPr bwMode="auto">
              <a:xfrm>
                <a:off x="3008" y="312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Oval 63"/>
              <p:cNvSpPr>
                <a:spLocks noChangeArrowheads="1"/>
              </p:cNvSpPr>
              <p:nvPr/>
            </p:nvSpPr>
            <p:spPr bwMode="auto">
              <a:xfrm>
                <a:off x="2946" y="3093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2" name="Oval 64"/>
              <p:cNvSpPr>
                <a:spLocks noChangeArrowheads="1"/>
              </p:cNvSpPr>
              <p:nvPr/>
            </p:nvSpPr>
            <p:spPr bwMode="auto">
              <a:xfrm>
                <a:off x="3014" y="308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Oval 65"/>
              <p:cNvSpPr>
                <a:spLocks noChangeArrowheads="1"/>
              </p:cNvSpPr>
              <p:nvPr/>
            </p:nvSpPr>
            <p:spPr bwMode="auto">
              <a:xfrm>
                <a:off x="3070" y="308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4" name="Oval 66"/>
              <p:cNvSpPr>
                <a:spLocks noChangeArrowheads="1"/>
              </p:cNvSpPr>
              <p:nvPr/>
            </p:nvSpPr>
            <p:spPr bwMode="auto">
              <a:xfrm>
                <a:off x="3126" y="307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5" name="Oval 67"/>
              <p:cNvSpPr>
                <a:spLocks noChangeArrowheads="1"/>
              </p:cNvSpPr>
              <p:nvPr/>
            </p:nvSpPr>
            <p:spPr bwMode="auto">
              <a:xfrm>
                <a:off x="3183" y="308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6" name="Oval 68"/>
              <p:cNvSpPr>
                <a:spLocks noChangeArrowheads="1"/>
              </p:cNvSpPr>
              <p:nvPr/>
            </p:nvSpPr>
            <p:spPr bwMode="auto">
              <a:xfrm>
                <a:off x="3239" y="310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7" name="Oval 69"/>
              <p:cNvSpPr>
                <a:spLocks noChangeArrowheads="1"/>
              </p:cNvSpPr>
              <p:nvPr/>
            </p:nvSpPr>
            <p:spPr bwMode="auto">
              <a:xfrm>
                <a:off x="3149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8" name="Oval 70"/>
              <p:cNvSpPr>
                <a:spLocks noChangeArrowheads="1"/>
              </p:cNvSpPr>
              <p:nvPr/>
            </p:nvSpPr>
            <p:spPr bwMode="auto">
              <a:xfrm>
                <a:off x="3053" y="304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9" name="Oval 71"/>
              <p:cNvSpPr>
                <a:spLocks noChangeArrowheads="1"/>
              </p:cNvSpPr>
              <p:nvPr/>
            </p:nvSpPr>
            <p:spPr bwMode="auto">
              <a:xfrm>
                <a:off x="3053" y="301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0" name="Oval 72"/>
              <p:cNvSpPr>
                <a:spLocks noChangeArrowheads="1"/>
              </p:cNvSpPr>
              <p:nvPr/>
            </p:nvSpPr>
            <p:spPr bwMode="auto">
              <a:xfrm>
                <a:off x="3098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1" name="Oval 73"/>
              <p:cNvSpPr>
                <a:spLocks noChangeArrowheads="1"/>
              </p:cNvSpPr>
              <p:nvPr/>
            </p:nvSpPr>
            <p:spPr bwMode="auto">
              <a:xfrm>
                <a:off x="2986" y="302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2" name="Oval 74"/>
              <p:cNvSpPr>
                <a:spLocks noChangeArrowheads="1"/>
              </p:cNvSpPr>
              <p:nvPr/>
            </p:nvSpPr>
            <p:spPr bwMode="auto">
              <a:xfrm>
                <a:off x="2952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3" name="Oval 75"/>
              <p:cNvSpPr>
                <a:spLocks noChangeArrowheads="1"/>
              </p:cNvSpPr>
              <p:nvPr/>
            </p:nvSpPr>
            <p:spPr bwMode="auto">
              <a:xfrm>
                <a:off x="2980" y="297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4" name="Oval 76"/>
              <p:cNvSpPr>
                <a:spLocks noChangeArrowheads="1"/>
              </p:cNvSpPr>
              <p:nvPr/>
            </p:nvSpPr>
            <p:spPr bwMode="auto">
              <a:xfrm>
                <a:off x="3008" y="2969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Oval 77"/>
              <p:cNvSpPr>
                <a:spLocks noChangeArrowheads="1"/>
              </p:cNvSpPr>
              <p:nvPr/>
            </p:nvSpPr>
            <p:spPr bwMode="auto">
              <a:xfrm>
                <a:off x="3064" y="298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6" name="Oval 78"/>
              <p:cNvSpPr>
                <a:spLocks noChangeArrowheads="1"/>
              </p:cNvSpPr>
              <p:nvPr/>
            </p:nvSpPr>
            <p:spPr bwMode="auto">
              <a:xfrm>
                <a:off x="3188" y="298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Oval 79"/>
              <p:cNvSpPr>
                <a:spLocks noChangeArrowheads="1"/>
              </p:cNvSpPr>
              <p:nvPr/>
            </p:nvSpPr>
            <p:spPr bwMode="auto">
              <a:xfrm>
                <a:off x="3138" y="2986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8" name="Oval 80"/>
              <p:cNvSpPr>
                <a:spLocks noChangeArrowheads="1"/>
              </p:cNvSpPr>
              <p:nvPr/>
            </p:nvSpPr>
            <p:spPr bwMode="auto">
              <a:xfrm>
                <a:off x="3087" y="293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9" name="Oval 81"/>
              <p:cNvSpPr>
                <a:spLocks noChangeArrowheads="1"/>
              </p:cNvSpPr>
              <p:nvPr/>
            </p:nvSpPr>
            <p:spPr bwMode="auto">
              <a:xfrm>
                <a:off x="3036" y="295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0" name="Oval 82"/>
              <p:cNvSpPr>
                <a:spLocks noChangeArrowheads="1"/>
              </p:cNvSpPr>
              <p:nvPr/>
            </p:nvSpPr>
            <p:spPr bwMode="auto">
              <a:xfrm>
                <a:off x="2986" y="289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1" name="Oval 83"/>
              <p:cNvSpPr>
                <a:spLocks noChangeArrowheads="1"/>
              </p:cNvSpPr>
              <p:nvPr/>
            </p:nvSpPr>
            <p:spPr bwMode="auto">
              <a:xfrm>
                <a:off x="3019" y="292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2" name="Oval 84"/>
              <p:cNvSpPr>
                <a:spLocks noChangeArrowheads="1"/>
              </p:cNvSpPr>
              <p:nvPr/>
            </p:nvSpPr>
            <p:spPr bwMode="auto">
              <a:xfrm>
                <a:off x="3053" y="289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3" name="Oval 85"/>
              <p:cNvSpPr>
                <a:spLocks noChangeArrowheads="1"/>
              </p:cNvSpPr>
              <p:nvPr/>
            </p:nvSpPr>
            <p:spPr bwMode="auto">
              <a:xfrm>
                <a:off x="3138" y="2941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4" name="Oval 86"/>
              <p:cNvSpPr>
                <a:spLocks noChangeArrowheads="1"/>
              </p:cNvSpPr>
              <p:nvPr/>
            </p:nvSpPr>
            <p:spPr bwMode="auto">
              <a:xfrm>
                <a:off x="3222" y="294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Oval 87"/>
              <p:cNvSpPr>
                <a:spLocks noChangeArrowheads="1"/>
              </p:cNvSpPr>
              <p:nvPr/>
            </p:nvSpPr>
            <p:spPr bwMode="auto">
              <a:xfrm>
                <a:off x="3183" y="2902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6" name="Oval 88"/>
              <p:cNvSpPr>
                <a:spLocks noChangeArrowheads="1"/>
              </p:cNvSpPr>
              <p:nvPr/>
            </p:nvSpPr>
            <p:spPr bwMode="auto">
              <a:xfrm>
                <a:off x="3143" y="2891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Oval 89"/>
              <p:cNvSpPr>
                <a:spLocks noChangeArrowheads="1"/>
              </p:cNvSpPr>
              <p:nvPr/>
            </p:nvSpPr>
            <p:spPr bwMode="auto">
              <a:xfrm>
                <a:off x="3081" y="2879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8" name="Oval 90"/>
              <p:cNvSpPr>
                <a:spLocks noChangeArrowheads="1"/>
              </p:cNvSpPr>
              <p:nvPr/>
            </p:nvSpPr>
            <p:spPr bwMode="auto">
              <a:xfrm>
                <a:off x="3019" y="2891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9" name="Oval 91"/>
              <p:cNvSpPr>
                <a:spLocks noChangeArrowheads="1"/>
              </p:cNvSpPr>
              <p:nvPr/>
            </p:nvSpPr>
            <p:spPr bwMode="auto">
              <a:xfrm>
                <a:off x="2958" y="285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0" name="Oval 92"/>
              <p:cNvSpPr>
                <a:spLocks noChangeArrowheads="1"/>
              </p:cNvSpPr>
              <p:nvPr/>
            </p:nvSpPr>
            <p:spPr bwMode="auto">
              <a:xfrm>
                <a:off x="3025" y="284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" name="Oval 93"/>
              <p:cNvSpPr>
                <a:spLocks noChangeArrowheads="1"/>
              </p:cNvSpPr>
              <p:nvPr/>
            </p:nvSpPr>
            <p:spPr bwMode="auto">
              <a:xfrm>
                <a:off x="3081" y="285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2" name="Oval 94"/>
              <p:cNvSpPr>
                <a:spLocks noChangeArrowheads="1"/>
              </p:cNvSpPr>
              <p:nvPr/>
            </p:nvSpPr>
            <p:spPr bwMode="auto">
              <a:xfrm>
                <a:off x="3138" y="2834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3" name="Oval 95"/>
              <p:cNvSpPr>
                <a:spLocks noChangeArrowheads="1"/>
              </p:cNvSpPr>
              <p:nvPr/>
            </p:nvSpPr>
            <p:spPr bwMode="auto">
              <a:xfrm>
                <a:off x="3194" y="285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4" name="Oval 96"/>
              <p:cNvSpPr>
                <a:spLocks noChangeArrowheads="1"/>
              </p:cNvSpPr>
              <p:nvPr/>
            </p:nvSpPr>
            <p:spPr bwMode="auto">
              <a:xfrm>
                <a:off x="3250" y="286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5" name="Oval 97"/>
              <p:cNvSpPr>
                <a:spLocks noChangeArrowheads="1"/>
              </p:cNvSpPr>
              <p:nvPr/>
            </p:nvSpPr>
            <p:spPr bwMode="auto">
              <a:xfrm>
                <a:off x="3250" y="303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6" name="Oval 98"/>
              <p:cNvSpPr>
                <a:spLocks noChangeArrowheads="1"/>
              </p:cNvSpPr>
              <p:nvPr/>
            </p:nvSpPr>
            <p:spPr bwMode="auto">
              <a:xfrm>
                <a:off x="3272" y="295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7" name="Oval 99"/>
              <p:cNvSpPr>
                <a:spLocks noChangeArrowheads="1"/>
              </p:cNvSpPr>
              <p:nvPr/>
            </p:nvSpPr>
            <p:spPr bwMode="auto">
              <a:xfrm>
                <a:off x="3211" y="3048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8" name="Oval 100"/>
              <p:cNvSpPr>
                <a:spLocks noChangeArrowheads="1"/>
              </p:cNvSpPr>
              <p:nvPr/>
            </p:nvSpPr>
            <p:spPr bwMode="auto">
              <a:xfrm>
                <a:off x="3149" y="3144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49" name="Object 101"/>
            <p:cNvGraphicFramePr>
              <a:graphicFrameLocks noChangeAspect="1"/>
            </p:cNvGraphicFramePr>
            <p:nvPr/>
          </p:nvGraphicFramePr>
          <p:xfrm>
            <a:off x="2889" y="0"/>
            <a:ext cx="2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Equation" r:id="rId9" imgW="533160" imgH="368280" progId="Equation.DSMT4">
                    <p:embed/>
                  </p:oleObj>
                </mc:Choice>
                <mc:Fallback>
                  <p:oleObj name="Equation" r:id="rId9" imgW="533160" imgH="36828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0"/>
                          <a:ext cx="2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 flipV="1">
              <a:off x="3002" y="197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2600" y="925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4 h</a:t>
              </a:r>
            </a:p>
          </p:txBody>
        </p:sp>
        <p:sp>
          <p:nvSpPr>
            <p:cNvPr id="2153" name="Text Box 105"/>
            <p:cNvSpPr txBox="1">
              <a:spLocks noChangeArrowheads="1"/>
            </p:cNvSpPr>
            <p:nvPr/>
          </p:nvSpPr>
          <p:spPr bwMode="auto">
            <a:xfrm>
              <a:off x="2765" y="31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BOD</a:t>
              </a:r>
              <a:r>
                <a:rPr lang="en-US" altLang="en-US" sz="2400" baseline="30000"/>
                <a:t>0</a:t>
              </a:r>
              <a:endParaRPr lang="en-US" altLang="en-US" sz="2400"/>
            </a:p>
          </p:txBody>
        </p:sp>
        <p:sp>
          <p:nvSpPr>
            <p:cNvPr id="2154" name="Text Box 106"/>
            <p:cNvSpPr txBox="1">
              <a:spLocks noChangeArrowheads="1"/>
            </p:cNvSpPr>
            <p:nvPr/>
          </p:nvSpPr>
          <p:spPr bwMode="auto">
            <a:xfrm>
              <a:off x="2406" y="601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Biomass</a:t>
              </a: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576" y="299"/>
              <a:ext cx="830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576" y="408"/>
              <a:ext cx="830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7" name="AutoShape 109" descr="Trellis"/>
            <p:cNvSpPr>
              <a:spLocks noChangeArrowheads="1"/>
            </p:cNvSpPr>
            <p:nvPr/>
          </p:nvSpPr>
          <p:spPr bwMode="auto">
            <a:xfrm>
              <a:off x="1454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1454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9" name="Line 111"/>
            <p:cNvSpPr>
              <a:spLocks noChangeShapeType="1"/>
            </p:cNvSpPr>
            <p:nvPr/>
          </p:nvSpPr>
          <p:spPr bwMode="auto">
            <a:xfrm flipV="1">
              <a:off x="145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0" name="Line 112"/>
            <p:cNvSpPr>
              <a:spLocks noChangeShapeType="1"/>
            </p:cNvSpPr>
            <p:nvPr/>
          </p:nvSpPr>
          <p:spPr bwMode="auto">
            <a:xfrm flipV="1">
              <a:off x="230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1464" y="399"/>
              <a:ext cx="832" cy="2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62" name="Group 114"/>
            <p:cNvGrpSpPr>
              <a:grpSpLocks/>
            </p:cNvGrpSpPr>
            <p:nvPr/>
          </p:nvGrpSpPr>
          <p:grpSpPr bwMode="auto">
            <a:xfrm>
              <a:off x="4140" y="237"/>
              <a:ext cx="851" cy="648"/>
              <a:chOff x="4608" y="2976"/>
              <a:chExt cx="1008" cy="768"/>
            </a:xfrm>
          </p:grpSpPr>
          <p:sp>
            <p:nvSpPr>
              <p:cNvPr id="2163" name="AutoShape 115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5" name="Line 117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6" name="Line 118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4155" y="307"/>
              <a:ext cx="824" cy="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1471" y="294"/>
              <a:ext cx="824" cy="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1464" y="327"/>
              <a:ext cx="832" cy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4155" y="391"/>
              <a:ext cx="829" cy="29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4153" y="308"/>
              <a:ext cx="829" cy="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172" name="Object 124"/>
            <p:cNvGraphicFramePr>
              <a:graphicFrameLocks noChangeAspect="1"/>
            </p:cNvGraphicFramePr>
            <p:nvPr/>
          </p:nvGraphicFramePr>
          <p:xfrm>
            <a:off x="1520" y="962"/>
            <a:ext cx="61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Photo Editor Photo" r:id="rId11" imgW="2685714" imgH="1952898" progId="MSPhotoEd.3">
                    <p:embed/>
                  </p:oleObj>
                </mc:Choice>
                <mc:Fallback>
                  <p:oleObj name="Photo Editor Photo" r:id="rId11" imgW="2685714" imgH="1952898" progId="MSPhotoEd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962"/>
                          <a:ext cx="61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CFEB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73" name="Group 125"/>
            <p:cNvGrpSpPr>
              <a:grpSpLocks/>
            </p:cNvGrpSpPr>
            <p:nvPr/>
          </p:nvGrpSpPr>
          <p:grpSpPr bwMode="auto">
            <a:xfrm>
              <a:off x="2366" y="914"/>
              <a:ext cx="843" cy="462"/>
              <a:chOff x="3336" y="2692"/>
              <a:chExt cx="1000" cy="548"/>
            </a:xfrm>
          </p:grpSpPr>
          <p:sp>
            <p:nvSpPr>
              <p:cNvPr id="2174" name="AutoShape 126"/>
              <p:cNvSpPr>
                <a:spLocks noChangeArrowheads="1"/>
              </p:cNvSpPr>
              <p:nvPr/>
            </p:nvSpPr>
            <p:spPr bwMode="auto">
              <a:xfrm flipV="1">
                <a:off x="3336" y="2800"/>
                <a:ext cx="1000" cy="392"/>
              </a:xfrm>
              <a:custGeom>
                <a:avLst/>
                <a:gdLst>
                  <a:gd name="G0" fmla="+- 1727 0 0"/>
                  <a:gd name="G1" fmla="+- 21600 0 1727"/>
                  <a:gd name="G2" fmla="*/ 1727 1 2"/>
                  <a:gd name="G3" fmla="+- 21600 0 G2"/>
                  <a:gd name="G4" fmla="+/ 1727 21600 2"/>
                  <a:gd name="G5" fmla="+/ G1 0 2"/>
                  <a:gd name="G6" fmla="*/ 21600 21600 1727"/>
                  <a:gd name="G7" fmla="*/ G6 1 2"/>
                  <a:gd name="G8" fmla="+- 21600 0 G7"/>
                  <a:gd name="G9" fmla="*/ 21600 1 2"/>
                  <a:gd name="G10" fmla="+- 1727 0 G9"/>
                  <a:gd name="G11" fmla="?: G10 G8 0"/>
                  <a:gd name="G12" fmla="?: G10 G7 21600"/>
                  <a:gd name="T0" fmla="*/ 20736 w 21600"/>
                  <a:gd name="T1" fmla="*/ 10800 h 21600"/>
                  <a:gd name="T2" fmla="*/ 10800 w 21600"/>
                  <a:gd name="T3" fmla="*/ 21600 h 21600"/>
                  <a:gd name="T4" fmla="*/ 864 w 21600"/>
                  <a:gd name="T5" fmla="*/ 10800 h 21600"/>
                  <a:gd name="T6" fmla="*/ 10800 w 21600"/>
                  <a:gd name="T7" fmla="*/ 0 h 21600"/>
                  <a:gd name="T8" fmla="*/ 2664 w 21600"/>
                  <a:gd name="T9" fmla="*/ 2664 h 21600"/>
                  <a:gd name="T10" fmla="*/ 18936 w 21600"/>
                  <a:gd name="T11" fmla="*/ 189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27" y="21600"/>
                    </a:lnTo>
                    <a:lnTo>
                      <a:pt x="198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5" name="AutoShape 127"/>
              <p:cNvSpPr>
                <a:spLocks noChangeArrowheads="1"/>
              </p:cNvSpPr>
              <p:nvPr/>
            </p:nvSpPr>
            <p:spPr bwMode="auto">
              <a:xfrm>
                <a:off x="3396" y="2692"/>
                <a:ext cx="872" cy="7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6" name="Oval 128"/>
              <p:cNvSpPr>
                <a:spLocks noChangeArrowheads="1"/>
              </p:cNvSpPr>
              <p:nvPr/>
            </p:nvSpPr>
            <p:spPr bwMode="auto">
              <a:xfrm>
                <a:off x="3928" y="2912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3432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8" name="Rectangle 130"/>
              <p:cNvSpPr>
                <a:spLocks noChangeArrowheads="1"/>
              </p:cNvSpPr>
              <p:nvPr/>
            </p:nvSpPr>
            <p:spPr bwMode="auto">
              <a:xfrm>
                <a:off x="4144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9" name="Group 131"/>
            <p:cNvGrpSpPr>
              <a:grpSpLocks/>
            </p:cNvGrpSpPr>
            <p:nvPr/>
          </p:nvGrpSpPr>
          <p:grpSpPr bwMode="auto">
            <a:xfrm>
              <a:off x="2634" y="814"/>
              <a:ext cx="292" cy="56"/>
              <a:chOff x="2534" y="3883"/>
              <a:chExt cx="412" cy="132"/>
            </a:xfrm>
          </p:grpSpPr>
          <p:sp>
            <p:nvSpPr>
              <p:cNvPr id="2180" name="AutoShape 132"/>
              <p:cNvSpPr>
                <a:spLocks noChangeArrowheads="1"/>
              </p:cNvSpPr>
              <p:nvPr/>
            </p:nvSpPr>
            <p:spPr bwMode="auto">
              <a:xfrm>
                <a:off x="2534" y="3907"/>
                <a:ext cx="412" cy="83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1" name="AutoShape 133"/>
              <p:cNvSpPr>
                <a:spLocks noChangeArrowheads="1"/>
              </p:cNvSpPr>
              <p:nvPr/>
            </p:nvSpPr>
            <p:spPr bwMode="auto">
              <a:xfrm>
                <a:off x="2723" y="3883"/>
                <a:ext cx="33" cy="13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82" name="Group 134"/>
            <p:cNvGrpSpPr>
              <a:grpSpLocks/>
            </p:cNvGrpSpPr>
            <p:nvPr/>
          </p:nvGrpSpPr>
          <p:grpSpPr bwMode="auto">
            <a:xfrm rot="-10800000">
              <a:off x="358" y="744"/>
              <a:ext cx="197" cy="248"/>
              <a:chOff x="1621" y="1259"/>
              <a:chExt cx="402" cy="508"/>
            </a:xfrm>
          </p:grpSpPr>
          <p:sp>
            <p:nvSpPr>
              <p:cNvPr id="2183" name="Freeform 135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" name="Rectangle 137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" name="Freeform 138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187" name="Picture 139" descr="solenoidvalve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933"/>
              <a:ext cx="297" cy="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8" name="Group 140"/>
            <p:cNvGrpSpPr>
              <a:grpSpLocks/>
            </p:cNvGrpSpPr>
            <p:nvPr/>
          </p:nvGrpSpPr>
          <p:grpSpPr bwMode="auto">
            <a:xfrm rot="10800000" flipH="1">
              <a:off x="4984" y="737"/>
              <a:ext cx="196" cy="248"/>
              <a:chOff x="1621" y="1259"/>
              <a:chExt cx="402" cy="508"/>
            </a:xfrm>
          </p:grpSpPr>
          <p:sp>
            <p:nvSpPr>
              <p:cNvPr id="2189" name="Freeform 141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0" name="Freeform 142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1" name="Rectangle 143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2" name="Freeform 144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193" name="Picture 145" descr="solenoidvalve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919"/>
              <a:ext cx="298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Expectations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3 weeks of plant operation </a:t>
            </a:r>
            <a:r>
              <a:rPr lang="en-US" altLang="en-US" sz="2800" dirty="0" smtClean="0"/>
              <a:t>4 </a:t>
            </a:r>
            <a:r>
              <a:rPr lang="en-US" altLang="en-US" sz="2800" dirty="0"/>
              <a:t>hours per week outside of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Data collection and data analysis used for plant control (evidence of good engineering)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Maintain good records of what you did and what you learned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Collaboration between teams is encouraged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What is success? – measure oxygen uptake rate as a function of time!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234238" y="4191611"/>
            <a:ext cx="1909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Cite source!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7256463" y="4634523"/>
            <a:ext cx="186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99313" y="6265863"/>
            <a:ext cx="1944687" cy="592137"/>
          </a:xfrm>
          <a:prstGeom prst="actionButtonBlank">
            <a:avLst/>
          </a:prstGeom>
          <a:noFill/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SBR design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SBR OPERATION for Activated Sludge</a:t>
            </a:r>
          </a:p>
        </p:txBody>
      </p:sp>
      <p:sp>
        <p:nvSpPr>
          <p:cNvPr id="65541" name="AutoShape 5" descr="Trellis"/>
          <p:cNvSpPr>
            <a:spLocks noChangeArrowheads="1"/>
          </p:cNvSpPr>
          <p:nvPr/>
        </p:nvSpPr>
        <p:spPr bwMode="auto">
          <a:xfrm>
            <a:off x="412750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12750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4127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21018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3781425" y="3643313"/>
            <a:ext cx="1600200" cy="1219200"/>
            <a:chOff x="1680" y="3216"/>
            <a:chExt cx="1008" cy="768"/>
          </a:xfrm>
        </p:grpSpPr>
        <p:sp>
          <p:nvSpPr>
            <p:cNvPr id="65546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5454650" y="3641725"/>
            <a:ext cx="1600200" cy="1219200"/>
            <a:chOff x="4608" y="2976"/>
            <a:chExt cx="1008" cy="768"/>
          </a:xfrm>
        </p:grpSpPr>
        <p:sp>
          <p:nvSpPr>
            <p:cNvPr id="65561" name="AutoShape 25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3933825" y="3795713"/>
            <a:ext cx="595313" cy="1014412"/>
            <a:chOff x="2929" y="2834"/>
            <a:chExt cx="375" cy="639"/>
          </a:xfrm>
        </p:grpSpPr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Oval 4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Oval 4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Oval 4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4" name="Oval 5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5" name="Oval 5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7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7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7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7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7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8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8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8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8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8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9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9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9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9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9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10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10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10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10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10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5643" name="Object 107"/>
          <p:cNvGraphicFramePr>
            <a:graphicFrameLocks noChangeAspect="1"/>
          </p:cNvGraphicFramePr>
          <p:nvPr/>
        </p:nvGraphicFramePr>
        <p:xfrm>
          <a:off x="4787900" y="319563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2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9563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4" name="Line 108"/>
          <p:cNvSpPr>
            <a:spLocks noChangeShapeType="1"/>
          </p:cNvSpPr>
          <p:nvPr/>
        </p:nvSpPr>
        <p:spPr bwMode="auto">
          <a:xfrm flipV="1">
            <a:off x="5000625" y="35671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243388" y="49371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 h</a:t>
            </a:r>
          </a:p>
        </p:txBody>
      </p:sp>
      <p:sp>
        <p:nvSpPr>
          <p:cNvPr id="65742" name="Freeform 206"/>
          <p:cNvSpPr>
            <a:spLocks/>
          </p:cNvSpPr>
          <p:nvPr/>
        </p:nvSpPr>
        <p:spPr bwMode="auto">
          <a:xfrm>
            <a:off x="1279525" y="4840288"/>
            <a:ext cx="7864475" cy="2017712"/>
          </a:xfrm>
          <a:custGeom>
            <a:avLst/>
            <a:gdLst>
              <a:gd name="T0" fmla="*/ 4522 w 4954"/>
              <a:gd name="T1" fmla="*/ 0 h 599"/>
              <a:gd name="T2" fmla="*/ 4315 w 4954"/>
              <a:gd name="T3" fmla="*/ 521 h 599"/>
              <a:gd name="T4" fmla="*/ 690 w 4954"/>
              <a:gd name="T5" fmla="*/ 468 h 599"/>
              <a:gd name="T6" fmla="*/ 173 w 4954"/>
              <a:gd name="T7" fmla="*/ 2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54" h="599">
                <a:moveTo>
                  <a:pt x="4522" y="0"/>
                </a:moveTo>
                <a:cubicBezTo>
                  <a:pt x="4684" y="15"/>
                  <a:pt x="4954" y="443"/>
                  <a:pt x="4315" y="521"/>
                </a:cubicBezTo>
                <a:cubicBezTo>
                  <a:pt x="3677" y="599"/>
                  <a:pt x="1380" y="551"/>
                  <a:pt x="690" y="468"/>
                </a:cubicBezTo>
                <a:cubicBezTo>
                  <a:pt x="0" y="385"/>
                  <a:pt x="178" y="276"/>
                  <a:pt x="173" y="2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3" name="Text Box 207"/>
          <p:cNvSpPr txBox="1">
            <a:spLocks noChangeArrowheads="1"/>
          </p:cNvSpPr>
          <p:nvPr/>
        </p:nvSpPr>
        <p:spPr bwMode="auto">
          <a:xfrm>
            <a:off x="4554538" y="3783013"/>
            <a:ext cx="9302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BOD</a:t>
            </a:r>
            <a:r>
              <a:rPr lang="en-US" altLang="en-US" sz="2400" baseline="30000">
                <a:solidFill>
                  <a:schemeClr val="accent1"/>
                </a:solidFill>
              </a:rPr>
              <a:t>0</a:t>
            </a:r>
            <a:endParaRPr lang="en-US" altLang="en-US" sz="2400">
              <a:solidFill>
                <a:schemeClr val="accent1"/>
              </a:solidFill>
            </a:endParaRPr>
          </a:p>
        </p:txBody>
      </p:sp>
      <p:sp>
        <p:nvSpPr>
          <p:cNvPr id="65747" name="Text Box 211"/>
          <p:cNvSpPr txBox="1">
            <a:spLocks noChangeArrowheads="1"/>
          </p:cNvSpPr>
          <p:nvPr/>
        </p:nvSpPr>
        <p:spPr bwMode="auto">
          <a:xfrm>
            <a:off x="3878263" y="4327525"/>
            <a:ext cx="1233487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Biomass</a:t>
            </a:r>
          </a:p>
        </p:txBody>
      </p:sp>
      <p:sp>
        <p:nvSpPr>
          <p:cNvPr id="65752" name="Rectangle 216"/>
          <p:cNvSpPr>
            <a:spLocks noChangeArrowheads="1"/>
          </p:cNvSpPr>
          <p:nvPr/>
        </p:nvSpPr>
        <p:spPr bwMode="auto">
          <a:xfrm>
            <a:off x="434975" y="3757613"/>
            <a:ext cx="1560513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4" name="Rectangle 218"/>
          <p:cNvSpPr>
            <a:spLocks noChangeArrowheads="1"/>
          </p:cNvSpPr>
          <p:nvPr/>
        </p:nvSpPr>
        <p:spPr bwMode="auto">
          <a:xfrm>
            <a:off x="434975" y="3963988"/>
            <a:ext cx="1560513" cy="5603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5" name="AutoShape 219" descr="Trellis"/>
          <p:cNvSpPr>
            <a:spLocks noChangeArrowheads="1"/>
          </p:cNvSpPr>
          <p:nvPr/>
        </p:nvSpPr>
        <p:spPr bwMode="auto">
          <a:xfrm>
            <a:off x="2085975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6" name="Rectangle 220"/>
          <p:cNvSpPr>
            <a:spLocks noChangeArrowheads="1"/>
          </p:cNvSpPr>
          <p:nvPr/>
        </p:nvSpPr>
        <p:spPr bwMode="auto">
          <a:xfrm>
            <a:off x="2085975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7" name="Line 221"/>
          <p:cNvSpPr>
            <a:spLocks noChangeShapeType="1"/>
          </p:cNvSpPr>
          <p:nvPr/>
        </p:nvSpPr>
        <p:spPr bwMode="auto">
          <a:xfrm flipV="1">
            <a:off x="20859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8" name="Line 222"/>
          <p:cNvSpPr>
            <a:spLocks noChangeShapeType="1"/>
          </p:cNvSpPr>
          <p:nvPr/>
        </p:nvSpPr>
        <p:spPr bwMode="auto">
          <a:xfrm flipV="1">
            <a:off x="36861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60" name="Rectangle 224"/>
          <p:cNvSpPr>
            <a:spLocks noChangeArrowheads="1"/>
          </p:cNvSpPr>
          <p:nvPr/>
        </p:nvSpPr>
        <p:spPr bwMode="auto">
          <a:xfrm>
            <a:off x="2105025" y="3946525"/>
            <a:ext cx="1565275" cy="557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5761" name="Group 225"/>
          <p:cNvGrpSpPr>
            <a:grpSpLocks/>
          </p:cNvGrpSpPr>
          <p:nvPr/>
        </p:nvGrpSpPr>
        <p:grpSpPr bwMode="auto">
          <a:xfrm>
            <a:off x="7142163" y="3641725"/>
            <a:ext cx="1600200" cy="1219200"/>
            <a:chOff x="4608" y="2976"/>
            <a:chExt cx="1008" cy="768"/>
          </a:xfrm>
        </p:grpSpPr>
        <p:sp>
          <p:nvSpPr>
            <p:cNvPr id="65762" name="AutoShape 226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3" name="Rectangle 227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4" name="Line 228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5" name="Line 229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766" name="Rectangle 230"/>
          <p:cNvSpPr>
            <a:spLocks noChangeArrowheads="1"/>
          </p:cNvSpPr>
          <p:nvPr/>
        </p:nvSpPr>
        <p:spPr bwMode="auto">
          <a:xfrm>
            <a:off x="7169150" y="3773488"/>
            <a:ext cx="1550988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7" name="Text Box 231"/>
          <p:cNvSpPr txBox="1">
            <a:spLocks noChangeArrowheads="1"/>
          </p:cNvSpPr>
          <p:nvPr/>
        </p:nvSpPr>
        <p:spPr bwMode="auto">
          <a:xfrm>
            <a:off x="646113" y="2198688"/>
            <a:ext cx="120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tap water</a:t>
            </a:r>
          </a:p>
        </p:txBody>
      </p:sp>
      <p:sp>
        <p:nvSpPr>
          <p:cNvPr id="65768" name="Rectangle 232"/>
          <p:cNvSpPr>
            <a:spLocks noChangeArrowheads="1"/>
          </p:cNvSpPr>
          <p:nvPr/>
        </p:nvSpPr>
        <p:spPr bwMode="auto">
          <a:xfrm>
            <a:off x="2117725" y="3748088"/>
            <a:ext cx="1550988" cy="220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9" name="Rectangle 223"/>
          <p:cNvSpPr>
            <a:spLocks noChangeArrowheads="1"/>
          </p:cNvSpPr>
          <p:nvPr/>
        </p:nvSpPr>
        <p:spPr bwMode="auto">
          <a:xfrm>
            <a:off x="2105025" y="3811588"/>
            <a:ext cx="1565275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9" name="Text Box 233"/>
          <p:cNvSpPr txBox="1">
            <a:spLocks noChangeArrowheads="1"/>
          </p:cNvSpPr>
          <p:nvPr/>
        </p:nvSpPr>
        <p:spPr bwMode="auto">
          <a:xfrm>
            <a:off x="2028825" y="2198688"/>
            <a:ext cx="1754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20x concentrated waste</a:t>
            </a:r>
          </a:p>
        </p:txBody>
      </p:sp>
      <p:sp>
        <p:nvSpPr>
          <p:cNvPr id="65770" name="Text Box 234"/>
          <p:cNvSpPr txBox="1">
            <a:spLocks noChangeArrowheads="1"/>
          </p:cNvSpPr>
          <p:nvPr/>
        </p:nvSpPr>
        <p:spPr bwMode="auto">
          <a:xfrm>
            <a:off x="4025900" y="2198688"/>
            <a:ext cx="120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Aerate</a:t>
            </a:r>
          </a:p>
        </p:txBody>
      </p:sp>
      <p:sp>
        <p:nvSpPr>
          <p:cNvPr id="65771" name="Text Box 235"/>
          <p:cNvSpPr txBox="1">
            <a:spLocks noChangeArrowheads="1"/>
          </p:cNvSpPr>
          <p:nvPr/>
        </p:nvSpPr>
        <p:spPr bwMode="auto">
          <a:xfrm>
            <a:off x="5637213" y="2198688"/>
            <a:ext cx="120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Settle</a:t>
            </a:r>
          </a:p>
        </p:txBody>
      </p:sp>
      <p:sp>
        <p:nvSpPr>
          <p:cNvPr id="65772" name="Text Box 236"/>
          <p:cNvSpPr txBox="1">
            <a:spLocks noChangeArrowheads="1"/>
          </p:cNvSpPr>
          <p:nvPr/>
        </p:nvSpPr>
        <p:spPr bwMode="auto">
          <a:xfrm>
            <a:off x="7110413" y="2198688"/>
            <a:ext cx="1724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Discharge Clean Supernatant</a:t>
            </a:r>
          </a:p>
        </p:txBody>
      </p:sp>
      <p:sp>
        <p:nvSpPr>
          <p:cNvPr id="65773" name="Rectangle 237"/>
          <p:cNvSpPr>
            <a:spLocks noChangeArrowheads="1"/>
          </p:cNvSpPr>
          <p:nvPr/>
        </p:nvSpPr>
        <p:spPr bwMode="auto">
          <a:xfrm>
            <a:off x="7169150" y="3930650"/>
            <a:ext cx="1560513" cy="560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74" name="Rectangle 238"/>
          <p:cNvSpPr>
            <a:spLocks noChangeArrowheads="1"/>
          </p:cNvSpPr>
          <p:nvPr/>
        </p:nvSpPr>
        <p:spPr bwMode="auto">
          <a:xfrm>
            <a:off x="7165975" y="3775075"/>
            <a:ext cx="1560513" cy="71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775" name="Object 239"/>
          <p:cNvGraphicFramePr>
            <a:graphicFrameLocks noChangeAspect="1"/>
          </p:cNvGraphicFramePr>
          <p:nvPr/>
        </p:nvGraphicFramePr>
        <p:xfrm>
          <a:off x="2211388" y="5006975"/>
          <a:ext cx="11572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Photo Editor Photo" r:id="rId6" imgW="2685714" imgH="1952898" progId="MSPhotoEd.3">
                  <p:embed/>
                </p:oleObj>
              </mc:Choice>
              <mc:Fallback>
                <p:oleObj name="Photo Editor Photo" r:id="rId6" imgW="2685714" imgH="1952898" progId="MSPhotoEd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006975"/>
                        <a:ext cx="11572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776" name="Group 240"/>
          <p:cNvGrpSpPr>
            <a:grpSpLocks/>
          </p:cNvGrpSpPr>
          <p:nvPr/>
        </p:nvGrpSpPr>
        <p:grpSpPr bwMode="auto">
          <a:xfrm>
            <a:off x="3802063" y="4914900"/>
            <a:ext cx="1587500" cy="869950"/>
            <a:chOff x="3336" y="2692"/>
            <a:chExt cx="1000" cy="548"/>
          </a:xfrm>
        </p:grpSpPr>
        <p:sp>
          <p:nvSpPr>
            <p:cNvPr id="65777" name="AutoShape 241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G0" fmla="+- 1727 0 0"/>
                <a:gd name="G1" fmla="+- 21600 0 1727"/>
                <a:gd name="G2" fmla="*/ 1727 1 2"/>
                <a:gd name="G3" fmla="+- 21600 0 G2"/>
                <a:gd name="G4" fmla="+/ 1727 21600 2"/>
                <a:gd name="G5" fmla="+/ G1 0 2"/>
                <a:gd name="G6" fmla="*/ 21600 21600 1727"/>
                <a:gd name="G7" fmla="*/ G6 1 2"/>
                <a:gd name="G8" fmla="+- 21600 0 G7"/>
                <a:gd name="G9" fmla="*/ 21600 1 2"/>
                <a:gd name="G10" fmla="+- 1727 0 G9"/>
                <a:gd name="G11" fmla="?: G10 G8 0"/>
                <a:gd name="G12" fmla="?: G10 G7 21600"/>
                <a:gd name="T0" fmla="*/ 20736 w 21600"/>
                <a:gd name="T1" fmla="*/ 10800 h 21600"/>
                <a:gd name="T2" fmla="*/ 10800 w 21600"/>
                <a:gd name="T3" fmla="*/ 21600 h 21600"/>
                <a:gd name="T4" fmla="*/ 864 w 21600"/>
                <a:gd name="T5" fmla="*/ 10800 h 21600"/>
                <a:gd name="T6" fmla="*/ 10800 w 21600"/>
                <a:gd name="T7" fmla="*/ 0 h 21600"/>
                <a:gd name="T8" fmla="*/ 2664 w 21600"/>
                <a:gd name="T9" fmla="*/ 2664 h 21600"/>
                <a:gd name="T10" fmla="*/ 18936 w 21600"/>
                <a:gd name="T11" fmla="*/ 189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8" name="AutoShape 242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9" name="Oval 243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0" name="Rectangle 244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1" name="Rectangle 245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784" name="Group 248"/>
          <p:cNvGrpSpPr>
            <a:grpSpLocks/>
          </p:cNvGrpSpPr>
          <p:nvPr/>
        </p:nvGrpSpPr>
        <p:grpSpPr bwMode="auto">
          <a:xfrm>
            <a:off x="4306888" y="4727575"/>
            <a:ext cx="549275" cy="104775"/>
            <a:chOff x="2534" y="3883"/>
            <a:chExt cx="412" cy="132"/>
          </a:xfrm>
        </p:grpSpPr>
        <p:sp>
          <p:nvSpPr>
            <p:cNvPr id="65782" name="AutoShape 246"/>
            <p:cNvSpPr>
              <a:spLocks noChangeArrowheads="1"/>
            </p:cNvSpPr>
            <p:nvPr/>
          </p:nvSpPr>
          <p:spPr bwMode="auto">
            <a:xfrm>
              <a:off x="2534" y="3907"/>
              <a:ext cx="412" cy="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83" name="AutoShape 247"/>
            <p:cNvSpPr>
              <a:spLocks noChangeArrowheads="1"/>
            </p:cNvSpPr>
            <p:nvPr/>
          </p:nvSpPr>
          <p:spPr bwMode="auto">
            <a:xfrm>
              <a:off x="2723" y="3883"/>
              <a:ext cx="33" cy="1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798" name="Group 262"/>
          <p:cNvGrpSpPr>
            <a:grpSpLocks/>
          </p:cNvGrpSpPr>
          <p:nvPr/>
        </p:nvGrpSpPr>
        <p:grpSpPr bwMode="auto">
          <a:xfrm rot="-10800000">
            <a:off x="23813" y="4595813"/>
            <a:ext cx="369887" cy="466725"/>
            <a:chOff x="1621" y="1259"/>
            <a:chExt cx="402" cy="508"/>
          </a:xfrm>
        </p:grpSpPr>
        <p:sp>
          <p:nvSpPr>
            <p:cNvPr id="65799" name="Freeform 263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0" name="Freeform 264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1" name="Rectangle 265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2" name="Freeform 266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3" name="Picture 267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9514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804" name="Group 268"/>
          <p:cNvGrpSpPr>
            <a:grpSpLocks/>
          </p:cNvGrpSpPr>
          <p:nvPr/>
        </p:nvGrpSpPr>
        <p:grpSpPr bwMode="auto">
          <a:xfrm rot="10800000" flipH="1">
            <a:off x="8729663" y="4583113"/>
            <a:ext cx="369887" cy="466725"/>
            <a:chOff x="1621" y="1259"/>
            <a:chExt cx="402" cy="508"/>
          </a:xfrm>
        </p:grpSpPr>
        <p:sp>
          <p:nvSpPr>
            <p:cNvPr id="65805" name="Freeform 269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6" name="Freeform 270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7" name="Rectangle 271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8" name="Freeform 272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9" name="Picture 273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49260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Plant Flow Rate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HRT of approximately 6 hours</a:t>
            </a:r>
          </a:p>
          <a:p>
            <a:r>
              <a:rPr lang="en-US" altLang="en-US"/>
              <a:t>MLVSS (mixed liquor volatile suspended solids)</a:t>
            </a:r>
          </a:p>
          <a:p>
            <a:pPr lvl="1"/>
            <a:r>
              <a:rPr lang="en-US" altLang="en-US"/>
              <a:t>3000 mg/L using clarifier</a:t>
            </a:r>
          </a:p>
          <a:p>
            <a:r>
              <a:rPr lang="en-US" altLang="en-US"/>
              <a:t>4 L tank therefore ___ L/day (per plant)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46550" y="3776419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16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23938" y="5440363"/>
            <a:ext cx="714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 L/d * 6 weeks * 7 d/week * 8 plants = 5400 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1146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Suspended Solids Targets and Measurements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65350"/>
            <a:ext cx="7772400" cy="4427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Key to reactor success is keeping adequate MLVSS in the reactor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Solids retention time is approximately 10 days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Target MLVSS of approximately 3 g/L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reactor volume is 4 L then waste ___ g/day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Effluent concentration of solids needs to be very low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22421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002463" y="461406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 1.2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SBR Feed and Waste Volumes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752600"/>
            <a:ext cx="7772400" cy="4114800"/>
          </a:xfrm>
        </p:spPr>
        <p:txBody>
          <a:bodyPr/>
          <a:lstStyle/>
          <a:p>
            <a:r>
              <a:rPr lang="en-US" altLang="en-US" dirty="0"/>
              <a:t>What is the recycle volume?</a:t>
            </a:r>
          </a:p>
          <a:p>
            <a:r>
              <a:rPr lang="en-US" altLang="en-US" dirty="0"/>
              <a:t>What is the volume of waste (</a:t>
            </a:r>
            <a:r>
              <a:rPr lang="en-US" altLang="en-US" dirty="0" err="1"/>
              <a:t>tap+concentrate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What is the volume of tap water?</a:t>
            </a:r>
          </a:p>
          <a:p>
            <a:pPr lvl="1"/>
            <a:r>
              <a:rPr lang="en-US" altLang="en-US" dirty="0"/>
              <a:t>What is the volume of concentrated waste?</a:t>
            </a:r>
          </a:p>
        </p:txBody>
      </p:sp>
      <p:sp>
        <p:nvSpPr>
          <p:cNvPr id="87045" name="AutoShape 5" descr="Trellis"/>
          <p:cNvSpPr>
            <a:spLocks noChangeArrowheads="1"/>
          </p:cNvSpPr>
          <p:nvPr/>
        </p:nvSpPr>
        <p:spPr bwMode="auto">
          <a:xfrm>
            <a:off x="388938" y="471328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88938" y="470058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V="1">
            <a:off x="388938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2078038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3757613" y="4716463"/>
            <a:ext cx="1600200" cy="1219200"/>
            <a:chOff x="1680" y="3216"/>
            <a:chExt cx="1008" cy="768"/>
          </a:xfrm>
        </p:grpSpPr>
        <p:sp>
          <p:nvSpPr>
            <p:cNvPr id="87050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054" name="Group 14"/>
          <p:cNvGrpSpPr>
            <a:grpSpLocks/>
          </p:cNvGrpSpPr>
          <p:nvPr/>
        </p:nvGrpSpPr>
        <p:grpSpPr bwMode="auto">
          <a:xfrm>
            <a:off x="5430838" y="4714875"/>
            <a:ext cx="1600200" cy="1219200"/>
            <a:chOff x="4608" y="2976"/>
            <a:chExt cx="1008" cy="768"/>
          </a:xfrm>
        </p:grpSpPr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3910013" y="4868863"/>
            <a:ext cx="595312" cy="1014412"/>
            <a:chOff x="2929" y="2834"/>
            <a:chExt cx="375" cy="639"/>
          </a:xfrm>
        </p:grpSpPr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5" name="Oval 2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6" name="Oval 4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7" name="Oval 4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8" name="Oval 4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Oval 5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5" name="Oval 5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6" name="Oval 5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7" name="Oval 5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Oval 6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1" name="Oval 6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5" name="Oval 6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6" name="Oval 6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8" name="Oval 6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9" name="Oval 6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0" name="Oval 7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1" name="Oval 7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2" name="Oval 7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3" name="Oval 7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4" name="Oval 7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5" name="Oval 7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6" name="Oval 7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7" name="Oval 7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8" name="Oval 7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9" name="Oval 7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0" name="Oval 8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1" name="Oval 8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2" name="Oval 8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3" name="Oval 8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4" name="Oval 8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5" name="Oval 8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6" name="Oval 8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7" name="Oval 8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8" name="Oval 8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9" name="Oval 8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0" name="Oval 9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1" name="Oval 9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2" name="Oval 9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3" name="Oval 9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4" name="Oval 9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219575" y="60102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 h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411163" y="4830763"/>
            <a:ext cx="1560512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411163" y="5037138"/>
            <a:ext cx="1560512" cy="5603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38" name="AutoShape 98" descr="Trellis"/>
          <p:cNvSpPr>
            <a:spLocks noChangeArrowheads="1"/>
          </p:cNvSpPr>
          <p:nvPr/>
        </p:nvSpPr>
        <p:spPr bwMode="auto">
          <a:xfrm>
            <a:off x="2062163" y="471328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2062163" y="470058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0" name="Line 100"/>
          <p:cNvSpPr>
            <a:spLocks noChangeShapeType="1"/>
          </p:cNvSpPr>
          <p:nvPr/>
        </p:nvSpPr>
        <p:spPr bwMode="auto">
          <a:xfrm flipV="1">
            <a:off x="2062163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1" name="Line 101"/>
          <p:cNvSpPr>
            <a:spLocks noChangeShapeType="1"/>
          </p:cNvSpPr>
          <p:nvPr/>
        </p:nvSpPr>
        <p:spPr bwMode="auto">
          <a:xfrm flipV="1">
            <a:off x="3662363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2" name="Rectangle 102"/>
          <p:cNvSpPr>
            <a:spLocks noChangeArrowheads="1"/>
          </p:cNvSpPr>
          <p:nvPr/>
        </p:nvSpPr>
        <p:spPr bwMode="auto">
          <a:xfrm>
            <a:off x="2081213" y="5019675"/>
            <a:ext cx="1565275" cy="557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7143" name="Group 103"/>
          <p:cNvGrpSpPr>
            <a:grpSpLocks/>
          </p:cNvGrpSpPr>
          <p:nvPr/>
        </p:nvGrpSpPr>
        <p:grpSpPr bwMode="auto">
          <a:xfrm>
            <a:off x="7118350" y="4714875"/>
            <a:ext cx="1600200" cy="1219200"/>
            <a:chOff x="4608" y="2976"/>
            <a:chExt cx="1008" cy="768"/>
          </a:xfrm>
        </p:grpSpPr>
        <p:sp>
          <p:nvSpPr>
            <p:cNvPr id="87144" name="AutoShape 104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6" name="Line 106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7" name="Line 107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148" name="Rectangle 108"/>
          <p:cNvSpPr>
            <a:spLocks noChangeArrowheads="1"/>
          </p:cNvSpPr>
          <p:nvPr/>
        </p:nvSpPr>
        <p:spPr bwMode="auto">
          <a:xfrm>
            <a:off x="7145338" y="4846638"/>
            <a:ext cx="1550987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49" name="Rectangle 109"/>
          <p:cNvSpPr>
            <a:spLocks noChangeArrowheads="1"/>
          </p:cNvSpPr>
          <p:nvPr/>
        </p:nvSpPr>
        <p:spPr bwMode="auto">
          <a:xfrm>
            <a:off x="2093913" y="4821238"/>
            <a:ext cx="1550987" cy="220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0" name="Rectangle 110"/>
          <p:cNvSpPr>
            <a:spLocks noChangeArrowheads="1"/>
          </p:cNvSpPr>
          <p:nvPr/>
        </p:nvSpPr>
        <p:spPr bwMode="auto">
          <a:xfrm>
            <a:off x="2081213" y="4884738"/>
            <a:ext cx="1565275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1" name="Rectangle 111"/>
          <p:cNvSpPr>
            <a:spLocks noChangeArrowheads="1"/>
          </p:cNvSpPr>
          <p:nvPr/>
        </p:nvSpPr>
        <p:spPr bwMode="auto">
          <a:xfrm>
            <a:off x="7145338" y="5003800"/>
            <a:ext cx="1560512" cy="560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2" name="Rectangle 112"/>
          <p:cNvSpPr>
            <a:spLocks noChangeArrowheads="1"/>
          </p:cNvSpPr>
          <p:nvPr/>
        </p:nvSpPr>
        <p:spPr bwMode="auto">
          <a:xfrm>
            <a:off x="7142163" y="4848225"/>
            <a:ext cx="1560512" cy="71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7153" name="Group 113"/>
          <p:cNvGrpSpPr>
            <a:grpSpLocks/>
          </p:cNvGrpSpPr>
          <p:nvPr/>
        </p:nvGrpSpPr>
        <p:grpSpPr bwMode="auto">
          <a:xfrm>
            <a:off x="3778250" y="5988050"/>
            <a:ext cx="1587500" cy="869950"/>
            <a:chOff x="3336" y="2692"/>
            <a:chExt cx="1000" cy="548"/>
          </a:xfrm>
        </p:grpSpPr>
        <p:sp>
          <p:nvSpPr>
            <p:cNvPr id="87154" name="AutoShape 114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G0" fmla="+- 1727 0 0"/>
                <a:gd name="G1" fmla="+- 21600 0 1727"/>
                <a:gd name="G2" fmla="*/ 1727 1 2"/>
                <a:gd name="G3" fmla="+- 21600 0 G2"/>
                <a:gd name="G4" fmla="+/ 1727 21600 2"/>
                <a:gd name="G5" fmla="+/ G1 0 2"/>
                <a:gd name="G6" fmla="*/ 21600 21600 1727"/>
                <a:gd name="G7" fmla="*/ G6 1 2"/>
                <a:gd name="G8" fmla="+- 21600 0 G7"/>
                <a:gd name="G9" fmla="*/ 21600 1 2"/>
                <a:gd name="G10" fmla="+- 1727 0 G9"/>
                <a:gd name="G11" fmla="?: G10 G8 0"/>
                <a:gd name="G12" fmla="?: G10 G7 21600"/>
                <a:gd name="T0" fmla="*/ 20736 w 21600"/>
                <a:gd name="T1" fmla="*/ 10800 h 21600"/>
                <a:gd name="T2" fmla="*/ 10800 w 21600"/>
                <a:gd name="T3" fmla="*/ 21600 h 21600"/>
                <a:gd name="T4" fmla="*/ 864 w 21600"/>
                <a:gd name="T5" fmla="*/ 10800 h 21600"/>
                <a:gd name="T6" fmla="*/ 10800 w 21600"/>
                <a:gd name="T7" fmla="*/ 0 h 21600"/>
                <a:gd name="T8" fmla="*/ 2664 w 21600"/>
                <a:gd name="T9" fmla="*/ 2664 h 21600"/>
                <a:gd name="T10" fmla="*/ 18936 w 21600"/>
                <a:gd name="T11" fmla="*/ 189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5" name="AutoShape 115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6" name="Oval 116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7" name="Rectangle 117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8" name="Rectangle 118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159" name="Group 119"/>
          <p:cNvGrpSpPr>
            <a:grpSpLocks/>
          </p:cNvGrpSpPr>
          <p:nvPr/>
        </p:nvGrpSpPr>
        <p:grpSpPr bwMode="auto">
          <a:xfrm>
            <a:off x="4283075" y="5800725"/>
            <a:ext cx="549275" cy="104775"/>
            <a:chOff x="2534" y="3883"/>
            <a:chExt cx="412" cy="132"/>
          </a:xfrm>
        </p:grpSpPr>
        <p:sp>
          <p:nvSpPr>
            <p:cNvPr id="87160" name="AutoShape 120"/>
            <p:cNvSpPr>
              <a:spLocks noChangeArrowheads="1"/>
            </p:cNvSpPr>
            <p:nvPr/>
          </p:nvSpPr>
          <p:spPr bwMode="auto">
            <a:xfrm>
              <a:off x="2534" y="3907"/>
              <a:ext cx="412" cy="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61" name="AutoShape 121"/>
            <p:cNvSpPr>
              <a:spLocks noChangeArrowheads="1"/>
            </p:cNvSpPr>
            <p:nvPr/>
          </p:nvSpPr>
          <p:spPr bwMode="auto">
            <a:xfrm>
              <a:off x="2723" y="3883"/>
              <a:ext cx="33" cy="1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162" name="Group 122"/>
          <p:cNvGrpSpPr>
            <a:grpSpLocks/>
          </p:cNvGrpSpPr>
          <p:nvPr/>
        </p:nvGrpSpPr>
        <p:grpSpPr bwMode="auto">
          <a:xfrm rot="-10800000">
            <a:off x="0" y="5668963"/>
            <a:ext cx="369888" cy="466725"/>
            <a:chOff x="1621" y="1259"/>
            <a:chExt cx="402" cy="508"/>
          </a:xfrm>
        </p:grpSpPr>
        <p:sp>
          <p:nvSpPr>
            <p:cNvPr id="87163" name="Freeform 123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4" name="Freeform 124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5" name="Rectangle 125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6" name="Freeform 126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167" name="Group 127"/>
          <p:cNvGrpSpPr>
            <a:grpSpLocks/>
          </p:cNvGrpSpPr>
          <p:nvPr/>
        </p:nvGrpSpPr>
        <p:grpSpPr bwMode="auto">
          <a:xfrm rot="10800000" flipH="1">
            <a:off x="8705850" y="5656263"/>
            <a:ext cx="369888" cy="466725"/>
            <a:chOff x="1621" y="1259"/>
            <a:chExt cx="402" cy="508"/>
          </a:xfrm>
        </p:grpSpPr>
        <p:sp>
          <p:nvSpPr>
            <p:cNvPr id="87168" name="Freeform 128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9" name="Freeform 129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0" name="Rectangle 130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1" name="Freeform 131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172" name="Rectangle 132"/>
          <p:cNvSpPr>
            <a:spLocks noChangeArrowheads="1"/>
          </p:cNvSpPr>
          <p:nvPr/>
        </p:nvSpPr>
        <p:spPr bwMode="auto">
          <a:xfrm>
            <a:off x="3886200" y="4419600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X = 3 g/L</a:t>
            </a:r>
          </a:p>
        </p:txBody>
      </p:sp>
      <p:sp>
        <p:nvSpPr>
          <p:cNvPr id="87173" name="Rectangle 133"/>
          <p:cNvSpPr>
            <a:spLocks noChangeArrowheads="1"/>
          </p:cNvSpPr>
          <p:nvPr/>
        </p:nvSpPr>
        <p:spPr bwMode="auto">
          <a:xfrm>
            <a:off x="3962400" y="61722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 hr</a:t>
            </a:r>
          </a:p>
        </p:txBody>
      </p:sp>
      <p:sp>
        <p:nvSpPr>
          <p:cNvPr id="87174" name="Rectangle 134"/>
          <p:cNvSpPr>
            <a:spLocks noChangeArrowheads="1"/>
          </p:cNvSpPr>
          <p:nvPr/>
        </p:nvSpPr>
        <p:spPr bwMode="auto">
          <a:xfrm>
            <a:off x="2514600" y="5943600"/>
            <a:ext cx="5984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400"/>
              <a:t>4 L</a:t>
            </a:r>
          </a:p>
        </p:txBody>
      </p:sp>
      <p:sp>
        <p:nvSpPr>
          <p:cNvPr id="87175" name="Rectangle 135"/>
          <p:cNvSpPr>
            <a:spLocks noChangeArrowheads="1"/>
          </p:cNvSpPr>
          <p:nvPr/>
        </p:nvSpPr>
        <p:spPr bwMode="auto">
          <a:xfrm>
            <a:off x="5867400" y="59436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 hr</a:t>
            </a:r>
          </a:p>
        </p:txBody>
      </p:sp>
      <p:sp>
        <p:nvSpPr>
          <p:cNvPr id="87176" name="Rectangle 136"/>
          <p:cNvSpPr>
            <a:spLocks noChangeArrowheads="1"/>
          </p:cNvSpPr>
          <p:nvPr/>
        </p:nvSpPr>
        <p:spPr bwMode="auto">
          <a:xfrm>
            <a:off x="7239000" y="5029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X</a:t>
            </a:r>
            <a:r>
              <a:rPr lang="en-US" altLang="en-US" sz="2400" baseline="-25000"/>
              <a:t>r</a:t>
            </a:r>
            <a:r>
              <a:rPr lang="en-US" altLang="en-US" sz="2400"/>
              <a:t>=10 g/L</a:t>
            </a:r>
          </a:p>
        </p:txBody>
      </p:sp>
      <p:sp>
        <p:nvSpPr>
          <p:cNvPr id="87177" name="Rectangle 137"/>
          <p:cNvSpPr>
            <a:spLocks noChangeArrowheads="1"/>
          </p:cNvSpPr>
          <p:nvPr/>
        </p:nvSpPr>
        <p:spPr bwMode="auto">
          <a:xfrm>
            <a:off x="6400800" y="3810000"/>
            <a:ext cx="1676400" cy="152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78" name="Rectangle 138"/>
          <p:cNvSpPr>
            <a:spLocks noChangeArrowheads="1"/>
          </p:cNvSpPr>
          <p:nvPr/>
        </p:nvSpPr>
        <p:spPr bwMode="auto">
          <a:xfrm>
            <a:off x="7696200" y="4419600"/>
            <a:ext cx="1447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79" name="Text Box 139"/>
          <p:cNvSpPr txBox="1">
            <a:spLocks noChangeArrowheads="1"/>
          </p:cNvSpPr>
          <p:nvPr/>
        </p:nvSpPr>
        <p:spPr bwMode="auto">
          <a:xfrm>
            <a:off x="6232525" y="18192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1.2 L</a:t>
            </a:r>
          </a:p>
        </p:txBody>
      </p:sp>
      <p:sp>
        <p:nvSpPr>
          <p:cNvPr id="87180" name="Text Box 140"/>
          <p:cNvSpPr txBox="1">
            <a:spLocks noChangeArrowheads="1"/>
          </p:cNvSpPr>
          <p:nvPr/>
        </p:nvSpPr>
        <p:spPr bwMode="auto">
          <a:xfrm>
            <a:off x="6172200" y="26670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2.8 L</a:t>
            </a:r>
          </a:p>
        </p:txBody>
      </p:sp>
      <p:sp>
        <p:nvSpPr>
          <p:cNvPr id="87181" name="Text Box 141"/>
          <p:cNvSpPr txBox="1">
            <a:spLocks noChangeArrowheads="1"/>
          </p:cNvSpPr>
          <p:nvPr/>
        </p:nvSpPr>
        <p:spPr bwMode="auto">
          <a:xfrm>
            <a:off x="7843838" y="3886200"/>
            <a:ext cx="1300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140 mL</a:t>
            </a:r>
          </a:p>
        </p:txBody>
      </p:sp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6477000" y="3367088"/>
            <a:ext cx="111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2.66 L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5791200" y="2286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84" name="Line 144"/>
          <p:cNvSpPr>
            <a:spLocks noChangeShapeType="1"/>
          </p:cNvSpPr>
          <p:nvPr/>
        </p:nvSpPr>
        <p:spPr bwMode="auto">
          <a:xfrm>
            <a:off x="5867400" y="3124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85" name="Line 145"/>
          <p:cNvSpPr>
            <a:spLocks noChangeShapeType="1"/>
          </p:cNvSpPr>
          <p:nvPr/>
        </p:nvSpPr>
        <p:spPr bwMode="auto">
          <a:xfrm flipV="1">
            <a:off x="5181600" y="4648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86" name="Text Box 146"/>
          <p:cNvSpPr txBox="1">
            <a:spLocks noChangeArrowheads="1"/>
          </p:cNvSpPr>
          <p:nvPr/>
        </p:nvSpPr>
        <p:spPr bwMode="auto">
          <a:xfrm>
            <a:off x="5486400" y="4343400"/>
            <a:ext cx="80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12 g</a:t>
            </a:r>
          </a:p>
        </p:txBody>
      </p:sp>
      <p:sp>
        <p:nvSpPr>
          <p:cNvPr id="87187" name="Line 147"/>
          <p:cNvSpPr>
            <a:spLocks noChangeShapeType="1"/>
          </p:cNvSpPr>
          <p:nvPr/>
        </p:nvSpPr>
        <p:spPr bwMode="auto">
          <a:xfrm>
            <a:off x="5638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79" grpId="0" build="p" autoUpdateAnimBg="0"/>
      <p:bldP spid="87180" grpId="0" build="p" autoUpdateAnimBg="0"/>
      <p:bldP spid="87181" grpId="0" build="p" autoUpdateAnimBg="0"/>
      <p:bldP spid="87182" grpId="0" build="p" autoUpdateAnimBg="0"/>
      <p:bldP spid="8718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77813"/>
            <a:ext cx="5670550" cy="1143000"/>
          </a:xfrm>
        </p:spPr>
        <p:txBody>
          <a:bodyPr/>
          <a:lstStyle/>
          <a:p>
            <a:r>
              <a:rPr lang="en-US" altLang="en-US"/>
              <a:t>SBR States and Exit Decision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899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4170363" algn="l"/>
              </a:tabLst>
            </a:pPr>
            <a:r>
              <a:rPr lang="en-US" altLang="en-US"/>
              <a:t> 	State	Exit decision variable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41413" y="50022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Drain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41413" y="4418013"/>
            <a:ext cx="992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Settle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41413" y="3249613"/>
            <a:ext cx="2295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Fill with waste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41413" y="2665413"/>
            <a:ext cx="227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Fill with water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829175" y="3822700"/>
            <a:ext cx="370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 or O</a:t>
            </a:r>
            <a:r>
              <a:rPr lang="en-US" altLang="en-US" baseline="-25000">
                <a:solidFill>
                  <a:schemeClr val="accent4"/>
                </a:solidFill>
              </a:rPr>
              <a:t>2</a:t>
            </a:r>
            <a:r>
              <a:rPr lang="en-US" altLang="en-US">
                <a:solidFill>
                  <a:schemeClr val="accent4"/>
                </a:solidFill>
              </a:rPr>
              <a:t> consumption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829175" y="4994275"/>
            <a:ext cx="301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Tank depth or Time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829175" y="3236913"/>
            <a:ext cx="355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 (peristaltic pump)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829175" y="2652713"/>
            <a:ext cx="179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Tank depth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141413" y="3833813"/>
            <a:ext cx="113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Aerate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829175" y="4408488"/>
            <a:ext cx="93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</a:t>
            </a:r>
          </a:p>
        </p:txBody>
      </p:sp>
      <p:grpSp>
        <p:nvGrpSpPr>
          <p:cNvPr id="45073" name="Group 17"/>
          <p:cNvGrpSpPr>
            <a:grpSpLocks/>
          </p:cNvGrpSpPr>
          <p:nvPr/>
        </p:nvGrpSpPr>
        <p:grpSpPr bwMode="auto">
          <a:xfrm rot="-10800000">
            <a:off x="7940675" y="2687638"/>
            <a:ext cx="369888" cy="466725"/>
            <a:chOff x="1621" y="1259"/>
            <a:chExt cx="402" cy="508"/>
          </a:xfrm>
        </p:grpSpPr>
        <p:sp>
          <p:nvSpPr>
            <p:cNvPr id="45074" name="Freeform 18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5867400" y="128588"/>
            <a:ext cx="3276600" cy="1085850"/>
            <a:chOff x="358" y="0"/>
            <a:chExt cx="4822" cy="1597"/>
          </a:xfrm>
        </p:grpSpPr>
        <p:sp>
          <p:nvSpPr>
            <p:cNvPr id="45079" name="AutoShape 23" descr="Trellis"/>
            <p:cNvSpPr>
              <a:spLocks noChangeArrowheads="1"/>
            </p:cNvSpPr>
            <p:nvPr/>
          </p:nvSpPr>
          <p:spPr bwMode="auto">
            <a:xfrm>
              <a:off x="565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565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65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462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083" name="Group 27"/>
            <p:cNvGrpSpPr>
              <a:grpSpLocks/>
            </p:cNvGrpSpPr>
            <p:nvPr/>
          </p:nvGrpSpPr>
          <p:grpSpPr bwMode="auto">
            <a:xfrm>
              <a:off x="2355" y="238"/>
              <a:ext cx="850" cy="648"/>
              <a:chOff x="1680" y="3216"/>
              <a:chExt cx="1008" cy="768"/>
            </a:xfrm>
          </p:grpSpPr>
          <p:sp>
            <p:nvSpPr>
              <p:cNvPr id="45084" name="AutoShape 28" descr="Large confetti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768"/>
              </a:xfrm>
              <a:prstGeom prst="roundRect">
                <a:avLst>
                  <a:gd name="adj" fmla="val 12500"/>
                </a:avLst>
              </a:prstGeom>
              <a:pattFill prst="lgConfetti">
                <a:fgClr>
                  <a:schemeClr val="accent2"/>
                </a:fgClr>
                <a:bgClr>
                  <a:schemeClr val="hlink"/>
                </a:bgClr>
              </a:patt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5" name="Rectangle 2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flipV="1">
                <a:off x="1680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8" name="Group 32"/>
            <p:cNvGrpSpPr>
              <a:grpSpLocks/>
            </p:cNvGrpSpPr>
            <p:nvPr/>
          </p:nvGrpSpPr>
          <p:grpSpPr bwMode="auto">
            <a:xfrm>
              <a:off x="3244" y="237"/>
              <a:ext cx="850" cy="648"/>
              <a:chOff x="4608" y="2976"/>
              <a:chExt cx="1008" cy="768"/>
            </a:xfrm>
          </p:grpSpPr>
          <p:sp>
            <p:nvSpPr>
              <p:cNvPr id="45089" name="AutoShape 3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0" name="Rectangle 34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2" name="Line 36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2436" y="319"/>
              <a:ext cx="316" cy="539"/>
              <a:chOff x="2929" y="2834"/>
              <a:chExt cx="375" cy="639"/>
            </a:xfrm>
          </p:grpSpPr>
          <p:sp>
            <p:nvSpPr>
              <p:cNvPr id="45094" name="Oval 38"/>
              <p:cNvSpPr>
                <a:spLocks noChangeArrowheads="1"/>
              </p:cNvSpPr>
              <p:nvPr/>
            </p:nvSpPr>
            <p:spPr bwMode="auto">
              <a:xfrm>
                <a:off x="2969" y="3352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Oval 39"/>
              <p:cNvSpPr>
                <a:spLocks noChangeArrowheads="1"/>
              </p:cNvSpPr>
              <p:nvPr/>
            </p:nvSpPr>
            <p:spPr bwMode="auto">
              <a:xfrm>
                <a:off x="2980" y="339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Oval 40"/>
              <p:cNvSpPr>
                <a:spLocks noChangeArrowheads="1"/>
              </p:cNvSpPr>
              <p:nvPr/>
            </p:nvSpPr>
            <p:spPr bwMode="auto">
              <a:xfrm>
                <a:off x="3014" y="3442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Oval 41"/>
              <p:cNvSpPr>
                <a:spLocks noChangeArrowheads="1"/>
              </p:cNvSpPr>
              <p:nvPr/>
            </p:nvSpPr>
            <p:spPr bwMode="auto">
              <a:xfrm>
                <a:off x="3048" y="3408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3081" y="343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Oval 43"/>
              <p:cNvSpPr>
                <a:spLocks noChangeArrowheads="1"/>
              </p:cNvSpPr>
              <p:nvPr/>
            </p:nvSpPr>
            <p:spPr bwMode="auto">
              <a:xfrm>
                <a:off x="3115" y="338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0" name="Oval 44"/>
              <p:cNvSpPr>
                <a:spLocks noChangeArrowheads="1"/>
              </p:cNvSpPr>
              <p:nvPr/>
            </p:nvSpPr>
            <p:spPr bwMode="auto">
              <a:xfrm>
                <a:off x="3098" y="334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Oval 45"/>
              <p:cNvSpPr>
                <a:spLocks noChangeArrowheads="1"/>
              </p:cNvSpPr>
              <p:nvPr/>
            </p:nvSpPr>
            <p:spPr bwMode="auto">
              <a:xfrm>
                <a:off x="3031" y="33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3014" y="333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3" name="Oval 47"/>
              <p:cNvSpPr>
                <a:spLocks noChangeArrowheads="1"/>
              </p:cNvSpPr>
              <p:nvPr/>
            </p:nvSpPr>
            <p:spPr bwMode="auto">
              <a:xfrm>
                <a:off x="3070" y="330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4" name="Oval 48"/>
              <p:cNvSpPr>
                <a:spLocks noChangeArrowheads="1"/>
              </p:cNvSpPr>
              <p:nvPr/>
            </p:nvSpPr>
            <p:spPr bwMode="auto">
              <a:xfrm>
                <a:off x="3126" y="33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Oval 49"/>
              <p:cNvSpPr>
                <a:spLocks noChangeArrowheads="1"/>
              </p:cNvSpPr>
              <p:nvPr/>
            </p:nvSpPr>
            <p:spPr bwMode="auto">
              <a:xfrm>
                <a:off x="3183" y="3301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Oval 50"/>
              <p:cNvSpPr>
                <a:spLocks noChangeArrowheads="1"/>
              </p:cNvSpPr>
              <p:nvPr/>
            </p:nvSpPr>
            <p:spPr bwMode="auto">
              <a:xfrm>
                <a:off x="3138" y="3256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Oval 51"/>
              <p:cNvSpPr>
                <a:spLocks noChangeArrowheads="1"/>
              </p:cNvSpPr>
              <p:nvPr/>
            </p:nvSpPr>
            <p:spPr bwMode="auto">
              <a:xfrm>
                <a:off x="3042" y="3279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Oval 52"/>
              <p:cNvSpPr>
                <a:spLocks noChangeArrowheads="1"/>
              </p:cNvSpPr>
              <p:nvPr/>
            </p:nvSpPr>
            <p:spPr bwMode="auto">
              <a:xfrm>
                <a:off x="2952" y="330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Oval 53"/>
              <p:cNvSpPr>
                <a:spLocks noChangeArrowheads="1"/>
              </p:cNvSpPr>
              <p:nvPr/>
            </p:nvSpPr>
            <p:spPr bwMode="auto">
              <a:xfrm>
                <a:off x="2997" y="329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Oval 54"/>
              <p:cNvSpPr>
                <a:spLocks noChangeArrowheads="1"/>
              </p:cNvSpPr>
              <p:nvPr/>
            </p:nvSpPr>
            <p:spPr bwMode="auto">
              <a:xfrm>
                <a:off x="3042" y="325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Oval 55"/>
              <p:cNvSpPr>
                <a:spLocks noChangeArrowheads="1"/>
              </p:cNvSpPr>
              <p:nvPr/>
            </p:nvSpPr>
            <p:spPr bwMode="auto">
              <a:xfrm>
                <a:off x="3087" y="325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Oval 56"/>
              <p:cNvSpPr>
                <a:spLocks noChangeArrowheads="1"/>
              </p:cNvSpPr>
              <p:nvPr/>
            </p:nvSpPr>
            <p:spPr bwMode="auto">
              <a:xfrm>
                <a:off x="2974" y="326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Oval 57"/>
              <p:cNvSpPr>
                <a:spLocks noChangeArrowheads="1"/>
              </p:cNvSpPr>
              <p:nvPr/>
            </p:nvSpPr>
            <p:spPr bwMode="auto">
              <a:xfrm>
                <a:off x="2941" y="325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Oval 58"/>
              <p:cNvSpPr>
                <a:spLocks noChangeArrowheads="1"/>
              </p:cNvSpPr>
              <p:nvPr/>
            </p:nvSpPr>
            <p:spPr bwMode="auto">
              <a:xfrm>
                <a:off x="2969" y="321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Oval 59"/>
              <p:cNvSpPr>
                <a:spLocks noChangeArrowheads="1"/>
              </p:cNvSpPr>
              <p:nvPr/>
            </p:nvSpPr>
            <p:spPr bwMode="auto">
              <a:xfrm>
                <a:off x="2997" y="320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6" name="Oval 60"/>
              <p:cNvSpPr>
                <a:spLocks noChangeArrowheads="1"/>
              </p:cNvSpPr>
              <p:nvPr/>
            </p:nvSpPr>
            <p:spPr bwMode="auto">
              <a:xfrm>
                <a:off x="2929" y="33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Oval 61"/>
              <p:cNvSpPr>
                <a:spLocks noChangeArrowheads="1"/>
              </p:cNvSpPr>
              <p:nvPr/>
            </p:nvSpPr>
            <p:spPr bwMode="auto">
              <a:xfrm>
                <a:off x="3053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Oval 62"/>
              <p:cNvSpPr>
                <a:spLocks noChangeArrowheads="1"/>
              </p:cNvSpPr>
              <p:nvPr/>
            </p:nvSpPr>
            <p:spPr bwMode="auto">
              <a:xfrm>
                <a:off x="3177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Oval 63"/>
              <p:cNvSpPr>
                <a:spLocks noChangeArrowheads="1"/>
              </p:cNvSpPr>
              <p:nvPr/>
            </p:nvSpPr>
            <p:spPr bwMode="auto">
              <a:xfrm>
                <a:off x="3126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0" name="Oval 64"/>
              <p:cNvSpPr>
                <a:spLocks noChangeArrowheads="1"/>
              </p:cNvSpPr>
              <p:nvPr/>
            </p:nvSpPr>
            <p:spPr bwMode="auto">
              <a:xfrm>
                <a:off x="3076" y="31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Oval 65"/>
              <p:cNvSpPr>
                <a:spLocks noChangeArrowheads="1"/>
              </p:cNvSpPr>
              <p:nvPr/>
            </p:nvSpPr>
            <p:spPr bwMode="auto">
              <a:xfrm>
                <a:off x="3025" y="319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2" name="Oval 66"/>
              <p:cNvSpPr>
                <a:spLocks noChangeArrowheads="1"/>
              </p:cNvSpPr>
              <p:nvPr/>
            </p:nvSpPr>
            <p:spPr bwMode="auto">
              <a:xfrm>
                <a:off x="2974" y="313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3" name="Oval 67"/>
              <p:cNvSpPr>
                <a:spLocks noChangeArrowheads="1"/>
              </p:cNvSpPr>
              <p:nvPr/>
            </p:nvSpPr>
            <p:spPr bwMode="auto">
              <a:xfrm>
                <a:off x="3008" y="316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4" name="Oval 68"/>
              <p:cNvSpPr>
                <a:spLocks noChangeArrowheads="1"/>
              </p:cNvSpPr>
              <p:nvPr/>
            </p:nvSpPr>
            <p:spPr bwMode="auto">
              <a:xfrm>
                <a:off x="3042" y="313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5" name="Oval 69"/>
              <p:cNvSpPr>
                <a:spLocks noChangeArrowheads="1"/>
              </p:cNvSpPr>
              <p:nvPr/>
            </p:nvSpPr>
            <p:spPr bwMode="auto">
              <a:xfrm>
                <a:off x="3126" y="317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6" name="Oval 70"/>
              <p:cNvSpPr>
                <a:spLocks noChangeArrowheads="1"/>
              </p:cNvSpPr>
              <p:nvPr/>
            </p:nvSpPr>
            <p:spPr bwMode="auto">
              <a:xfrm>
                <a:off x="3211" y="317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7" name="Oval 71"/>
              <p:cNvSpPr>
                <a:spLocks noChangeArrowheads="1"/>
              </p:cNvSpPr>
              <p:nvPr/>
            </p:nvSpPr>
            <p:spPr bwMode="auto">
              <a:xfrm>
                <a:off x="3171" y="313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8" name="Oval 72"/>
              <p:cNvSpPr>
                <a:spLocks noChangeArrowheads="1"/>
              </p:cNvSpPr>
              <p:nvPr/>
            </p:nvSpPr>
            <p:spPr bwMode="auto">
              <a:xfrm>
                <a:off x="3132" y="312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9" name="Oval 73"/>
              <p:cNvSpPr>
                <a:spLocks noChangeArrowheads="1"/>
              </p:cNvSpPr>
              <p:nvPr/>
            </p:nvSpPr>
            <p:spPr bwMode="auto">
              <a:xfrm>
                <a:off x="3070" y="311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0" name="Oval 74"/>
              <p:cNvSpPr>
                <a:spLocks noChangeArrowheads="1"/>
              </p:cNvSpPr>
              <p:nvPr/>
            </p:nvSpPr>
            <p:spPr bwMode="auto">
              <a:xfrm>
                <a:off x="3008" y="312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1" name="Oval 75"/>
              <p:cNvSpPr>
                <a:spLocks noChangeArrowheads="1"/>
              </p:cNvSpPr>
              <p:nvPr/>
            </p:nvSpPr>
            <p:spPr bwMode="auto">
              <a:xfrm>
                <a:off x="2946" y="309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2" name="Oval 76"/>
              <p:cNvSpPr>
                <a:spLocks noChangeArrowheads="1"/>
              </p:cNvSpPr>
              <p:nvPr/>
            </p:nvSpPr>
            <p:spPr bwMode="auto">
              <a:xfrm>
                <a:off x="3014" y="308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3" name="Oval 77"/>
              <p:cNvSpPr>
                <a:spLocks noChangeArrowheads="1"/>
              </p:cNvSpPr>
              <p:nvPr/>
            </p:nvSpPr>
            <p:spPr bwMode="auto">
              <a:xfrm>
                <a:off x="3070" y="308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4" name="Oval 78"/>
              <p:cNvSpPr>
                <a:spLocks noChangeArrowheads="1"/>
              </p:cNvSpPr>
              <p:nvPr/>
            </p:nvSpPr>
            <p:spPr bwMode="auto">
              <a:xfrm>
                <a:off x="3126" y="307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Oval 79"/>
              <p:cNvSpPr>
                <a:spLocks noChangeArrowheads="1"/>
              </p:cNvSpPr>
              <p:nvPr/>
            </p:nvSpPr>
            <p:spPr bwMode="auto">
              <a:xfrm>
                <a:off x="3183" y="308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6" name="Oval 80"/>
              <p:cNvSpPr>
                <a:spLocks noChangeArrowheads="1"/>
              </p:cNvSpPr>
              <p:nvPr/>
            </p:nvSpPr>
            <p:spPr bwMode="auto">
              <a:xfrm>
                <a:off x="3239" y="310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Oval 81"/>
              <p:cNvSpPr>
                <a:spLocks noChangeArrowheads="1"/>
              </p:cNvSpPr>
              <p:nvPr/>
            </p:nvSpPr>
            <p:spPr bwMode="auto">
              <a:xfrm>
                <a:off x="3149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Oval 82"/>
              <p:cNvSpPr>
                <a:spLocks noChangeArrowheads="1"/>
              </p:cNvSpPr>
              <p:nvPr/>
            </p:nvSpPr>
            <p:spPr bwMode="auto">
              <a:xfrm>
                <a:off x="3053" y="304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Oval 83"/>
              <p:cNvSpPr>
                <a:spLocks noChangeArrowheads="1"/>
              </p:cNvSpPr>
              <p:nvPr/>
            </p:nvSpPr>
            <p:spPr bwMode="auto">
              <a:xfrm>
                <a:off x="3053" y="301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Oval 84"/>
              <p:cNvSpPr>
                <a:spLocks noChangeArrowheads="1"/>
              </p:cNvSpPr>
              <p:nvPr/>
            </p:nvSpPr>
            <p:spPr bwMode="auto">
              <a:xfrm>
                <a:off x="3098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Oval 85"/>
              <p:cNvSpPr>
                <a:spLocks noChangeArrowheads="1"/>
              </p:cNvSpPr>
              <p:nvPr/>
            </p:nvSpPr>
            <p:spPr bwMode="auto">
              <a:xfrm>
                <a:off x="2986" y="302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2" name="Oval 86"/>
              <p:cNvSpPr>
                <a:spLocks noChangeArrowheads="1"/>
              </p:cNvSpPr>
              <p:nvPr/>
            </p:nvSpPr>
            <p:spPr bwMode="auto">
              <a:xfrm>
                <a:off x="2952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Oval 87"/>
              <p:cNvSpPr>
                <a:spLocks noChangeArrowheads="1"/>
              </p:cNvSpPr>
              <p:nvPr/>
            </p:nvSpPr>
            <p:spPr bwMode="auto">
              <a:xfrm>
                <a:off x="2980" y="297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4" name="Oval 88"/>
              <p:cNvSpPr>
                <a:spLocks noChangeArrowheads="1"/>
              </p:cNvSpPr>
              <p:nvPr/>
            </p:nvSpPr>
            <p:spPr bwMode="auto">
              <a:xfrm>
                <a:off x="3008" y="296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Oval 89"/>
              <p:cNvSpPr>
                <a:spLocks noChangeArrowheads="1"/>
              </p:cNvSpPr>
              <p:nvPr/>
            </p:nvSpPr>
            <p:spPr bwMode="auto">
              <a:xfrm>
                <a:off x="3064" y="298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6" name="Oval 90"/>
              <p:cNvSpPr>
                <a:spLocks noChangeArrowheads="1"/>
              </p:cNvSpPr>
              <p:nvPr/>
            </p:nvSpPr>
            <p:spPr bwMode="auto">
              <a:xfrm>
                <a:off x="3188" y="298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Oval 91"/>
              <p:cNvSpPr>
                <a:spLocks noChangeArrowheads="1"/>
              </p:cNvSpPr>
              <p:nvPr/>
            </p:nvSpPr>
            <p:spPr bwMode="auto">
              <a:xfrm>
                <a:off x="3138" y="2986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8" name="Oval 92"/>
              <p:cNvSpPr>
                <a:spLocks noChangeArrowheads="1"/>
              </p:cNvSpPr>
              <p:nvPr/>
            </p:nvSpPr>
            <p:spPr bwMode="auto">
              <a:xfrm>
                <a:off x="3087" y="293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Oval 93"/>
              <p:cNvSpPr>
                <a:spLocks noChangeArrowheads="1"/>
              </p:cNvSpPr>
              <p:nvPr/>
            </p:nvSpPr>
            <p:spPr bwMode="auto">
              <a:xfrm>
                <a:off x="3036" y="295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0" name="Oval 94"/>
              <p:cNvSpPr>
                <a:spLocks noChangeArrowheads="1"/>
              </p:cNvSpPr>
              <p:nvPr/>
            </p:nvSpPr>
            <p:spPr bwMode="auto">
              <a:xfrm>
                <a:off x="2986" y="289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1" name="Oval 95"/>
              <p:cNvSpPr>
                <a:spLocks noChangeArrowheads="1"/>
              </p:cNvSpPr>
              <p:nvPr/>
            </p:nvSpPr>
            <p:spPr bwMode="auto">
              <a:xfrm>
                <a:off x="3019" y="292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2" name="Oval 96"/>
              <p:cNvSpPr>
                <a:spLocks noChangeArrowheads="1"/>
              </p:cNvSpPr>
              <p:nvPr/>
            </p:nvSpPr>
            <p:spPr bwMode="auto">
              <a:xfrm>
                <a:off x="3053" y="289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3" name="Oval 97"/>
              <p:cNvSpPr>
                <a:spLocks noChangeArrowheads="1"/>
              </p:cNvSpPr>
              <p:nvPr/>
            </p:nvSpPr>
            <p:spPr bwMode="auto">
              <a:xfrm>
                <a:off x="3138" y="2941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4" name="Oval 98"/>
              <p:cNvSpPr>
                <a:spLocks noChangeArrowheads="1"/>
              </p:cNvSpPr>
              <p:nvPr/>
            </p:nvSpPr>
            <p:spPr bwMode="auto">
              <a:xfrm>
                <a:off x="3222" y="29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5" name="Oval 99"/>
              <p:cNvSpPr>
                <a:spLocks noChangeArrowheads="1"/>
              </p:cNvSpPr>
              <p:nvPr/>
            </p:nvSpPr>
            <p:spPr bwMode="auto">
              <a:xfrm>
                <a:off x="3183" y="2902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6" name="Oval 100"/>
              <p:cNvSpPr>
                <a:spLocks noChangeArrowheads="1"/>
              </p:cNvSpPr>
              <p:nvPr/>
            </p:nvSpPr>
            <p:spPr bwMode="auto">
              <a:xfrm>
                <a:off x="3143" y="2891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7" name="Oval 101"/>
              <p:cNvSpPr>
                <a:spLocks noChangeArrowheads="1"/>
              </p:cNvSpPr>
              <p:nvPr/>
            </p:nvSpPr>
            <p:spPr bwMode="auto">
              <a:xfrm>
                <a:off x="3081" y="287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8" name="Oval 102"/>
              <p:cNvSpPr>
                <a:spLocks noChangeArrowheads="1"/>
              </p:cNvSpPr>
              <p:nvPr/>
            </p:nvSpPr>
            <p:spPr bwMode="auto">
              <a:xfrm>
                <a:off x="3019" y="2891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9" name="Oval 103"/>
              <p:cNvSpPr>
                <a:spLocks noChangeArrowheads="1"/>
              </p:cNvSpPr>
              <p:nvPr/>
            </p:nvSpPr>
            <p:spPr bwMode="auto">
              <a:xfrm>
                <a:off x="2958" y="285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0" name="Oval 104"/>
              <p:cNvSpPr>
                <a:spLocks noChangeArrowheads="1"/>
              </p:cNvSpPr>
              <p:nvPr/>
            </p:nvSpPr>
            <p:spPr bwMode="auto">
              <a:xfrm>
                <a:off x="3025" y="284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1" name="Oval 105"/>
              <p:cNvSpPr>
                <a:spLocks noChangeArrowheads="1"/>
              </p:cNvSpPr>
              <p:nvPr/>
            </p:nvSpPr>
            <p:spPr bwMode="auto">
              <a:xfrm>
                <a:off x="3081" y="285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2" name="Oval 106"/>
              <p:cNvSpPr>
                <a:spLocks noChangeArrowheads="1"/>
              </p:cNvSpPr>
              <p:nvPr/>
            </p:nvSpPr>
            <p:spPr bwMode="auto">
              <a:xfrm>
                <a:off x="3138" y="2834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3" name="Oval 107"/>
              <p:cNvSpPr>
                <a:spLocks noChangeArrowheads="1"/>
              </p:cNvSpPr>
              <p:nvPr/>
            </p:nvSpPr>
            <p:spPr bwMode="auto">
              <a:xfrm>
                <a:off x="3194" y="285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4" name="Oval 108"/>
              <p:cNvSpPr>
                <a:spLocks noChangeArrowheads="1"/>
              </p:cNvSpPr>
              <p:nvPr/>
            </p:nvSpPr>
            <p:spPr bwMode="auto">
              <a:xfrm>
                <a:off x="3250" y="28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5" name="Oval 109"/>
              <p:cNvSpPr>
                <a:spLocks noChangeArrowheads="1"/>
              </p:cNvSpPr>
              <p:nvPr/>
            </p:nvSpPr>
            <p:spPr bwMode="auto">
              <a:xfrm>
                <a:off x="3250" y="303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6" name="Oval 110"/>
              <p:cNvSpPr>
                <a:spLocks noChangeArrowheads="1"/>
              </p:cNvSpPr>
              <p:nvPr/>
            </p:nvSpPr>
            <p:spPr bwMode="auto">
              <a:xfrm>
                <a:off x="3272" y="295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7" name="Oval 111"/>
              <p:cNvSpPr>
                <a:spLocks noChangeArrowheads="1"/>
              </p:cNvSpPr>
              <p:nvPr/>
            </p:nvSpPr>
            <p:spPr bwMode="auto">
              <a:xfrm>
                <a:off x="3211" y="3048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8" name="Oval 112"/>
              <p:cNvSpPr>
                <a:spLocks noChangeArrowheads="1"/>
              </p:cNvSpPr>
              <p:nvPr/>
            </p:nvSpPr>
            <p:spPr bwMode="auto">
              <a:xfrm>
                <a:off x="3149" y="3144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45169" name="Object 113"/>
            <p:cNvGraphicFramePr>
              <a:graphicFrameLocks noChangeAspect="1"/>
            </p:cNvGraphicFramePr>
            <p:nvPr/>
          </p:nvGraphicFramePr>
          <p:xfrm>
            <a:off x="2889" y="0"/>
            <a:ext cx="2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5" name="Equation" r:id="rId4" imgW="533160" imgH="368280" progId="Equation.DSMT4">
                    <p:embed/>
                  </p:oleObj>
                </mc:Choice>
                <mc:Fallback>
                  <p:oleObj name="Equation" r:id="rId4" imgW="533160" imgH="36828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0"/>
                          <a:ext cx="2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0" name="Line 114"/>
            <p:cNvSpPr>
              <a:spLocks noChangeShapeType="1"/>
            </p:cNvSpPr>
            <p:nvPr/>
          </p:nvSpPr>
          <p:spPr bwMode="auto">
            <a:xfrm flipV="1">
              <a:off x="3002" y="197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1" name="Text Box 115"/>
            <p:cNvSpPr txBox="1">
              <a:spLocks noChangeArrowheads="1"/>
            </p:cNvSpPr>
            <p:nvPr/>
          </p:nvSpPr>
          <p:spPr bwMode="auto">
            <a:xfrm>
              <a:off x="2601" y="924"/>
              <a:ext cx="831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4 h</a:t>
              </a:r>
            </a:p>
          </p:txBody>
        </p:sp>
        <p:sp>
          <p:nvSpPr>
            <p:cNvPr id="45172" name="Text Box 116"/>
            <p:cNvSpPr txBox="1">
              <a:spLocks noChangeArrowheads="1"/>
            </p:cNvSpPr>
            <p:nvPr/>
          </p:nvSpPr>
          <p:spPr bwMode="auto">
            <a:xfrm>
              <a:off x="2764" y="313"/>
              <a:ext cx="27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400"/>
            </a:p>
          </p:txBody>
        </p:sp>
        <p:sp>
          <p:nvSpPr>
            <p:cNvPr id="45173" name="Text Box 117"/>
            <p:cNvSpPr txBox="1">
              <a:spLocks noChangeArrowheads="1"/>
            </p:cNvSpPr>
            <p:nvPr/>
          </p:nvSpPr>
          <p:spPr bwMode="auto">
            <a:xfrm>
              <a:off x="2407" y="600"/>
              <a:ext cx="27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400"/>
            </a:p>
          </p:txBody>
        </p:sp>
        <p:sp>
          <p:nvSpPr>
            <p:cNvPr id="45174" name="Rectangle 118"/>
            <p:cNvSpPr>
              <a:spLocks noChangeArrowheads="1"/>
            </p:cNvSpPr>
            <p:nvPr/>
          </p:nvSpPr>
          <p:spPr bwMode="auto">
            <a:xfrm>
              <a:off x="576" y="299"/>
              <a:ext cx="830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75" name="Rectangle 119"/>
            <p:cNvSpPr>
              <a:spLocks noChangeArrowheads="1"/>
            </p:cNvSpPr>
            <p:nvPr/>
          </p:nvSpPr>
          <p:spPr bwMode="auto">
            <a:xfrm>
              <a:off x="576" y="408"/>
              <a:ext cx="830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76" name="AutoShape 120" descr="Trellis"/>
            <p:cNvSpPr>
              <a:spLocks noChangeArrowheads="1"/>
            </p:cNvSpPr>
            <p:nvPr/>
          </p:nvSpPr>
          <p:spPr bwMode="auto">
            <a:xfrm>
              <a:off x="1454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7" name="Rectangle 121"/>
            <p:cNvSpPr>
              <a:spLocks noChangeArrowheads="1"/>
            </p:cNvSpPr>
            <p:nvPr/>
          </p:nvSpPr>
          <p:spPr bwMode="auto">
            <a:xfrm>
              <a:off x="1454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8" name="Line 122"/>
            <p:cNvSpPr>
              <a:spLocks noChangeShapeType="1"/>
            </p:cNvSpPr>
            <p:nvPr/>
          </p:nvSpPr>
          <p:spPr bwMode="auto">
            <a:xfrm flipV="1">
              <a:off x="145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9" name="Line 123"/>
            <p:cNvSpPr>
              <a:spLocks noChangeShapeType="1"/>
            </p:cNvSpPr>
            <p:nvPr/>
          </p:nvSpPr>
          <p:spPr bwMode="auto">
            <a:xfrm flipV="1">
              <a:off x="230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80" name="Rectangle 124"/>
            <p:cNvSpPr>
              <a:spLocks noChangeArrowheads="1"/>
            </p:cNvSpPr>
            <p:nvPr/>
          </p:nvSpPr>
          <p:spPr bwMode="auto">
            <a:xfrm>
              <a:off x="1464" y="399"/>
              <a:ext cx="832" cy="2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181" name="Group 125"/>
            <p:cNvGrpSpPr>
              <a:grpSpLocks/>
            </p:cNvGrpSpPr>
            <p:nvPr/>
          </p:nvGrpSpPr>
          <p:grpSpPr bwMode="auto">
            <a:xfrm>
              <a:off x="4140" y="237"/>
              <a:ext cx="851" cy="648"/>
              <a:chOff x="4608" y="2976"/>
              <a:chExt cx="1008" cy="768"/>
            </a:xfrm>
          </p:grpSpPr>
          <p:sp>
            <p:nvSpPr>
              <p:cNvPr id="45182" name="AutoShape 126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3" name="Rectangle 127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4" name="Line 128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5" name="Line 129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86" name="Rectangle 130"/>
            <p:cNvSpPr>
              <a:spLocks noChangeArrowheads="1"/>
            </p:cNvSpPr>
            <p:nvPr/>
          </p:nvSpPr>
          <p:spPr bwMode="auto">
            <a:xfrm>
              <a:off x="4155" y="307"/>
              <a:ext cx="824" cy="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7" name="Rectangle 131"/>
            <p:cNvSpPr>
              <a:spLocks noChangeArrowheads="1"/>
            </p:cNvSpPr>
            <p:nvPr/>
          </p:nvSpPr>
          <p:spPr bwMode="auto">
            <a:xfrm>
              <a:off x="1471" y="294"/>
              <a:ext cx="824" cy="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8" name="Rectangle 132"/>
            <p:cNvSpPr>
              <a:spLocks noChangeArrowheads="1"/>
            </p:cNvSpPr>
            <p:nvPr/>
          </p:nvSpPr>
          <p:spPr bwMode="auto">
            <a:xfrm>
              <a:off x="1464" y="327"/>
              <a:ext cx="832" cy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9" name="Rectangle 133"/>
            <p:cNvSpPr>
              <a:spLocks noChangeArrowheads="1"/>
            </p:cNvSpPr>
            <p:nvPr/>
          </p:nvSpPr>
          <p:spPr bwMode="auto">
            <a:xfrm>
              <a:off x="4155" y="391"/>
              <a:ext cx="829" cy="29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90" name="Rectangle 134"/>
            <p:cNvSpPr>
              <a:spLocks noChangeArrowheads="1"/>
            </p:cNvSpPr>
            <p:nvPr/>
          </p:nvSpPr>
          <p:spPr bwMode="auto">
            <a:xfrm>
              <a:off x="4153" y="308"/>
              <a:ext cx="829" cy="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191" name="Object 135"/>
            <p:cNvGraphicFramePr>
              <a:graphicFrameLocks noChangeAspect="1"/>
            </p:cNvGraphicFramePr>
            <p:nvPr/>
          </p:nvGraphicFramePr>
          <p:xfrm>
            <a:off x="1520" y="962"/>
            <a:ext cx="61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6" name="Photo Editor Photo" r:id="rId6" imgW="2685714" imgH="1952898" progId="MSPhotoEd.3">
                    <p:embed/>
                  </p:oleObj>
                </mc:Choice>
                <mc:Fallback>
                  <p:oleObj name="Photo Editor Photo" r:id="rId6" imgW="2685714" imgH="1952898" progId="MSPhotoEd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962"/>
                          <a:ext cx="61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CFEB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92" name="Group 136"/>
            <p:cNvGrpSpPr>
              <a:grpSpLocks/>
            </p:cNvGrpSpPr>
            <p:nvPr/>
          </p:nvGrpSpPr>
          <p:grpSpPr bwMode="auto">
            <a:xfrm>
              <a:off x="2366" y="914"/>
              <a:ext cx="843" cy="462"/>
              <a:chOff x="3336" y="2692"/>
              <a:chExt cx="1000" cy="548"/>
            </a:xfrm>
          </p:grpSpPr>
          <p:sp>
            <p:nvSpPr>
              <p:cNvPr id="45193" name="AutoShape 137"/>
              <p:cNvSpPr>
                <a:spLocks noChangeArrowheads="1"/>
              </p:cNvSpPr>
              <p:nvPr/>
            </p:nvSpPr>
            <p:spPr bwMode="auto">
              <a:xfrm flipV="1">
                <a:off x="3336" y="2800"/>
                <a:ext cx="1000" cy="392"/>
              </a:xfrm>
              <a:custGeom>
                <a:avLst/>
                <a:gdLst>
                  <a:gd name="G0" fmla="+- 1727 0 0"/>
                  <a:gd name="G1" fmla="+- 21600 0 1727"/>
                  <a:gd name="G2" fmla="*/ 1727 1 2"/>
                  <a:gd name="G3" fmla="+- 21600 0 G2"/>
                  <a:gd name="G4" fmla="+/ 1727 21600 2"/>
                  <a:gd name="G5" fmla="+/ G1 0 2"/>
                  <a:gd name="G6" fmla="*/ 21600 21600 1727"/>
                  <a:gd name="G7" fmla="*/ G6 1 2"/>
                  <a:gd name="G8" fmla="+- 21600 0 G7"/>
                  <a:gd name="G9" fmla="*/ 21600 1 2"/>
                  <a:gd name="G10" fmla="+- 1727 0 G9"/>
                  <a:gd name="G11" fmla="?: G10 G8 0"/>
                  <a:gd name="G12" fmla="?: G10 G7 21600"/>
                  <a:gd name="T0" fmla="*/ 20736 w 21600"/>
                  <a:gd name="T1" fmla="*/ 10800 h 21600"/>
                  <a:gd name="T2" fmla="*/ 10800 w 21600"/>
                  <a:gd name="T3" fmla="*/ 21600 h 21600"/>
                  <a:gd name="T4" fmla="*/ 864 w 21600"/>
                  <a:gd name="T5" fmla="*/ 10800 h 21600"/>
                  <a:gd name="T6" fmla="*/ 10800 w 21600"/>
                  <a:gd name="T7" fmla="*/ 0 h 21600"/>
                  <a:gd name="T8" fmla="*/ 2664 w 21600"/>
                  <a:gd name="T9" fmla="*/ 2664 h 21600"/>
                  <a:gd name="T10" fmla="*/ 18936 w 21600"/>
                  <a:gd name="T11" fmla="*/ 189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27" y="21600"/>
                    </a:lnTo>
                    <a:lnTo>
                      <a:pt x="198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4" name="AutoShape 138"/>
              <p:cNvSpPr>
                <a:spLocks noChangeArrowheads="1"/>
              </p:cNvSpPr>
              <p:nvPr/>
            </p:nvSpPr>
            <p:spPr bwMode="auto">
              <a:xfrm>
                <a:off x="3396" y="2692"/>
                <a:ext cx="872" cy="7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Oval 139"/>
              <p:cNvSpPr>
                <a:spLocks noChangeArrowheads="1"/>
              </p:cNvSpPr>
              <p:nvPr/>
            </p:nvSpPr>
            <p:spPr bwMode="auto">
              <a:xfrm>
                <a:off x="3928" y="2912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6" name="Rectangle 140"/>
              <p:cNvSpPr>
                <a:spLocks noChangeArrowheads="1"/>
              </p:cNvSpPr>
              <p:nvPr/>
            </p:nvSpPr>
            <p:spPr bwMode="auto">
              <a:xfrm>
                <a:off x="3432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7" name="Rectangle 141"/>
              <p:cNvSpPr>
                <a:spLocks noChangeArrowheads="1"/>
              </p:cNvSpPr>
              <p:nvPr/>
            </p:nvSpPr>
            <p:spPr bwMode="auto">
              <a:xfrm>
                <a:off x="4144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98" name="Group 142"/>
            <p:cNvGrpSpPr>
              <a:grpSpLocks/>
            </p:cNvGrpSpPr>
            <p:nvPr/>
          </p:nvGrpSpPr>
          <p:grpSpPr bwMode="auto">
            <a:xfrm>
              <a:off x="2634" y="814"/>
              <a:ext cx="292" cy="56"/>
              <a:chOff x="2534" y="3883"/>
              <a:chExt cx="412" cy="132"/>
            </a:xfrm>
          </p:grpSpPr>
          <p:sp>
            <p:nvSpPr>
              <p:cNvPr id="45199" name="AutoShape 143"/>
              <p:cNvSpPr>
                <a:spLocks noChangeArrowheads="1"/>
              </p:cNvSpPr>
              <p:nvPr/>
            </p:nvSpPr>
            <p:spPr bwMode="auto">
              <a:xfrm>
                <a:off x="2534" y="3907"/>
                <a:ext cx="412" cy="83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200" name="AutoShape 144"/>
              <p:cNvSpPr>
                <a:spLocks noChangeArrowheads="1"/>
              </p:cNvSpPr>
              <p:nvPr/>
            </p:nvSpPr>
            <p:spPr bwMode="auto">
              <a:xfrm>
                <a:off x="2723" y="3883"/>
                <a:ext cx="33" cy="13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201" name="Group 145"/>
            <p:cNvGrpSpPr>
              <a:grpSpLocks/>
            </p:cNvGrpSpPr>
            <p:nvPr/>
          </p:nvGrpSpPr>
          <p:grpSpPr bwMode="auto">
            <a:xfrm rot="-10800000">
              <a:off x="358" y="744"/>
              <a:ext cx="197" cy="248"/>
              <a:chOff x="1621" y="1259"/>
              <a:chExt cx="402" cy="508"/>
            </a:xfrm>
          </p:grpSpPr>
          <p:sp>
            <p:nvSpPr>
              <p:cNvPr id="45202" name="Freeform 146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3" name="Freeform 147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4" name="Rectangle 148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5" name="Freeform 149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45206" name="Picture 150" descr="solenoidvalve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933"/>
              <a:ext cx="297" cy="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207" name="Group 151"/>
            <p:cNvGrpSpPr>
              <a:grpSpLocks/>
            </p:cNvGrpSpPr>
            <p:nvPr/>
          </p:nvGrpSpPr>
          <p:grpSpPr bwMode="auto">
            <a:xfrm rot="10800000" flipH="1">
              <a:off x="4984" y="737"/>
              <a:ext cx="196" cy="248"/>
              <a:chOff x="1621" y="1259"/>
              <a:chExt cx="402" cy="508"/>
            </a:xfrm>
          </p:grpSpPr>
          <p:sp>
            <p:nvSpPr>
              <p:cNvPr id="45208" name="Freeform 152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9" name="Freeform 153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0" name="Rectangle 154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1" name="Freeform 155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45212" name="Picture 156" descr="solenoidvalve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919"/>
              <a:ext cx="298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utoUpdateAnimBg="0"/>
      <p:bldP spid="45065" grpId="0" autoUpdateAnimBg="0"/>
      <p:bldP spid="45066" grpId="0" autoUpdateAnimBg="0"/>
      <p:bldP spid="45067" grpId="0" autoUpdateAnimBg="0"/>
      <p:bldP spid="450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Synthetic Feed Composition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3049588" y="1806575"/>
          <a:ext cx="5789612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Worksheet" r:id="rId4" imgW="4991269" imgH="4352796" progId="Excel.Sheet.8">
                  <p:embed/>
                </p:oleObj>
              </mc:Choice>
              <mc:Fallback>
                <p:oleObj name="Worksheet" r:id="rId4" imgW="4991269" imgH="435279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806575"/>
                        <a:ext cx="5789612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09600" y="3187700"/>
            <a:ext cx="214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Organic carbon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Nitrogen 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460500" y="529748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Metals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54000" y="402907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Phosphate and pH</a:t>
            </a:r>
          </a:p>
        </p:txBody>
      </p:sp>
      <p:sp>
        <p:nvSpPr>
          <p:cNvPr id="112648" name="AutoShape 8"/>
          <p:cNvSpPr>
            <a:spLocks/>
          </p:cNvSpPr>
          <p:nvPr/>
        </p:nvSpPr>
        <p:spPr bwMode="auto">
          <a:xfrm>
            <a:off x="2743200" y="2819400"/>
            <a:ext cx="228600" cy="987425"/>
          </a:xfrm>
          <a:prstGeom prst="leftBrace">
            <a:avLst>
              <a:gd name="adj1" fmla="val 359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49" name="AutoShape 9"/>
          <p:cNvSpPr>
            <a:spLocks/>
          </p:cNvSpPr>
          <p:nvPr/>
        </p:nvSpPr>
        <p:spPr bwMode="auto">
          <a:xfrm>
            <a:off x="2743200" y="3810000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0" name="AutoShape 10"/>
          <p:cNvSpPr>
            <a:spLocks/>
          </p:cNvSpPr>
          <p:nvPr/>
        </p:nvSpPr>
        <p:spPr bwMode="auto">
          <a:xfrm>
            <a:off x="2717800" y="4054475"/>
            <a:ext cx="228600" cy="508000"/>
          </a:xfrm>
          <a:prstGeom prst="leftBrace">
            <a:avLst>
              <a:gd name="adj1" fmla="val 1851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1" name="AutoShape 11"/>
          <p:cNvSpPr>
            <a:spLocks/>
          </p:cNvSpPr>
          <p:nvPr/>
        </p:nvSpPr>
        <p:spPr bwMode="auto">
          <a:xfrm>
            <a:off x="2743200" y="4843463"/>
            <a:ext cx="301625" cy="2014537"/>
          </a:xfrm>
          <a:prstGeom prst="leftBrace">
            <a:avLst>
              <a:gd name="adj1" fmla="val 5565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609600" y="3581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6096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76238" y="4483100"/>
            <a:ext cx="216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1460500" y="5678488"/>
            <a:ext cx="925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77788" y="4953000"/>
            <a:ext cx="1106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Stock 2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1000x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H="1">
            <a:off x="0" y="4813300"/>
            <a:ext cx="304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593725" y="2163763"/>
            <a:ext cx="199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Stock 1 (100x)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refrigerator</a:t>
            </a:r>
          </a:p>
        </p:txBody>
      </p:sp>
      <p:sp>
        <p:nvSpPr>
          <p:cNvPr id="112659" name="AutoShape 19"/>
          <p:cNvSpPr>
            <a:spLocks/>
          </p:cNvSpPr>
          <p:nvPr/>
        </p:nvSpPr>
        <p:spPr bwMode="auto">
          <a:xfrm>
            <a:off x="2692400" y="4557713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60" name="Freeform 20"/>
          <p:cNvSpPr>
            <a:spLocks/>
          </p:cNvSpPr>
          <p:nvPr/>
        </p:nvSpPr>
        <p:spPr bwMode="auto">
          <a:xfrm>
            <a:off x="2589213" y="3400425"/>
            <a:ext cx="187325" cy="1290638"/>
          </a:xfrm>
          <a:custGeom>
            <a:avLst/>
            <a:gdLst>
              <a:gd name="T0" fmla="*/ 0 w 118"/>
              <a:gd name="T1" fmla="*/ 16 h 813"/>
              <a:gd name="T2" fmla="*/ 113 w 118"/>
              <a:gd name="T3" fmla="*/ 113 h 813"/>
              <a:gd name="T4" fmla="*/ 32 w 118"/>
              <a:gd name="T5" fmla="*/ 697 h 813"/>
              <a:gd name="T6" fmla="*/ 97 w 118"/>
              <a:gd name="T7" fmla="*/ 81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813">
                <a:moveTo>
                  <a:pt x="0" y="16"/>
                </a:moveTo>
                <a:cubicBezTo>
                  <a:pt x="19" y="32"/>
                  <a:pt x="108" y="0"/>
                  <a:pt x="113" y="113"/>
                </a:cubicBezTo>
                <a:cubicBezTo>
                  <a:pt x="118" y="226"/>
                  <a:pt x="35" y="581"/>
                  <a:pt x="32" y="697"/>
                </a:cubicBezTo>
                <a:cubicBezTo>
                  <a:pt x="29" y="813"/>
                  <a:pt x="84" y="787"/>
                  <a:pt x="97" y="81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 flipH="1">
            <a:off x="0" y="6092825"/>
            <a:ext cx="304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163513" y="6035675"/>
            <a:ext cx="1106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</a:rPr>
              <a:t>Stock 3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1000x</a:t>
            </a:r>
          </a:p>
        </p:txBody>
      </p:sp>
      <p:grpSp>
        <p:nvGrpSpPr>
          <p:cNvPr id="112668" name="Group 28"/>
          <p:cNvGrpSpPr>
            <a:grpSpLocks/>
          </p:cNvGrpSpPr>
          <p:nvPr/>
        </p:nvGrpSpPr>
        <p:grpSpPr bwMode="auto">
          <a:xfrm>
            <a:off x="0" y="6858000"/>
            <a:ext cx="9144000" cy="2005013"/>
            <a:chOff x="0" y="3057"/>
            <a:chExt cx="5760" cy="1263"/>
          </a:xfrm>
        </p:grpSpPr>
        <p:sp>
          <p:nvSpPr>
            <p:cNvPr id="112667" name="Rectangle 27"/>
            <p:cNvSpPr>
              <a:spLocks noChangeArrowheads="1"/>
            </p:cNvSpPr>
            <p:nvPr/>
          </p:nvSpPr>
          <p:spPr bwMode="auto">
            <a:xfrm>
              <a:off x="0" y="3057"/>
              <a:ext cx="5760" cy="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665" name="Text Box 25"/>
            <p:cNvSpPr txBox="1">
              <a:spLocks noChangeArrowheads="1"/>
            </p:cNvSpPr>
            <p:nvPr/>
          </p:nvSpPr>
          <p:spPr bwMode="auto">
            <a:xfrm>
              <a:off x="1680" y="3360"/>
              <a:ext cx="30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Not necessary for plant operation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81481E-6 L 0.0 -0.28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 autoUpdateAnimBg="0"/>
      <p:bldP spid="112645" grpId="0" build="p" autoUpdateAnimBg="0"/>
      <p:bldP spid="112646" grpId="0" build="p" autoUpdateAnimBg="0"/>
      <p:bldP spid="1126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Excreta Disposal:</a:t>
            </a:r>
            <a:br>
              <a:rPr lang="en-US" altLang="en-US"/>
            </a:br>
            <a:r>
              <a:rPr lang="en-US" altLang="en-US"/>
              <a:t>Land Application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When population densities were low excreta disposal was an individual problem. 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As cities grew it was no longer possible for individuals to practice “direct land application.”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Before 1800 city residents placed “night soil” in buckets along streets and workers emptied the waste into “</a:t>
            </a:r>
            <a:r>
              <a:rPr lang="en-US" altLang="en-US" sz="2800" dirty="0" err="1"/>
              <a:t>honeywagon</a:t>
            </a:r>
            <a:r>
              <a:rPr lang="en-US" altLang="en-US" sz="2800" dirty="0"/>
              <a:t>” tanks. 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waste was transported to rural areas for disposal on farm land.  The </a:t>
            </a:r>
            <a:r>
              <a:rPr lang="en-US" altLang="en-US" sz="2800" dirty="0" err="1"/>
              <a:t>honeywagon</a:t>
            </a:r>
            <a:r>
              <a:rPr lang="en-US" altLang="en-US" sz="2800" dirty="0"/>
              <a:t> system preserved the essential feature of land application of the waste.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69584" y="5770929"/>
            <a:ext cx="22542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Nutrient Recycle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936259" y="6239242"/>
            <a:ext cx="2189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4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Feed Characteristics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Completely soluble at feed concentration</a:t>
            </a:r>
          </a:p>
          <a:p>
            <a:r>
              <a:rPr lang="en-US" altLang="en-US"/>
              <a:t>325 mg/L COD (Chemical Oxygen Demand)</a:t>
            </a:r>
          </a:p>
          <a:p>
            <a:r>
              <a:rPr lang="en-US" altLang="en-US"/>
              <a:t>40.9 mg/L nitrogen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Feed Lines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will happen if the organic feed line holds a high concentration of organics at room temperature for several weeks?</a:t>
            </a:r>
          </a:p>
          <a:p>
            <a:r>
              <a:rPr lang="en-US" altLang="en-US"/>
              <a:t>Why might this be a problem? _____________________</a:t>
            </a:r>
          </a:p>
          <a:p>
            <a:r>
              <a:rPr lang="en-US" altLang="en-US"/>
              <a:t>How can you solve this problem? _____________________________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41619" y="3735754"/>
            <a:ext cx="435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Clog the tubes and the valves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41619" y="4756882"/>
            <a:ext cx="561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Purge organic feed line with tap water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979488" y="5932488"/>
            <a:ext cx="5611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necessary for 1 week of operation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13" grpId="0" build="p" autoUpdateAnimBg="0"/>
      <p:bldP spid="94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Dissolved Oxygen Control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3277" y="1534319"/>
            <a:ext cx="7772400" cy="4419600"/>
          </a:xfrm>
        </p:spPr>
        <p:txBody>
          <a:bodyPr/>
          <a:lstStyle/>
          <a:p>
            <a:r>
              <a:rPr lang="en-US" altLang="en-US" dirty="0"/>
              <a:t>Suppose the fill cycle just ended</a:t>
            </a:r>
          </a:p>
          <a:p>
            <a:r>
              <a:rPr lang="en-US" altLang="en-US" dirty="0"/>
              <a:t>How could you set the initial aeration rate?</a:t>
            </a:r>
          </a:p>
          <a:p>
            <a:r>
              <a:rPr lang="en-US" altLang="en-US" dirty="0"/>
              <a:t>How could you correct the aeration rate?</a:t>
            </a:r>
          </a:p>
          <a:p>
            <a:r>
              <a:rPr lang="en-US" altLang="en-US" dirty="0"/>
              <a:t>What are some potential control strategies?</a:t>
            </a:r>
          </a:p>
          <a:p>
            <a:pPr lvl="1"/>
            <a:r>
              <a:rPr lang="en-US" altLang="en-US" dirty="0"/>
              <a:t>_____________________</a:t>
            </a:r>
          </a:p>
          <a:p>
            <a:pPr lvl="1"/>
            <a:r>
              <a:rPr lang="en-US" altLang="en-US" dirty="0"/>
              <a:t>_______________________</a:t>
            </a:r>
          </a:p>
          <a:p>
            <a:pPr lvl="1"/>
            <a:r>
              <a:rPr lang="en-US" altLang="en-US" dirty="0"/>
              <a:t>________________________________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01042" y="4931264"/>
            <a:ext cx="3367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4"/>
                </a:solidFill>
              </a:rPr>
              <a:t>Aerate at constant rate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69292" y="5351952"/>
            <a:ext cx="516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On/Off aeration based on DO level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491517" y="5809152"/>
            <a:ext cx="536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Variable aeration based on DO level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57200" y="6328264"/>
            <a:ext cx="7631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On-off controller is available as an external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/>
      <p:bldP spid="88069" grpId="0"/>
      <p:bldP spid="880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Constraints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 peristaltic pump</a:t>
            </a:r>
          </a:p>
          <a:p>
            <a:pPr>
              <a:lnSpc>
                <a:spcPct val="90000"/>
              </a:lnSpc>
            </a:pPr>
            <a:r>
              <a:rPr lang="en-US" altLang="en-US"/>
              <a:t>6-24 V devices (Valves, stirrer)</a:t>
            </a:r>
          </a:p>
          <a:p>
            <a:pPr>
              <a:lnSpc>
                <a:spcPct val="90000"/>
              </a:lnSpc>
            </a:pPr>
            <a:r>
              <a:rPr lang="en-US" altLang="en-US"/>
              <a:t>1-110 V device can be turned on and off using a 24 V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110 V device can be controlled by a 24 V control that also controls a valve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1 pH sensor, 1 DO sensor, 4 pressure sensors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Week’s Objectives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Build a sequencing batch reactor that includes: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Aeration	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Cycled valve in air line using accumulator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Stirring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Automated Empty/Fill-Dilute cycle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Configured sensors, set points, rules, and states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This Week’s Objectives (continued)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/>
              <a:t>Add the DO probe</a:t>
            </a:r>
          </a:p>
          <a:p>
            <a:r>
              <a:rPr lang="en-US" altLang="en-US"/>
              <a:t>Run Plant in automatic mode</a:t>
            </a:r>
          </a:p>
          <a:p>
            <a:r>
              <a:rPr lang="en-US" altLang="en-US"/>
              <a:t>Run your plant with fake synthetic waste!</a:t>
            </a:r>
          </a:p>
          <a:p>
            <a:r>
              <a:rPr lang="en-US" altLang="en-US"/>
              <a:t>Manually add sodium sulfite to mimic oxygen demand and see how your plant responds to low oxygen levels</a:t>
            </a:r>
          </a:p>
          <a:p>
            <a:r>
              <a:rPr lang="en-US" altLang="en-US"/>
              <a:t>Eliminate all leaks!</a:t>
            </a:r>
          </a:p>
          <a:p>
            <a:r>
              <a:rPr lang="en-US" altLang="en-US"/>
              <a:t>Ready for waste Wednesday after break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Duty Cycle Function</a:t>
            </a:r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1143000" y="2133600"/>
            <a:ext cx="5867400" cy="2781300"/>
            <a:chOff x="720" y="1344"/>
            <a:chExt cx="3696" cy="1752"/>
          </a:xfrm>
        </p:grpSpPr>
        <p:sp>
          <p:nvSpPr>
            <p:cNvPr id="226308" name="Line 4"/>
            <p:cNvSpPr>
              <a:spLocks noChangeShapeType="1"/>
            </p:cNvSpPr>
            <p:nvPr/>
          </p:nvSpPr>
          <p:spPr bwMode="auto">
            <a:xfrm>
              <a:off x="720" y="3096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 rot="16200000" flipV="1">
              <a:off x="-156" y="2220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6310" name="Freeform 6"/>
          <p:cNvSpPr>
            <a:spLocks/>
          </p:cNvSpPr>
          <p:nvPr/>
        </p:nvSpPr>
        <p:spPr bwMode="auto">
          <a:xfrm>
            <a:off x="1143000" y="3048000"/>
            <a:ext cx="2286000" cy="1828800"/>
          </a:xfrm>
          <a:custGeom>
            <a:avLst/>
            <a:gdLst>
              <a:gd name="T0" fmla="*/ 0 w 1440"/>
              <a:gd name="T1" fmla="*/ 1152 h 1152"/>
              <a:gd name="T2" fmla="*/ 0 w 1440"/>
              <a:gd name="T3" fmla="*/ 0 h 1152"/>
              <a:gd name="T4" fmla="*/ 960 w 1440"/>
              <a:gd name="T5" fmla="*/ 0 h 1152"/>
              <a:gd name="T6" fmla="*/ 960 w 1440"/>
              <a:gd name="T7" fmla="*/ 1152 h 1152"/>
              <a:gd name="T8" fmla="*/ 1440 w 1440"/>
              <a:gd name="T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1152">
                <a:moveTo>
                  <a:pt x="0" y="1152"/>
                </a:moveTo>
                <a:lnTo>
                  <a:pt x="0" y="0"/>
                </a:lnTo>
                <a:lnTo>
                  <a:pt x="960" y="0"/>
                </a:lnTo>
                <a:lnTo>
                  <a:pt x="960" y="1152"/>
                </a:lnTo>
                <a:lnTo>
                  <a:pt x="1440" y="1152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1" name="Freeform 7"/>
          <p:cNvSpPr>
            <a:spLocks/>
          </p:cNvSpPr>
          <p:nvPr/>
        </p:nvSpPr>
        <p:spPr bwMode="auto">
          <a:xfrm>
            <a:off x="3429000" y="3048000"/>
            <a:ext cx="2286000" cy="1828800"/>
          </a:xfrm>
          <a:custGeom>
            <a:avLst/>
            <a:gdLst>
              <a:gd name="T0" fmla="*/ 0 w 1440"/>
              <a:gd name="T1" fmla="*/ 1152 h 1152"/>
              <a:gd name="T2" fmla="*/ 0 w 1440"/>
              <a:gd name="T3" fmla="*/ 0 h 1152"/>
              <a:gd name="T4" fmla="*/ 960 w 1440"/>
              <a:gd name="T5" fmla="*/ 0 h 1152"/>
              <a:gd name="T6" fmla="*/ 960 w 1440"/>
              <a:gd name="T7" fmla="*/ 1152 h 1152"/>
              <a:gd name="T8" fmla="*/ 1440 w 1440"/>
              <a:gd name="T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1152">
                <a:moveTo>
                  <a:pt x="0" y="1152"/>
                </a:moveTo>
                <a:lnTo>
                  <a:pt x="0" y="0"/>
                </a:lnTo>
                <a:lnTo>
                  <a:pt x="960" y="0"/>
                </a:lnTo>
                <a:lnTo>
                  <a:pt x="960" y="1152"/>
                </a:lnTo>
                <a:lnTo>
                  <a:pt x="1440" y="1152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276600" y="4953000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228600" y="1828800"/>
            <a:ext cx="850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\\enviro\enviro\Software\Process Controller methods\math functions\duty cycle.vi</a:t>
            </a:r>
          </a:p>
        </p:txBody>
      </p:sp>
      <p:pic>
        <p:nvPicPr>
          <p:cNvPr id="2263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9" t="40625" r="39375" b="50000"/>
          <a:stretch>
            <a:fillRect/>
          </a:stretch>
        </p:blipFill>
        <p:spPr bwMode="auto">
          <a:xfrm>
            <a:off x="5562600" y="3581400"/>
            <a:ext cx="327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1219200" y="3124200"/>
            <a:ext cx="125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 time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 rot="-5400000">
            <a:off x="2343150" y="3600450"/>
            <a:ext cx="131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off time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5257800" y="2743200"/>
            <a:ext cx="139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 value</a:t>
            </a:r>
          </a:p>
        </p:txBody>
      </p:sp>
      <p:sp>
        <p:nvSpPr>
          <p:cNvPr id="226318" name="Line 14"/>
          <p:cNvSpPr>
            <a:spLocks noChangeShapeType="1"/>
          </p:cNvSpPr>
          <p:nvPr/>
        </p:nvSpPr>
        <p:spPr bwMode="auto">
          <a:xfrm flipH="1">
            <a:off x="5029200" y="3048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304800" y="5715000"/>
            <a:ext cx="843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could you set up the process controller to measure oxygen uptake rate using this code?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1447800" y="2362200"/>
            <a:ext cx="724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“on value” could also be calculated!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Checklist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981200"/>
            <a:ext cx="85296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Verify that all sensors are working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Replace DO membrane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Calibrate dissolved oxygen probe in saturated water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Fill reactor with mixed liquor from IWWTP activated sludge tank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Fill organic waste bottle with organic waste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Measure MLVSS (mixed liquor volatile suspended solids)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 in settle phase (make sure time is long enough)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Operating Procedure (SOP)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91500" cy="4716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What is in the data files?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sensors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variables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What is in the state log files?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Times, states, rule that caused state to change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How often must you add organic waste in the refrigerator?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Scrape sides of reactor to keep solids in suspension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Verify that fill and drain times are reasonable (no clogged valves)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Replace DO membrane (weekly)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CONTROL SOFTWARE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Acquisition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 decisions based on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Send command to </a:t>
            </a:r>
            <a:r>
              <a:rPr lang="en-US" altLang="en-US" dirty="0" err="1" smtClean="0"/>
              <a:t>ProCoDA</a:t>
            </a:r>
            <a:r>
              <a:rPr lang="en-US" altLang="en-US" dirty="0" smtClean="0"/>
              <a:t> hardware to </a:t>
            </a:r>
            <a:r>
              <a:rPr lang="en-US" altLang="en-US" dirty="0"/>
              <a:t>Control valves, pumps, stirrers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logging to file (and variable set points)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Plot data on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Handle Operator Commands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184900" y="2610705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With averaging!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Toilets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Until about 1850 even the members of Congress were required to go outside and walk down Capitol Hill to privy facilities.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1850-1900:  The flush toilet came into general use in the U.S. during the last half of the nineteenth century.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Introduction of the toilet coincided with ______ _____.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22228" y="4850179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>
                <a:solidFill>
                  <a:schemeClr val="accent4"/>
                </a:solidFill>
              </a:rPr>
              <a:t>central heat</a:t>
            </a:r>
          </a:p>
        </p:txBody>
      </p:sp>
    </p:spTree>
    <p:extLst>
      <p:ext uri="{BB962C8B-B14F-4D97-AF65-F5344CB8AC3E}">
        <p14:creationId xmlns:p14="http://schemas.microsoft.com/office/powerpoint/2010/main" val="2499872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Organize your Tasks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 is sequencing batch reactor with controlled aeration</a:t>
            </a:r>
          </a:p>
          <a:p>
            <a:r>
              <a:rPr lang="en-US" altLang="en-US"/>
              <a:t>What tasks must you accomplish?</a:t>
            </a:r>
          </a:p>
          <a:p>
            <a:r>
              <a:rPr lang="en-US" altLang="en-US"/>
              <a:t>How can you maximize your productivity?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P</a:t>
            </a:r>
            <a:r>
              <a:rPr lang="en-US" altLang="en-US"/>
              <a:t>roportional </a:t>
            </a:r>
            <a:r>
              <a:rPr lang="en-US" altLang="en-US" u="sng"/>
              <a:t>I</a:t>
            </a:r>
            <a:r>
              <a:rPr lang="en-US" altLang="en-US"/>
              <a:t>ntegral </a:t>
            </a:r>
            <a:r>
              <a:rPr lang="en-US" altLang="en-US" u="sng"/>
              <a:t>D</a:t>
            </a:r>
            <a:r>
              <a:rPr lang="en-US" altLang="en-US"/>
              <a:t>erivative Control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4861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2274888" y="1962150"/>
          <a:ext cx="4279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7" name="Equation" r:id="rId5" imgW="4279680" imgH="888840" progId="Equation.DSMT4">
                  <p:embed/>
                </p:oleObj>
              </mc:Choice>
              <mc:Fallback>
                <p:oleObj name="Equation" r:id="rId5" imgW="427968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962150"/>
                        <a:ext cx="42799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709613" y="2836863"/>
            <a:ext cx="82423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9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cs typeface="Times New Roman" panose="02020603050405020304" pitchFamily="18" charset="0"/>
              </a:rPr>
              <a:t>K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c</a:t>
            </a:r>
            <a:r>
              <a:rPr lang="en-US" altLang="en-US" sz="2000">
                <a:cs typeface="Times New Roman" panose="02020603050405020304" pitchFamily="18" charset="0"/>
              </a:rPr>
              <a:t> is controller gain (tuning parameter)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is the integral time (tuning parameter)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D</a:t>
            </a:r>
            <a:r>
              <a:rPr lang="en-US" altLang="en-US" sz="2000">
                <a:cs typeface="Times New Roman" panose="02020603050405020304" pitchFamily="18" charset="0"/>
              </a:rPr>
              <a:t> is the derivative time (tuning parameter)</a:t>
            </a:r>
          </a:p>
          <a:p>
            <a:r>
              <a:rPr lang="en-US" altLang="en-US" sz="2000" i="1">
                <a:latin typeface="Symbol" panose="05050102010706020507" pitchFamily="18" charset="2"/>
                <a:cs typeface="Times New Roman" panose="02020603050405020304" pitchFamily="18" charset="0"/>
              </a:rPr>
              <a:t>De</a:t>
            </a:r>
            <a:r>
              <a:rPr lang="en-US" altLang="en-US" sz="2000" i="1">
                <a:cs typeface="Times New Roman" panose="02020603050405020304" pitchFamily="18" charset="0"/>
              </a:rPr>
              <a:t>/</a:t>
            </a:r>
            <a:r>
              <a:rPr lang="en-US" altLang="en-US" sz="2000" i="1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is the error rate of change (Note that this is the same as the dissolved oxygen concentration rate of change)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            is the area under the curve of the error as a function of time.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u(t)</a:t>
            </a:r>
            <a:r>
              <a:rPr lang="en-US" altLang="en-US" sz="2000">
                <a:cs typeface="Times New Roman" panose="02020603050405020304" pitchFamily="18" charset="0"/>
              </a:rPr>
              <a:t> is the airflow rate that the controller sets</a:t>
            </a:r>
          </a:p>
          <a:p>
            <a:endParaRPr lang="en-US" altLang="en-US" sz="4000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30530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914400" y="5060950"/>
            <a:ext cx="70024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s-MX" altLang="en-US" sz="3200" baseline="1000"/>
              <a:t>The </a:t>
            </a:r>
            <a:r>
              <a:rPr lang="es-MX" altLang="en-US" sz="3200" b="1" baseline="1000"/>
              <a:t>Error (</a:t>
            </a:r>
            <a:r>
              <a:rPr lang="es-MX" altLang="en-US" sz="3200" b="1" baseline="1000">
                <a:latin typeface="Symbol" panose="05050102010706020507" pitchFamily="18" charset="2"/>
              </a:rPr>
              <a:t>e</a:t>
            </a:r>
            <a:r>
              <a:rPr lang="es-MX" altLang="en-US" sz="3200" b="1" baseline="1000"/>
              <a:t>)</a:t>
            </a:r>
            <a:r>
              <a:rPr lang="es-MX" altLang="en-US" sz="3200" baseline="1000"/>
              <a:t> is the difference between the </a:t>
            </a:r>
            <a:r>
              <a:rPr lang="es-MX" altLang="en-US" sz="3200" b="1" baseline="1000"/>
              <a:t>Process Variable</a:t>
            </a:r>
            <a:r>
              <a:rPr lang="es-MX" altLang="en-US" sz="3200" baseline="1000"/>
              <a:t> and the desired </a:t>
            </a:r>
            <a:r>
              <a:rPr lang="es-MX" altLang="en-US" sz="3200" b="1" baseline="1000"/>
              <a:t>Setpoint</a:t>
            </a:r>
            <a:r>
              <a:rPr lang="es-MX" altLang="en-US" sz="3200" baseline="1000"/>
              <a:t>. The controller uses the proportional gain, </a:t>
            </a:r>
            <a:r>
              <a:rPr lang="es-MX" altLang="en-US" sz="3200" b="1" baseline="1000"/>
              <a:t>K</a:t>
            </a:r>
            <a:r>
              <a:rPr lang="es-MX" altLang="en-US" sz="3200" b="1" baseline="-24000"/>
              <a:t>c</a:t>
            </a:r>
            <a:r>
              <a:rPr lang="es-MX" altLang="en-US" sz="3200" baseline="1000"/>
              <a:t>, the integral time constant, </a:t>
            </a:r>
            <a:r>
              <a:rPr lang="es-MX" altLang="en-US" sz="3200" b="1" baseline="1000"/>
              <a:t>T</a:t>
            </a:r>
            <a:r>
              <a:rPr lang="es-MX" altLang="en-US" sz="3200" b="1" baseline="-24000"/>
              <a:t>i</a:t>
            </a:r>
            <a:r>
              <a:rPr lang="es-MX" altLang="en-US" sz="3200" baseline="1000"/>
              <a:t>, and the derivative time constant, </a:t>
            </a:r>
            <a:r>
              <a:rPr lang="es-MX" altLang="en-US" sz="3200" b="1" baseline="1000"/>
              <a:t>T</a:t>
            </a:r>
            <a:r>
              <a:rPr lang="es-MX" altLang="en-US" sz="3200" b="1" baseline="-24000"/>
              <a:t>d</a:t>
            </a:r>
            <a:r>
              <a:rPr lang="es-MX" altLang="en-US" sz="3200" baseline="1000"/>
              <a:t>, to determine an </a:t>
            </a:r>
            <a:r>
              <a:rPr lang="es-MX" altLang="en-US" sz="3200" b="1" baseline="1000"/>
              <a:t>Output</a:t>
            </a:r>
            <a:r>
              <a:rPr lang="es-MX" altLang="en-US" sz="3200" baseline="1000"/>
              <a:t> which drives the </a:t>
            </a:r>
            <a:r>
              <a:rPr lang="es-MX" altLang="en-US" sz="3200" b="1" baseline="1000"/>
              <a:t>Error</a:t>
            </a:r>
            <a:r>
              <a:rPr lang="es-MX" altLang="en-US" sz="3200" baseline="1000"/>
              <a:t> to zero.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662363" y="17605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P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4459288" y="170815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I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5549900" y="17573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4452527"/>
            <a:ext cx="1068168" cy="3036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7" grpId="0" build="p" autoUpdateAnimBg="0"/>
      <p:bldP spid="273418" grpId="0" build="p" autoUpdateAnimBg="0"/>
      <p:bldP spid="273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Proportional</a:t>
            </a:r>
          </a:p>
        </p:txBody>
      </p:sp>
      <p:sp>
        <p:nvSpPr>
          <p:cNvPr id="275459" name="Line 3"/>
          <p:cNvSpPr>
            <a:spLocks noChangeShapeType="1"/>
          </p:cNvSpPr>
          <p:nvPr/>
        </p:nvSpPr>
        <p:spPr bwMode="auto">
          <a:xfrm flipV="1">
            <a:off x="2493963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 rot="5400000" flipV="1">
            <a:off x="5278438" y="3055937"/>
            <a:ext cx="0" cy="559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2362200" y="3214688"/>
            <a:ext cx="571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228600" y="29098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Target DO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8213725" y="547687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V="1">
            <a:off x="7848600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7924800" y="5105400"/>
          <a:ext cx="10906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4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10906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6" name="Freeform 10"/>
          <p:cNvSpPr>
            <a:spLocks/>
          </p:cNvSpPr>
          <p:nvPr/>
        </p:nvSpPr>
        <p:spPr bwMode="auto">
          <a:xfrm>
            <a:off x="2514600" y="2895600"/>
            <a:ext cx="5638800" cy="27432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7" name="Freeform 11"/>
          <p:cNvSpPr>
            <a:spLocks/>
          </p:cNvSpPr>
          <p:nvPr/>
        </p:nvSpPr>
        <p:spPr bwMode="auto">
          <a:xfrm flipV="1">
            <a:off x="2514600" y="3581400"/>
            <a:ext cx="5638800" cy="22098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8229600" y="3276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DO</a:t>
            </a:r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3810000" y="1981200"/>
          <a:ext cx="1346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5" name="Equation" r:id="rId6" imgW="1346040" imgH="431640" progId="Equation.DSMT4">
                  <p:embed/>
                </p:oleObj>
              </mc:Choice>
              <mc:Fallback>
                <p:oleObj name="Equation" r:id="rId6" imgW="13460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1346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0" name="Line 14"/>
          <p:cNvSpPr>
            <a:spLocks noChangeShapeType="1"/>
          </p:cNvSpPr>
          <p:nvPr/>
        </p:nvSpPr>
        <p:spPr bwMode="auto">
          <a:xfrm flipV="1">
            <a:off x="5715000" y="3200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5775325" y="3260725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Symbol" panose="05050102010706020507" pitchFamily="18" charset="2"/>
              </a:rPr>
              <a:t>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Freeform 2" descr="Wide upward diagonal"/>
          <p:cNvSpPr>
            <a:spLocks/>
          </p:cNvSpPr>
          <p:nvPr/>
        </p:nvSpPr>
        <p:spPr bwMode="auto">
          <a:xfrm>
            <a:off x="2514600" y="3200400"/>
            <a:ext cx="1676400" cy="838200"/>
          </a:xfrm>
          <a:custGeom>
            <a:avLst/>
            <a:gdLst>
              <a:gd name="T0" fmla="*/ 0 w 1056"/>
              <a:gd name="T1" fmla="*/ 0 h 528"/>
              <a:gd name="T2" fmla="*/ 0 w 1056"/>
              <a:gd name="T3" fmla="*/ 528 h 528"/>
              <a:gd name="T4" fmla="*/ 1056 w 1056"/>
              <a:gd name="T5" fmla="*/ 384 h 528"/>
              <a:gd name="T6" fmla="*/ 1056 w 1056"/>
              <a:gd name="T7" fmla="*/ 0 h 528"/>
              <a:gd name="T8" fmla="*/ 0 w 1056"/>
              <a:gd name="T9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528">
                <a:moveTo>
                  <a:pt x="0" y="0"/>
                </a:moveTo>
                <a:lnTo>
                  <a:pt x="0" y="528"/>
                </a:lnTo>
                <a:lnTo>
                  <a:pt x="1056" y="384"/>
                </a:lnTo>
                <a:lnTo>
                  <a:pt x="1056" y="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Proportional Integral</a:t>
            </a:r>
          </a:p>
        </p:txBody>
      </p:sp>
      <p:sp>
        <p:nvSpPr>
          <p:cNvPr id="277508" name="Line 4"/>
          <p:cNvSpPr>
            <a:spLocks noChangeShapeType="1"/>
          </p:cNvSpPr>
          <p:nvPr/>
        </p:nvSpPr>
        <p:spPr bwMode="auto">
          <a:xfrm flipV="1">
            <a:off x="2493963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 rot="5400000" flipV="1">
            <a:off x="5278438" y="3055937"/>
            <a:ext cx="0" cy="559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>
            <a:off x="2362200" y="3214688"/>
            <a:ext cx="5486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28600" y="29098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Target DO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8213725" y="547687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</a:t>
            </a:r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 flipV="1">
            <a:off x="7848600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8053388" y="2819400"/>
          <a:ext cx="10906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9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2819400"/>
                        <a:ext cx="10906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Freeform 11"/>
          <p:cNvSpPr>
            <a:spLocks/>
          </p:cNvSpPr>
          <p:nvPr/>
        </p:nvSpPr>
        <p:spPr bwMode="auto">
          <a:xfrm>
            <a:off x="2514600" y="2895600"/>
            <a:ext cx="5257800" cy="1524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6" name="Freeform 12"/>
          <p:cNvSpPr>
            <a:spLocks/>
          </p:cNvSpPr>
          <p:nvPr/>
        </p:nvSpPr>
        <p:spPr bwMode="auto">
          <a:xfrm>
            <a:off x="2514600" y="3089275"/>
            <a:ext cx="5327650" cy="949325"/>
          </a:xfrm>
          <a:custGeom>
            <a:avLst/>
            <a:gdLst>
              <a:gd name="T0" fmla="*/ 0 w 3356"/>
              <a:gd name="T1" fmla="*/ 598 h 598"/>
              <a:gd name="T2" fmla="*/ 1060 w 3356"/>
              <a:gd name="T3" fmla="*/ 454 h 598"/>
              <a:gd name="T4" fmla="*/ 1898 w 3356"/>
              <a:gd name="T5" fmla="*/ 166 h 598"/>
              <a:gd name="T6" fmla="*/ 3356 w 3356"/>
              <a:gd name="T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6" h="598">
                <a:moveTo>
                  <a:pt x="0" y="598"/>
                </a:moveTo>
                <a:cubicBezTo>
                  <a:pt x="177" y="574"/>
                  <a:pt x="744" y="526"/>
                  <a:pt x="1060" y="454"/>
                </a:cubicBezTo>
                <a:cubicBezTo>
                  <a:pt x="1376" y="382"/>
                  <a:pt x="1515" y="242"/>
                  <a:pt x="1898" y="166"/>
                </a:cubicBezTo>
                <a:cubicBezTo>
                  <a:pt x="2282" y="53"/>
                  <a:pt x="3052" y="35"/>
                  <a:pt x="3356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8229600" y="3276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DO</a:t>
            </a:r>
          </a:p>
        </p:txBody>
      </p:sp>
      <p:graphicFrame>
        <p:nvGraphicFramePr>
          <p:cNvPr id="277518" name="Object 14"/>
          <p:cNvGraphicFramePr>
            <a:graphicFrameLocks noChangeAspect="1"/>
          </p:cNvGraphicFramePr>
          <p:nvPr/>
        </p:nvGraphicFramePr>
        <p:xfrm>
          <a:off x="3556000" y="1828800"/>
          <a:ext cx="3263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0" name="Equation" r:id="rId6" imgW="3263760" imgH="888840" progId="Equation.DSMT4">
                  <p:embed/>
                </p:oleObj>
              </mc:Choice>
              <mc:Fallback>
                <p:oleObj name="Equation" r:id="rId6" imgW="3263760" imgH="888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828800"/>
                        <a:ext cx="32639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9" name="Object 15"/>
          <p:cNvGraphicFramePr>
            <a:graphicFrameLocks noChangeAspect="1"/>
          </p:cNvGraphicFramePr>
          <p:nvPr/>
        </p:nvGraphicFramePr>
        <p:xfrm>
          <a:off x="2819400" y="4114800"/>
          <a:ext cx="1003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1" name="Equation" r:id="rId8" imgW="1002960" imgH="431640" progId="Equation.DSMT4">
                  <p:embed/>
                </p:oleObj>
              </mc:Choice>
              <mc:Fallback>
                <p:oleObj name="Equation" r:id="rId8" imgW="10029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1003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2743200" y="4648200"/>
            <a:ext cx="4740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too small will get oscillating behavior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Need for Better Nutrient Management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Coastal dead zones</a:t>
            </a:r>
          </a:p>
          <a:p>
            <a:r>
              <a:rPr lang="en-US" altLang="en-US"/>
              <a:t>Fish kills</a:t>
            </a:r>
          </a:p>
          <a:p>
            <a:r>
              <a:rPr lang="en-US" altLang="en-US"/>
              <a:t>Migratory routes blocked</a:t>
            </a:r>
          </a:p>
          <a:p>
            <a:r>
              <a:rPr lang="en-US" altLang="en-US"/>
              <a:t>Loss of diverse ocean ecosystems</a:t>
            </a:r>
          </a:p>
          <a:p>
            <a:r>
              <a:rPr lang="en-US" altLang="en-US"/>
              <a:t>Human Population</a:t>
            </a:r>
          </a:p>
          <a:p>
            <a:r>
              <a:rPr lang="en-US" altLang="en-US"/>
              <a:t>Agribusiness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 Island Sound: August 1998</a:t>
            </a:r>
          </a:p>
        </p:txBody>
      </p:sp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82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4067175"/>
            <a:ext cx="18002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Long Island Sound Study 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LISS adopted a plan in 1998 to reduce nitrogen loads from human sources in the Sound by 58.5%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greatest human sources of nitrogen in the Sound are from wastewater treatment plants discharging into waters within the Long Island Sound watershed, or directly into the Sound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 major component of the nitrogen reduction plan includes the need for wastewater treatment upgrades that emphasize nitrogen removal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As a result of BNR upgrades to STPs, there has been a reduction of 19.2 percent in nitrogen loading to Long Island Sound from STPs in the 1990’s (10% reduction of total)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6389688"/>
            <a:ext cx="882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hlinkClick r:id="rId3"/>
              </a:rPr>
              <a:t>http://www.longislandsoundstudy.net/pubs/slides/soundhealth/ch2.pdf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Gulf of Mexico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"Dead Zone", or hypoxic zone, is a 7,000 square mile expanse of oxygen-depleted waters that cannot sustain most marine life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Human activity has resulted in a significant increase in nitrogen flux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Nitrogen sources include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Municipal waste water treatment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Agriculture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Fertilizer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Livestock manure</a:t>
            </a:r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708025" y="5294313"/>
            <a:ext cx="3297238" cy="1525587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" y="304800"/>
            <a:ext cx="8882063" cy="1143000"/>
          </a:xfrm>
        </p:spPr>
        <p:txBody>
          <a:bodyPr/>
          <a:lstStyle/>
          <a:p>
            <a:r>
              <a:rPr lang="en-US" altLang="en-US"/>
              <a:t>Bottom water hypoxia: Frequency of midsummer occurrence 1985-1999</a:t>
            </a: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801813"/>
            <a:ext cx="914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115542" y="3847972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reduced nitrogen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the Footprint of a Growing Global Population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Conventional activated sludge process</a:t>
            </a:r>
          </a:p>
          <a:p>
            <a:pPr lvl="1"/>
            <a:r>
              <a:rPr lang="en-US" altLang="en-US" sz="2400" dirty="0"/>
              <a:t>Removes BOD (organic carbon to CO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r>
              <a:rPr lang="en-US" altLang="en-US" sz="2800" dirty="0"/>
              <a:t>Nitrification</a:t>
            </a:r>
          </a:p>
          <a:p>
            <a:pPr lvl="1"/>
            <a:r>
              <a:rPr lang="en-US" altLang="en-US" sz="2400" dirty="0"/>
              <a:t>Removes TKN (organic nitrogen and ammonia to nitrite and nitrate)</a:t>
            </a:r>
          </a:p>
          <a:p>
            <a:pPr lvl="1"/>
            <a:r>
              <a:rPr lang="en-US" altLang="en-US" sz="2400" dirty="0"/>
              <a:t>TKN: Total </a:t>
            </a:r>
            <a:r>
              <a:rPr lang="en-US" altLang="en-US" sz="2400" dirty="0" err="1"/>
              <a:t>Kjeldahl</a:t>
            </a:r>
            <a:r>
              <a:rPr lang="en-US" altLang="en-US" sz="2400" dirty="0"/>
              <a:t> Nitrogen (______________)</a:t>
            </a:r>
          </a:p>
          <a:p>
            <a:r>
              <a:rPr lang="en-US" altLang="en-US" sz="2800" dirty="0"/>
              <a:t>Denitrification</a:t>
            </a:r>
          </a:p>
          <a:p>
            <a:pPr lvl="1"/>
            <a:r>
              <a:rPr lang="en-US" altLang="en-US" sz="2400" dirty="0"/>
              <a:t>Removes nitrite and nitrate by conversion to 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gas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Night Soil vs. Sewers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Dutch engineer Charles Liernur advocated dry disposal.  He claimed underground sewers would be the source of ________ _____ giving rise to sickness and death.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English engineer Baldwin Latham supported water carriage of excreta.  Latham proceeded with the installation of a water carriage system for Croydon, where he was engineer of public works. 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water carriage system led to an immediate decrease in the death rate in the cities that installed it.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44069" y="2161809"/>
            <a:ext cx="2455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 dirty="0">
                <a:solidFill>
                  <a:schemeClr val="accent4"/>
                </a:solidFill>
              </a:rPr>
              <a:t>noxious gases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77975" y="5584825"/>
            <a:ext cx="392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>
                <a:solidFill>
                  <a:schemeClr val="accent4"/>
                </a:solidFill>
              </a:rPr>
              <a:t>I’d like to see the data!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460500" y="6278563"/>
            <a:ext cx="649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>
                <a:solidFill>
                  <a:schemeClr val="accent4"/>
                </a:solidFill>
              </a:rPr>
              <a:t>But what about the cities downstream?</a:t>
            </a:r>
          </a:p>
        </p:txBody>
      </p:sp>
    </p:spTree>
    <p:extLst>
      <p:ext uri="{BB962C8B-B14F-4D97-AF65-F5344CB8AC3E}">
        <p14:creationId xmlns:p14="http://schemas.microsoft.com/office/powerpoint/2010/main" val="294981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197" grpId="0" build="p" autoUpdateAnimBg="0"/>
      <p:bldP spid="820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NITROGEN REMOVAL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 watersheds and coastal areas from eutrophication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Treatment of high nitrogen wastes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Agricultural runoff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Feedlot wastewater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Centrate from Wastewater Treatment Plants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Treatment of drinking waters that contain elevated nitrite and nitrate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8031163" y="508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8" name="Equation" r:id="rId4" imgW="368280" imgH="368280" progId="Equation.DSMT4">
                  <p:embed/>
                </p:oleObj>
              </mc:Choice>
              <mc:Fallback>
                <p:oleObj name="Equation" r:id="rId4" imgW="36828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508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Line 5"/>
          <p:cNvSpPr>
            <a:spLocks noChangeShapeType="1"/>
          </p:cNvSpPr>
          <p:nvPr/>
        </p:nvSpPr>
        <p:spPr bwMode="auto">
          <a:xfrm flipV="1">
            <a:off x="8183563" y="81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for Nitrogen Removal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Electron Donor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Organic (heterotrophs)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Organic carbon (BOD) present in the waste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Methanol (often added when organic carbon is already depleted)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Inorganic (autotrophs)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H</a:t>
            </a:r>
            <a:r>
              <a:rPr lang="en-US" altLang="en-US" sz="2000" baseline="-25000"/>
              <a:t>2</a:t>
            </a:r>
            <a:r>
              <a:rPr lang="en-US" altLang="en-US" sz="2000"/>
              <a:t> or reduced sulfur (H</a:t>
            </a:r>
            <a:r>
              <a:rPr lang="en-US" altLang="en-US" sz="2000" baseline="-25000"/>
              <a:t>2</a:t>
            </a:r>
            <a:r>
              <a:rPr lang="en-US" altLang="en-US" sz="2000"/>
              <a:t> can be added using bubbleless membrane dissolution)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Optimal range of 7-8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Denitrification produces strong base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2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863600" y="6057900"/>
          <a:ext cx="693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2" name="Equation" r:id="rId4" imgW="6933960" imgH="723600" progId="Equation.DSMT4">
                  <p:embed/>
                </p:oleObj>
              </mc:Choice>
              <mc:Fallback>
                <p:oleObj name="Equation" r:id="rId4" imgW="693396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6057900"/>
                        <a:ext cx="693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308"/>
              </p:ext>
            </p:extLst>
          </p:nvPr>
        </p:nvGraphicFramePr>
        <p:xfrm>
          <a:off x="4452815" y="1600200"/>
          <a:ext cx="4462585" cy="66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3" name="Equation" r:id="rId6" imgW="4876560" imgH="723600" progId="Equation.DSMT4">
                  <p:embed/>
                </p:oleObj>
              </mc:Choice>
              <mc:Fallback>
                <p:oleObj name="Equation" r:id="rId6" imgW="487656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815" y="1600200"/>
                        <a:ext cx="4462585" cy="662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Denitrification Reactions and Enzymes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29506"/>
            <a:ext cx="8839200" cy="4572000"/>
          </a:xfrm>
        </p:spPr>
        <p:txBody>
          <a:bodyPr/>
          <a:lstStyle/>
          <a:p>
            <a:pPr>
              <a:tabLst>
                <a:tab pos="4519613" algn="l"/>
              </a:tabLst>
            </a:pPr>
            <a:r>
              <a:rPr lang="en-US" altLang="en-US" dirty="0"/>
              <a:t>Reaction	Enzyme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Nitrate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Nitrite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Nitric Oxide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</a:t>
            </a:r>
            <a:r>
              <a:rPr lang="en-US" altLang="en-US" sz="2800" dirty="0"/>
              <a:t>Nitrous Oxide Reductase</a:t>
            </a:r>
          </a:p>
          <a:p>
            <a:pPr>
              <a:tabLst>
                <a:tab pos="4519613" algn="l"/>
              </a:tabLst>
            </a:pPr>
            <a:endParaRPr lang="en-US" altLang="en-US" dirty="0"/>
          </a:p>
          <a:p>
            <a:pPr>
              <a:tabLst>
                <a:tab pos="4519613" algn="l"/>
              </a:tabLst>
            </a:pPr>
            <a:r>
              <a:rPr lang="en-US" altLang="en-US" dirty="0"/>
              <a:t>Overall process requires 5 electron equivalents per nitrogen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78055"/>
              </p:ext>
            </p:extLst>
          </p:nvPr>
        </p:nvGraphicFramePr>
        <p:xfrm>
          <a:off x="762000" y="2315306"/>
          <a:ext cx="396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4" name="Equation" r:id="rId4" imgW="3962160" imgH="419040" progId="Equation.DSMT4">
                  <p:embed/>
                </p:oleObj>
              </mc:Choice>
              <mc:Fallback>
                <p:oleObj name="Equation" r:id="rId4" imgW="39621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15306"/>
                        <a:ext cx="396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46234"/>
              </p:ext>
            </p:extLst>
          </p:nvPr>
        </p:nvGraphicFramePr>
        <p:xfrm>
          <a:off x="762000" y="2924906"/>
          <a:ext cx="365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5" name="Equation" r:id="rId6" imgW="3657600" imgH="406080" progId="Equation.DSMT4">
                  <p:embed/>
                </p:oleObj>
              </mc:Choice>
              <mc:Fallback>
                <p:oleObj name="Equation" r:id="rId6" imgW="36576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4906"/>
                        <a:ext cx="365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3127"/>
              </p:ext>
            </p:extLst>
          </p:nvPr>
        </p:nvGraphicFramePr>
        <p:xfrm>
          <a:off x="762000" y="3534506"/>
          <a:ext cx="393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6" name="Equation" r:id="rId8" imgW="3936960" imgH="406080" progId="Equation.DSMT4">
                  <p:embed/>
                </p:oleObj>
              </mc:Choice>
              <mc:Fallback>
                <p:oleObj name="Equation" r:id="rId8" imgW="39369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34506"/>
                        <a:ext cx="393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86499"/>
              </p:ext>
            </p:extLst>
          </p:nvPr>
        </p:nvGraphicFramePr>
        <p:xfrm>
          <a:off x="838200" y="4067906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7" name="Equation" r:id="rId10" imgW="3949560" imgH="457200" progId="Equation.DSMT4">
                  <p:embed/>
                </p:oleObj>
              </mc:Choice>
              <mc:Fallback>
                <p:oleObj name="Equation" r:id="rId10" imgW="39495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67906"/>
                        <a:ext cx="394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of Oxygen Concentration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Inhibition of nitrogen-reductase genes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Genes are repressed when oxygen concentration exceeds 2.5 – 5 mg O</a:t>
            </a:r>
            <a:r>
              <a:rPr lang="en-US" altLang="en-US" baseline="-25000"/>
              <a:t>2</a:t>
            </a:r>
            <a:r>
              <a:rPr lang="en-US" altLang="en-US"/>
              <a:t>/L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Denitrifiers can produce reductase at relatively high O</a:t>
            </a:r>
            <a:r>
              <a:rPr lang="en-US" altLang="en-US" baseline="-25000"/>
              <a:t>2</a:t>
            </a:r>
            <a:r>
              <a:rPr lang="en-US" altLang="en-US"/>
              <a:t> concentration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Inhibition of nitrogen-reductase activity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Reaction inhibited when oxygen concentration exceeds a few tenths of a mg O</a:t>
            </a:r>
            <a:r>
              <a:rPr lang="en-US" altLang="en-US" baseline="-25000"/>
              <a:t>2</a:t>
            </a:r>
            <a:r>
              <a:rPr lang="en-US" altLang="en-US"/>
              <a:t>/L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Denitrification can only occur if oxygen levels are very low somewhere in the reactor!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Designs for Denitrification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Activated Sludge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Biofilm Processes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One sludge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Biomass storage and decay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Classical pre-denitrification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Simultaneous nitrification with denitrification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Barnard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Sequencing Batch Reactor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27000" y="6176963"/>
            <a:ext cx="887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Trick: Reserve some electron donor (organic carbon) for denitrification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Tertiary Denitrification using Activated Sludge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96200" cy="1905000"/>
          </a:xfrm>
        </p:spPr>
        <p:txBody>
          <a:bodyPr/>
          <a:lstStyle/>
          <a:p>
            <a:r>
              <a:rPr lang="en-US" altLang="en-US"/>
              <a:t>SRT (5 d) &gt;&gt;HRT</a:t>
            </a:r>
          </a:p>
          <a:p>
            <a:r>
              <a:rPr lang="en-US" altLang="en-US"/>
              <a:t>High cell concentration increases reaction rate</a:t>
            </a:r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3943350" y="4389438"/>
            <a:ext cx="1600200" cy="1219200"/>
            <a:chOff x="1680" y="3216"/>
            <a:chExt cx="1008" cy="768"/>
          </a:xfrm>
        </p:grpSpPr>
        <p:sp>
          <p:nvSpPr>
            <p:cNvPr id="254981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4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4985" name="Group 9"/>
          <p:cNvGrpSpPr>
            <a:grpSpLocks/>
          </p:cNvGrpSpPr>
          <p:nvPr/>
        </p:nvGrpSpPr>
        <p:grpSpPr bwMode="auto">
          <a:xfrm rot="-2721977">
            <a:off x="4067970" y="4107656"/>
            <a:ext cx="1350962" cy="1317625"/>
            <a:chOff x="892" y="2945"/>
            <a:chExt cx="941" cy="917"/>
          </a:xfrm>
        </p:grpSpPr>
        <p:grpSp>
          <p:nvGrpSpPr>
            <p:cNvPr id="254986" name="Group 10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54987" name="Freeform 11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988" name="Freeform 12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4990" name="Freeform 14"/>
          <p:cNvSpPr>
            <a:spLocks/>
          </p:cNvSpPr>
          <p:nvPr/>
        </p:nvSpPr>
        <p:spPr bwMode="auto">
          <a:xfrm>
            <a:off x="3000375" y="4776788"/>
            <a:ext cx="41910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2238375" y="4776788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5591175" y="47767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7191375" y="61483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>
            <a:off x="7953375" y="47767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>
            <a:off x="2314575" y="4319588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257175" y="4014788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/>
              <a:t>Electron donor</a:t>
            </a: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3914775" y="5576888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/>
              <a:t>No aeration!</a:t>
            </a: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3919538" y="6113463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Solids recycle</a:t>
            </a:r>
          </a:p>
        </p:txBody>
      </p:sp>
      <p:graphicFrame>
        <p:nvGraphicFramePr>
          <p:cNvPr id="254999" name="Object 23"/>
          <p:cNvGraphicFramePr>
            <a:graphicFrameLocks noChangeAspect="1"/>
          </p:cNvGraphicFramePr>
          <p:nvPr/>
        </p:nvGraphicFramePr>
        <p:xfrm>
          <a:off x="1628775" y="45481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1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5481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0" name="Object 24"/>
          <p:cNvGraphicFramePr>
            <a:graphicFrameLocks noChangeAspect="1"/>
          </p:cNvGraphicFramePr>
          <p:nvPr/>
        </p:nvGraphicFramePr>
        <p:xfrm>
          <a:off x="5057775" y="4014788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2" name="Equation" r:id="rId6" imgW="368280" imgH="368280" progId="Equation.DSMT4">
                  <p:embed/>
                </p:oleObj>
              </mc:Choice>
              <mc:Fallback>
                <p:oleObj name="Equation" r:id="rId6" imgW="36828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4014788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1" name="Line 25"/>
          <p:cNvSpPr>
            <a:spLocks noChangeShapeType="1"/>
          </p:cNvSpPr>
          <p:nvPr/>
        </p:nvSpPr>
        <p:spPr bwMode="auto">
          <a:xfrm flipV="1">
            <a:off x="5210175" y="4319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6353175" y="4548188"/>
            <a:ext cx="1752600" cy="914400"/>
            <a:chOff x="3840" y="1567"/>
            <a:chExt cx="1104" cy="576"/>
          </a:xfrm>
        </p:grpSpPr>
        <p:grpSp>
          <p:nvGrpSpPr>
            <p:cNvPr id="255003" name="Group 27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55004" name="AutoShape 28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5006" name="Line 30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5007" name="Line 31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1169988" y="1735138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solids</a:t>
            </a:r>
          </a:p>
        </p:txBody>
      </p:sp>
      <p:sp>
        <p:nvSpPr>
          <p:cNvPr id="255009" name="Text Box 33"/>
          <p:cNvSpPr txBox="1">
            <a:spLocks noChangeArrowheads="1"/>
          </p:cNvSpPr>
          <p:nvPr/>
        </p:nvSpPr>
        <p:spPr bwMode="auto">
          <a:xfrm>
            <a:off x="3306763" y="1731963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hydraulic</a:t>
            </a:r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>
            <a:off x="1262063" y="2098675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>
            <a:off x="3400425" y="2098675"/>
            <a:ext cx="118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5012" name="Object 36"/>
          <p:cNvGraphicFramePr>
            <a:graphicFrameLocks noChangeAspect="1"/>
          </p:cNvGraphicFramePr>
          <p:nvPr/>
        </p:nvGraphicFramePr>
        <p:xfrm>
          <a:off x="5181600" y="1828800"/>
          <a:ext cx="3733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3" name="Equation" r:id="rId8" imgW="2781300" imgH="431800" progId="Equation.DSMT4">
                  <p:embed/>
                </p:oleObj>
              </mc:Choice>
              <mc:Fallback>
                <p:oleObj name="Equation" r:id="rId8" imgW="2781300" imgH="431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3733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8" grpId="0" build="p" autoUpdateAnimBg="0"/>
      <p:bldP spid="25500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Biofilm Processes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Submerged fixed beds of rocks, sand, limestone, or plastic media</a:t>
            </a:r>
          </a:p>
          <a:p>
            <a:r>
              <a:rPr lang="en-US" altLang="en-US" sz="2800"/>
              <a:t>Fluidized beds of sand, activated carbon, and pellets of ion-exchange resin</a:t>
            </a:r>
          </a:p>
          <a:p>
            <a:r>
              <a:rPr lang="en-US" altLang="en-US" sz="2800"/>
              <a:t>Circulating beds of a range of lightweight particles</a:t>
            </a:r>
          </a:p>
          <a:p>
            <a:r>
              <a:rPr lang="en-US" altLang="en-US" sz="2800"/>
              <a:t>Membrane bioreactors (membrane supplies H</a:t>
            </a:r>
            <a:r>
              <a:rPr lang="en-US" altLang="en-US" sz="2800" baseline="-25000"/>
              <a:t>2</a:t>
            </a:r>
            <a:r>
              <a:rPr lang="en-US" altLang="en-US" sz="2800"/>
              <a:t> and is the attachment surface) </a:t>
            </a:r>
          </a:p>
          <a:p>
            <a:r>
              <a:rPr lang="en-US" altLang="en-US" sz="2800"/>
              <a:t>HRT can be less than 10 minutes!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Biomass Storage and Decay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803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Uses _______ as electron donor for denitrification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Slow kinetics of endogenous decay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1457325" y="4495800"/>
            <a:ext cx="1600200" cy="1219200"/>
            <a:chOff x="1680" y="3216"/>
            <a:chExt cx="1008" cy="768"/>
          </a:xfrm>
        </p:grpSpPr>
        <p:sp>
          <p:nvSpPr>
            <p:cNvPr id="259077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78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3848100" y="4497388"/>
            <a:ext cx="1600200" cy="1219200"/>
            <a:chOff x="1680" y="3216"/>
            <a:chExt cx="1008" cy="768"/>
          </a:xfrm>
        </p:grpSpPr>
        <p:sp>
          <p:nvSpPr>
            <p:cNvPr id="259082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3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9086" name="Group 14"/>
          <p:cNvGrpSpPr>
            <a:grpSpLocks/>
          </p:cNvGrpSpPr>
          <p:nvPr/>
        </p:nvGrpSpPr>
        <p:grpSpPr bwMode="auto">
          <a:xfrm>
            <a:off x="6057900" y="4573588"/>
            <a:ext cx="1752600" cy="914400"/>
            <a:chOff x="3840" y="1567"/>
            <a:chExt cx="1104" cy="576"/>
          </a:xfrm>
        </p:grpSpPr>
        <p:grpSp>
          <p:nvGrpSpPr>
            <p:cNvPr id="259087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59088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089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9092" name="Freeform 20"/>
          <p:cNvSpPr>
            <a:spLocks/>
          </p:cNvSpPr>
          <p:nvPr/>
        </p:nvSpPr>
        <p:spPr bwMode="auto">
          <a:xfrm>
            <a:off x="1104900" y="4802188"/>
            <a:ext cx="57912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93" name="Line 21"/>
          <p:cNvSpPr>
            <a:spLocks noChangeShapeType="1"/>
          </p:cNvSpPr>
          <p:nvPr/>
        </p:nvSpPr>
        <p:spPr bwMode="auto">
          <a:xfrm>
            <a:off x="6896100" y="61737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9094" name="Line 22"/>
          <p:cNvSpPr>
            <a:spLocks noChangeShapeType="1"/>
          </p:cNvSpPr>
          <p:nvPr/>
        </p:nvSpPr>
        <p:spPr bwMode="auto">
          <a:xfrm>
            <a:off x="30861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95" name="Line 23"/>
          <p:cNvSpPr>
            <a:spLocks noChangeShapeType="1"/>
          </p:cNvSpPr>
          <p:nvPr/>
        </p:nvSpPr>
        <p:spPr bwMode="auto">
          <a:xfrm>
            <a:off x="54483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9096" name="Group 24"/>
          <p:cNvGrpSpPr>
            <a:grpSpLocks/>
          </p:cNvGrpSpPr>
          <p:nvPr/>
        </p:nvGrpSpPr>
        <p:grpSpPr bwMode="auto">
          <a:xfrm>
            <a:off x="1714500" y="4649788"/>
            <a:ext cx="595313" cy="1014412"/>
            <a:chOff x="2929" y="2834"/>
            <a:chExt cx="375" cy="639"/>
          </a:xfrm>
        </p:grpSpPr>
        <p:sp>
          <p:nvSpPr>
            <p:cNvPr id="259097" name="Oval 25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8" name="Oval 26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9" name="Oval 27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0" name="Oval 28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1" name="Oval 29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2" name="Oval 30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3" name="Oval 31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4" name="Oval 32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5" name="Oval 33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6" name="Oval 34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7" name="Oval 35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8" name="Oval 36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9" name="Oval 37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0" name="Oval 38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1" name="Oval 39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2" name="Oval 40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3" name="Oval 41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4" name="Oval 42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5" name="Oval 43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6" name="Oval 44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7" name="Oval 45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8" name="Oval 46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9" name="Oval 47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0" name="Oval 48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1" name="Oval 49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2" name="Oval 50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3" name="Oval 51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4" name="Oval 52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5" name="Oval 53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6" name="Oval 54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7" name="Oval 55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8" name="Oval 56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9" name="Oval 57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0" name="Oval 58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1" name="Oval 59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2" name="Oval 60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3" name="Oval 61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4" name="Oval 62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5" name="Oval 63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6" name="Oval 64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7" name="Oval 65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8" name="Oval 66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9" name="Oval 67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0" name="Oval 68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1" name="Oval 69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2" name="Oval 70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3" name="Oval 71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4" name="Oval 72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5" name="Oval 73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6" name="Oval 74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7" name="Oval 75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8" name="Oval 76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9" name="Oval 77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0" name="Oval 78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1" name="Oval 79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2" name="Oval 80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3" name="Oval 81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4" name="Oval 82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5" name="Oval 83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6" name="Oval 84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7" name="Oval 85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8" name="Oval 86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9" name="Oval 87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0" name="Oval 88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1" name="Oval 89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2" name="Oval 90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3" name="Oval 91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4" name="Oval 92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5" name="Oval 93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6" name="Oval 94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7" name="Oval 95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8" name="Oval 96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9" name="Oval 97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70" name="Oval 98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71" name="Oval 99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72" name="Line 100"/>
          <p:cNvSpPr>
            <a:spLocks noChangeShapeType="1"/>
          </p:cNvSpPr>
          <p:nvPr/>
        </p:nvSpPr>
        <p:spPr bwMode="auto">
          <a:xfrm>
            <a:off x="647700" y="48021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173" name="Line 101"/>
          <p:cNvSpPr>
            <a:spLocks noChangeShapeType="1"/>
          </p:cNvSpPr>
          <p:nvPr/>
        </p:nvSpPr>
        <p:spPr bwMode="auto">
          <a:xfrm>
            <a:off x="76581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174" name="Text Box 102"/>
          <p:cNvSpPr txBox="1">
            <a:spLocks noChangeArrowheads="1"/>
          </p:cNvSpPr>
          <p:nvPr/>
        </p:nvSpPr>
        <p:spPr bwMode="auto">
          <a:xfrm>
            <a:off x="114300" y="39624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75" name="Text Box 103"/>
          <p:cNvSpPr txBox="1">
            <a:spLocks noChangeArrowheads="1"/>
          </p:cNvSpPr>
          <p:nvPr/>
        </p:nvSpPr>
        <p:spPr bwMode="auto">
          <a:xfrm>
            <a:off x="115888" y="42672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76" name="Text Box 104"/>
          <p:cNvSpPr txBox="1">
            <a:spLocks noChangeArrowheads="1"/>
          </p:cNvSpPr>
          <p:nvPr/>
        </p:nvSpPr>
        <p:spPr bwMode="auto">
          <a:xfrm>
            <a:off x="3070225" y="3775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aphicFrame>
        <p:nvGraphicFramePr>
          <p:cNvPr id="259177" name="Object 105"/>
          <p:cNvGraphicFramePr>
            <a:graphicFrameLocks noChangeAspect="1"/>
          </p:cNvGraphicFramePr>
          <p:nvPr/>
        </p:nvGraphicFramePr>
        <p:xfrm>
          <a:off x="3162300" y="42672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6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672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78" name="Text Box 106"/>
          <p:cNvSpPr txBox="1">
            <a:spLocks noChangeArrowheads="1"/>
          </p:cNvSpPr>
          <p:nvPr/>
        </p:nvSpPr>
        <p:spPr bwMode="auto">
          <a:xfrm>
            <a:off x="3162300" y="3886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Biomass</a:t>
            </a:r>
          </a:p>
        </p:txBody>
      </p:sp>
      <p:graphicFrame>
        <p:nvGraphicFramePr>
          <p:cNvPr id="259179" name="Object 107"/>
          <p:cNvGraphicFramePr>
            <a:graphicFrameLocks noChangeAspect="1"/>
          </p:cNvGraphicFramePr>
          <p:nvPr/>
        </p:nvGraphicFramePr>
        <p:xfrm>
          <a:off x="4991100" y="41148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7" name="Equation" r:id="rId6" imgW="368280" imgH="368280" progId="Equation.DSMT4">
                  <p:embed/>
                </p:oleObj>
              </mc:Choice>
              <mc:Fallback>
                <p:oleObj name="Equation" r:id="rId6" imgW="36828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1148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0" name="Line 108"/>
          <p:cNvSpPr>
            <a:spLocks noChangeShapeType="1"/>
          </p:cNvSpPr>
          <p:nvPr/>
        </p:nvSpPr>
        <p:spPr bwMode="auto">
          <a:xfrm flipV="1">
            <a:off x="5143500" y="4419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9181" name="Object 109"/>
          <p:cNvGraphicFramePr>
            <a:graphicFrameLocks noChangeAspect="1"/>
          </p:cNvGraphicFramePr>
          <p:nvPr/>
        </p:nvGraphicFramePr>
        <p:xfrm>
          <a:off x="2393950" y="41148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8" name="Equation" r:id="rId8" imgW="533160" imgH="368280" progId="Equation.DSMT4">
                  <p:embed/>
                </p:oleObj>
              </mc:Choice>
              <mc:Fallback>
                <p:oleObj name="Equation" r:id="rId8" imgW="533160" imgH="3682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1148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2" name="Line 110"/>
          <p:cNvSpPr>
            <a:spLocks noChangeShapeType="1"/>
          </p:cNvSpPr>
          <p:nvPr/>
        </p:nvSpPr>
        <p:spPr bwMode="auto">
          <a:xfrm flipV="1">
            <a:off x="2628900" y="4419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9183" name="Text Box 111"/>
          <p:cNvSpPr txBox="1">
            <a:spLocks noChangeArrowheads="1"/>
          </p:cNvSpPr>
          <p:nvPr/>
        </p:nvSpPr>
        <p:spPr bwMode="auto">
          <a:xfrm>
            <a:off x="2917825" y="628967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59184" name="Text Box 112"/>
          <p:cNvSpPr txBox="1">
            <a:spLocks noChangeArrowheads="1"/>
          </p:cNvSpPr>
          <p:nvPr/>
        </p:nvSpPr>
        <p:spPr bwMode="auto">
          <a:xfrm>
            <a:off x="7277100" y="64008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59185" name="Text Box 113"/>
          <p:cNvSpPr txBox="1">
            <a:spLocks noChangeArrowheads="1"/>
          </p:cNvSpPr>
          <p:nvPr/>
        </p:nvSpPr>
        <p:spPr bwMode="auto">
          <a:xfrm>
            <a:off x="7642225" y="3581400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86" name="Text Box 114"/>
          <p:cNvSpPr txBox="1">
            <a:spLocks noChangeArrowheads="1"/>
          </p:cNvSpPr>
          <p:nvPr/>
        </p:nvSpPr>
        <p:spPr bwMode="auto">
          <a:xfrm>
            <a:off x="7642225" y="3962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59187" name="Object 115"/>
          <p:cNvGraphicFramePr>
            <a:graphicFrameLocks noChangeAspect="1"/>
          </p:cNvGraphicFramePr>
          <p:nvPr/>
        </p:nvGraphicFramePr>
        <p:xfrm>
          <a:off x="8480425" y="4368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9" name="Equation" r:id="rId10" imgW="609480" imgH="419040" progId="Equation.DSMT4">
                  <p:embed/>
                </p:oleObj>
              </mc:Choice>
              <mc:Fallback>
                <p:oleObj name="Equation" r:id="rId10" imgW="609480" imgH="41904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5" y="4368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88" name="Object 116"/>
          <p:cNvGraphicFramePr>
            <a:graphicFrameLocks noChangeAspect="1"/>
          </p:cNvGraphicFramePr>
          <p:nvPr/>
        </p:nvGraphicFramePr>
        <p:xfrm>
          <a:off x="8313738" y="399415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0" name="Equation" r:id="rId12" imgW="634680" imgH="406080" progId="Equation.DSMT4">
                  <p:embed/>
                </p:oleObj>
              </mc:Choice>
              <mc:Fallback>
                <p:oleObj name="Equation" r:id="rId12" imgW="634680" imgH="4060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8" y="399415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9" name="Text Box 117"/>
          <p:cNvSpPr txBox="1">
            <a:spLocks noChangeArrowheads="1"/>
          </p:cNvSpPr>
          <p:nvPr/>
        </p:nvSpPr>
        <p:spPr bwMode="auto">
          <a:xfrm>
            <a:off x="7642225" y="4343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pSp>
        <p:nvGrpSpPr>
          <p:cNvPr id="259190" name="Group 118"/>
          <p:cNvGrpSpPr>
            <a:grpSpLocks/>
          </p:cNvGrpSpPr>
          <p:nvPr/>
        </p:nvGrpSpPr>
        <p:grpSpPr bwMode="auto">
          <a:xfrm rot="-2721977">
            <a:off x="4029870" y="4107656"/>
            <a:ext cx="1350962" cy="1317625"/>
            <a:chOff x="892" y="2945"/>
            <a:chExt cx="941" cy="917"/>
          </a:xfrm>
        </p:grpSpPr>
        <p:grpSp>
          <p:nvGrpSpPr>
            <p:cNvPr id="259191" name="Group 119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59192" name="Freeform 120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193" name="Freeform 121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9194" name="Line 122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9195" name="Rectangle 123"/>
          <p:cNvSpPr>
            <a:spLocks noChangeArrowheads="1"/>
          </p:cNvSpPr>
          <p:nvPr/>
        </p:nvSpPr>
        <p:spPr bwMode="auto">
          <a:xfrm>
            <a:off x="1838325" y="1929303"/>
            <a:ext cx="134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biomass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Classical Pre-Denitrification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12150" cy="1444625"/>
          </a:xfrm>
        </p:spPr>
        <p:txBody>
          <a:bodyPr/>
          <a:lstStyle/>
          <a:p>
            <a:r>
              <a:rPr lang="en-US" altLang="en-US"/>
              <a:t>Uses ____ as electron donor for denitrification</a:t>
            </a:r>
          </a:p>
          <a:p>
            <a:r>
              <a:rPr lang="en-US" altLang="en-US"/>
              <a:t>Requires high mixed liquor recycle (4Q</a:t>
            </a:r>
            <a:r>
              <a:rPr lang="en-US" altLang="en-US" baseline="-25000"/>
              <a:t>plant</a:t>
            </a:r>
            <a:r>
              <a:rPr lang="en-US" altLang="en-US"/>
              <a:t>)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1343025" y="4265613"/>
            <a:ext cx="1600200" cy="1219200"/>
            <a:chOff x="1680" y="3216"/>
            <a:chExt cx="1008" cy="768"/>
          </a:xfrm>
        </p:grpSpPr>
        <p:sp>
          <p:nvSpPr>
            <p:cNvPr id="261125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1129" name="Group 9"/>
          <p:cNvGrpSpPr>
            <a:grpSpLocks/>
          </p:cNvGrpSpPr>
          <p:nvPr/>
        </p:nvGrpSpPr>
        <p:grpSpPr bwMode="auto">
          <a:xfrm>
            <a:off x="3733800" y="4267200"/>
            <a:ext cx="1600200" cy="1219200"/>
            <a:chOff x="1680" y="3216"/>
            <a:chExt cx="1008" cy="768"/>
          </a:xfrm>
        </p:grpSpPr>
        <p:sp>
          <p:nvSpPr>
            <p:cNvPr id="261130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1134" name="Group 14"/>
          <p:cNvGrpSpPr>
            <a:grpSpLocks/>
          </p:cNvGrpSpPr>
          <p:nvPr/>
        </p:nvGrpSpPr>
        <p:grpSpPr bwMode="auto">
          <a:xfrm>
            <a:off x="5943600" y="4343400"/>
            <a:ext cx="1752600" cy="914400"/>
            <a:chOff x="3840" y="1567"/>
            <a:chExt cx="1104" cy="576"/>
          </a:xfrm>
        </p:grpSpPr>
        <p:grpSp>
          <p:nvGrpSpPr>
            <p:cNvPr id="261135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1136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137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1140" name="Freeform 20"/>
          <p:cNvSpPr>
            <a:spLocks/>
          </p:cNvSpPr>
          <p:nvPr/>
        </p:nvSpPr>
        <p:spPr bwMode="auto">
          <a:xfrm>
            <a:off x="762000" y="4567238"/>
            <a:ext cx="6019800" cy="1731962"/>
          </a:xfrm>
          <a:custGeom>
            <a:avLst/>
            <a:gdLst>
              <a:gd name="T0" fmla="*/ 3789 w 3792"/>
              <a:gd name="T1" fmla="*/ 447 h 1091"/>
              <a:gd name="T2" fmla="*/ 3792 w 3792"/>
              <a:gd name="T3" fmla="*/ 1091 h 1091"/>
              <a:gd name="T4" fmla="*/ 0 w 3792"/>
              <a:gd name="T5" fmla="*/ 1091 h 1091"/>
              <a:gd name="T6" fmla="*/ 0 w 3792"/>
              <a:gd name="T7" fmla="*/ 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92" h="1091">
                <a:moveTo>
                  <a:pt x="3789" y="447"/>
                </a:moveTo>
                <a:lnTo>
                  <a:pt x="3792" y="1091"/>
                </a:lnTo>
                <a:lnTo>
                  <a:pt x="0" y="1091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1" name="Line 21"/>
          <p:cNvSpPr>
            <a:spLocks noChangeShapeType="1"/>
          </p:cNvSpPr>
          <p:nvPr/>
        </p:nvSpPr>
        <p:spPr bwMode="auto">
          <a:xfrm>
            <a:off x="6781800" y="6273800"/>
            <a:ext cx="558800" cy="225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29718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3" name="Line 23"/>
          <p:cNvSpPr>
            <a:spLocks noChangeShapeType="1"/>
          </p:cNvSpPr>
          <p:nvPr/>
        </p:nvSpPr>
        <p:spPr bwMode="auto">
          <a:xfrm>
            <a:off x="53340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1144" name="Group 24"/>
          <p:cNvGrpSpPr>
            <a:grpSpLocks/>
          </p:cNvGrpSpPr>
          <p:nvPr/>
        </p:nvGrpSpPr>
        <p:grpSpPr bwMode="auto">
          <a:xfrm>
            <a:off x="3886200" y="4471988"/>
            <a:ext cx="595313" cy="1014412"/>
            <a:chOff x="2929" y="2834"/>
            <a:chExt cx="375" cy="639"/>
          </a:xfrm>
        </p:grpSpPr>
        <p:sp>
          <p:nvSpPr>
            <p:cNvPr id="261145" name="Oval 25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6" name="Oval 26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7" name="Oval 27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8" name="Oval 28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9" name="Oval 29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0" name="Oval 30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1" name="Oval 31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2" name="Oval 32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3" name="Oval 33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4" name="Oval 34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5" name="Oval 35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6" name="Oval 36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7" name="Oval 37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8" name="Oval 38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9" name="Oval 39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0" name="Oval 40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1" name="Oval 41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2" name="Oval 42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3" name="Oval 43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4" name="Oval 44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5" name="Oval 45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6" name="Oval 46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7" name="Oval 47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8" name="Oval 48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9" name="Oval 49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0" name="Oval 50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1" name="Oval 51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2" name="Oval 52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3" name="Oval 53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4" name="Oval 54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5" name="Oval 55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6" name="Oval 56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7" name="Oval 57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8" name="Oval 58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9" name="Oval 59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0" name="Oval 60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1" name="Oval 61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2" name="Oval 62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3" name="Oval 63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4" name="Oval 64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5" name="Oval 65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6" name="Oval 66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7" name="Oval 67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8" name="Oval 68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9" name="Oval 69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0" name="Oval 70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1" name="Oval 71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2" name="Oval 72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3" name="Oval 73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4" name="Oval 74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5" name="Oval 75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6" name="Oval 76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7" name="Oval 77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8" name="Oval 78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9" name="Oval 79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0" name="Oval 80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1" name="Oval 81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2" name="Oval 82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3" name="Oval 83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4" name="Oval 84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5" name="Oval 85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6" name="Oval 86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7" name="Oval 87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8" name="Oval 88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9" name="Oval 89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0" name="Oval 90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1" name="Oval 91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2" name="Oval 92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3" name="Oval 93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4" name="Oval 94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5" name="Oval 95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6" name="Oval 96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7" name="Oval 97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8" name="Oval 98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9" name="Oval 99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220" name="Line 100"/>
          <p:cNvSpPr>
            <a:spLocks noChangeShapeType="1"/>
          </p:cNvSpPr>
          <p:nvPr/>
        </p:nvSpPr>
        <p:spPr bwMode="auto">
          <a:xfrm>
            <a:off x="533400" y="4572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1" name="Line 101"/>
          <p:cNvSpPr>
            <a:spLocks noChangeShapeType="1"/>
          </p:cNvSpPr>
          <p:nvPr/>
        </p:nvSpPr>
        <p:spPr bwMode="auto">
          <a:xfrm>
            <a:off x="75438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2" name="Freeform 102"/>
          <p:cNvSpPr>
            <a:spLocks/>
          </p:cNvSpPr>
          <p:nvPr/>
        </p:nvSpPr>
        <p:spPr bwMode="auto">
          <a:xfrm>
            <a:off x="990600" y="4586288"/>
            <a:ext cx="4724400" cy="1128712"/>
          </a:xfrm>
          <a:custGeom>
            <a:avLst/>
            <a:gdLst>
              <a:gd name="T0" fmla="*/ 2976 w 2976"/>
              <a:gd name="T1" fmla="*/ 39 h 615"/>
              <a:gd name="T2" fmla="*/ 2976 w 2976"/>
              <a:gd name="T3" fmla="*/ 615 h 615"/>
              <a:gd name="T4" fmla="*/ 0 w 2976"/>
              <a:gd name="T5" fmla="*/ 615 h 615"/>
              <a:gd name="T6" fmla="*/ 0 w 297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6" h="615">
                <a:moveTo>
                  <a:pt x="2976" y="39"/>
                </a:moveTo>
                <a:lnTo>
                  <a:pt x="2976" y="615"/>
                </a:lnTo>
                <a:lnTo>
                  <a:pt x="0" y="61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3" name="Text Box 103"/>
          <p:cNvSpPr txBox="1">
            <a:spLocks noChangeArrowheads="1"/>
          </p:cNvSpPr>
          <p:nvPr/>
        </p:nvSpPr>
        <p:spPr bwMode="auto">
          <a:xfrm>
            <a:off x="2955925" y="62833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1224" name="Text Box 104"/>
          <p:cNvSpPr txBox="1">
            <a:spLocks noChangeArrowheads="1"/>
          </p:cNvSpPr>
          <p:nvPr/>
        </p:nvSpPr>
        <p:spPr bwMode="auto">
          <a:xfrm>
            <a:off x="7315200" y="625475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61225" name="Text Box 105"/>
          <p:cNvSpPr txBox="1">
            <a:spLocks noChangeArrowheads="1"/>
          </p:cNvSpPr>
          <p:nvPr/>
        </p:nvSpPr>
        <p:spPr bwMode="auto">
          <a:xfrm>
            <a:off x="76200" y="38862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1226" name="Text Box 106"/>
          <p:cNvSpPr txBox="1">
            <a:spLocks noChangeArrowheads="1"/>
          </p:cNvSpPr>
          <p:nvPr/>
        </p:nvSpPr>
        <p:spPr bwMode="auto">
          <a:xfrm>
            <a:off x="77788" y="4191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1227" name="Object 107"/>
          <p:cNvGraphicFramePr>
            <a:graphicFrameLocks noChangeAspect="1"/>
          </p:cNvGraphicFramePr>
          <p:nvPr/>
        </p:nvGraphicFramePr>
        <p:xfrm>
          <a:off x="4489450" y="39624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2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9624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8" name="Line 108"/>
          <p:cNvSpPr>
            <a:spLocks noChangeShapeType="1"/>
          </p:cNvSpPr>
          <p:nvPr/>
        </p:nvSpPr>
        <p:spPr bwMode="auto">
          <a:xfrm flipV="1">
            <a:off x="4724400" y="426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1229" name="Text Box 109"/>
          <p:cNvSpPr txBox="1">
            <a:spLocks noChangeArrowheads="1"/>
          </p:cNvSpPr>
          <p:nvPr/>
        </p:nvSpPr>
        <p:spPr bwMode="auto">
          <a:xfrm>
            <a:off x="2895600" y="3733800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 BOD</a:t>
            </a:r>
          </a:p>
        </p:txBody>
      </p:sp>
      <p:sp>
        <p:nvSpPr>
          <p:cNvPr id="261230" name="Text Box 110"/>
          <p:cNvSpPr txBox="1">
            <a:spLocks noChangeArrowheads="1"/>
          </p:cNvSpPr>
          <p:nvPr/>
        </p:nvSpPr>
        <p:spPr bwMode="auto">
          <a:xfrm>
            <a:off x="7578725" y="3886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61231" name="Object 111"/>
          <p:cNvGraphicFramePr>
            <a:graphicFrameLocks noChangeAspect="1"/>
          </p:cNvGraphicFramePr>
          <p:nvPr/>
        </p:nvGraphicFramePr>
        <p:xfrm>
          <a:off x="8416925" y="4292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3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4292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2" name="Object 112"/>
          <p:cNvGraphicFramePr>
            <a:graphicFrameLocks noChangeAspect="1"/>
          </p:cNvGraphicFramePr>
          <p:nvPr/>
        </p:nvGraphicFramePr>
        <p:xfrm>
          <a:off x="2971800" y="41910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4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3" name="Text Box 113"/>
          <p:cNvSpPr txBox="1">
            <a:spLocks noChangeArrowheads="1"/>
          </p:cNvSpPr>
          <p:nvPr/>
        </p:nvSpPr>
        <p:spPr bwMode="auto">
          <a:xfrm>
            <a:off x="7578725" y="4267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aphicFrame>
        <p:nvGraphicFramePr>
          <p:cNvPr id="261234" name="Object 114"/>
          <p:cNvGraphicFramePr>
            <a:graphicFrameLocks noChangeAspect="1"/>
          </p:cNvGraphicFramePr>
          <p:nvPr/>
        </p:nvGraphicFramePr>
        <p:xfrm>
          <a:off x="8356600" y="39370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5" name="Equation" r:id="rId10" imgW="634680" imgH="406080" progId="Equation.DSMT4">
                  <p:embed/>
                </p:oleObj>
              </mc:Choice>
              <mc:Fallback>
                <p:oleObj name="Equation" r:id="rId10" imgW="634680" imgH="40608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9370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5" name="Text Box 115"/>
          <p:cNvSpPr txBox="1">
            <a:spLocks noChangeArrowheads="1"/>
          </p:cNvSpPr>
          <p:nvPr/>
        </p:nvSpPr>
        <p:spPr bwMode="auto">
          <a:xfrm>
            <a:off x="7543800" y="35052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</a:p>
        </p:txBody>
      </p:sp>
      <p:graphicFrame>
        <p:nvGraphicFramePr>
          <p:cNvPr id="261236" name="Object 116"/>
          <p:cNvGraphicFramePr>
            <a:graphicFrameLocks noChangeAspect="1"/>
          </p:cNvGraphicFramePr>
          <p:nvPr/>
        </p:nvGraphicFramePr>
        <p:xfrm>
          <a:off x="5410200" y="4114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6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7" name="Object 117"/>
          <p:cNvGraphicFramePr>
            <a:graphicFrameLocks noChangeAspect="1"/>
          </p:cNvGraphicFramePr>
          <p:nvPr/>
        </p:nvGraphicFramePr>
        <p:xfrm>
          <a:off x="2514600" y="3886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7" name="Equation" r:id="rId14" imgW="368280" imgH="368280" progId="Equation.DSMT4">
                  <p:embed/>
                </p:oleObj>
              </mc:Choice>
              <mc:Fallback>
                <p:oleObj name="Equation" r:id="rId14" imgW="368280" imgH="36828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8" name="Line 118"/>
          <p:cNvSpPr>
            <a:spLocks noChangeShapeType="1"/>
          </p:cNvSpPr>
          <p:nvPr/>
        </p:nvSpPr>
        <p:spPr bwMode="auto">
          <a:xfrm flipV="1">
            <a:off x="2667000" y="419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1239" name="Group 119"/>
          <p:cNvGrpSpPr>
            <a:grpSpLocks/>
          </p:cNvGrpSpPr>
          <p:nvPr/>
        </p:nvGrpSpPr>
        <p:grpSpPr bwMode="auto">
          <a:xfrm rot="-2721977">
            <a:off x="1485107" y="4107656"/>
            <a:ext cx="1350962" cy="1317625"/>
            <a:chOff x="892" y="2945"/>
            <a:chExt cx="941" cy="917"/>
          </a:xfrm>
        </p:grpSpPr>
        <p:grpSp>
          <p:nvGrpSpPr>
            <p:cNvPr id="261240" name="Group 120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1241" name="Freeform 121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242" name="Freeform 122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1243" name="Line 123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1244" name="Text Box 124"/>
          <p:cNvSpPr txBox="1">
            <a:spLocks noChangeArrowheads="1"/>
          </p:cNvSpPr>
          <p:nvPr/>
        </p:nvSpPr>
        <p:spPr bwMode="auto">
          <a:xfrm>
            <a:off x="2724150" y="5691188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Mixed liquor recycle</a:t>
            </a:r>
          </a:p>
        </p:txBody>
      </p:sp>
      <p:sp>
        <p:nvSpPr>
          <p:cNvPr id="261245" name="Rectangle 125"/>
          <p:cNvSpPr>
            <a:spLocks noChangeArrowheads="1"/>
          </p:cNvSpPr>
          <p:nvPr/>
        </p:nvSpPr>
        <p:spPr bwMode="auto">
          <a:xfrm>
            <a:off x="1993106" y="1981200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BOD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4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Simultaneous Nitrification with Denitrification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362200"/>
          </a:xfrm>
        </p:spPr>
        <p:txBody>
          <a:bodyPr/>
          <a:lstStyle/>
          <a:p>
            <a:r>
              <a:rPr lang="en-US" altLang="en-US"/>
              <a:t>Uses ____ as electron donor</a:t>
            </a:r>
          </a:p>
          <a:p>
            <a:r>
              <a:rPr lang="en-US" altLang="en-US"/>
              <a:t>Low oxygen levels permit denitrification</a:t>
            </a:r>
          </a:p>
          <a:p>
            <a:r>
              <a:rPr lang="en-US" altLang="en-US"/>
              <a:t>Can achieve 100% N removal!</a:t>
            </a: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1114425" y="4646613"/>
            <a:ext cx="1600200" cy="1219200"/>
            <a:chOff x="1680" y="3216"/>
            <a:chExt cx="1008" cy="768"/>
          </a:xfrm>
        </p:grpSpPr>
        <p:sp>
          <p:nvSpPr>
            <p:cNvPr id="263173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3352800" y="4724400"/>
            <a:ext cx="1752600" cy="914400"/>
            <a:chOff x="3840" y="1567"/>
            <a:chExt cx="1104" cy="576"/>
          </a:xfrm>
        </p:grpSpPr>
        <p:grpSp>
          <p:nvGrpSpPr>
            <p:cNvPr id="263178" name="Group 10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3179" name="AutoShape 11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3180" name="Rectangle 12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82" name="Line 14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3183" name="Freeform 15"/>
          <p:cNvSpPr>
            <a:spLocks/>
          </p:cNvSpPr>
          <p:nvPr/>
        </p:nvSpPr>
        <p:spPr bwMode="auto">
          <a:xfrm>
            <a:off x="762000" y="4953000"/>
            <a:ext cx="34290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4191000" y="6324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85" name="Line 17"/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>
            <a:off x="304800" y="4953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49530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76200" y="42037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77788" y="45085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3190" name="Object 22"/>
          <p:cNvGraphicFramePr>
            <a:graphicFrameLocks noChangeAspect="1"/>
          </p:cNvGraphicFramePr>
          <p:nvPr/>
        </p:nvGraphicFramePr>
        <p:xfrm>
          <a:off x="8416925" y="4749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1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4749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1" name="Object 23"/>
          <p:cNvGraphicFramePr>
            <a:graphicFrameLocks noChangeAspect="1"/>
          </p:cNvGraphicFramePr>
          <p:nvPr/>
        </p:nvGraphicFramePr>
        <p:xfrm>
          <a:off x="7159625" y="47498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2" name="Equation" r:id="rId6" imgW="1257120" imgH="406080" progId="Equation.DSMT4">
                  <p:embed/>
                </p:oleObj>
              </mc:Choice>
              <mc:Fallback>
                <p:oleObj name="Equation" r:id="rId6" imgW="1257120" imgH="4060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47498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5638800" y="47244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BOD,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1447800" y="62484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4724400" y="64008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grpSp>
        <p:nvGrpSpPr>
          <p:cNvPr id="263195" name="Group 27"/>
          <p:cNvGrpSpPr>
            <a:grpSpLocks/>
          </p:cNvGrpSpPr>
          <p:nvPr/>
        </p:nvGrpSpPr>
        <p:grpSpPr bwMode="auto">
          <a:xfrm>
            <a:off x="1371600" y="4852988"/>
            <a:ext cx="1041400" cy="1014412"/>
            <a:chOff x="2784" y="1632"/>
            <a:chExt cx="656" cy="639"/>
          </a:xfrm>
        </p:grpSpPr>
        <p:sp>
          <p:nvSpPr>
            <p:cNvPr id="263196" name="Oval 28"/>
            <p:cNvSpPr>
              <a:spLocks noChangeArrowheads="1"/>
            </p:cNvSpPr>
            <p:nvPr/>
          </p:nvSpPr>
          <p:spPr bwMode="auto">
            <a:xfrm>
              <a:off x="2835" y="2195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Oval 29"/>
            <p:cNvSpPr>
              <a:spLocks noChangeArrowheads="1"/>
            </p:cNvSpPr>
            <p:nvPr/>
          </p:nvSpPr>
          <p:spPr bwMode="auto">
            <a:xfrm>
              <a:off x="2869" y="2240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Oval 30"/>
            <p:cNvSpPr>
              <a:spLocks noChangeArrowheads="1"/>
            </p:cNvSpPr>
            <p:nvPr/>
          </p:nvSpPr>
          <p:spPr bwMode="auto">
            <a:xfrm>
              <a:off x="2936" y="222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Oval 31"/>
            <p:cNvSpPr>
              <a:spLocks noChangeArrowheads="1"/>
            </p:cNvSpPr>
            <p:nvPr/>
          </p:nvSpPr>
          <p:spPr bwMode="auto">
            <a:xfrm>
              <a:off x="3120" y="21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Oval 32"/>
            <p:cNvSpPr>
              <a:spLocks noChangeArrowheads="1"/>
            </p:cNvSpPr>
            <p:nvPr/>
          </p:nvSpPr>
          <p:spPr bwMode="auto">
            <a:xfrm>
              <a:off x="3072" y="220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Oval 33"/>
            <p:cNvSpPr>
              <a:spLocks noChangeArrowheads="1"/>
            </p:cNvSpPr>
            <p:nvPr/>
          </p:nvSpPr>
          <p:spPr bwMode="auto">
            <a:xfrm>
              <a:off x="3216" y="2208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Oval 34"/>
            <p:cNvSpPr>
              <a:spLocks noChangeArrowheads="1"/>
            </p:cNvSpPr>
            <p:nvPr/>
          </p:nvSpPr>
          <p:spPr bwMode="auto">
            <a:xfrm>
              <a:off x="3312" y="21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Oval 35"/>
            <p:cNvSpPr>
              <a:spLocks noChangeArrowheads="1"/>
            </p:cNvSpPr>
            <p:nvPr/>
          </p:nvSpPr>
          <p:spPr bwMode="auto">
            <a:xfrm>
              <a:off x="3038" y="2099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Oval 36"/>
            <p:cNvSpPr>
              <a:spLocks noChangeArrowheads="1"/>
            </p:cNvSpPr>
            <p:nvPr/>
          </p:nvSpPr>
          <p:spPr bwMode="auto">
            <a:xfrm>
              <a:off x="2993" y="205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5" name="Oval 37"/>
            <p:cNvSpPr>
              <a:spLocks noChangeArrowheads="1"/>
            </p:cNvSpPr>
            <p:nvPr/>
          </p:nvSpPr>
          <p:spPr bwMode="auto">
            <a:xfrm>
              <a:off x="2897" y="207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6" name="Oval 38"/>
            <p:cNvSpPr>
              <a:spLocks noChangeArrowheads="1"/>
            </p:cNvSpPr>
            <p:nvPr/>
          </p:nvSpPr>
          <p:spPr bwMode="auto">
            <a:xfrm>
              <a:off x="2807" y="209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7" name="Oval 39"/>
            <p:cNvSpPr>
              <a:spLocks noChangeArrowheads="1"/>
            </p:cNvSpPr>
            <p:nvPr/>
          </p:nvSpPr>
          <p:spPr bwMode="auto">
            <a:xfrm>
              <a:off x="2829" y="20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8" name="Oval 40"/>
            <p:cNvSpPr>
              <a:spLocks noChangeArrowheads="1"/>
            </p:cNvSpPr>
            <p:nvPr/>
          </p:nvSpPr>
          <p:spPr bwMode="auto">
            <a:xfrm>
              <a:off x="2824" y="200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Oval 41"/>
            <p:cNvSpPr>
              <a:spLocks noChangeArrowheads="1"/>
            </p:cNvSpPr>
            <p:nvPr/>
          </p:nvSpPr>
          <p:spPr bwMode="auto">
            <a:xfrm>
              <a:off x="2784" y="211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Oval 42"/>
            <p:cNvSpPr>
              <a:spLocks noChangeArrowheads="1"/>
            </p:cNvSpPr>
            <p:nvPr/>
          </p:nvSpPr>
          <p:spPr bwMode="auto">
            <a:xfrm>
              <a:off x="3216" y="206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1" name="Oval 43"/>
            <p:cNvSpPr>
              <a:spLocks noChangeArrowheads="1"/>
            </p:cNvSpPr>
            <p:nvPr/>
          </p:nvSpPr>
          <p:spPr bwMode="auto">
            <a:xfrm>
              <a:off x="2931" y="19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2" name="Oval 44"/>
            <p:cNvSpPr>
              <a:spLocks noChangeArrowheads="1"/>
            </p:cNvSpPr>
            <p:nvPr/>
          </p:nvSpPr>
          <p:spPr bwMode="auto">
            <a:xfrm>
              <a:off x="2880" y="199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Oval 45"/>
            <p:cNvSpPr>
              <a:spLocks noChangeArrowheads="1"/>
            </p:cNvSpPr>
            <p:nvPr/>
          </p:nvSpPr>
          <p:spPr bwMode="auto">
            <a:xfrm>
              <a:off x="3264" y="16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4" name="Oval 46"/>
            <p:cNvSpPr>
              <a:spLocks noChangeArrowheads="1"/>
            </p:cNvSpPr>
            <p:nvPr/>
          </p:nvSpPr>
          <p:spPr bwMode="auto">
            <a:xfrm>
              <a:off x="3312" y="19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5" name="Oval 47"/>
            <p:cNvSpPr>
              <a:spLocks noChangeArrowheads="1"/>
            </p:cNvSpPr>
            <p:nvPr/>
          </p:nvSpPr>
          <p:spPr bwMode="auto">
            <a:xfrm>
              <a:off x="3066" y="1975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6" name="Oval 48"/>
            <p:cNvSpPr>
              <a:spLocks noChangeArrowheads="1"/>
            </p:cNvSpPr>
            <p:nvPr/>
          </p:nvSpPr>
          <p:spPr bwMode="auto">
            <a:xfrm>
              <a:off x="3408" y="19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7" name="Oval 49"/>
            <p:cNvSpPr>
              <a:spLocks noChangeArrowheads="1"/>
            </p:cNvSpPr>
            <p:nvPr/>
          </p:nvSpPr>
          <p:spPr bwMode="auto">
            <a:xfrm>
              <a:off x="2801" y="189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8" name="Oval 50"/>
            <p:cNvSpPr>
              <a:spLocks noChangeArrowheads="1"/>
            </p:cNvSpPr>
            <p:nvPr/>
          </p:nvSpPr>
          <p:spPr bwMode="auto">
            <a:xfrm>
              <a:off x="2869" y="188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9" name="Oval 51"/>
            <p:cNvSpPr>
              <a:spLocks noChangeArrowheads="1"/>
            </p:cNvSpPr>
            <p:nvPr/>
          </p:nvSpPr>
          <p:spPr bwMode="auto">
            <a:xfrm>
              <a:off x="2925" y="18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0" name="Oval 52"/>
            <p:cNvSpPr>
              <a:spLocks noChangeArrowheads="1"/>
            </p:cNvSpPr>
            <p:nvPr/>
          </p:nvSpPr>
          <p:spPr bwMode="auto">
            <a:xfrm>
              <a:off x="3038" y="1885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1" name="Oval 53"/>
            <p:cNvSpPr>
              <a:spLocks noChangeArrowheads="1"/>
            </p:cNvSpPr>
            <p:nvPr/>
          </p:nvSpPr>
          <p:spPr bwMode="auto">
            <a:xfrm>
              <a:off x="3094" y="190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2" name="Oval 54"/>
            <p:cNvSpPr>
              <a:spLocks noChangeArrowheads="1"/>
            </p:cNvSpPr>
            <p:nvPr/>
          </p:nvSpPr>
          <p:spPr bwMode="auto">
            <a:xfrm>
              <a:off x="3216" y="18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3" name="Oval 55"/>
            <p:cNvSpPr>
              <a:spLocks noChangeArrowheads="1"/>
            </p:cNvSpPr>
            <p:nvPr/>
          </p:nvSpPr>
          <p:spPr bwMode="auto">
            <a:xfrm>
              <a:off x="2908" y="18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4" name="Oval 56"/>
            <p:cNvSpPr>
              <a:spLocks noChangeArrowheads="1"/>
            </p:cNvSpPr>
            <p:nvPr/>
          </p:nvSpPr>
          <p:spPr bwMode="auto">
            <a:xfrm>
              <a:off x="2835" y="177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5" name="Oval 57"/>
            <p:cNvSpPr>
              <a:spLocks noChangeArrowheads="1"/>
            </p:cNvSpPr>
            <p:nvPr/>
          </p:nvSpPr>
          <p:spPr bwMode="auto">
            <a:xfrm>
              <a:off x="2863" y="176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6" name="Oval 58"/>
            <p:cNvSpPr>
              <a:spLocks noChangeArrowheads="1"/>
            </p:cNvSpPr>
            <p:nvPr/>
          </p:nvSpPr>
          <p:spPr bwMode="auto">
            <a:xfrm>
              <a:off x="3216" y="177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7" name="Oval 59"/>
            <p:cNvSpPr>
              <a:spLocks noChangeArrowheads="1"/>
            </p:cNvSpPr>
            <p:nvPr/>
          </p:nvSpPr>
          <p:spPr bwMode="auto">
            <a:xfrm>
              <a:off x="3043" y="178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8" name="Oval 60"/>
            <p:cNvSpPr>
              <a:spLocks noChangeArrowheads="1"/>
            </p:cNvSpPr>
            <p:nvPr/>
          </p:nvSpPr>
          <p:spPr bwMode="auto">
            <a:xfrm>
              <a:off x="3360" y="172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9" name="Oval 61"/>
            <p:cNvSpPr>
              <a:spLocks noChangeArrowheads="1"/>
            </p:cNvSpPr>
            <p:nvPr/>
          </p:nvSpPr>
          <p:spPr bwMode="auto">
            <a:xfrm>
              <a:off x="2841" y="16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0" name="Oval 62"/>
            <p:cNvSpPr>
              <a:spLocks noChangeArrowheads="1"/>
            </p:cNvSpPr>
            <p:nvPr/>
          </p:nvSpPr>
          <p:spPr bwMode="auto">
            <a:xfrm>
              <a:off x="2908" y="16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1" name="Oval 63"/>
            <p:cNvSpPr>
              <a:spLocks noChangeArrowheads="1"/>
            </p:cNvSpPr>
            <p:nvPr/>
          </p:nvSpPr>
          <p:spPr bwMode="auto">
            <a:xfrm>
              <a:off x="2993" y="1739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2" name="Oval 64"/>
            <p:cNvSpPr>
              <a:spLocks noChangeArrowheads="1"/>
            </p:cNvSpPr>
            <p:nvPr/>
          </p:nvSpPr>
          <p:spPr bwMode="auto">
            <a:xfrm>
              <a:off x="3360" y="187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3" name="Oval 65"/>
            <p:cNvSpPr>
              <a:spLocks noChangeArrowheads="1"/>
            </p:cNvSpPr>
            <p:nvPr/>
          </p:nvSpPr>
          <p:spPr bwMode="auto">
            <a:xfrm>
              <a:off x="2880" y="16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4" name="Oval 66"/>
            <p:cNvSpPr>
              <a:spLocks noChangeArrowheads="1"/>
            </p:cNvSpPr>
            <p:nvPr/>
          </p:nvSpPr>
          <p:spPr bwMode="auto">
            <a:xfrm>
              <a:off x="2993" y="163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5" name="Oval 67"/>
            <p:cNvSpPr>
              <a:spLocks noChangeArrowheads="1"/>
            </p:cNvSpPr>
            <p:nvPr/>
          </p:nvSpPr>
          <p:spPr bwMode="auto">
            <a:xfrm>
              <a:off x="3105" y="166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6" name="Oval 68"/>
            <p:cNvSpPr>
              <a:spLocks noChangeArrowheads="1"/>
            </p:cNvSpPr>
            <p:nvPr/>
          </p:nvSpPr>
          <p:spPr bwMode="auto">
            <a:xfrm>
              <a:off x="3105" y="182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7" name="Oval 69"/>
            <p:cNvSpPr>
              <a:spLocks noChangeArrowheads="1"/>
            </p:cNvSpPr>
            <p:nvPr/>
          </p:nvSpPr>
          <p:spPr bwMode="auto">
            <a:xfrm>
              <a:off x="3127" y="17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38" name="Rectangle 70"/>
          <p:cNvSpPr>
            <a:spLocks noChangeArrowheads="1"/>
          </p:cNvSpPr>
          <p:nvPr/>
        </p:nvSpPr>
        <p:spPr bwMode="auto">
          <a:xfrm>
            <a:off x="1972775" y="1979613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BOD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of Storm Sewers to “Sanitary” Sewers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Toilets were connected to existing storm sewers</a:t>
            </a:r>
          </a:p>
          <a:p>
            <a:r>
              <a:rPr lang="en-US" altLang="en-US"/>
              <a:t>The storm drain systems discharged directly to streams, lakes, and estuaries without treatment </a:t>
            </a:r>
          </a:p>
          <a:p>
            <a:r>
              <a:rPr lang="en-US" altLang="en-US"/>
              <a:t>Treatment of wastewater only became an issue after the self-purification capacity of the receiving waters was exceeded and ________ __________ became intolerable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02323" y="5713046"/>
            <a:ext cx="340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 dirty="0">
                <a:solidFill>
                  <a:schemeClr val="accent4"/>
                </a:solidFill>
              </a:rPr>
              <a:t>nuisance conditions</a:t>
            </a:r>
          </a:p>
        </p:txBody>
      </p:sp>
    </p:spTree>
    <p:extLst>
      <p:ext uri="{BB962C8B-B14F-4D97-AF65-F5344CB8AC3E}">
        <p14:creationId xmlns:p14="http://schemas.microsoft.com/office/powerpoint/2010/main" val="270429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Barnard Process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r>
              <a:rPr lang="en-US" altLang="en-US"/>
              <a:t>Greater than 90% removal of TKN!</a:t>
            </a:r>
          </a:p>
        </p:txBody>
      </p:sp>
      <p:grpSp>
        <p:nvGrpSpPr>
          <p:cNvPr id="265220" name="Group 4"/>
          <p:cNvGrpSpPr>
            <a:grpSpLocks/>
          </p:cNvGrpSpPr>
          <p:nvPr/>
        </p:nvGrpSpPr>
        <p:grpSpPr bwMode="auto">
          <a:xfrm>
            <a:off x="1343025" y="3124200"/>
            <a:ext cx="942975" cy="838200"/>
            <a:chOff x="1680" y="3216"/>
            <a:chExt cx="1008" cy="768"/>
          </a:xfrm>
        </p:grpSpPr>
        <p:sp>
          <p:nvSpPr>
            <p:cNvPr id="265221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2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3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4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225" name="Group 9"/>
          <p:cNvGrpSpPr>
            <a:grpSpLocks/>
          </p:cNvGrpSpPr>
          <p:nvPr/>
        </p:nvGrpSpPr>
        <p:grpSpPr bwMode="auto">
          <a:xfrm>
            <a:off x="3048000" y="3125788"/>
            <a:ext cx="1600200" cy="1219200"/>
            <a:chOff x="1680" y="3216"/>
            <a:chExt cx="1008" cy="768"/>
          </a:xfrm>
        </p:grpSpPr>
        <p:sp>
          <p:nvSpPr>
            <p:cNvPr id="265226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7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9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230" name="Group 14"/>
          <p:cNvGrpSpPr>
            <a:grpSpLocks/>
          </p:cNvGrpSpPr>
          <p:nvPr/>
        </p:nvGrpSpPr>
        <p:grpSpPr bwMode="auto">
          <a:xfrm>
            <a:off x="3962400" y="4876800"/>
            <a:ext cx="1752600" cy="914400"/>
            <a:chOff x="3840" y="1567"/>
            <a:chExt cx="1104" cy="576"/>
          </a:xfrm>
        </p:grpSpPr>
        <p:grpSp>
          <p:nvGrpSpPr>
            <p:cNvPr id="265231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5232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233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5236" name="Line 20"/>
          <p:cNvSpPr>
            <a:spLocks noChangeShapeType="1"/>
          </p:cNvSpPr>
          <p:nvPr/>
        </p:nvSpPr>
        <p:spPr bwMode="auto">
          <a:xfrm>
            <a:off x="4876800" y="6172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37" name="Line 21"/>
          <p:cNvSpPr>
            <a:spLocks noChangeShapeType="1"/>
          </p:cNvSpPr>
          <p:nvPr/>
        </p:nvSpPr>
        <p:spPr bwMode="auto">
          <a:xfrm>
            <a:off x="2286000" y="35067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>
            <a:off x="4648200" y="35067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3200400" y="3330575"/>
            <a:ext cx="595313" cy="1014413"/>
            <a:chOff x="2929" y="2834"/>
            <a:chExt cx="375" cy="639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Oval 25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3" name="Oval 27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5" name="Oval 29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7" name="Oval 31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8" name="Oval 32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9" name="Oval 33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0" name="Oval 34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1" name="Oval 35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2" name="Oval 36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3" name="Oval 37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4" name="Oval 38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5" name="Oval 39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6" name="Oval 40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7" name="Oval 41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8" name="Oval 42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0" name="Oval 44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2" name="Oval 46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4" name="Oval 48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6" name="Oval 50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8" name="Oval 52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9" name="Oval 53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0" name="Oval 54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1" name="Oval 55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2" name="Oval 56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3" name="Oval 57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4" name="Oval 58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5" name="Oval 59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6" name="Oval 60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7" name="Oval 61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8" name="Oval 62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9" name="Oval 63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0" name="Oval 64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1" name="Oval 65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2" name="Oval 66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3" name="Oval 67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4" name="Oval 68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5" name="Oval 69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6" name="Oval 70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7" name="Oval 71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8" name="Oval 72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9" name="Oval 73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0" name="Oval 74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1" name="Oval 75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2" name="Oval 76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3" name="Oval 77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4" name="Oval 78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5" name="Oval 79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6" name="Oval 80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7" name="Oval 81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8" name="Oval 82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9" name="Oval 83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0" name="Oval 84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1" name="Oval 85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2" name="Oval 86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3" name="Oval 87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4" name="Oval 88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5" name="Oval 89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6" name="Oval 90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7" name="Oval 91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8" name="Oval 92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9" name="Oval 93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0" name="Oval 94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1" name="Oval 95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2" name="Oval 96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3" name="Oval 97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4" name="Oval 98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315" name="Line 99"/>
          <p:cNvSpPr>
            <a:spLocks noChangeShapeType="1"/>
          </p:cNvSpPr>
          <p:nvPr/>
        </p:nvSpPr>
        <p:spPr bwMode="auto">
          <a:xfrm>
            <a:off x="533400" y="34305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6" name="Line 100"/>
          <p:cNvSpPr>
            <a:spLocks noChangeShapeType="1"/>
          </p:cNvSpPr>
          <p:nvPr/>
        </p:nvSpPr>
        <p:spPr bwMode="auto">
          <a:xfrm>
            <a:off x="55626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7" name="Freeform 101"/>
          <p:cNvSpPr>
            <a:spLocks/>
          </p:cNvSpPr>
          <p:nvPr/>
        </p:nvSpPr>
        <p:spPr bwMode="auto">
          <a:xfrm>
            <a:off x="990600" y="3444875"/>
            <a:ext cx="4038600" cy="1128713"/>
          </a:xfrm>
          <a:custGeom>
            <a:avLst/>
            <a:gdLst>
              <a:gd name="T0" fmla="*/ 2976 w 2976"/>
              <a:gd name="T1" fmla="*/ 39 h 615"/>
              <a:gd name="T2" fmla="*/ 2976 w 2976"/>
              <a:gd name="T3" fmla="*/ 615 h 615"/>
              <a:gd name="T4" fmla="*/ 0 w 2976"/>
              <a:gd name="T5" fmla="*/ 615 h 615"/>
              <a:gd name="T6" fmla="*/ 0 w 297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6" h="615">
                <a:moveTo>
                  <a:pt x="2976" y="39"/>
                </a:moveTo>
                <a:lnTo>
                  <a:pt x="2976" y="615"/>
                </a:lnTo>
                <a:lnTo>
                  <a:pt x="0" y="61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1752600" y="60960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5319" name="Text Box 103"/>
          <p:cNvSpPr txBox="1">
            <a:spLocks noChangeArrowheads="1"/>
          </p:cNvSpPr>
          <p:nvPr/>
        </p:nvSpPr>
        <p:spPr bwMode="auto">
          <a:xfrm>
            <a:off x="5486400" y="63246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65320" name="Text Box 104"/>
          <p:cNvSpPr txBox="1">
            <a:spLocks noChangeArrowheads="1"/>
          </p:cNvSpPr>
          <p:nvPr/>
        </p:nvSpPr>
        <p:spPr bwMode="auto">
          <a:xfrm>
            <a:off x="76200" y="2744788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5321" name="Text Box 105"/>
          <p:cNvSpPr txBox="1">
            <a:spLocks noChangeArrowheads="1"/>
          </p:cNvSpPr>
          <p:nvPr/>
        </p:nvSpPr>
        <p:spPr bwMode="auto">
          <a:xfrm>
            <a:off x="77788" y="3049588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5322" name="Object 106"/>
          <p:cNvGraphicFramePr>
            <a:graphicFrameLocks noChangeAspect="1"/>
          </p:cNvGraphicFramePr>
          <p:nvPr/>
        </p:nvGraphicFramePr>
        <p:xfrm>
          <a:off x="3803650" y="282098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6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82098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23" name="Line 107"/>
          <p:cNvSpPr>
            <a:spLocks noChangeShapeType="1"/>
          </p:cNvSpPr>
          <p:nvPr/>
        </p:nvSpPr>
        <p:spPr bwMode="auto">
          <a:xfrm flipV="1">
            <a:off x="4038600" y="31257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324" name="Text Box 108"/>
          <p:cNvSpPr txBox="1">
            <a:spLocks noChangeArrowheads="1"/>
          </p:cNvSpPr>
          <p:nvPr/>
        </p:nvSpPr>
        <p:spPr bwMode="auto">
          <a:xfrm>
            <a:off x="2209800" y="2592388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 BOD</a:t>
            </a:r>
          </a:p>
        </p:txBody>
      </p:sp>
      <p:sp>
        <p:nvSpPr>
          <p:cNvPr id="265325" name="Text Box 109"/>
          <p:cNvSpPr txBox="1">
            <a:spLocks noChangeArrowheads="1"/>
          </p:cNvSpPr>
          <p:nvPr/>
        </p:nvSpPr>
        <p:spPr bwMode="auto">
          <a:xfrm>
            <a:off x="6435725" y="48133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65326" name="Object 110"/>
          <p:cNvGraphicFramePr>
            <a:graphicFrameLocks noChangeAspect="1"/>
          </p:cNvGraphicFramePr>
          <p:nvPr/>
        </p:nvGraphicFramePr>
        <p:xfrm>
          <a:off x="7273925" y="52197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7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52197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327" name="Object 111"/>
          <p:cNvGraphicFramePr>
            <a:graphicFrameLocks noChangeAspect="1"/>
          </p:cNvGraphicFramePr>
          <p:nvPr/>
        </p:nvGraphicFramePr>
        <p:xfrm>
          <a:off x="2286000" y="304958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8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958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28" name="Text Box 112"/>
          <p:cNvSpPr txBox="1">
            <a:spLocks noChangeArrowheads="1"/>
          </p:cNvSpPr>
          <p:nvPr/>
        </p:nvSpPr>
        <p:spPr bwMode="auto">
          <a:xfrm>
            <a:off x="6435725" y="51943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aphicFrame>
        <p:nvGraphicFramePr>
          <p:cNvPr id="265329" name="Object 113"/>
          <p:cNvGraphicFramePr>
            <a:graphicFrameLocks noChangeAspect="1"/>
          </p:cNvGraphicFramePr>
          <p:nvPr/>
        </p:nvGraphicFramePr>
        <p:xfrm>
          <a:off x="7213600" y="48641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9" name="Equation" r:id="rId10" imgW="634680" imgH="406080" progId="Equation.DSMT4">
                  <p:embed/>
                </p:oleObj>
              </mc:Choice>
              <mc:Fallback>
                <p:oleObj name="Equation" r:id="rId10" imgW="634680" imgH="40608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48641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30" name="Text Box 114"/>
          <p:cNvSpPr txBox="1">
            <a:spLocks noChangeArrowheads="1"/>
          </p:cNvSpPr>
          <p:nvPr/>
        </p:nvSpPr>
        <p:spPr bwMode="auto">
          <a:xfrm>
            <a:off x="6400800" y="44323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</a:p>
        </p:txBody>
      </p:sp>
      <p:graphicFrame>
        <p:nvGraphicFramePr>
          <p:cNvPr id="265331" name="Object 115"/>
          <p:cNvGraphicFramePr>
            <a:graphicFrameLocks noChangeAspect="1"/>
          </p:cNvGraphicFramePr>
          <p:nvPr/>
        </p:nvGraphicFramePr>
        <p:xfrm>
          <a:off x="4724400" y="29733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0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33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332" name="Object 116"/>
          <p:cNvGraphicFramePr>
            <a:graphicFrameLocks noChangeAspect="1"/>
          </p:cNvGraphicFramePr>
          <p:nvPr/>
        </p:nvGraphicFramePr>
        <p:xfrm>
          <a:off x="1828800" y="2744788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1" name="Equation" r:id="rId14" imgW="368280" imgH="368280" progId="Equation.DSMT4">
                  <p:embed/>
                </p:oleObj>
              </mc:Choice>
              <mc:Fallback>
                <p:oleObj name="Equation" r:id="rId14" imgW="368280" imgH="3682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4788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33" name="Line 117"/>
          <p:cNvSpPr>
            <a:spLocks noChangeShapeType="1"/>
          </p:cNvSpPr>
          <p:nvPr/>
        </p:nvSpPr>
        <p:spPr bwMode="auto">
          <a:xfrm flipV="1">
            <a:off x="1981200" y="3049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5334" name="Group 118"/>
          <p:cNvGrpSpPr>
            <a:grpSpLocks/>
          </p:cNvGrpSpPr>
          <p:nvPr/>
        </p:nvGrpSpPr>
        <p:grpSpPr bwMode="auto">
          <a:xfrm>
            <a:off x="3048000" y="4878388"/>
            <a:ext cx="381000" cy="760412"/>
            <a:chOff x="1680" y="3216"/>
            <a:chExt cx="1008" cy="768"/>
          </a:xfrm>
        </p:grpSpPr>
        <p:sp>
          <p:nvSpPr>
            <p:cNvPr id="265335" name="AutoShape 119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6" name="Rectangle 120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7" name="Line 121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8" name="Line 122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339" name="Group 123"/>
          <p:cNvGrpSpPr>
            <a:grpSpLocks/>
          </p:cNvGrpSpPr>
          <p:nvPr/>
        </p:nvGrpSpPr>
        <p:grpSpPr bwMode="auto">
          <a:xfrm>
            <a:off x="3048000" y="5029200"/>
            <a:ext cx="311150" cy="533400"/>
            <a:chOff x="2929" y="2834"/>
            <a:chExt cx="375" cy="639"/>
          </a:xfrm>
        </p:grpSpPr>
        <p:sp>
          <p:nvSpPr>
            <p:cNvPr id="265340" name="Oval 124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1" name="Oval 125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2" name="Oval 126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3" name="Oval 127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4" name="Oval 128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5" name="Oval 129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6" name="Oval 130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7" name="Oval 131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8" name="Oval 132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9" name="Oval 133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0" name="Oval 134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1" name="Oval 135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2" name="Oval 136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3" name="Oval 137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4" name="Oval 138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5" name="Oval 139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6" name="Oval 140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7" name="Oval 141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8" name="Oval 142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9" name="Oval 143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0" name="Oval 144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1" name="Oval 145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2" name="Oval 146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3" name="Oval 147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4" name="Oval 148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5" name="Oval 149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6" name="Oval 150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7" name="Oval 151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8" name="Oval 152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9" name="Oval 153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0" name="Oval 154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1" name="Oval 155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2" name="Oval 156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3" name="Oval 157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4" name="Oval 158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5" name="Oval 159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6" name="Oval 160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7" name="Oval 161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8" name="Oval 162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9" name="Oval 163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0" name="Oval 164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1" name="Oval 165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2" name="Oval 166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3" name="Oval 167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4" name="Oval 168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5" name="Oval 169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6" name="Oval 170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7" name="Oval 171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8" name="Oval 172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9" name="Oval 173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0" name="Oval 174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1" name="Oval 175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2" name="Oval 176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3" name="Oval 177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4" name="Oval 178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5" name="Oval 179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6" name="Oval 180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7" name="Oval 181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8" name="Oval 182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9" name="Oval 183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0" name="Oval 184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1" name="Oval 185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2" name="Oval 186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3" name="Oval 187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4" name="Oval 188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5" name="Oval 189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6" name="Oval 190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7" name="Oval 191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8" name="Oval 192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9" name="Oval 193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0" name="Oval 194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1" name="Oval 195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2" name="Oval 196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3" name="Oval 197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4" name="Oval 198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415" name="Line 199"/>
          <p:cNvSpPr>
            <a:spLocks noChangeShapeType="1"/>
          </p:cNvSpPr>
          <p:nvPr/>
        </p:nvSpPr>
        <p:spPr bwMode="auto">
          <a:xfrm>
            <a:off x="22860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416" name="Line 200"/>
          <p:cNvSpPr>
            <a:spLocks noChangeShapeType="1"/>
          </p:cNvSpPr>
          <p:nvPr/>
        </p:nvSpPr>
        <p:spPr bwMode="auto">
          <a:xfrm>
            <a:off x="3429000" y="5105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417" name="Freeform 201"/>
          <p:cNvSpPr>
            <a:spLocks/>
          </p:cNvSpPr>
          <p:nvPr/>
        </p:nvSpPr>
        <p:spPr bwMode="auto">
          <a:xfrm>
            <a:off x="990600" y="4572000"/>
            <a:ext cx="304800" cy="457200"/>
          </a:xfrm>
          <a:custGeom>
            <a:avLst/>
            <a:gdLst>
              <a:gd name="T0" fmla="*/ 0 w 192"/>
              <a:gd name="T1" fmla="*/ 0 h 288"/>
              <a:gd name="T2" fmla="*/ 0 w 192"/>
              <a:gd name="T3" fmla="*/ 288 h 288"/>
              <a:gd name="T4" fmla="*/ 192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0" y="0"/>
                </a:moveTo>
                <a:lnTo>
                  <a:pt x="0" y="288"/>
                </a:lnTo>
                <a:lnTo>
                  <a:pt x="192" y="28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418" name="Freeform 202"/>
          <p:cNvSpPr>
            <a:spLocks/>
          </p:cNvSpPr>
          <p:nvPr/>
        </p:nvSpPr>
        <p:spPr bwMode="auto">
          <a:xfrm>
            <a:off x="609600" y="3429000"/>
            <a:ext cx="4267200" cy="2743200"/>
          </a:xfrm>
          <a:custGeom>
            <a:avLst/>
            <a:gdLst>
              <a:gd name="T0" fmla="*/ 3888 w 3888"/>
              <a:gd name="T1" fmla="*/ 1488 h 1728"/>
              <a:gd name="T2" fmla="*/ 3888 w 3888"/>
              <a:gd name="T3" fmla="*/ 1728 h 1728"/>
              <a:gd name="T4" fmla="*/ 0 w 3888"/>
              <a:gd name="T5" fmla="*/ 1728 h 1728"/>
              <a:gd name="T6" fmla="*/ 0 w 3888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8" h="1728">
                <a:moveTo>
                  <a:pt x="3888" y="1488"/>
                </a:moveTo>
                <a:lnTo>
                  <a:pt x="3888" y="1728"/>
                </a:lnTo>
                <a:lnTo>
                  <a:pt x="0" y="172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5419" name="Object 203"/>
          <p:cNvGraphicFramePr>
            <a:graphicFrameLocks noChangeAspect="1"/>
          </p:cNvGraphicFramePr>
          <p:nvPr/>
        </p:nvGraphicFramePr>
        <p:xfrm>
          <a:off x="2362200" y="46482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2" name="Equation" r:id="rId16" imgW="634680" imgH="406080" progId="Equation.DSMT4">
                  <p:embed/>
                </p:oleObj>
              </mc:Choice>
              <mc:Fallback>
                <p:oleObj name="Equation" r:id="rId16" imgW="634680" imgH="406080" progId="Equation.DSMT4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420" name="Text Box 204"/>
          <p:cNvSpPr txBox="1">
            <a:spLocks noChangeArrowheads="1"/>
          </p:cNvSpPr>
          <p:nvPr/>
        </p:nvSpPr>
        <p:spPr bwMode="auto">
          <a:xfrm>
            <a:off x="1490663" y="390525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5421" name="Text Box 205"/>
          <p:cNvSpPr txBox="1">
            <a:spLocks noChangeArrowheads="1"/>
          </p:cNvSpPr>
          <p:nvPr/>
        </p:nvSpPr>
        <p:spPr bwMode="auto">
          <a:xfrm>
            <a:off x="3394075" y="421163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11 h</a:t>
            </a:r>
          </a:p>
        </p:txBody>
      </p:sp>
      <p:sp>
        <p:nvSpPr>
          <p:cNvPr id="265422" name="Text Box 206"/>
          <p:cNvSpPr txBox="1">
            <a:spLocks noChangeArrowheads="1"/>
          </p:cNvSpPr>
          <p:nvPr/>
        </p:nvSpPr>
        <p:spPr bwMode="auto">
          <a:xfrm>
            <a:off x="2971800" y="5638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 h</a:t>
            </a:r>
          </a:p>
        </p:txBody>
      </p:sp>
      <p:grpSp>
        <p:nvGrpSpPr>
          <p:cNvPr id="265423" name="Group 207"/>
          <p:cNvGrpSpPr>
            <a:grpSpLocks/>
          </p:cNvGrpSpPr>
          <p:nvPr/>
        </p:nvGrpSpPr>
        <p:grpSpPr bwMode="auto">
          <a:xfrm>
            <a:off x="1343025" y="4876800"/>
            <a:ext cx="942975" cy="838200"/>
            <a:chOff x="1680" y="3216"/>
            <a:chExt cx="1008" cy="768"/>
          </a:xfrm>
        </p:grpSpPr>
        <p:sp>
          <p:nvSpPr>
            <p:cNvPr id="265424" name="AutoShape 20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5" name="Rectangle 20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6" name="Line 21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7" name="Line 21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65428" name="Object 212"/>
          <p:cNvGraphicFramePr>
            <a:graphicFrameLocks noChangeAspect="1"/>
          </p:cNvGraphicFramePr>
          <p:nvPr/>
        </p:nvGraphicFramePr>
        <p:xfrm>
          <a:off x="1828800" y="4572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3" name="Equation" r:id="rId18" imgW="368280" imgH="368280" progId="Equation.DSMT4">
                  <p:embed/>
                </p:oleObj>
              </mc:Choice>
              <mc:Fallback>
                <p:oleObj name="Equation" r:id="rId18" imgW="368280" imgH="36828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429" name="Line 213"/>
          <p:cNvSpPr>
            <a:spLocks noChangeShapeType="1"/>
          </p:cNvSpPr>
          <p:nvPr/>
        </p:nvSpPr>
        <p:spPr bwMode="auto">
          <a:xfrm flipV="1">
            <a:off x="1943100" y="48021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430" name="Text Box 214"/>
          <p:cNvSpPr txBox="1">
            <a:spLocks noChangeArrowheads="1"/>
          </p:cNvSpPr>
          <p:nvPr/>
        </p:nvSpPr>
        <p:spPr bwMode="auto">
          <a:xfrm>
            <a:off x="1454150" y="564515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grpSp>
        <p:nvGrpSpPr>
          <p:cNvPr id="265431" name="Group 215"/>
          <p:cNvGrpSpPr>
            <a:grpSpLocks/>
          </p:cNvGrpSpPr>
          <p:nvPr/>
        </p:nvGrpSpPr>
        <p:grpSpPr bwMode="auto">
          <a:xfrm rot="-2721977">
            <a:off x="1415257" y="3229769"/>
            <a:ext cx="768350" cy="668337"/>
            <a:chOff x="892" y="2945"/>
            <a:chExt cx="941" cy="917"/>
          </a:xfrm>
        </p:grpSpPr>
        <p:grpSp>
          <p:nvGrpSpPr>
            <p:cNvPr id="265432" name="Group 216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5433" name="Freeform 217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434" name="Freeform 218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435" name="Line 219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436" name="Group 220"/>
          <p:cNvGrpSpPr>
            <a:grpSpLocks/>
          </p:cNvGrpSpPr>
          <p:nvPr/>
        </p:nvGrpSpPr>
        <p:grpSpPr bwMode="auto">
          <a:xfrm rot="-2721977">
            <a:off x="1473994" y="5079206"/>
            <a:ext cx="768350" cy="668338"/>
            <a:chOff x="892" y="2945"/>
            <a:chExt cx="941" cy="917"/>
          </a:xfrm>
        </p:grpSpPr>
        <p:grpSp>
          <p:nvGrpSpPr>
            <p:cNvPr id="265437" name="Group 221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5438" name="Freeform 222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439" name="Freeform 223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440" name="Line 224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65441" name="Object 225"/>
          <p:cNvGraphicFramePr>
            <a:graphicFrameLocks noChangeAspect="1"/>
          </p:cNvGraphicFramePr>
          <p:nvPr/>
        </p:nvGraphicFramePr>
        <p:xfrm>
          <a:off x="3492500" y="46497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4" name="Equation" r:id="rId20" imgW="609480" imgH="419040" progId="Equation.DSMT4">
                  <p:embed/>
                </p:oleObj>
              </mc:Choice>
              <mc:Fallback>
                <p:oleObj name="Equation" r:id="rId20" imgW="609480" imgH="41904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497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66" name="Group 2"/>
          <p:cNvGrpSpPr>
            <a:grpSpLocks/>
          </p:cNvGrpSpPr>
          <p:nvPr/>
        </p:nvGrpSpPr>
        <p:grpSpPr bwMode="auto">
          <a:xfrm>
            <a:off x="304800" y="4724400"/>
            <a:ext cx="1600200" cy="1219200"/>
            <a:chOff x="1680" y="3216"/>
            <a:chExt cx="1008" cy="768"/>
          </a:xfrm>
        </p:grpSpPr>
        <p:sp>
          <p:nvSpPr>
            <p:cNvPr id="267267" name="AutoShape 3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1" name="Group 7"/>
          <p:cNvGrpSpPr>
            <a:grpSpLocks/>
          </p:cNvGrpSpPr>
          <p:nvPr/>
        </p:nvGrpSpPr>
        <p:grpSpPr bwMode="auto">
          <a:xfrm>
            <a:off x="2057400" y="4724400"/>
            <a:ext cx="1600200" cy="1219200"/>
            <a:chOff x="1680" y="3216"/>
            <a:chExt cx="1008" cy="768"/>
          </a:xfrm>
        </p:grpSpPr>
        <p:sp>
          <p:nvSpPr>
            <p:cNvPr id="267272" name="AutoShape 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6" name="Group 12"/>
          <p:cNvGrpSpPr>
            <a:grpSpLocks/>
          </p:cNvGrpSpPr>
          <p:nvPr/>
        </p:nvGrpSpPr>
        <p:grpSpPr bwMode="auto">
          <a:xfrm>
            <a:off x="3810000" y="4724400"/>
            <a:ext cx="1600200" cy="1219200"/>
            <a:chOff x="1680" y="3216"/>
            <a:chExt cx="1008" cy="768"/>
          </a:xfrm>
        </p:grpSpPr>
        <p:sp>
          <p:nvSpPr>
            <p:cNvPr id="267277" name="AutoShape 13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Line 15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1" name="Group 17"/>
          <p:cNvGrpSpPr>
            <a:grpSpLocks/>
          </p:cNvGrpSpPr>
          <p:nvPr/>
        </p:nvGrpSpPr>
        <p:grpSpPr bwMode="auto">
          <a:xfrm>
            <a:off x="5562600" y="4724400"/>
            <a:ext cx="1600200" cy="1219200"/>
            <a:chOff x="1680" y="3216"/>
            <a:chExt cx="1008" cy="768"/>
          </a:xfrm>
        </p:grpSpPr>
        <p:sp>
          <p:nvSpPr>
            <p:cNvPr id="267282" name="AutoShape 1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>
            <a:off x="7315200" y="4724400"/>
            <a:ext cx="1600200" cy="1219200"/>
            <a:chOff x="4608" y="2976"/>
            <a:chExt cx="1008" cy="768"/>
          </a:xfrm>
        </p:grpSpPr>
        <p:sp>
          <p:nvSpPr>
            <p:cNvPr id="267287" name="AutoShape 23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9" name="Line 25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Barnard Sequencing Batch Reactor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371600"/>
          </a:xfrm>
        </p:spPr>
        <p:txBody>
          <a:bodyPr/>
          <a:lstStyle/>
          <a:p>
            <a:r>
              <a:rPr lang="en-US" altLang="en-US"/>
              <a:t>Same process as Barnard carried out in a single tank</a:t>
            </a:r>
          </a:p>
        </p:txBody>
      </p:sp>
      <p:grpSp>
        <p:nvGrpSpPr>
          <p:cNvPr id="267293" name="Group 29"/>
          <p:cNvGrpSpPr>
            <a:grpSpLocks/>
          </p:cNvGrpSpPr>
          <p:nvPr/>
        </p:nvGrpSpPr>
        <p:grpSpPr bwMode="auto">
          <a:xfrm>
            <a:off x="2209800" y="4876800"/>
            <a:ext cx="595313" cy="1014413"/>
            <a:chOff x="2929" y="2834"/>
            <a:chExt cx="375" cy="639"/>
          </a:xfrm>
        </p:grpSpPr>
        <p:sp>
          <p:nvSpPr>
            <p:cNvPr id="267294" name="Oval 3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5" name="Oval 3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6" name="Oval 3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7" name="Oval 3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8" name="Oval 3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9" name="Oval 3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0" name="Oval 3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1" name="Oval 3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2" name="Oval 3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3" name="Oval 3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4" name="Oval 4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5" name="Oval 4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6" name="Oval 4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7" name="Oval 4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8" name="Oval 4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9" name="Oval 4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0" name="Oval 4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1" name="Oval 4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2" name="Oval 4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3" name="Oval 4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4" name="Oval 5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5" name="Oval 5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6" name="Oval 5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7" name="Oval 5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8" name="Oval 5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9" name="Oval 5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0" name="Oval 5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1" name="Oval 5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2" name="Oval 5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3" name="Oval 5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4" name="Oval 6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5" name="Oval 6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6" name="Oval 6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7" name="Oval 6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8" name="Oval 6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9" name="Oval 6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0" name="Oval 6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1" name="Oval 6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2" name="Oval 6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3" name="Oval 6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4" name="Oval 7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5" name="Oval 7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6" name="Oval 7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7" name="Oval 7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8" name="Oval 7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9" name="Oval 7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0" name="Oval 7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1" name="Oval 7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2" name="Oval 7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3" name="Oval 7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4" name="Oval 8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5" name="Oval 8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6" name="Oval 8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7" name="Oval 8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8" name="Oval 8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9" name="Oval 8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0" name="Oval 8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1" name="Oval 8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2" name="Oval 8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3" name="Oval 8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4" name="Oval 9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5" name="Oval 9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6" name="Oval 9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7" name="Oval 9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8" name="Oval 9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9" name="Oval 9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0" name="Oval 9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1" name="Oval 9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2" name="Oval 9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3" name="Oval 9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4" name="Oval 10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5" name="Oval 10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6" name="Oval 10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7" name="Oval 10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8" name="Oval 10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69" name="Text Box 105"/>
          <p:cNvSpPr txBox="1">
            <a:spLocks noChangeArrowheads="1"/>
          </p:cNvSpPr>
          <p:nvPr/>
        </p:nvSpPr>
        <p:spPr bwMode="auto">
          <a:xfrm>
            <a:off x="228600" y="48768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7370" name="Text Box 106"/>
          <p:cNvSpPr txBox="1">
            <a:spLocks noChangeArrowheads="1"/>
          </p:cNvSpPr>
          <p:nvPr/>
        </p:nvSpPr>
        <p:spPr bwMode="auto">
          <a:xfrm>
            <a:off x="230188" y="51816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7371" name="Object 107"/>
          <p:cNvGraphicFramePr>
            <a:graphicFrameLocks noChangeAspect="1"/>
          </p:cNvGraphicFramePr>
          <p:nvPr/>
        </p:nvGraphicFramePr>
        <p:xfrm>
          <a:off x="3048000" y="43434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4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72" name="Line 108"/>
          <p:cNvSpPr>
            <a:spLocks noChangeShapeType="1"/>
          </p:cNvSpPr>
          <p:nvPr/>
        </p:nvSpPr>
        <p:spPr bwMode="auto">
          <a:xfrm flipV="1">
            <a:off x="32766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7373" name="Object 109"/>
          <p:cNvGraphicFramePr>
            <a:graphicFrameLocks noChangeAspect="1"/>
          </p:cNvGraphicFramePr>
          <p:nvPr/>
        </p:nvGraphicFramePr>
        <p:xfrm>
          <a:off x="7848600" y="54864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5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74" name="Object 110"/>
          <p:cNvGraphicFramePr>
            <a:graphicFrameLocks noChangeAspect="1"/>
          </p:cNvGraphicFramePr>
          <p:nvPr/>
        </p:nvGraphicFramePr>
        <p:xfrm>
          <a:off x="4953000" y="43434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6" name="Equation" r:id="rId8" imgW="368280" imgH="368280" progId="Equation.DSMT4">
                  <p:embed/>
                </p:oleObj>
              </mc:Choice>
              <mc:Fallback>
                <p:oleObj name="Equation" r:id="rId8" imgW="368280" imgH="36828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75" name="Line 111"/>
          <p:cNvSpPr>
            <a:spLocks noChangeShapeType="1"/>
          </p:cNvSpPr>
          <p:nvPr/>
        </p:nvSpPr>
        <p:spPr bwMode="auto">
          <a:xfrm flipV="1">
            <a:off x="51054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7376" name="Group 112"/>
          <p:cNvGrpSpPr>
            <a:grpSpLocks/>
          </p:cNvGrpSpPr>
          <p:nvPr/>
        </p:nvGrpSpPr>
        <p:grpSpPr bwMode="auto">
          <a:xfrm rot="-2721977">
            <a:off x="418306" y="4741069"/>
            <a:ext cx="1350963" cy="1317625"/>
            <a:chOff x="892" y="2945"/>
            <a:chExt cx="941" cy="917"/>
          </a:xfrm>
        </p:grpSpPr>
        <p:grpSp>
          <p:nvGrpSpPr>
            <p:cNvPr id="267377" name="Group 113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7378" name="Freeform 114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379" name="Freeform 115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7380" name="Line 116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381" name="Group 117"/>
          <p:cNvGrpSpPr>
            <a:grpSpLocks/>
          </p:cNvGrpSpPr>
          <p:nvPr/>
        </p:nvGrpSpPr>
        <p:grpSpPr bwMode="auto">
          <a:xfrm rot="-2721977">
            <a:off x="3869531" y="4436269"/>
            <a:ext cx="1350963" cy="1317625"/>
            <a:chOff x="892" y="2945"/>
            <a:chExt cx="941" cy="917"/>
          </a:xfrm>
        </p:grpSpPr>
        <p:grpSp>
          <p:nvGrpSpPr>
            <p:cNvPr id="267382" name="Group 118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7383" name="Freeform 119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384" name="Freeform 120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7385" name="Line 121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386" name="Group 122"/>
          <p:cNvGrpSpPr>
            <a:grpSpLocks/>
          </p:cNvGrpSpPr>
          <p:nvPr/>
        </p:nvGrpSpPr>
        <p:grpSpPr bwMode="auto">
          <a:xfrm>
            <a:off x="5715000" y="4876800"/>
            <a:ext cx="595313" cy="1014413"/>
            <a:chOff x="2929" y="2834"/>
            <a:chExt cx="375" cy="639"/>
          </a:xfrm>
        </p:grpSpPr>
        <p:sp>
          <p:nvSpPr>
            <p:cNvPr id="267387" name="Oval 123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8" name="Oval 124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9" name="Oval 125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0" name="Oval 126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1" name="Oval 127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2" name="Oval 128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3" name="Oval 129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4" name="Oval 130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5" name="Oval 131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6" name="Oval 132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7" name="Oval 133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8" name="Oval 134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9" name="Oval 135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0" name="Oval 136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1" name="Oval 137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2" name="Oval 138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3" name="Oval 139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4" name="Oval 140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5" name="Oval 141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6" name="Oval 142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7" name="Oval 143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8" name="Oval 144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9" name="Oval 145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0" name="Oval 146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1" name="Oval 147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2" name="Oval 148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3" name="Oval 149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4" name="Oval 150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5" name="Oval 151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6" name="Oval 152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7" name="Oval 153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8" name="Oval 154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9" name="Oval 155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0" name="Oval 156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1" name="Oval 157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2" name="Oval 158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3" name="Oval 159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4" name="Oval 160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5" name="Oval 161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6" name="Oval 162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7" name="Oval 163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8" name="Oval 164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9" name="Oval 165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0" name="Oval 166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1" name="Oval 167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2" name="Oval 168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3" name="Oval 169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4" name="Oval 170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5" name="Oval 171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6" name="Oval 172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7" name="Oval 173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8" name="Oval 174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9" name="Oval 175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0" name="Oval 176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1" name="Oval 177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2" name="Oval 178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3" name="Oval 179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4" name="Oval 180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5" name="Oval 181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6" name="Oval 182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7" name="Oval 183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8" name="Oval 184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9" name="Oval 185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0" name="Oval 186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1" name="Oval 187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2" name="Oval 188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3" name="Oval 189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4" name="Oval 190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5" name="Oval 191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6" name="Oval 192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7" name="Oval 193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8" name="Oval 194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9" name="Oval 195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0" name="Oval 196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1" name="Oval 197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462" name="Text Box 198"/>
          <p:cNvSpPr txBox="1">
            <a:spLocks noChangeArrowheads="1"/>
          </p:cNvSpPr>
          <p:nvPr/>
        </p:nvSpPr>
        <p:spPr bwMode="auto">
          <a:xfrm>
            <a:off x="762000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7463" name="Text Box 199"/>
          <p:cNvSpPr txBox="1">
            <a:spLocks noChangeArrowheads="1"/>
          </p:cNvSpPr>
          <p:nvPr/>
        </p:nvSpPr>
        <p:spPr bwMode="auto">
          <a:xfrm>
            <a:off x="2506663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7464" name="Text Box 200"/>
          <p:cNvSpPr txBox="1">
            <a:spLocks noChangeArrowheads="1"/>
          </p:cNvSpPr>
          <p:nvPr/>
        </p:nvSpPr>
        <p:spPr bwMode="auto">
          <a:xfrm>
            <a:off x="4251325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2 h</a:t>
            </a:r>
          </a:p>
        </p:txBody>
      </p:sp>
      <p:sp>
        <p:nvSpPr>
          <p:cNvPr id="267465" name="Text Box 201"/>
          <p:cNvSpPr txBox="1">
            <a:spLocks noChangeArrowheads="1"/>
          </p:cNvSpPr>
          <p:nvPr/>
        </p:nvSpPr>
        <p:spPr bwMode="auto">
          <a:xfrm>
            <a:off x="5995988" y="601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0.33 h</a:t>
            </a:r>
          </a:p>
        </p:txBody>
      </p:sp>
      <p:sp>
        <p:nvSpPr>
          <p:cNvPr id="267466" name="Text Box 202"/>
          <p:cNvSpPr txBox="1">
            <a:spLocks noChangeArrowheads="1"/>
          </p:cNvSpPr>
          <p:nvPr/>
        </p:nvSpPr>
        <p:spPr bwMode="auto">
          <a:xfrm>
            <a:off x="7740650" y="601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0.67 h</a:t>
            </a:r>
          </a:p>
        </p:txBody>
      </p:sp>
      <p:graphicFrame>
        <p:nvGraphicFramePr>
          <p:cNvPr id="267467" name="Object 203"/>
          <p:cNvGraphicFramePr>
            <a:graphicFrameLocks noChangeAspect="1"/>
          </p:cNvGraphicFramePr>
          <p:nvPr/>
        </p:nvGraphicFramePr>
        <p:xfrm>
          <a:off x="1447800" y="43434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7" name="Equation" r:id="rId10" imgW="368280" imgH="368280" progId="Equation.DSMT4">
                  <p:embed/>
                </p:oleObj>
              </mc:Choice>
              <mc:Fallback>
                <p:oleObj name="Equation" r:id="rId10" imgW="368280" imgH="368280" progId="Equation.DSMT4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68" name="Line 204"/>
          <p:cNvSpPr>
            <a:spLocks noChangeShapeType="1"/>
          </p:cNvSpPr>
          <p:nvPr/>
        </p:nvSpPr>
        <p:spPr bwMode="auto">
          <a:xfrm flipV="1">
            <a:off x="16002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7469" name="Object 205"/>
          <p:cNvGraphicFramePr>
            <a:graphicFrameLocks noChangeAspect="1"/>
          </p:cNvGraphicFramePr>
          <p:nvPr/>
        </p:nvGraphicFramePr>
        <p:xfrm>
          <a:off x="1219200" y="50292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8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0" name="Freeform 206"/>
          <p:cNvSpPr>
            <a:spLocks/>
          </p:cNvSpPr>
          <p:nvPr/>
        </p:nvSpPr>
        <p:spPr bwMode="auto">
          <a:xfrm>
            <a:off x="1295400" y="5410200"/>
            <a:ext cx="7856538" cy="1463675"/>
          </a:xfrm>
          <a:custGeom>
            <a:avLst/>
            <a:gdLst>
              <a:gd name="T0" fmla="*/ 4569 w 5006"/>
              <a:gd name="T1" fmla="*/ 192 h 922"/>
              <a:gd name="T2" fmla="*/ 4360 w 5006"/>
              <a:gd name="T3" fmla="*/ 827 h 922"/>
              <a:gd name="T4" fmla="*/ 693 w 5006"/>
              <a:gd name="T5" fmla="*/ 762 h 922"/>
              <a:gd name="T6" fmla="*/ 201 w 5006"/>
              <a:gd name="T7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06" h="922">
                <a:moveTo>
                  <a:pt x="4569" y="192"/>
                </a:moveTo>
                <a:cubicBezTo>
                  <a:pt x="4733" y="210"/>
                  <a:pt x="5006" y="732"/>
                  <a:pt x="4360" y="827"/>
                </a:cubicBezTo>
                <a:cubicBezTo>
                  <a:pt x="3714" y="922"/>
                  <a:pt x="1386" y="900"/>
                  <a:pt x="693" y="762"/>
                </a:cubicBezTo>
                <a:cubicBezTo>
                  <a:pt x="0" y="624"/>
                  <a:pt x="206" y="308"/>
                  <a:pt x="20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471" name="Text Box 207"/>
          <p:cNvSpPr txBox="1">
            <a:spLocks noChangeArrowheads="1"/>
          </p:cNvSpPr>
          <p:nvPr/>
        </p:nvSpPr>
        <p:spPr bwMode="auto">
          <a:xfrm>
            <a:off x="2741613" y="50292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7472" name="Text Box 208"/>
          <p:cNvSpPr txBox="1">
            <a:spLocks noChangeArrowheads="1"/>
          </p:cNvSpPr>
          <p:nvPr/>
        </p:nvSpPr>
        <p:spPr bwMode="auto">
          <a:xfrm>
            <a:off x="1981200" y="35814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7473" name="Object 209"/>
          <p:cNvGraphicFramePr>
            <a:graphicFrameLocks noChangeAspect="1"/>
          </p:cNvGraphicFramePr>
          <p:nvPr/>
        </p:nvGraphicFramePr>
        <p:xfrm>
          <a:off x="3048000" y="36195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9" name="Equation" r:id="rId14" imgW="609480" imgH="419040" progId="Equation.DSMT4">
                  <p:embed/>
                </p:oleObj>
              </mc:Choice>
              <mc:Fallback>
                <p:oleObj name="Equation" r:id="rId14" imgW="609480" imgH="419040" progId="Equation.DSMT4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195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4" name="Line 210"/>
          <p:cNvSpPr>
            <a:spLocks noChangeShapeType="1"/>
          </p:cNvSpPr>
          <p:nvPr/>
        </p:nvSpPr>
        <p:spPr bwMode="auto">
          <a:xfrm>
            <a:off x="2895600" y="3810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475" name="Text Box 211"/>
          <p:cNvSpPr txBox="1">
            <a:spLocks noChangeArrowheads="1"/>
          </p:cNvSpPr>
          <p:nvPr/>
        </p:nvSpPr>
        <p:spPr bwMode="auto">
          <a:xfrm>
            <a:off x="3886200" y="5410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Biomass</a:t>
            </a:r>
          </a:p>
        </p:txBody>
      </p:sp>
      <p:graphicFrame>
        <p:nvGraphicFramePr>
          <p:cNvPr id="267476" name="Object 212"/>
          <p:cNvGraphicFramePr>
            <a:graphicFrameLocks noChangeAspect="1"/>
          </p:cNvGraphicFramePr>
          <p:nvPr/>
        </p:nvGraphicFramePr>
        <p:xfrm>
          <a:off x="4800600" y="4876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0" name="Equation" r:id="rId16" imgW="609480" imgH="419040" progId="Equation.DSMT4">
                  <p:embed/>
                </p:oleObj>
              </mc:Choice>
              <mc:Fallback>
                <p:oleObj name="Equation" r:id="rId16" imgW="609480" imgH="41904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76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77" name="Object 213"/>
          <p:cNvGraphicFramePr>
            <a:graphicFrameLocks noChangeAspect="1"/>
          </p:cNvGraphicFramePr>
          <p:nvPr/>
        </p:nvGraphicFramePr>
        <p:xfrm>
          <a:off x="5638800" y="37338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1" name="Equation" r:id="rId18" imgW="634680" imgH="406080" progId="Equation.DSMT4">
                  <p:embed/>
                </p:oleObj>
              </mc:Choice>
              <mc:Fallback>
                <p:oleObj name="Equation" r:id="rId18" imgW="634680" imgH="40608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78" name="Object 214"/>
          <p:cNvGraphicFramePr>
            <a:graphicFrameLocks noChangeAspect="1"/>
          </p:cNvGraphicFramePr>
          <p:nvPr/>
        </p:nvGraphicFramePr>
        <p:xfrm>
          <a:off x="6400800" y="3733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2" name="Equation" r:id="rId20" imgW="609480" imgH="419040" progId="Equation.DSMT4">
                  <p:embed/>
                </p:oleObj>
              </mc:Choice>
              <mc:Fallback>
                <p:oleObj name="Equation" r:id="rId20" imgW="609480" imgH="41904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9" name="Line 215"/>
          <p:cNvSpPr>
            <a:spLocks noChangeShapeType="1"/>
          </p:cNvSpPr>
          <p:nvPr/>
        </p:nvSpPr>
        <p:spPr bwMode="auto">
          <a:xfrm>
            <a:off x="6248400" y="39243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74625" y="304800"/>
            <a:ext cx="8524875" cy="1143000"/>
          </a:xfrm>
        </p:spPr>
        <p:txBody>
          <a:bodyPr/>
          <a:lstStyle/>
          <a:p>
            <a:r>
              <a:rPr lang="en-US" altLang="en-US"/>
              <a:t>Wastewater into Streams:</a:t>
            </a:r>
            <a:br>
              <a:rPr lang="en-US" altLang="en-US"/>
            </a:br>
            <a:r>
              <a:rPr lang="en-US" altLang="en-US"/>
              <a:t>Enter Environmental Engineering!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Drinking water treatment began to receive attention in the 1800s.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London, and cities on the Great Lakes found themselves draining their raw sewage into the same body of water from which they took their drinking water.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Chicago solved this problem by reversing the flow of the Chicago river and sending its waste through a canal to the Illinois River to the Mississippi.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English engineers tackled the problem by developing treatment techniques for both wastewater and drinking water.</a:t>
            </a:r>
          </a:p>
        </p:txBody>
      </p:sp>
    </p:spTree>
    <p:extLst>
      <p:ext uri="{BB962C8B-B14F-4D97-AF65-F5344CB8AC3E}">
        <p14:creationId xmlns:p14="http://schemas.microsoft.com/office/powerpoint/2010/main" val="1683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 of Treatment Goals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Solids (sedimentation)</a:t>
            </a:r>
          </a:p>
          <a:p>
            <a:r>
              <a:rPr lang="en-US" altLang="en-US"/>
              <a:t>BOD (activated sludge)</a:t>
            </a:r>
          </a:p>
          <a:p>
            <a:r>
              <a:rPr lang="en-US" altLang="en-US"/>
              <a:t>Nitrification (convert ammonia to nitrate)</a:t>
            </a:r>
          </a:p>
          <a:p>
            <a:r>
              <a:rPr lang="en-US" altLang="en-US"/>
              <a:t>Denitrification (convert nitrate to N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Phosphorus (get bacteria to take up phosphorus so phosphorus can be removed with the sludge)</a:t>
            </a:r>
          </a:p>
        </p:txBody>
      </p:sp>
    </p:spTree>
    <p:extLst>
      <p:ext uri="{BB962C8B-B14F-4D97-AF65-F5344CB8AC3E}">
        <p14:creationId xmlns:p14="http://schemas.microsoft.com/office/powerpoint/2010/main" val="139538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Nutrient Removal Project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 altLang="en-US"/>
              <a:t>The challenge: build an automated wastewater treatment plant that removes organic carbon from a synthetic feed</a:t>
            </a:r>
          </a:p>
          <a:p>
            <a:r>
              <a:rPr lang="en-US" altLang="en-US"/>
              <a:t>Batch or continuous feed</a:t>
            </a:r>
          </a:p>
          <a:p>
            <a:r>
              <a:rPr lang="en-US" altLang="en-US"/>
              <a:t>Maintain high cell concentrations using sedimentation</a:t>
            </a:r>
          </a:p>
          <a:p>
            <a:r>
              <a:rPr lang="en-US" altLang="en-US"/>
              <a:t>We need to monitor oxygen levels</a:t>
            </a:r>
          </a:p>
          <a:p>
            <a:r>
              <a:rPr lang="en-US" altLang="en-US"/>
              <a:t>We need air (oxygen)…</a:t>
            </a:r>
          </a:p>
        </p:txBody>
      </p:sp>
    </p:spTree>
    <p:extLst>
      <p:ext uri="{BB962C8B-B14F-4D97-AF65-F5344CB8AC3E}">
        <p14:creationId xmlns:p14="http://schemas.microsoft.com/office/powerpoint/2010/main" val="2394619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NRP Context… Can you control the oxygen concentration?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that you knew the desired rate of oxygen transfer into the reactor</a:t>
            </a:r>
          </a:p>
          <a:p>
            <a:r>
              <a:rPr lang="en-US" altLang="en-US"/>
              <a:t>How would you set the air flow rate?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128713" y="3978275"/>
          <a:ext cx="314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4" name="Equation" r:id="rId4" imgW="3149280" imgH="850680" progId="Equation.DSMT4">
                  <p:embed/>
                </p:oleObj>
              </mc:Choice>
              <mc:Fallback>
                <p:oleObj name="Equation" r:id="rId4" imgW="3149280" imgH="850680" progId="Equation.DSMT4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978275"/>
                        <a:ext cx="3149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089025" y="5145088"/>
          <a:ext cx="200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5" name="Equation" r:id="rId6" imgW="2006280" imgH="901440" progId="Equation.DSMT4">
                  <p:embed/>
                </p:oleObj>
              </mc:Choice>
              <mc:Fallback>
                <p:oleObj name="Equation" r:id="rId6" imgW="2006280" imgH="901440" progId="Equation.DSMT4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145088"/>
                        <a:ext cx="2006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5957888" y="3836988"/>
            <a:ext cx="1814512" cy="1801812"/>
            <a:chOff x="3753" y="2417"/>
            <a:chExt cx="1143" cy="1135"/>
          </a:xfrm>
        </p:grpSpPr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 flipV="1">
              <a:off x="3753" y="2417"/>
              <a:ext cx="0" cy="1135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rot="5400000" flipV="1">
              <a:off x="4329" y="2984"/>
              <a:ext cx="0" cy="1135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6546850" y="5795963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6" name="Equation" r:id="rId8" imgW="647640" imgH="419040" progId="Equation.DSMT4">
                  <p:embed/>
                </p:oleObj>
              </mc:Choice>
              <mc:Fallback>
                <p:oleObj name="Equation" r:id="rId8" imgW="647640" imgH="419040" progId="Equation.DSMT4">
                  <p:embed/>
                  <p:pic>
                    <p:nvPicPr>
                      <p:cNvPr id="6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5795963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475288" y="443388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7" name="Equation" r:id="rId10" imgW="380880" imgH="457200" progId="Equation.DSMT4">
                  <p:embed/>
                </p:oleObj>
              </mc:Choice>
              <mc:Fallback>
                <p:oleObj name="Equation" r:id="rId10" imgW="380880" imgH="457200" progId="Equation.DSMT4">
                  <p:embed/>
                  <p:pic>
                    <p:nvPicPr>
                      <p:cNvPr id="6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43388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Freeform 12"/>
          <p:cNvSpPr>
            <a:spLocks/>
          </p:cNvSpPr>
          <p:nvPr/>
        </p:nvSpPr>
        <p:spPr bwMode="auto">
          <a:xfrm>
            <a:off x="5970588" y="3921125"/>
            <a:ext cx="1566862" cy="1690688"/>
          </a:xfrm>
          <a:custGeom>
            <a:avLst/>
            <a:gdLst>
              <a:gd name="T0" fmla="*/ 0 w 987"/>
              <a:gd name="T1" fmla="*/ 1065 h 1065"/>
              <a:gd name="T2" fmla="*/ 603 w 987"/>
              <a:gd name="T3" fmla="*/ 305 h 1065"/>
              <a:gd name="T4" fmla="*/ 987 w 987"/>
              <a:gd name="T5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7" h="1065">
                <a:moveTo>
                  <a:pt x="0" y="1065"/>
                </a:moveTo>
                <a:cubicBezTo>
                  <a:pt x="219" y="773"/>
                  <a:pt x="439" y="482"/>
                  <a:pt x="603" y="305"/>
                </a:cubicBezTo>
                <a:cubicBezTo>
                  <a:pt x="767" y="128"/>
                  <a:pt x="877" y="64"/>
                  <a:pt x="987" y="0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5957888" y="4392613"/>
            <a:ext cx="941387" cy="12700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rot="5400000" flipV="1">
            <a:off x="6339681" y="5022057"/>
            <a:ext cx="1204913" cy="12700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4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38.0611"/>
  <p:tag name="LATEXADDIN" val="\documentclass{article}&#10;\usepackage{amsmath}&#10;\pagestyle{empty}&#10;\begin{document}&#10;&#10;$\sum {\varepsilon  \cdot \Delta t} 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7917</TotalTime>
  <Words>2407</Words>
  <Application>Microsoft Office PowerPoint</Application>
  <PresentationFormat>On-screen Show (4:3)</PresentationFormat>
  <Paragraphs>476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Book Antiqua</vt:lpstr>
      <vt:lpstr>Candara</vt:lpstr>
      <vt:lpstr>Monotype Sorts</vt:lpstr>
      <vt:lpstr>Symbol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Photo Editor Photo</vt:lpstr>
      <vt:lpstr>Worksheet</vt:lpstr>
      <vt:lpstr>Nutrient Removal Project: Oxygen Requirements</vt:lpstr>
      <vt:lpstr>Excreta Disposal: Land Application</vt:lpstr>
      <vt:lpstr>Toilets</vt:lpstr>
      <vt:lpstr>Night Soil vs. Sewers</vt:lpstr>
      <vt:lpstr>Conversion of Storm Sewers to “Sanitary” Sewers</vt:lpstr>
      <vt:lpstr>Wastewater into Streams: Enter Environmental Engineering!</vt:lpstr>
      <vt:lpstr>Evolution of Treatment Goals</vt:lpstr>
      <vt:lpstr>Nutrient Removal Project</vt:lpstr>
      <vt:lpstr>NRP Context… Can you control the oxygen concentration?</vt:lpstr>
      <vt:lpstr>Air Supply Design Questions</vt:lpstr>
      <vt:lpstr>Diffuser Air Supply Design</vt:lpstr>
      <vt:lpstr>Nutrient Removal Project</vt:lpstr>
      <vt:lpstr>Project Expectations</vt:lpstr>
      <vt:lpstr>SBR OPERATION for Activated Sludge</vt:lpstr>
      <vt:lpstr>Plant Flow Rate</vt:lpstr>
      <vt:lpstr>Suspended Solids Targets and Measurements</vt:lpstr>
      <vt:lpstr>SBR Feed and Waste Volumes</vt:lpstr>
      <vt:lpstr>SBR States and Exit Decision Variables</vt:lpstr>
      <vt:lpstr>Synthetic Feed Composition</vt:lpstr>
      <vt:lpstr>Feed Characteristics</vt:lpstr>
      <vt:lpstr>Organic Feed Lines</vt:lpstr>
      <vt:lpstr>Dissolved Oxygen Control</vt:lpstr>
      <vt:lpstr>Project Constraints</vt:lpstr>
      <vt:lpstr>This Week’s Objectives</vt:lpstr>
      <vt:lpstr>This Week’s Objectives (continued)</vt:lpstr>
      <vt:lpstr>Duty Cycle Function</vt:lpstr>
      <vt:lpstr>Startup Checklist</vt:lpstr>
      <vt:lpstr>Standard Operating Procedure (SOP)</vt:lpstr>
      <vt:lpstr>PROCESS CONTROL SOFTWARE</vt:lpstr>
      <vt:lpstr>Organize your Tasks</vt:lpstr>
      <vt:lpstr>Proportional Integral Derivative Control</vt:lpstr>
      <vt:lpstr>Proportional</vt:lpstr>
      <vt:lpstr>Proportional Integral</vt:lpstr>
      <vt:lpstr>Global Need for Better Nutrient Management</vt:lpstr>
      <vt:lpstr>Long Island Sound: August 1998</vt:lpstr>
      <vt:lpstr>Long Island Sound Study </vt:lpstr>
      <vt:lpstr>Gulf of Mexico</vt:lpstr>
      <vt:lpstr>Bottom water hypoxia: Frequency of midsummer occurrence 1985-1999</vt:lpstr>
      <vt:lpstr>Reducing the Footprint of a Growing Global Population</vt:lpstr>
      <vt:lpstr>NITROGEN REMOVAL</vt:lpstr>
      <vt:lpstr>Requirements for Nitrogen Removal</vt:lpstr>
      <vt:lpstr>Denitrification Reactions and Enzymes</vt:lpstr>
      <vt:lpstr>Role of Oxygen Concentration</vt:lpstr>
      <vt:lpstr>Reactor Designs for Denitrification</vt:lpstr>
      <vt:lpstr>Tertiary Denitrification using Activated Sludge</vt:lpstr>
      <vt:lpstr>Biofilm Processes</vt:lpstr>
      <vt:lpstr>Biomass Storage and Decay</vt:lpstr>
      <vt:lpstr>Classical Pre-Denitrification</vt:lpstr>
      <vt:lpstr>Simultaneous Nitrification with Denitrification</vt:lpstr>
      <vt:lpstr>Barnard Process</vt:lpstr>
      <vt:lpstr>Barnard Sequencing Batch Reactor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Removal Project</dc:title>
  <dc:creator>Monroe Weber-Shirk</dc:creator>
  <cp:lastModifiedBy>Monroe Weber-Shirk</cp:lastModifiedBy>
  <cp:revision>118</cp:revision>
  <cp:lastPrinted>2017-12-22T17:27:47Z</cp:lastPrinted>
  <dcterms:created xsi:type="dcterms:W3CDTF">2002-02-01T22:04:13Z</dcterms:created>
  <dcterms:modified xsi:type="dcterms:W3CDTF">2018-03-12T15:07:29Z</dcterms:modified>
</cp:coreProperties>
</file>