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283" r:id="rId5"/>
    <p:sldId id="284" r:id="rId6"/>
    <p:sldId id="285" r:id="rId7"/>
    <p:sldId id="286" r:id="rId8"/>
    <p:sldId id="288" r:id="rId9"/>
    <p:sldId id="287" r:id="rId10"/>
    <p:sldId id="265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9" autoAdjust="0"/>
  </p:normalViewPr>
  <p:slideViewPr>
    <p:cSldViewPr snapToGrid="0">
      <p:cViewPr varScale="1">
        <p:scale>
          <a:sx n="66" d="100"/>
          <a:sy n="66" d="100"/>
        </p:scale>
        <p:origin x="6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17584-BC80-45B3-A9A3-B8852892DF19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5467F-09E8-4FA6-8D51-521E0B1B360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6000" y="475200"/>
            <a:ext cx="72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633376"/>
            <a:ext cx="2895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633376"/>
            <a:ext cx="21336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16000" y="908720"/>
            <a:ext cx="82296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7596188" y="476250"/>
            <a:ext cx="1296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makes a good final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Good research question/testable hypothesis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Tractable experiments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Collect LOTS of data!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Link experimental data with theoretical model OR conceptual expectation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Things we can measure: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ClrTx/>
            </a:pPr>
            <a:r>
              <a:rPr lang="en-US" sz="2000" dirty="0">
                <a:solidFill>
                  <a:schemeClr val="bg2"/>
                </a:solidFill>
              </a:rPr>
              <a:t>pH, temperature, turbidity, red dye, other absorbing chemicals, dissolved oxygen</a:t>
            </a:r>
          </a:p>
          <a:p>
            <a:pPr lvl="1">
              <a:buClrTx/>
            </a:pPr>
            <a:r>
              <a:rPr lang="en-US" sz="2000" dirty="0">
                <a:solidFill>
                  <a:schemeClr val="bg2"/>
                </a:solidFill>
              </a:rPr>
              <a:t>UV-vis (sipper cell!), </a:t>
            </a:r>
            <a:r>
              <a:rPr lang="en-US" sz="2000" dirty="0" smtClean="0">
                <a:solidFill>
                  <a:schemeClr val="bg2"/>
                </a:solidFill>
              </a:rPr>
              <a:t>GCs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ClrTx/>
            </a:pPr>
            <a:r>
              <a:rPr lang="en-US" sz="2000" dirty="0">
                <a:solidFill>
                  <a:schemeClr val="bg2"/>
                </a:solidFill>
              </a:rPr>
              <a:t>Free </a:t>
            </a:r>
            <a:r>
              <a:rPr lang="en-US" sz="2000" dirty="0" smtClean="0">
                <a:solidFill>
                  <a:schemeClr val="bg2"/>
                </a:solidFill>
              </a:rPr>
              <a:t>chlorine</a:t>
            </a:r>
            <a:endParaRPr lang="en-US" sz="2000" dirty="0">
              <a:solidFill>
                <a:schemeClr val="bg2"/>
              </a:solidFill>
            </a:endParaRPr>
          </a:p>
          <a:p>
            <a:pPr lvl="1">
              <a:buClrTx/>
            </a:pPr>
            <a:r>
              <a:rPr lang="en-US" sz="2000" dirty="0">
                <a:solidFill>
                  <a:schemeClr val="bg2"/>
                </a:solidFill>
              </a:rPr>
              <a:t>Nutrients – colorimetric methods (UV-Vis)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405" y="182625"/>
            <a:ext cx="8229600" cy="1143000"/>
          </a:xfrm>
        </p:spPr>
        <p:txBody>
          <a:bodyPr/>
          <a:lstStyle/>
          <a:p>
            <a:r>
              <a:rPr lang="en-US" dirty="0" smtClean="0"/>
              <a:t>The iterative process of research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171044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044" y="3112851"/>
            <a:ext cx="27821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>
                <a:solidFill>
                  <a:schemeClr val="tx2"/>
                </a:solidFill>
              </a:rPr>
              <a:t>Hypothesis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based </a:t>
            </a:r>
            <a:r>
              <a:rPr lang="en-US" sz="2000" dirty="0">
                <a:solidFill>
                  <a:schemeClr val="tx2"/>
                </a:solidFill>
              </a:rPr>
              <a:t>on “model</a:t>
            </a:r>
            <a:r>
              <a:rPr lang="en-US" sz="2000" dirty="0" smtClean="0">
                <a:solidFill>
                  <a:schemeClr val="tx2"/>
                </a:solidFill>
              </a:rPr>
              <a:t>”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model </a:t>
            </a:r>
            <a:r>
              <a:rPr lang="en-US" sz="2000" dirty="0">
                <a:solidFill>
                  <a:schemeClr val="tx2"/>
                </a:solidFill>
              </a:rPr>
              <a:t>may be deterministic (</a:t>
            </a:r>
            <a:r>
              <a:rPr lang="en-US" sz="2000" i="1" dirty="0" smtClean="0">
                <a:solidFill>
                  <a:schemeClr val="tx2"/>
                </a:solidFill>
              </a:rPr>
              <a:t>e.g.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predict </a:t>
            </a:r>
            <a:r>
              <a:rPr lang="en-US" sz="2000" dirty="0" smtClean="0">
                <a:solidFill>
                  <a:schemeClr val="tx2"/>
                </a:solidFill>
              </a:rPr>
              <a:t>methane production based on VSS), </a:t>
            </a:r>
            <a:r>
              <a:rPr lang="en-US" sz="2000" dirty="0">
                <a:solidFill>
                  <a:schemeClr val="tx2"/>
                </a:solidFill>
              </a:rPr>
              <a:t>or conceptual (</a:t>
            </a:r>
            <a:r>
              <a:rPr lang="en-US" sz="2000" i="1" dirty="0" smtClean="0">
                <a:solidFill>
                  <a:schemeClr val="tx2"/>
                </a:solidFill>
              </a:rPr>
              <a:t>e.g., </a:t>
            </a:r>
            <a:r>
              <a:rPr lang="en-US" sz="2000" dirty="0" smtClean="0">
                <a:solidFill>
                  <a:schemeClr val="tx2"/>
                </a:solidFill>
              </a:rPr>
              <a:t>increase in Q gives decrease in baffle factor)</a:t>
            </a:r>
            <a:endParaRPr lang="en-US" sz="2000" dirty="0">
              <a:solidFill>
                <a:schemeClr val="tx2"/>
              </a:solidFill>
            </a:endParaRPr>
          </a:p>
          <a:p>
            <a:pPr algn="ctr"/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227150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7150" y="3112851"/>
            <a:ext cx="27821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Test Hypothesis</a:t>
            </a:r>
          </a:p>
          <a:p>
            <a:pPr lvl="0" algn="ctr"/>
            <a:r>
              <a:rPr lang="en-US" sz="2000" dirty="0" smtClean="0">
                <a:solidFill>
                  <a:schemeClr val="tx2"/>
                </a:solidFill>
              </a:rPr>
              <a:t>design experiments with appropriate and/or available tools </a:t>
            </a:r>
          </a:p>
          <a:p>
            <a:pPr lvl="0" algn="ctr"/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r</a:t>
            </a:r>
            <a:r>
              <a:rPr lang="en-US" sz="2000" dirty="0" smtClean="0">
                <a:solidFill>
                  <a:schemeClr val="tx2"/>
                </a:solidFill>
              </a:rPr>
              <a:t>un positive and negative controls when necessary!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6283256" y="2966935"/>
            <a:ext cx="2743200" cy="32004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3256" y="3112851"/>
            <a:ext cx="2782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u="sng" dirty="0" smtClean="0">
                <a:solidFill>
                  <a:schemeClr val="tx2"/>
                </a:solidFill>
              </a:rPr>
              <a:t>Confirm or Reject Hypothesis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Confirm</a:t>
            </a:r>
            <a:r>
              <a:rPr lang="en-US" sz="2000" dirty="0" smtClean="0">
                <a:solidFill>
                  <a:schemeClr val="tx2"/>
                </a:solidFill>
              </a:rPr>
              <a:t> – compile data into convincing arguments to convince others and discuss implications</a:t>
            </a:r>
          </a:p>
          <a:p>
            <a:pPr lvl="0" algn="ctr"/>
            <a:r>
              <a:rPr lang="en-US" sz="2000" b="1" dirty="0" smtClean="0">
                <a:solidFill>
                  <a:schemeClr val="tx2"/>
                </a:solidFill>
              </a:rPr>
              <a:t>Reject</a:t>
            </a:r>
            <a:r>
              <a:rPr lang="en-US" sz="2000" dirty="0" smtClean="0">
                <a:solidFill>
                  <a:schemeClr val="tx2"/>
                </a:solidFill>
              </a:rPr>
              <a:t> – modify hypothesis as needed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826804" y="4284774"/>
            <a:ext cx="565608" cy="518475"/>
          </a:xfrm>
          <a:prstGeom prst="rightArrow">
            <a:avLst/>
          </a:prstGeom>
          <a:solidFill>
            <a:srgbClr val="C00000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863455" y="4284773"/>
            <a:ext cx="565608" cy="518475"/>
          </a:xfrm>
          <a:prstGeom prst="rightArrow">
            <a:avLst/>
          </a:prstGeom>
          <a:solidFill>
            <a:srgbClr val="C00000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flipH="1">
            <a:off x="1348033" y="2233826"/>
            <a:ext cx="6326278" cy="731520"/>
          </a:xfrm>
          <a:prstGeom prst="curvedDownArrow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96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Proposals – what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786"/>
            <a:ext cx="8081128" cy="4114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Intro/context – </a:t>
            </a:r>
            <a:r>
              <a:rPr lang="en-US" sz="2400" dirty="0" smtClean="0">
                <a:solidFill>
                  <a:srgbClr val="FF0000"/>
                </a:solidFill>
              </a:rPr>
              <a:t>What is the problem? Why is it important?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Objectives – </a:t>
            </a:r>
            <a:r>
              <a:rPr lang="en-US" sz="2400" dirty="0" smtClean="0">
                <a:solidFill>
                  <a:srgbClr val="FF0000"/>
                </a:solidFill>
              </a:rPr>
              <a:t>What is the hypothesis? What will you do?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Experimental plan including – </a:t>
            </a:r>
            <a:r>
              <a:rPr lang="en-US" sz="2400" dirty="0" smtClean="0">
                <a:solidFill>
                  <a:srgbClr val="FF0000"/>
                </a:solidFill>
              </a:rPr>
              <a:t>How will you do it?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Key design parameters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Timeline of tasks/experiments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Possible hurdles/challenges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Refs to primary, review, and other literature and possibly to previous years’ projects 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Resources needed to conduct experiments – </a:t>
            </a:r>
            <a:r>
              <a:rPr lang="en-US" sz="2400" dirty="0" smtClean="0">
                <a:solidFill>
                  <a:srgbClr val="FF0000"/>
                </a:solidFill>
              </a:rPr>
              <a:t>What tools will you use?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Expectations/Anticipated results</a:t>
            </a:r>
          </a:p>
          <a:p>
            <a:pPr>
              <a:spcBef>
                <a:spcPts val="0"/>
              </a:spcBef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References/</a:t>
            </a:r>
            <a:r>
              <a:rPr lang="en-US" sz="2400" dirty="0" err="1" smtClean="0">
                <a:solidFill>
                  <a:schemeClr val="bg2"/>
                </a:solidFill>
              </a:rPr>
              <a:t>Bibiliography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4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Expectations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41299" y="1981200"/>
            <a:ext cx="8629323" cy="4114800"/>
          </a:xfrm>
        </p:spPr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Build your primary project apparatus in the week following Spring Break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4 </a:t>
            </a:r>
            <a:r>
              <a:rPr lang="en-US" sz="2400" dirty="0">
                <a:solidFill>
                  <a:schemeClr val="bg2"/>
                </a:solidFill>
              </a:rPr>
              <a:t>weeks of </a:t>
            </a:r>
            <a:r>
              <a:rPr lang="en-US" sz="2400" dirty="0" smtClean="0">
                <a:solidFill>
                  <a:schemeClr val="bg2"/>
                </a:solidFill>
              </a:rPr>
              <a:t>data collection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4 hours per week outside of </a:t>
            </a:r>
            <a:r>
              <a:rPr lang="en-US" sz="2400" dirty="0" smtClean="0">
                <a:solidFill>
                  <a:schemeClr val="bg2"/>
                </a:solidFill>
              </a:rPr>
              <a:t>class (approx. 8 hours per week in total)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Data collection and data analysis used for plant control (evidence of good engineering)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Maintain good records of what you did and what you learned</a:t>
            </a: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Collaboration between teams is </a:t>
            </a:r>
            <a:r>
              <a:rPr lang="en-US" sz="2400" dirty="0" smtClean="0">
                <a:solidFill>
                  <a:schemeClr val="bg2"/>
                </a:solidFill>
              </a:rPr>
              <a:t>fine and encouraged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What is success?</a:t>
            </a:r>
          </a:p>
        </p:txBody>
      </p:sp>
    </p:spTree>
    <p:extLst>
      <p:ext uri="{BB962C8B-B14F-4D97-AF65-F5344CB8AC3E}">
        <p14:creationId xmlns:p14="http://schemas.microsoft.com/office/powerpoint/2010/main" val="3960409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better reactor for aeration!</a:t>
            </a:r>
          </a:p>
          <a:p>
            <a:r>
              <a:rPr lang="en-US" dirty="0" smtClean="0"/>
              <a:t>Nutrient removal project</a:t>
            </a:r>
          </a:p>
          <a:p>
            <a:pPr lvl="1"/>
            <a:r>
              <a:rPr lang="en-US" dirty="0" smtClean="0"/>
              <a:t>Sequencing batch reactor</a:t>
            </a:r>
          </a:p>
          <a:p>
            <a:r>
              <a:rPr lang="en-US" dirty="0" smtClean="0"/>
              <a:t>Coagulant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6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prepared to discuss</a:t>
            </a:r>
          </a:p>
          <a:p>
            <a:pPr lvl="1"/>
            <a:r>
              <a:rPr lang="en-US" dirty="0" smtClean="0"/>
              <a:t>What seems interesting to you?  </a:t>
            </a:r>
          </a:p>
          <a:p>
            <a:pPr lvl="1"/>
            <a:r>
              <a:rPr lang="en-US" dirty="0" smtClean="0"/>
              <a:t>Is there anything that can help with other projects (research)?  </a:t>
            </a:r>
          </a:p>
          <a:p>
            <a:pPr lvl="1"/>
            <a:r>
              <a:rPr lang="en-US" dirty="0" smtClean="0"/>
              <a:t>Anything that is relevant to potential grad school research?  </a:t>
            </a:r>
          </a:p>
          <a:p>
            <a:pPr lvl="1"/>
            <a:r>
              <a:rPr lang="en-US" dirty="0" smtClean="0"/>
              <a:t>Anything relevant to potential internships/jobs?</a:t>
            </a:r>
          </a:p>
          <a:p>
            <a:r>
              <a:rPr lang="en-US" dirty="0" smtClean="0"/>
              <a:t>BRAINSTORM and discuss with your groups.</a:t>
            </a:r>
          </a:p>
        </p:txBody>
      </p:sp>
    </p:spTree>
    <p:extLst>
      <p:ext uri="{BB962C8B-B14F-4D97-AF65-F5344CB8AC3E}">
        <p14:creationId xmlns:p14="http://schemas.microsoft.com/office/powerpoint/2010/main" val="1203524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Activity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the question you are trying to answer</a:t>
            </a:r>
          </a:p>
          <a:p>
            <a:r>
              <a:rPr lang="en-US" altLang="en-US" dirty="0"/>
              <a:t>List what is required to make the project successful</a:t>
            </a:r>
          </a:p>
          <a:p>
            <a:r>
              <a:rPr lang="en-US" altLang="en-US" dirty="0"/>
              <a:t>What parameters will you vary?</a:t>
            </a:r>
          </a:p>
          <a:p>
            <a:r>
              <a:rPr lang="en-US" altLang="en-US" dirty="0"/>
              <a:t>What parameters will you measure?</a:t>
            </a:r>
          </a:p>
          <a:p>
            <a:r>
              <a:rPr lang="en-US" altLang="en-US" dirty="0"/>
              <a:t>List expected challenges</a:t>
            </a:r>
          </a:p>
          <a:p>
            <a:r>
              <a:rPr lang="en-US" altLang="en-US" dirty="0" smtClean="0"/>
              <a:t>Check Research </a:t>
            </a:r>
            <a:r>
              <a:rPr lang="en-US" altLang="en-US" dirty="0"/>
              <a:t>Proposal </a:t>
            </a:r>
            <a:r>
              <a:rPr lang="en-US" altLang="en-US" dirty="0" smtClean="0"/>
              <a:t>due date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3777</TotalTime>
  <Words>394</Words>
  <Application>Microsoft Office PowerPoint</Application>
  <PresentationFormat>On-screen Show (4:3)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What makes a good final project?</vt:lpstr>
      <vt:lpstr>The iterative process of research</vt:lpstr>
      <vt:lpstr>Proposals – what to include</vt:lpstr>
      <vt:lpstr>Project Expectations</vt:lpstr>
      <vt:lpstr>Ideas</vt:lpstr>
      <vt:lpstr>Next steps</vt:lpstr>
      <vt:lpstr>Class Activity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34</cp:revision>
  <cp:lastPrinted>2017-12-22T17:38:52Z</cp:lastPrinted>
  <dcterms:created xsi:type="dcterms:W3CDTF">2005-10-12T15:21:06Z</dcterms:created>
  <dcterms:modified xsi:type="dcterms:W3CDTF">2018-03-16T18:15:39Z</dcterms:modified>
</cp:coreProperties>
</file>