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69" r:id="rId1"/>
    <p:sldMasterId id="2147483676" r:id="rId2"/>
    <p:sldMasterId id="2147483684" r:id="rId3"/>
    <p:sldMasterId id="214748369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2" r:id="rId8"/>
    <p:sldId id="259" r:id="rId9"/>
    <p:sldId id="261" r:id="rId10"/>
    <p:sldId id="263" r:id="rId11"/>
  </p:sldIdLst>
  <p:sldSz cx="9144000" cy="6858000" type="screen4x3"/>
  <p:notesSz cx="7315200" cy="9601200"/>
  <p:embeddedFontLst>
    <p:embeddedFont>
      <p:font typeface="Candara" panose="020E0502030303020204" pitchFamily="34" charset="0"/>
      <p:regular r:id="rId14"/>
      <p:bold r:id="rId15"/>
      <p:italic r:id="rId16"/>
      <p:boldItalic r:id="rId17"/>
    </p:embeddedFont>
    <p:embeddedFont>
      <p:font typeface="Book Antiqua" panose="02040602050305030304" pitchFamily="18" charset="0"/>
      <p:regular r:id="rId18"/>
      <p:bold r:id="rId19"/>
      <p:italic r:id="rId20"/>
      <p:boldItalic r:id="rId21"/>
    </p:embeddedFont>
    <p:embeddedFont>
      <p:font typeface="MT Extra" panose="05050102010205020202" pitchFamily="18" charset="2"/>
      <p:regular r:id="rId22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102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918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02255" y="9183306"/>
            <a:ext cx="438438" cy="325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655" tIns="46988" rIns="95655" bIns="46988" anchor="ctr">
            <a:spAutoFit/>
          </a:bodyPr>
          <a:lstStyle/>
          <a:p>
            <a:pPr algn="r"/>
            <a:fld id="{120EC5C8-E4E9-4F25-B224-1E419CF6AA51}" type="slidenum">
              <a:rPr lang="en-US" altLang="en-US" sz="1500">
                <a:latin typeface="Book Antiqua" panose="02040602050305030304" pitchFamily="18" charset="0"/>
              </a:rPr>
              <a:pPr algn="r"/>
              <a:t>‹#›</a:t>
            </a:fld>
            <a:endParaRPr lang="en-US" altLang="en-US" sz="1500">
              <a:latin typeface="Book Antiqua" panose="02040602050305030304" pitchFamily="18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41867" y="9184482"/>
            <a:ext cx="4007151" cy="43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>
            <a:spAutoFit/>
          </a:bodyPr>
          <a:lstStyle>
            <a:lvl1pPr>
              <a:tabLst>
                <a:tab pos="3376613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3376613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3376613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3376613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3376613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376613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376613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376613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376613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>
                <a:latin typeface="Book Antiqua" panose="02040602050305030304" pitchFamily="18" charset="0"/>
              </a:rPr>
              <a:t>CEE 453: Laboratory Research in Environmental Engineering</a:t>
            </a:r>
          </a:p>
          <a:p>
            <a:r>
              <a:rPr lang="en-US" altLang="en-US" sz="1100">
                <a:latin typeface="Book Antiqua" panose="02040602050305030304" pitchFamily="18" charset="0"/>
              </a:rPr>
              <a:t>Monroe Weber-Shirk   	 </a:t>
            </a:r>
            <a:fld id="{51A22D50-A92F-4DCB-9B18-1BBE60C48D99}" type="datetime4">
              <a:rPr lang="en-US" altLang="en-US" sz="1100">
                <a:latin typeface="Book Antiqua" panose="02040602050305030304" pitchFamily="18" charset="0"/>
              </a:rPr>
              <a:pPr/>
              <a:t>December 22, 2017</a:t>
            </a:fld>
            <a:endParaRPr lang="en-US" altLang="en-US" sz="1100"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0367"/>
            <a:ext cx="195275" cy="29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300">
                <a:latin typeface="Book Antiqua" panose="0204060205030503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7119926" y="90367"/>
            <a:ext cx="195274" cy="29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300">
                <a:latin typeface="Book Antiqua" panose="0204060205030503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6098739"/>
            <a:ext cx="2699100" cy="124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03540"/>
            <a:ext cx="195275" cy="29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>
              <a:defRPr sz="1300">
                <a:latin typeface="Book Antiqua" panose="0204060205030503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909997" y="9303540"/>
            <a:ext cx="405203" cy="29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300">
                <a:latin typeface="Book Antiqua" panose="02040602050305030304" pitchFamily="18" charset="0"/>
              </a:defRPr>
            </a:lvl1pPr>
          </a:lstStyle>
          <a:p>
            <a:fld id="{E0639CAF-C897-47F6-AE09-86664272DE4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7036634" y="9303540"/>
            <a:ext cx="278566" cy="297661"/>
          </a:xfrm>
          <a:ln/>
        </p:spPr>
        <p:txBody>
          <a:bodyPr/>
          <a:lstStyle/>
          <a:p>
            <a:fld id="{7DB3A90C-BA44-4EB6-BB0C-F1691E12D3D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1" y="6578870"/>
            <a:ext cx="195275" cy="28227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7036634" y="9303540"/>
            <a:ext cx="278566" cy="297661"/>
          </a:xfrm>
          <a:ln/>
        </p:spPr>
        <p:txBody>
          <a:bodyPr/>
          <a:lstStyle/>
          <a:p>
            <a:fld id="{E576683F-0B07-4926-BE04-51610ED70AB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1" y="6578870"/>
            <a:ext cx="195275" cy="28227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7036634" y="9303540"/>
            <a:ext cx="278566" cy="297661"/>
          </a:xfrm>
          <a:ln/>
        </p:spPr>
        <p:txBody>
          <a:bodyPr/>
          <a:lstStyle/>
          <a:p>
            <a:fld id="{412D0D52-E8E3-4A08-A1FB-F568D6A61130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7036634" y="9303540"/>
            <a:ext cx="278566" cy="297661"/>
          </a:xfrm>
          <a:ln/>
        </p:spPr>
        <p:txBody>
          <a:bodyPr/>
          <a:lstStyle/>
          <a:p>
            <a:fld id="{CB6CFAD1-922B-47B3-99E9-BEE02A69F8D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1" y="6578870"/>
            <a:ext cx="195275" cy="28227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7036634" y="9303540"/>
            <a:ext cx="278566" cy="297661"/>
          </a:xfrm>
          <a:ln/>
        </p:spPr>
        <p:txBody>
          <a:bodyPr/>
          <a:lstStyle/>
          <a:p>
            <a:fld id="{BE2D3D1E-DD1C-4DD0-9013-9074464C8845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7036634" y="9303540"/>
            <a:ext cx="278566" cy="297661"/>
          </a:xfrm>
          <a:ln/>
        </p:spPr>
        <p:txBody>
          <a:bodyPr/>
          <a:lstStyle/>
          <a:p>
            <a:fld id="{79B0F0DB-E706-47FD-A38B-22BAC10CA4D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1" y="6578870"/>
            <a:ext cx="195275" cy="28227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7036634" y="9303540"/>
            <a:ext cx="278566" cy="297661"/>
          </a:xfrm>
          <a:ln/>
        </p:spPr>
        <p:txBody>
          <a:bodyPr/>
          <a:lstStyle/>
          <a:p>
            <a:fld id="{A543739D-5354-4BEA-8CF8-8CEB66B30A0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1" y="6578870"/>
            <a:ext cx="195275" cy="28227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B8867B6F-E84E-4746-B33D-E205505353E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49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210C7-EA7F-4DD9-B02C-CF5FD7976C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70193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86F47-0AC2-4B1C-B8DD-D27E7829D8E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69172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D9A81-55EB-494F-9E11-FC344EFF55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499082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606BDDC3-D70B-440E-8D19-2F42D4915D6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8326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50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033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4309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789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024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20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C9737-6A48-4479-BD86-6BEFC056EC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916087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743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19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2130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8962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0678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4037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987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61E88-2F30-40F1-91E2-30CAF0C1252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29644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210C7-EA7F-4DD9-B02C-CF5FD7976C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1753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86F47-0AC2-4B1C-B8DD-D27E7829D8E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37754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D9A81-55EB-494F-9E11-FC344EFF55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546909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B8867B6F-E84E-4746-B33D-E205505353E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18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C9737-6A48-4479-BD86-6BEFC056EC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77647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61E88-2F30-40F1-91E2-30CAF0C1252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3989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606BDDC3-D70B-440E-8D19-2F42D4915D6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75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606BDDC3-D70B-440E-8D19-2F42D4915D6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73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5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97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0125" y="3981450"/>
            <a:ext cx="6400800" cy="1752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/>
            <a:r>
              <a:rPr lang="en-US" altLang="en-US" sz="4400"/>
              <a:t>The Paths to Discovery!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727075" y="325438"/>
            <a:ext cx="7772400" cy="1143000"/>
          </a:xfrm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6000"/>
              <a:t>Scientific Method</a:t>
            </a:r>
            <a:r>
              <a:rPr lang="en-US" altLang="en-US" sz="6000" b="1" u="sng"/>
              <a:t>s!</a:t>
            </a:r>
          </a:p>
        </p:txBody>
      </p:sp>
      <p:sp>
        <p:nvSpPr>
          <p:cNvPr id="4100" name="Freeform 4"/>
          <p:cNvSpPr>
            <a:spLocks/>
          </p:cNvSpPr>
          <p:nvPr/>
        </p:nvSpPr>
        <p:spPr bwMode="auto">
          <a:xfrm>
            <a:off x="873125" y="2076450"/>
            <a:ext cx="7178675" cy="4308475"/>
          </a:xfrm>
          <a:custGeom>
            <a:avLst/>
            <a:gdLst>
              <a:gd name="T0" fmla="*/ 104 w 4522"/>
              <a:gd name="T1" fmla="*/ 2365 h 2714"/>
              <a:gd name="T2" fmla="*/ 8 w 4522"/>
              <a:gd name="T3" fmla="*/ 2226 h 2714"/>
              <a:gd name="T4" fmla="*/ 8 w 4522"/>
              <a:gd name="T5" fmla="*/ 2087 h 2714"/>
              <a:gd name="T6" fmla="*/ 95 w 4522"/>
              <a:gd name="T7" fmla="*/ 1982 h 2714"/>
              <a:gd name="T8" fmla="*/ 200 w 4522"/>
              <a:gd name="T9" fmla="*/ 2009 h 2714"/>
              <a:gd name="T10" fmla="*/ 173 w 4522"/>
              <a:gd name="T11" fmla="*/ 2122 h 2714"/>
              <a:gd name="T12" fmla="*/ 226 w 4522"/>
              <a:gd name="T13" fmla="*/ 2226 h 2714"/>
              <a:gd name="T14" fmla="*/ 382 w 4522"/>
              <a:gd name="T15" fmla="*/ 2304 h 2714"/>
              <a:gd name="T16" fmla="*/ 539 w 4522"/>
              <a:gd name="T17" fmla="*/ 2322 h 2714"/>
              <a:gd name="T18" fmla="*/ 678 w 4522"/>
              <a:gd name="T19" fmla="*/ 2278 h 2714"/>
              <a:gd name="T20" fmla="*/ 852 w 4522"/>
              <a:gd name="T21" fmla="*/ 2174 h 2714"/>
              <a:gd name="T22" fmla="*/ 1017 w 4522"/>
              <a:gd name="T23" fmla="*/ 2043 h 2714"/>
              <a:gd name="T24" fmla="*/ 1173 w 4522"/>
              <a:gd name="T25" fmla="*/ 1956 h 2714"/>
              <a:gd name="T26" fmla="*/ 1365 w 4522"/>
              <a:gd name="T27" fmla="*/ 1991 h 2714"/>
              <a:gd name="T28" fmla="*/ 1495 w 4522"/>
              <a:gd name="T29" fmla="*/ 2122 h 2714"/>
              <a:gd name="T30" fmla="*/ 1643 w 4522"/>
              <a:gd name="T31" fmla="*/ 2278 h 2714"/>
              <a:gd name="T32" fmla="*/ 1895 w 4522"/>
              <a:gd name="T33" fmla="*/ 2461 h 2714"/>
              <a:gd name="T34" fmla="*/ 2391 w 4522"/>
              <a:gd name="T35" fmla="*/ 2643 h 2714"/>
              <a:gd name="T36" fmla="*/ 2965 w 4522"/>
              <a:gd name="T37" fmla="*/ 2704 h 2714"/>
              <a:gd name="T38" fmla="*/ 3513 w 4522"/>
              <a:gd name="T39" fmla="*/ 2687 h 2714"/>
              <a:gd name="T40" fmla="*/ 4008 w 4522"/>
              <a:gd name="T41" fmla="*/ 2548 h 2714"/>
              <a:gd name="T42" fmla="*/ 4373 w 4522"/>
              <a:gd name="T43" fmla="*/ 2409 h 2714"/>
              <a:gd name="T44" fmla="*/ 4521 w 4522"/>
              <a:gd name="T45" fmla="*/ 2200 h 2714"/>
              <a:gd name="T46" fmla="*/ 4408 w 4522"/>
              <a:gd name="T47" fmla="*/ 1982 h 2714"/>
              <a:gd name="T48" fmla="*/ 4208 w 4522"/>
              <a:gd name="T49" fmla="*/ 1904 h 2714"/>
              <a:gd name="T50" fmla="*/ 4008 w 4522"/>
              <a:gd name="T51" fmla="*/ 1895 h 2714"/>
              <a:gd name="T52" fmla="*/ 3860 w 4522"/>
              <a:gd name="T53" fmla="*/ 1974 h 2714"/>
              <a:gd name="T54" fmla="*/ 3773 w 4522"/>
              <a:gd name="T55" fmla="*/ 1895 h 2714"/>
              <a:gd name="T56" fmla="*/ 3895 w 4522"/>
              <a:gd name="T57" fmla="*/ 1748 h 2714"/>
              <a:gd name="T58" fmla="*/ 4121 w 4522"/>
              <a:gd name="T59" fmla="*/ 1504 h 2714"/>
              <a:gd name="T60" fmla="*/ 4373 w 4522"/>
              <a:gd name="T61" fmla="*/ 1243 h 2714"/>
              <a:gd name="T62" fmla="*/ 4408 w 4522"/>
              <a:gd name="T63" fmla="*/ 1078 h 2714"/>
              <a:gd name="T64" fmla="*/ 4200 w 4522"/>
              <a:gd name="T65" fmla="*/ 1069 h 2714"/>
              <a:gd name="T66" fmla="*/ 4017 w 4522"/>
              <a:gd name="T67" fmla="*/ 1113 h 2714"/>
              <a:gd name="T68" fmla="*/ 3765 w 4522"/>
              <a:gd name="T69" fmla="*/ 1200 h 2714"/>
              <a:gd name="T70" fmla="*/ 3478 w 4522"/>
              <a:gd name="T71" fmla="*/ 1200 h 2714"/>
              <a:gd name="T72" fmla="*/ 3356 w 4522"/>
              <a:gd name="T73" fmla="*/ 1087 h 2714"/>
              <a:gd name="T74" fmla="*/ 3252 w 4522"/>
              <a:gd name="T75" fmla="*/ 939 h 2714"/>
              <a:gd name="T76" fmla="*/ 3034 w 4522"/>
              <a:gd name="T77" fmla="*/ 791 h 2714"/>
              <a:gd name="T78" fmla="*/ 2817 w 4522"/>
              <a:gd name="T79" fmla="*/ 730 h 2714"/>
              <a:gd name="T80" fmla="*/ 2478 w 4522"/>
              <a:gd name="T81" fmla="*/ 739 h 2714"/>
              <a:gd name="T82" fmla="*/ 2147 w 4522"/>
              <a:gd name="T83" fmla="*/ 826 h 2714"/>
              <a:gd name="T84" fmla="*/ 1843 w 4522"/>
              <a:gd name="T85" fmla="*/ 895 h 2714"/>
              <a:gd name="T86" fmla="*/ 1539 w 4522"/>
              <a:gd name="T87" fmla="*/ 904 h 2714"/>
              <a:gd name="T88" fmla="*/ 1243 w 4522"/>
              <a:gd name="T89" fmla="*/ 869 h 2714"/>
              <a:gd name="T90" fmla="*/ 1087 w 4522"/>
              <a:gd name="T91" fmla="*/ 782 h 2714"/>
              <a:gd name="T92" fmla="*/ 982 w 4522"/>
              <a:gd name="T93" fmla="*/ 635 h 2714"/>
              <a:gd name="T94" fmla="*/ 869 w 4522"/>
              <a:gd name="T95" fmla="*/ 504 h 2714"/>
              <a:gd name="T96" fmla="*/ 939 w 4522"/>
              <a:gd name="T97" fmla="*/ 400 h 2714"/>
              <a:gd name="T98" fmla="*/ 1078 w 4522"/>
              <a:gd name="T99" fmla="*/ 365 h 2714"/>
              <a:gd name="T100" fmla="*/ 1208 w 4522"/>
              <a:gd name="T101" fmla="*/ 356 h 2714"/>
              <a:gd name="T102" fmla="*/ 1373 w 4522"/>
              <a:gd name="T103" fmla="*/ 304 h 2714"/>
              <a:gd name="T104" fmla="*/ 1530 w 4522"/>
              <a:gd name="T105" fmla="*/ 235 h 2714"/>
              <a:gd name="T106" fmla="*/ 1695 w 4522"/>
              <a:gd name="T107" fmla="*/ 174 h 2714"/>
              <a:gd name="T108" fmla="*/ 1869 w 4522"/>
              <a:gd name="T109" fmla="*/ 78 h 2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522" h="2714">
                <a:moveTo>
                  <a:pt x="208" y="2391"/>
                </a:moveTo>
                <a:lnTo>
                  <a:pt x="191" y="2391"/>
                </a:lnTo>
                <a:lnTo>
                  <a:pt x="173" y="2391"/>
                </a:lnTo>
                <a:lnTo>
                  <a:pt x="156" y="2382"/>
                </a:lnTo>
                <a:lnTo>
                  <a:pt x="139" y="2374"/>
                </a:lnTo>
                <a:lnTo>
                  <a:pt x="121" y="2365"/>
                </a:lnTo>
                <a:lnTo>
                  <a:pt x="104" y="2365"/>
                </a:lnTo>
                <a:lnTo>
                  <a:pt x="87" y="2339"/>
                </a:lnTo>
                <a:lnTo>
                  <a:pt x="69" y="2330"/>
                </a:lnTo>
                <a:lnTo>
                  <a:pt x="60" y="2313"/>
                </a:lnTo>
                <a:lnTo>
                  <a:pt x="43" y="2295"/>
                </a:lnTo>
                <a:lnTo>
                  <a:pt x="34" y="2278"/>
                </a:lnTo>
                <a:lnTo>
                  <a:pt x="17" y="2252"/>
                </a:lnTo>
                <a:lnTo>
                  <a:pt x="8" y="2226"/>
                </a:lnTo>
                <a:lnTo>
                  <a:pt x="8" y="2209"/>
                </a:lnTo>
                <a:lnTo>
                  <a:pt x="8" y="2191"/>
                </a:lnTo>
                <a:lnTo>
                  <a:pt x="0" y="2165"/>
                </a:lnTo>
                <a:lnTo>
                  <a:pt x="0" y="2148"/>
                </a:lnTo>
                <a:lnTo>
                  <a:pt x="0" y="2130"/>
                </a:lnTo>
                <a:lnTo>
                  <a:pt x="8" y="2104"/>
                </a:lnTo>
                <a:lnTo>
                  <a:pt x="8" y="2087"/>
                </a:lnTo>
                <a:lnTo>
                  <a:pt x="17" y="2061"/>
                </a:lnTo>
                <a:lnTo>
                  <a:pt x="26" y="2043"/>
                </a:lnTo>
                <a:lnTo>
                  <a:pt x="43" y="2035"/>
                </a:lnTo>
                <a:lnTo>
                  <a:pt x="52" y="2017"/>
                </a:lnTo>
                <a:lnTo>
                  <a:pt x="60" y="2000"/>
                </a:lnTo>
                <a:lnTo>
                  <a:pt x="78" y="1991"/>
                </a:lnTo>
                <a:lnTo>
                  <a:pt x="95" y="1982"/>
                </a:lnTo>
                <a:lnTo>
                  <a:pt x="104" y="1965"/>
                </a:lnTo>
                <a:lnTo>
                  <a:pt x="121" y="1965"/>
                </a:lnTo>
                <a:lnTo>
                  <a:pt x="139" y="1956"/>
                </a:lnTo>
                <a:lnTo>
                  <a:pt x="156" y="1965"/>
                </a:lnTo>
                <a:lnTo>
                  <a:pt x="165" y="1982"/>
                </a:lnTo>
                <a:lnTo>
                  <a:pt x="182" y="1991"/>
                </a:lnTo>
                <a:lnTo>
                  <a:pt x="200" y="2009"/>
                </a:lnTo>
                <a:lnTo>
                  <a:pt x="208" y="2026"/>
                </a:lnTo>
                <a:lnTo>
                  <a:pt x="208" y="2043"/>
                </a:lnTo>
                <a:lnTo>
                  <a:pt x="208" y="2061"/>
                </a:lnTo>
                <a:lnTo>
                  <a:pt x="200" y="2078"/>
                </a:lnTo>
                <a:lnTo>
                  <a:pt x="182" y="2087"/>
                </a:lnTo>
                <a:lnTo>
                  <a:pt x="182" y="2104"/>
                </a:lnTo>
                <a:lnTo>
                  <a:pt x="173" y="2122"/>
                </a:lnTo>
                <a:lnTo>
                  <a:pt x="173" y="2139"/>
                </a:lnTo>
                <a:lnTo>
                  <a:pt x="173" y="2156"/>
                </a:lnTo>
                <a:lnTo>
                  <a:pt x="173" y="2174"/>
                </a:lnTo>
                <a:lnTo>
                  <a:pt x="182" y="2191"/>
                </a:lnTo>
                <a:lnTo>
                  <a:pt x="200" y="2200"/>
                </a:lnTo>
                <a:lnTo>
                  <a:pt x="208" y="2217"/>
                </a:lnTo>
                <a:lnTo>
                  <a:pt x="226" y="2226"/>
                </a:lnTo>
                <a:lnTo>
                  <a:pt x="243" y="2243"/>
                </a:lnTo>
                <a:lnTo>
                  <a:pt x="260" y="2261"/>
                </a:lnTo>
                <a:lnTo>
                  <a:pt x="295" y="2269"/>
                </a:lnTo>
                <a:lnTo>
                  <a:pt x="321" y="2287"/>
                </a:lnTo>
                <a:lnTo>
                  <a:pt x="339" y="2295"/>
                </a:lnTo>
                <a:lnTo>
                  <a:pt x="365" y="2295"/>
                </a:lnTo>
                <a:lnTo>
                  <a:pt x="382" y="2304"/>
                </a:lnTo>
                <a:lnTo>
                  <a:pt x="400" y="2304"/>
                </a:lnTo>
                <a:lnTo>
                  <a:pt x="417" y="2322"/>
                </a:lnTo>
                <a:lnTo>
                  <a:pt x="452" y="2322"/>
                </a:lnTo>
                <a:lnTo>
                  <a:pt x="469" y="2322"/>
                </a:lnTo>
                <a:lnTo>
                  <a:pt x="487" y="2322"/>
                </a:lnTo>
                <a:lnTo>
                  <a:pt x="513" y="2322"/>
                </a:lnTo>
                <a:lnTo>
                  <a:pt x="539" y="2322"/>
                </a:lnTo>
                <a:lnTo>
                  <a:pt x="556" y="2322"/>
                </a:lnTo>
                <a:lnTo>
                  <a:pt x="582" y="2304"/>
                </a:lnTo>
                <a:lnTo>
                  <a:pt x="600" y="2304"/>
                </a:lnTo>
                <a:lnTo>
                  <a:pt x="617" y="2295"/>
                </a:lnTo>
                <a:lnTo>
                  <a:pt x="634" y="2287"/>
                </a:lnTo>
                <a:lnTo>
                  <a:pt x="652" y="2287"/>
                </a:lnTo>
                <a:lnTo>
                  <a:pt x="678" y="2278"/>
                </a:lnTo>
                <a:lnTo>
                  <a:pt x="695" y="2269"/>
                </a:lnTo>
                <a:lnTo>
                  <a:pt x="756" y="2243"/>
                </a:lnTo>
                <a:lnTo>
                  <a:pt x="782" y="2226"/>
                </a:lnTo>
                <a:lnTo>
                  <a:pt x="800" y="2209"/>
                </a:lnTo>
                <a:lnTo>
                  <a:pt x="817" y="2200"/>
                </a:lnTo>
                <a:lnTo>
                  <a:pt x="834" y="2182"/>
                </a:lnTo>
                <a:lnTo>
                  <a:pt x="852" y="2174"/>
                </a:lnTo>
                <a:lnTo>
                  <a:pt x="869" y="2156"/>
                </a:lnTo>
                <a:lnTo>
                  <a:pt x="895" y="2139"/>
                </a:lnTo>
                <a:lnTo>
                  <a:pt x="913" y="2122"/>
                </a:lnTo>
                <a:lnTo>
                  <a:pt x="947" y="2095"/>
                </a:lnTo>
                <a:lnTo>
                  <a:pt x="965" y="2078"/>
                </a:lnTo>
                <a:lnTo>
                  <a:pt x="1000" y="2069"/>
                </a:lnTo>
                <a:lnTo>
                  <a:pt x="1017" y="2043"/>
                </a:lnTo>
                <a:lnTo>
                  <a:pt x="1043" y="2017"/>
                </a:lnTo>
                <a:lnTo>
                  <a:pt x="1060" y="2009"/>
                </a:lnTo>
                <a:lnTo>
                  <a:pt x="1087" y="1991"/>
                </a:lnTo>
                <a:lnTo>
                  <a:pt x="1121" y="1982"/>
                </a:lnTo>
                <a:lnTo>
                  <a:pt x="1139" y="1974"/>
                </a:lnTo>
                <a:lnTo>
                  <a:pt x="1156" y="1965"/>
                </a:lnTo>
                <a:lnTo>
                  <a:pt x="1173" y="1956"/>
                </a:lnTo>
                <a:lnTo>
                  <a:pt x="1208" y="1948"/>
                </a:lnTo>
                <a:lnTo>
                  <a:pt x="1234" y="1948"/>
                </a:lnTo>
                <a:lnTo>
                  <a:pt x="1260" y="1948"/>
                </a:lnTo>
                <a:lnTo>
                  <a:pt x="1278" y="1956"/>
                </a:lnTo>
                <a:lnTo>
                  <a:pt x="1304" y="1965"/>
                </a:lnTo>
                <a:lnTo>
                  <a:pt x="1339" y="1982"/>
                </a:lnTo>
                <a:lnTo>
                  <a:pt x="1365" y="1991"/>
                </a:lnTo>
                <a:lnTo>
                  <a:pt x="1382" y="2009"/>
                </a:lnTo>
                <a:lnTo>
                  <a:pt x="1408" y="2035"/>
                </a:lnTo>
                <a:lnTo>
                  <a:pt x="1426" y="2052"/>
                </a:lnTo>
                <a:lnTo>
                  <a:pt x="1443" y="2069"/>
                </a:lnTo>
                <a:lnTo>
                  <a:pt x="1469" y="2095"/>
                </a:lnTo>
                <a:lnTo>
                  <a:pt x="1478" y="2113"/>
                </a:lnTo>
                <a:lnTo>
                  <a:pt x="1495" y="2122"/>
                </a:lnTo>
                <a:lnTo>
                  <a:pt x="1513" y="2139"/>
                </a:lnTo>
                <a:lnTo>
                  <a:pt x="1539" y="2165"/>
                </a:lnTo>
                <a:lnTo>
                  <a:pt x="1547" y="2182"/>
                </a:lnTo>
                <a:lnTo>
                  <a:pt x="1565" y="2200"/>
                </a:lnTo>
                <a:lnTo>
                  <a:pt x="1591" y="2217"/>
                </a:lnTo>
                <a:lnTo>
                  <a:pt x="1608" y="2252"/>
                </a:lnTo>
                <a:lnTo>
                  <a:pt x="1643" y="2278"/>
                </a:lnTo>
                <a:lnTo>
                  <a:pt x="1678" y="2304"/>
                </a:lnTo>
                <a:lnTo>
                  <a:pt x="1704" y="2322"/>
                </a:lnTo>
                <a:lnTo>
                  <a:pt x="1739" y="2365"/>
                </a:lnTo>
                <a:lnTo>
                  <a:pt x="1791" y="2382"/>
                </a:lnTo>
                <a:lnTo>
                  <a:pt x="1817" y="2409"/>
                </a:lnTo>
                <a:lnTo>
                  <a:pt x="1852" y="2435"/>
                </a:lnTo>
                <a:lnTo>
                  <a:pt x="1895" y="2461"/>
                </a:lnTo>
                <a:lnTo>
                  <a:pt x="1939" y="2478"/>
                </a:lnTo>
                <a:lnTo>
                  <a:pt x="2000" y="2513"/>
                </a:lnTo>
                <a:lnTo>
                  <a:pt x="2078" y="2539"/>
                </a:lnTo>
                <a:lnTo>
                  <a:pt x="2156" y="2582"/>
                </a:lnTo>
                <a:lnTo>
                  <a:pt x="2243" y="2591"/>
                </a:lnTo>
                <a:lnTo>
                  <a:pt x="2313" y="2617"/>
                </a:lnTo>
                <a:lnTo>
                  <a:pt x="2391" y="2643"/>
                </a:lnTo>
                <a:lnTo>
                  <a:pt x="2478" y="2661"/>
                </a:lnTo>
                <a:lnTo>
                  <a:pt x="2547" y="2661"/>
                </a:lnTo>
                <a:lnTo>
                  <a:pt x="2626" y="2678"/>
                </a:lnTo>
                <a:lnTo>
                  <a:pt x="2695" y="2687"/>
                </a:lnTo>
                <a:lnTo>
                  <a:pt x="2791" y="2687"/>
                </a:lnTo>
                <a:lnTo>
                  <a:pt x="2878" y="2704"/>
                </a:lnTo>
                <a:lnTo>
                  <a:pt x="2965" y="2704"/>
                </a:lnTo>
                <a:lnTo>
                  <a:pt x="3052" y="2713"/>
                </a:lnTo>
                <a:lnTo>
                  <a:pt x="3130" y="2713"/>
                </a:lnTo>
                <a:lnTo>
                  <a:pt x="3200" y="2713"/>
                </a:lnTo>
                <a:lnTo>
                  <a:pt x="3278" y="2713"/>
                </a:lnTo>
                <a:lnTo>
                  <a:pt x="3373" y="2704"/>
                </a:lnTo>
                <a:lnTo>
                  <a:pt x="3434" y="2695"/>
                </a:lnTo>
                <a:lnTo>
                  <a:pt x="3513" y="2687"/>
                </a:lnTo>
                <a:lnTo>
                  <a:pt x="3582" y="2687"/>
                </a:lnTo>
                <a:lnTo>
                  <a:pt x="3660" y="2661"/>
                </a:lnTo>
                <a:lnTo>
                  <a:pt x="3800" y="2635"/>
                </a:lnTo>
                <a:lnTo>
                  <a:pt x="3860" y="2626"/>
                </a:lnTo>
                <a:lnTo>
                  <a:pt x="3895" y="2609"/>
                </a:lnTo>
                <a:lnTo>
                  <a:pt x="3956" y="2574"/>
                </a:lnTo>
                <a:lnTo>
                  <a:pt x="4008" y="2548"/>
                </a:lnTo>
                <a:lnTo>
                  <a:pt x="4060" y="2530"/>
                </a:lnTo>
                <a:lnTo>
                  <a:pt x="4113" y="2513"/>
                </a:lnTo>
                <a:lnTo>
                  <a:pt x="4173" y="2487"/>
                </a:lnTo>
                <a:lnTo>
                  <a:pt x="4234" y="2461"/>
                </a:lnTo>
                <a:lnTo>
                  <a:pt x="4287" y="2443"/>
                </a:lnTo>
                <a:lnTo>
                  <a:pt x="4339" y="2426"/>
                </a:lnTo>
                <a:lnTo>
                  <a:pt x="4373" y="2409"/>
                </a:lnTo>
                <a:lnTo>
                  <a:pt x="4408" y="2382"/>
                </a:lnTo>
                <a:lnTo>
                  <a:pt x="4434" y="2356"/>
                </a:lnTo>
                <a:lnTo>
                  <a:pt x="4469" y="2322"/>
                </a:lnTo>
                <a:lnTo>
                  <a:pt x="4495" y="2287"/>
                </a:lnTo>
                <a:lnTo>
                  <a:pt x="4504" y="2269"/>
                </a:lnTo>
                <a:lnTo>
                  <a:pt x="4521" y="2235"/>
                </a:lnTo>
                <a:lnTo>
                  <a:pt x="4521" y="2200"/>
                </a:lnTo>
                <a:lnTo>
                  <a:pt x="4521" y="2182"/>
                </a:lnTo>
                <a:lnTo>
                  <a:pt x="4521" y="2156"/>
                </a:lnTo>
                <a:lnTo>
                  <a:pt x="4521" y="2122"/>
                </a:lnTo>
                <a:lnTo>
                  <a:pt x="4495" y="2078"/>
                </a:lnTo>
                <a:lnTo>
                  <a:pt x="4478" y="2035"/>
                </a:lnTo>
                <a:lnTo>
                  <a:pt x="4434" y="2000"/>
                </a:lnTo>
                <a:lnTo>
                  <a:pt x="4408" y="1982"/>
                </a:lnTo>
                <a:lnTo>
                  <a:pt x="4382" y="1965"/>
                </a:lnTo>
                <a:lnTo>
                  <a:pt x="4365" y="1956"/>
                </a:lnTo>
                <a:lnTo>
                  <a:pt x="4330" y="1948"/>
                </a:lnTo>
                <a:lnTo>
                  <a:pt x="4295" y="1922"/>
                </a:lnTo>
                <a:lnTo>
                  <a:pt x="4269" y="1922"/>
                </a:lnTo>
                <a:lnTo>
                  <a:pt x="4234" y="1913"/>
                </a:lnTo>
                <a:lnTo>
                  <a:pt x="4208" y="1904"/>
                </a:lnTo>
                <a:lnTo>
                  <a:pt x="4165" y="1904"/>
                </a:lnTo>
                <a:lnTo>
                  <a:pt x="4130" y="1895"/>
                </a:lnTo>
                <a:lnTo>
                  <a:pt x="4104" y="1895"/>
                </a:lnTo>
                <a:lnTo>
                  <a:pt x="4087" y="1895"/>
                </a:lnTo>
                <a:lnTo>
                  <a:pt x="4060" y="1895"/>
                </a:lnTo>
                <a:lnTo>
                  <a:pt x="4034" y="1895"/>
                </a:lnTo>
                <a:lnTo>
                  <a:pt x="4008" y="1895"/>
                </a:lnTo>
                <a:lnTo>
                  <a:pt x="3991" y="1904"/>
                </a:lnTo>
                <a:lnTo>
                  <a:pt x="3973" y="1913"/>
                </a:lnTo>
                <a:lnTo>
                  <a:pt x="3956" y="1930"/>
                </a:lnTo>
                <a:lnTo>
                  <a:pt x="3921" y="1939"/>
                </a:lnTo>
                <a:lnTo>
                  <a:pt x="3904" y="1948"/>
                </a:lnTo>
                <a:lnTo>
                  <a:pt x="3887" y="1956"/>
                </a:lnTo>
                <a:lnTo>
                  <a:pt x="3860" y="1974"/>
                </a:lnTo>
                <a:lnTo>
                  <a:pt x="3834" y="1982"/>
                </a:lnTo>
                <a:lnTo>
                  <a:pt x="3817" y="1991"/>
                </a:lnTo>
                <a:lnTo>
                  <a:pt x="3800" y="1991"/>
                </a:lnTo>
                <a:lnTo>
                  <a:pt x="3782" y="1974"/>
                </a:lnTo>
                <a:lnTo>
                  <a:pt x="3773" y="1948"/>
                </a:lnTo>
                <a:lnTo>
                  <a:pt x="3773" y="1922"/>
                </a:lnTo>
                <a:lnTo>
                  <a:pt x="3773" y="1895"/>
                </a:lnTo>
                <a:lnTo>
                  <a:pt x="3782" y="1878"/>
                </a:lnTo>
                <a:lnTo>
                  <a:pt x="3800" y="1852"/>
                </a:lnTo>
                <a:lnTo>
                  <a:pt x="3826" y="1835"/>
                </a:lnTo>
                <a:lnTo>
                  <a:pt x="3843" y="1817"/>
                </a:lnTo>
                <a:lnTo>
                  <a:pt x="3860" y="1800"/>
                </a:lnTo>
                <a:lnTo>
                  <a:pt x="3887" y="1765"/>
                </a:lnTo>
                <a:lnTo>
                  <a:pt x="3895" y="1748"/>
                </a:lnTo>
                <a:lnTo>
                  <a:pt x="3921" y="1713"/>
                </a:lnTo>
                <a:lnTo>
                  <a:pt x="3947" y="1678"/>
                </a:lnTo>
                <a:lnTo>
                  <a:pt x="3982" y="1652"/>
                </a:lnTo>
                <a:lnTo>
                  <a:pt x="4008" y="1626"/>
                </a:lnTo>
                <a:lnTo>
                  <a:pt x="4052" y="1582"/>
                </a:lnTo>
                <a:lnTo>
                  <a:pt x="4087" y="1539"/>
                </a:lnTo>
                <a:lnTo>
                  <a:pt x="4121" y="1504"/>
                </a:lnTo>
                <a:lnTo>
                  <a:pt x="4165" y="1461"/>
                </a:lnTo>
                <a:lnTo>
                  <a:pt x="4200" y="1417"/>
                </a:lnTo>
                <a:lnTo>
                  <a:pt x="4252" y="1374"/>
                </a:lnTo>
                <a:lnTo>
                  <a:pt x="4287" y="1339"/>
                </a:lnTo>
                <a:lnTo>
                  <a:pt x="4321" y="1304"/>
                </a:lnTo>
                <a:lnTo>
                  <a:pt x="4347" y="1278"/>
                </a:lnTo>
                <a:lnTo>
                  <a:pt x="4373" y="1243"/>
                </a:lnTo>
                <a:lnTo>
                  <a:pt x="4382" y="1226"/>
                </a:lnTo>
                <a:lnTo>
                  <a:pt x="4391" y="1200"/>
                </a:lnTo>
                <a:lnTo>
                  <a:pt x="4408" y="1165"/>
                </a:lnTo>
                <a:lnTo>
                  <a:pt x="4408" y="1139"/>
                </a:lnTo>
                <a:lnTo>
                  <a:pt x="4408" y="1122"/>
                </a:lnTo>
                <a:lnTo>
                  <a:pt x="4408" y="1095"/>
                </a:lnTo>
                <a:lnTo>
                  <a:pt x="4408" y="1078"/>
                </a:lnTo>
                <a:lnTo>
                  <a:pt x="4382" y="1069"/>
                </a:lnTo>
                <a:lnTo>
                  <a:pt x="4365" y="1069"/>
                </a:lnTo>
                <a:lnTo>
                  <a:pt x="4347" y="1069"/>
                </a:lnTo>
                <a:lnTo>
                  <a:pt x="4321" y="1069"/>
                </a:lnTo>
                <a:lnTo>
                  <a:pt x="4269" y="1069"/>
                </a:lnTo>
                <a:lnTo>
                  <a:pt x="4243" y="1069"/>
                </a:lnTo>
                <a:lnTo>
                  <a:pt x="4200" y="1069"/>
                </a:lnTo>
                <a:lnTo>
                  <a:pt x="4147" y="1069"/>
                </a:lnTo>
                <a:lnTo>
                  <a:pt x="4113" y="1078"/>
                </a:lnTo>
                <a:lnTo>
                  <a:pt x="4095" y="1087"/>
                </a:lnTo>
                <a:lnTo>
                  <a:pt x="4078" y="1087"/>
                </a:lnTo>
                <a:lnTo>
                  <a:pt x="4060" y="1095"/>
                </a:lnTo>
                <a:lnTo>
                  <a:pt x="4034" y="1104"/>
                </a:lnTo>
                <a:lnTo>
                  <a:pt x="4017" y="1113"/>
                </a:lnTo>
                <a:lnTo>
                  <a:pt x="3991" y="1122"/>
                </a:lnTo>
                <a:lnTo>
                  <a:pt x="3956" y="1139"/>
                </a:lnTo>
                <a:lnTo>
                  <a:pt x="3939" y="1148"/>
                </a:lnTo>
                <a:lnTo>
                  <a:pt x="3895" y="1165"/>
                </a:lnTo>
                <a:lnTo>
                  <a:pt x="3860" y="1182"/>
                </a:lnTo>
                <a:lnTo>
                  <a:pt x="3817" y="1191"/>
                </a:lnTo>
                <a:lnTo>
                  <a:pt x="3765" y="1200"/>
                </a:lnTo>
                <a:lnTo>
                  <a:pt x="3721" y="1217"/>
                </a:lnTo>
                <a:lnTo>
                  <a:pt x="3678" y="1217"/>
                </a:lnTo>
                <a:lnTo>
                  <a:pt x="3634" y="1217"/>
                </a:lnTo>
                <a:lnTo>
                  <a:pt x="3591" y="1217"/>
                </a:lnTo>
                <a:lnTo>
                  <a:pt x="3547" y="1217"/>
                </a:lnTo>
                <a:lnTo>
                  <a:pt x="3513" y="1209"/>
                </a:lnTo>
                <a:lnTo>
                  <a:pt x="3478" y="1200"/>
                </a:lnTo>
                <a:lnTo>
                  <a:pt x="3452" y="1174"/>
                </a:lnTo>
                <a:lnTo>
                  <a:pt x="3426" y="1165"/>
                </a:lnTo>
                <a:lnTo>
                  <a:pt x="3408" y="1148"/>
                </a:lnTo>
                <a:lnTo>
                  <a:pt x="3391" y="1139"/>
                </a:lnTo>
                <a:lnTo>
                  <a:pt x="3373" y="1122"/>
                </a:lnTo>
                <a:lnTo>
                  <a:pt x="3365" y="1104"/>
                </a:lnTo>
                <a:lnTo>
                  <a:pt x="3356" y="1087"/>
                </a:lnTo>
                <a:lnTo>
                  <a:pt x="3339" y="1061"/>
                </a:lnTo>
                <a:lnTo>
                  <a:pt x="3313" y="1017"/>
                </a:lnTo>
                <a:lnTo>
                  <a:pt x="3304" y="1000"/>
                </a:lnTo>
                <a:lnTo>
                  <a:pt x="3287" y="991"/>
                </a:lnTo>
                <a:lnTo>
                  <a:pt x="3278" y="974"/>
                </a:lnTo>
                <a:lnTo>
                  <a:pt x="3260" y="956"/>
                </a:lnTo>
                <a:lnTo>
                  <a:pt x="3252" y="939"/>
                </a:lnTo>
                <a:lnTo>
                  <a:pt x="3234" y="922"/>
                </a:lnTo>
                <a:lnTo>
                  <a:pt x="3208" y="895"/>
                </a:lnTo>
                <a:lnTo>
                  <a:pt x="3182" y="869"/>
                </a:lnTo>
                <a:lnTo>
                  <a:pt x="3139" y="843"/>
                </a:lnTo>
                <a:lnTo>
                  <a:pt x="3104" y="826"/>
                </a:lnTo>
                <a:lnTo>
                  <a:pt x="3069" y="800"/>
                </a:lnTo>
                <a:lnTo>
                  <a:pt x="3034" y="791"/>
                </a:lnTo>
                <a:lnTo>
                  <a:pt x="3008" y="765"/>
                </a:lnTo>
                <a:lnTo>
                  <a:pt x="2982" y="756"/>
                </a:lnTo>
                <a:lnTo>
                  <a:pt x="2965" y="748"/>
                </a:lnTo>
                <a:lnTo>
                  <a:pt x="2930" y="748"/>
                </a:lnTo>
                <a:lnTo>
                  <a:pt x="2878" y="730"/>
                </a:lnTo>
                <a:lnTo>
                  <a:pt x="2852" y="730"/>
                </a:lnTo>
                <a:lnTo>
                  <a:pt x="2817" y="730"/>
                </a:lnTo>
                <a:lnTo>
                  <a:pt x="2765" y="730"/>
                </a:lnTo>
                <a:lnTo>
                  <a:pt x="2739" y="730"/>
                </a:lnTo>
                <a:lnTo>
                  <a:pt x="2687" y="730"/>
                </a:lnTo>
                <a:lnTo>
                  <a:pt x="2643" y="730"/>
                </a:lnTo>
                <a:lnTo>
                  <a:pt x="2582" y="730"/>
                </a:lnTo>
                <a:lnTo>
                  <a:pt x="2521" y="739"/>
                </a:lnTo>
                <a:lnTo>
                  <a:pt x="2478" y="739"/>
                </a:lnTo>
                <a:lnTo>
                  <a:pt x="2434" y="748"/>
                </a:lnTo>
                <a:lnTo>
                  <a:pt x="2382" y="756"/>
                </a:lnTo>
                <a:lnTo>
                  <a:pt x="2347" y="774"/>
                </a:lnTo>
                <a:lnTo>
                  <a:pt x="2321" y="782"/>
                </a:lnTo>
                <a:lnTo>
                  <a:pt x="2243" y="791"/>
                </a:lnTo>
                <a:lnTo>
                  <a:pt x="2200" y="809"/>
                </a:lnTo>
                <a:lnTo>
                  <a:pt x="2147" y="826"/>
                </a:lnTo>
                <a:lnTo>
                  <a:pt x="2104" y="835"/>
                </a:lnTo>
                <a:lnTo>
                  <a:pt x="2060" y="843"/>
                </a:lnTo>
                <a:lnTo>
                  <a:pt x="2008" y="861"/>
                </a:lnTo>
                <a:lnTo>
                  <a:pt x="1965" y="861"/>
                </a:lnTo>
                <a:lnTo>
                  <a:pt x="1921" y="869"/>
                </a:lnTo>
                <a:lnTo>
                  <a:pt x="1869" y="878"/>
                </a:lnTo>
                <a:lnTo>
                  <a:pt x="1843" y="895"/>
                </a:lnTo>
                <a:lnTo>
                  <a:pt x="1791" y="904"/>
                </a:lnTo>
                <a:lnTo>
                  <a:pt x="1765" y="904"/>
                </a:lnTo>
                <a:lnTo>
                  <a:pt x="1721" y="904"/>
                </a:lnTo>
                <a:lnTo>
                  <a:pt x="1678" y="904"/>
                </a:lnTo>
                <a:lnTo>
                  <a:pt x="1634" y="904"/>
                </a:lnTo>
                <a:lnTo>
                  <a:pt x="1582" y="904"/>
                </a:lnTo>
                <a:lnTo>
                  <a:pt x="1539" y="904"/>
                </a:lnTo>
                <a:lnTo>
                  <a:pt x="1495" y="904"/>
                </a:lnTo>
                <a:lnTo>
                  <a:pt x="1452" y="904"/>
                </a:lnTo>
                <a:lnTo>
                  <a:pt x="1417" y="904"/>
                </a:lnTo>
                <a:lnTo>
                  <a:pt x="1373" y="895"/>
                </a:lnTo>
                <a:lnTo>
                  <a:pt x="1321" y="895"/>
                </a:lnTo>
                <a:lnTo>
                  <a:pt x="1287" y="887"/>
                </a:lnTo>
                <a:lnTo>
                  <a:pt x="1243" y="869"/>
                </a:lnTo>
                <a:lnTo>
                  <a:pt x="1226" y="861"/>
                </a:lnTo>
                <a:lnTo>
                  <a:pt x="1191" y="852"/>
                </a:lnTo>
                <a:lnTo>
                  <a:pt x="1165" y="843"/>
                </a:lnTo>
                <a:lnTo>
                  <a:pt x="1139" y="835"/>
                </a:lnTo>
                <a:lnTo>
                  <a:pt x="1121" y="817"/>
                </a:lnTo>
                <a:lnTo>
                  <a:pt x="1104" y="809"/>
                </a:lnTo>
                <a:lnTo>
                  <a:pt x="1087" y="782"/>
                </a:lnTo>
                <a:lnTo>
                  <a:pt x="1060" y="756"/>
                </a:lnTo>
                <a:lnTo>
                  <a:pt x="1043" y="739"/>
                </a:lnTo>
                <a:lnTo>
                  <a:pt x="1026" y="713"/>
                </a:lnTo>
                <a:lnTo>
                  <a:pt x="1017" y="695"/>
                </a:lnTo>
                <a:lnTo>
                  <a:pt x="1000" y="669"/>
                </a:lnTo>
                <a:lnTo>
                  <a:pt x="991" y="652"/>
                </a:lnTo>
                <a:lnTo>
                  <a:pt x="982" y="635"/>
                </a:lnTo>
                <a:lnTo>
                  <a:pt x="956" y="609"/>
                </a:lnTo>
                <a:lnTo>
                  <a:pt x="947" y="591"/>
                </a:lnTo>
                <a:lnTo>
                  <a:pt x="930" y="574"/>
                </a:lnTo>
                <a:lnTo>
                  <a:pt x="913" y="556"/>
                </a:lnTo>
                <a:lnTo>
                  <a:pt x="895" y="530"/>
                </a:lnTo>
                <a:lnTo>
                  <a:pt x="887" y="513"/>
                </a:lnTo>
                <a:lnTo>
                  <a:pt x="869" y="504"/>
                </a:lnTo>
                <a:lnTo>
                  <a:pt x="869" y="487"/>
                </a:lnTo>
                <a:lnTo>
                  <a:pt x="869" y="469"/>
                </a:lnTo>
                <a:lnTo>
                  <a:pt x="869" y="452"/>
                </a:lnTo>
                <a:lnTo>
                  <a:pt x="887" y="443"/>
                </a:lnTo>
                <a:lnTo>
                  <a:pt x="895" y="426"/>
                </a:lnTo>
                <a:lnTo>
                  <a:pt x="921" y="409"/>
                </a:lnTo>
                <a:lnTo>
                  <a:pt x="939" y="400"/>
                </a:lnTo>
                <a:lnTo>
                  <a:pt x="965" y="391"/>
                </a:lnTo>
                <a:lnTo>
                  <a:pt x="982" y="382"/>
                </a:lnTo>
                <a:lnTo>
                  <a:pt x="1008" y="374"/>
                </a:lnTo>
                <a:lnTo>
                  <a:pt x="1026" y="374"/>
                </a:lnTo>
                <a:lnTo>
                  <a:pt x="1043" y="374"/>
                </a:lnTo>
                <a:lnTo>
                  <a:pt x="1060" y="365"/>
                </a:lnTo>
                <a:lnTo>
                  <a:pt x="1078" y="365"/>
                </a:lnTo>
                <a:lnTo>
                  <a:pt x="1095" y="365"/>
                </a:lnTo>
                <a:lnTo>
                  <a:pt x="1113" y="356"/>
                </a:lnTo>
                <a:lnTo>
                  <a:pt x="1130" y="356"/>
                </a:lnTo>
                <a:lnTo>
                  <a:pt x="1147" y="356"/>
                </a:lnTo>
                <a:lnTo>
                  <a:pt x="1165" y="356"/>
                </a:lnTo>
                <a:lnTo>
                  <a:pt x="1191" y="356"/>
                </a:lnTo>
                <a:lnTo>
                  <a:pt x="1208" y="356"/>
                </a:lnTo>
                <a:lnTo>
                  <a:pt x="1226" y="356"/>
                </a:lnTo>
                <a:lnTo>
                  <a:pt x="1252" y="348"/>
                </a:lnTo>
                <a:lnTo>
                  <a:pt x="1278" y="348"/>
                </a:lnTo>
                <a:lnTo>
                  <a:pt x="1304" y="330"/>
                </a:lnTo>
                <a:lnTo>
                  <a:pt x="1321" y="322"/>
                </a:lnTo>
                <a:lnTo>
                  <a:pt x="1347" y="313"/>
                </a:lnTo>
                <a:lnTo>
                  <a:pt x="1373" y="304"/>
                </a:lnTo>
                <a:lnTo>
                  <a:pt x="1391" y="295"/>
                </a:lnTo>
                <a:lnTo>
                  <a:pt x="1426" y="287"/>
                </a:lnTo>
                <a:lnTo>
                  <a:pt x="1443" y="278"/>
                </a:lnTo>
                <a:lnTo>
                  <a:pt x="1478" y="261"/>
                </a:lnTo>
                <a:lnTo>
                  <a:pt x="1495" y="252"/>
                </a:lnTo>
                <a:lnTo>
                  <a:pt x="1513" y="243"/>
                </a:lnTo>
                <a:lnTo>
                  <a:pt x="1530" y="235"/>
                </a:lnTo>
                <a:lnTo>
                  <a:pt x="1565" y="226"/>
                </a:lnTo>
                <a:lnTo>
                  <a:pt x="1582" y="226"/>
                </a:lnTo>
                <a:lnTo>
                  <a:pt x="1600" y="217"/>
                </a:lnTo>
                <a:lnTo>
                  <a:pt x="1617" y="209"/>
                </a:lnTo>
                <a:lnTo>
                  <a:pt x="1643" y="200"/>
                </a:lnTo>
                <a:lnTo>
                  <a:pt x="1660" y="191"/>
                </a:lnTo>
                <a:lnTo>
                  <a:pt x="1695" y="174"/>
                </a:lnTo>
                <a:lnTo>
                  <a:pt x="1713" y="165"/>
                </a:lnTo>
                <a:lnTo>
                  <a:pt x="1747" y="156"/>
                </a:lnTo>
                <a:lnTo>
                  <a:pt x="1765" y="148"/>
                </a:lnTo>
                <a:lnTo>
                  <a:pt x="1782" y="139"/>
                </a:lnTo>
                <a:lnTo>
                  <a:pt x="1834" y="113"/>
                </a:lnTo>
                <a:lnTo>
                  <a:pt x="1852" y="95"/>
                </a:lnTo>
                <a:lnTo>
                  <a:pt x="1869" y="78"/>
                </a:lnTo>
                <a:lnTo>
                  <a:pt x="1895" y="52"/>
                </a:lnTo>
                <a:lnTo>
                  <a:pt x="1921" y="26"/>
                </a:lnTo>
                <a:lnTo>
                  <a:pt x="1930" y="0"/>
                </a:lnTo>
              </a:path>
            </a:pathLst>
          </a:custGeom>
          <a:noFill/>
          <a:ln w="1270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10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86213" y="1641475"/>
          <a:ext cx="1082675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Microsoft ClipArt Gallery" r:id="rId4" imgW="2743200" imgH="3441600" progId="MS_ClipArt_Gallery">
                  <p:embed/>
                </p:oleObj>
              </mc:Choice>
              <mc:Fallback>
                <p:oleObj name="Microsoft ClipArt Gallery" r:id="rId4" imgW="2743200" imgH="3441600" progId="MS_ClipArt_Gallery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1641475"/>
                        <a:ext cx="1082675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133475" y="5783263"/>
            <a:ext cx="463550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4800" b="1">
                <a:latin typeface="Book Antiqua" panose="02040602050305030304" pitchFamily="18" charset="0"/>
              </a:rPr>
              <a:t>?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0" y="0"/>
            <a:ext cx="96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MT Extra" panose="05050102010205020202" pitchFamily="18" charset="2"/>
              </a:rPr>
              <a:t>  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Scientific Methods*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828800"/>
            <a:ext cx="73914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400" dirty="0"/>
              <a:t>collect facts by observation</a:t>
            </a:r>
          </a:p>
          <a:p>
            <a:r>
              <a:rPr lang="en-US" altLang="en-US" sz="2400" dirty="0"/>
              <a:t>construct a hypothesis</a:t>
            </a:r>
          </a:p>
          <a:p>
            <a:pPr lvl="1"/>
            <a:r>
              <a:rPr lang="en-US" altLang="en-US" sz="2000" dirty="0"/>
              <a:t>imaginative thinking</a:t>
            </a:r>
          </a:p>
          <a:p>
            <a:pPr lvl="1"/>
            <a:r>
              <a:rPr lang="en-US" altLang="en-US" sz="2000" dirty="0"/>
              <a:t>educated guess</a:t>
            </a:r>
          </a:p>
          <a:p>
            <a:pPr lvl="1"/>
            <a:r>
              <a:rPr lang="en-US" altLang="en-US" sz="2000" dirty="0"/>
              <a:t>carefully constructed hypothesis based on hundreds of controlled experiments</a:t>
            </a:r>
          </a:p>
          <a:p>
            <a:r>
              <a:rPr lang="en-US" altLang="en-US" sz="2400" dirty="0"/>
              <a:t>test the hypothesis</a:t>
            </a:r>
          </a:p>
          <a:p>
            <a:pPr lvl="1"/>
            <a:r>
              <a:rPr lang="en-US" altLang="en-US" sz="2000" dirty="0"/>
              <a:t>previously known facts</a:t>
            </a:r>
          </a:p>
          <a:p>
            <a:pPr lvl="2"/>
            <a:r>
              <a:rPr lang="en-US" altLang="en-US" sz="1800" dirty="0"/>
              <a:t>a hypothesis is rejected if even a single previously known fact is at variance with it</a:t>
            </a:r>
          </a:p>
          <a:p>
            <a:pPr lvl="1"/>
            <a:r>
              <a:rPr lang="en-US" altLang="en-US" sz="2000" dirty="0"/>
              <a:t>new facts</a:t>
            </a:r>
          </a:p>
          <a:p>
            <a:pPr lvl="2"/>
            <a:r>
              <a:rPr lang="en-US" altLang="en-US" sz="1800" dirty="0"/>
              <a:t>analyze experiments performed by others</a:t>
            </a:r>
          </a:p>
          <a:p>
            <a:pPr lvl="2"/>
            <a:r>
              <a:rPr lang="en-US" altLang="en-US" sz="1800" dirty="0"/>
              <a:t>perform experiments suggested by the hypothesis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28638" y="755650"/>
            <a:ext cx="8266112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sz="1600">
                <a:latin typeface="Book Antiqua" panose="02040602050305030304" pitchFamily="18" charset="0"/>
              </a:rPr>
              <a:t>* adapted from Franklin Miller, Jr. 1977 College Physics. 4th ed. Harcourt Brace Jovanovich, Inc. NY.</a:t>
            </a:r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165100" y="1917700"/>
            <a:ext cx="1041400" cy="401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407988" y="5659438"/>
            <a:ext cx="635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H="1" flipV="1">
            <a:off x="879475" y="2030413"/>
            <a:ext cx="88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V="1">
            <a:off x="1217613" y="3808413"/>
            <a:ext cx="0" cy="17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153988" y="39195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676400" y="4572000"/>
            <a:ext cx="7118350" cy="91440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Scientific Methods: </a:t>
            </a:r>
            <a:br>
              <a:rPr lang="en-US" altLang="en-US"/>
            </a:br>
            <a:r>
              <a:rPr lang="en-US" altLang="en-US"/>
              <a:t>the paths of discovery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Attempt to optimize the path</a:t>
            </a:r>
          </a:p>
          <a:p>
            <a:pPr lvl="1"/>
            <a:r>
              <a:rPr lang="en-US" altLang="en-US" sz="2400" dirty="0"/>
              <a:t>investigate easily proven elements</a:t>
            </a:r>
          </a:p>
          <a:p>
            <a:pPr lvl="1"/>
            <a:r>
              <a:rPr lang="en-US" altLang="en-US" sz="2400" dirty="0"/>
              <a:t>incremental discovery</a:t>
            </a:r>
          </a:p>
          <a:p>
            <a:pPr lvl="1"/>
            <a:r>
              <a:rPr lang="en-US" altLang="en-US" sz="2400" dirty="0"/>
              <a:t>binary </a:t>
            </a:r>
            <a:r>
              <a:rPr lang="en-US" altLang="en-US" sz="2400" dirty="0" smtClean="0"/>
              <a:t>elimination</a:t>
            </a:r>
          </a:p>
          <a:p>
            <a:pPr lvl="1"/>
            <a:r>
              <a:rPr lang="en-US" altLang="en-US" sz="2400" dirty="0" smtClean="0"/>
              <a:t>test extreme values</a:t>
            </a:r>
            <a:endParaRPr lang="en-US" altLang="en-US" sz="2400" dirty="0"/>
          </a:p>
          <a:p>
            <a:r>
              <a:rPr lang="en-US" altLang="en-US" sz="2800" dirty="0"/>
              <a:t>Use available resources to solve a problem with the least effort</a:t>
            </a:r>
          </a:p>
          <a:p>
            <a:pPr lvl="1"/>
            <a:r>
              <a:rPr lang="en-US" altLang="en-US" sz="2400" dirty="0"/>
              <a:t>analysis of previous investigations</a:t>
            </a:r>
          </a:p>
          <a:p>
            <a:pPr lvl="1"/>
            <a:r>
              <a:rPr lang="en-US" altLang="en-US" sz="2400" dirty="0"/>
              <a:t>models</a:t>
            </a:r>
          </a:p>
          <a:p>
            <a:pPr lvl="1"/>
            <a:r>
              <a:rPr lang="en-US" altLang="en-US" sz="2400" dirty="0"/>
              <a:t>experimentation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Take off the Blinders!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Be aware of prejudices that can be created by:</a:t>
            </a:r>
          </a:p>
          <a:p>
            <a:pPr lvl="1"/>
            <a:r>
              <a:rPr lang="en-US" altLang="en-US"/>
              <a:t>funding</a:t>
            </a:r>
          </a:p>
          <a:p>
            <a:pPr lvl="1"/>
            <a:r>
              <a:rPr lang="en-US" altLang="en-US"/>
              <a:t>expertise</a:t>
            </a:r>
          </a:p>
          <a:p>
            <a:pPr lvl="1"/>
            <a:r>
              <a:rPr lang="en-US" altLang="en-US"/>
              <a:t>time investment</a:t>
            </a:r>
          </a:p>
          <a:p>
            <a:pPr lvl="1"/>
            <a:r>
              <a:rPr lang="en-US" altLang="en-US"/>
              <a:t>equipment</a:t>
            </a:r>
          </a:p>
          <a:p>
            <a:pPr lvl="1"/>
            <a:r>
              <a:rPr lang="en-US" altLang="en-US"/>
              <a:t>personal goals</a:t>
            </a:r>
          </a:p>
          <a:p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Observation/Evaluation!</a:t>
            </a:r>
          </a:p>
        </p:txBody>
      </p:sp>
      <p:sp>
        <p:nvSpPr>
          <p:cNvPr id="8197" name="Rectangle 10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Your ability to learn is controlled by your ability to make observations and evaluate your hypothesis using those observations</a:t>
            </a:r>
          </a:p>
          <a:p>
            <a:r>
              <a:rPr lang="en-US" altLang="en-US"/>
              <a:t>Focus on the task at hand</a:t>
            </a:r>
          </a:p>
          <a:p>
            <a:r>
              <a:rPr lang="en-US" altLang="en-US"/>
              <a:t>Use all your senses</a:t>
            </a:r>
          </a:p>
          <a:p>
            <a:pPr lvl="1"/>
            <a:r>
              <a:rPr lang="en-US" altLang="en-US"/>
              <a:t>(no tasting in the lab!)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Evaluate the Information</a:t>
            </a:r>
            <a:br>
              <a:rPr lang="en-US" altLang="en-US"/>
            </a:br>
            <a:r>
              <a:rPr lang="en-US" altLang="en-US"/>
              <a:t>Be Active, not Passive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Does it make sense?</a:t>
            </a:r>
          </a:p>
          <a:p>
            <a:r>
              <a:rPr lang="en-US" altLang="en-US"/>
              <a:t>Create new hypotheses as you go</a:t>
            </a:r>
          </a:p>
          <a:p>
            <a:r>
              <a:rPr lang="en-US" altLang="en-US"/>
              <a:t>Aim to understand the unexpected (trouble shooting)</a:t>
            </a:r>
          </a:p>
          <a:p>
            <a:r>
              <a:rPr lang="en-US" altLang="en-US"/>
              <a:t>Ask “why?”, and then answer based on what you know</a:t>
            </a:r>
          </a:p>
          <a:p>
            <a:r>
              <a:rPr lang="en-US" altLang="en-US"/>
              <a:t>Verify that your answer is consistent with previous knowledge</a:t>
            </a:r>
          </a:p>
          <a:p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Capture the Magic of Exploration!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Learn from the “dead ends” as well as from the “successes”</a:t>
            </a:r>
          </a:p>
          <a:p>
            <a:r>
              <a:rPr lang="en-US" altLang="en-US"/>
              <a:t>Keep the big picture in view when boredom begins to creep in</a:t>
            </a:r>
          </a:p>
          <a:p>
            <a:r>
              <a:rPr lang="en-US" altLang="en-US"/>
              <a:t>Routinely reassess your strategy for finding the answer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3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2016</Template>
  <TotalTime>11424711</TotalTime>
  <Pages>5</Pages>
  <Words>279</Words>
  <Application>Microsoft Office PowerPoint</Application>
  <PresentationFormat>On-screen Show (4:3)</PresentationFormat>
  <Paragraphs>56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Candara</vt:lpstr>
      <vt:lpstr>Arial</vt:lpstr>
      <vt:lpstr>Book Antiqua</vt:lpstr>
      <vt:lpstr>Wingdings</vt:lpstr>
      <vt:lpstr>MT Extra</vt:lpstr>
      <vt:lpstr>Times New Roman</vt:lpstr>
      <vt:lpstr>Lecture 4540 2016</vt:lpstr>
      <vt:lpstr>Lecture 4540 2017</vt:lpstr>
      <vt:lpstr>1_Lecture 4540 2016</vt:lpstr>
      <vt:lpstr>2_Lecture 4540 2016</vt:lpstr>
      <vt:lpstr>Microsoft ClipArt Gallery</vt:lpstr>
      <vt:lpstr>Scientific Methods!</vt:lpstr>
      <vt:lpstr>Scientific Methods*</vt:lpstr>
      <vt:lpstr>Scientific Methods:  the paths of discovery</vt:lpstr>
      <vt:lpstr>Take off the Blinders!</vt:lpstr>
      <vt:lpstr>Observation/Evaluation!</vt:lpstr>
      <vt:lpstr>Evaluate the Information Be Active, not Passive</vt:lpstr>
      <vt:lpstr>Capture the Magic of Exploration!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Methods!</dc:title>
  <dc:subject/>
  <dc:creator>Monroe Weber-Shirk</dc:creator>
  <cp:keywords/>
  <dc:description/>
  <cp:lastModifiedBy>Monroe Weber-Shirk</cp:lastModifiedBy>
  <cp:revision>23</cp:revision>
  <cp:lastPrinted>2017-12-21T20:24:36Z</cp:lastPrinted>
  <dcterms:created xsi:type="dcterms:W3CDTF">1996-09-04T09:27:59Z</dcterms:created>
  <dcterms:modified xsi:type="dcterms:W3CDTF">2017-12-22T17:39:50Z</dcterms:modified>
</cp:coreProperties>
</file>