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70" r:id="rId2"/>
    <p:sldId id="262" r:id="rId3"/>
    <p:sldId id="264" r:id="rId4"/>
    <p:sldId id="263" r:id="rId5"/>
    <p:sldId id="266" r:id="rId6"/>
    <p:sldId id="257" r:id="rId7"/>
    <p:sldId id="258" r:id="rId8"/>
    <p:sldId id="260" r:id="rId9"/>
    <p:sldId id="265" r:id="rId10"/>
    <p:sldId id="269" r:id="rId11"/>
    <p:sldId id="268" r:id="rId12"/>
  </p:sldIdLst>
  <p:sldSz cx="9144000" cy="6858000" type="screen4x3"/>
  <p:notesSz cx="7315200" cy="96012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Monotype Sorts" panose="020B0604020202020204"/>
      <p:regular r:id="rId19"/>
    </p:embeddedFont>
    <p:embeddedFont>
      <p:font typeface="MT Extra" panose="05050102010205020202" pitchFamily="18" charset="2"/>
      <p:regular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30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30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577981651376146"/>
          <c:y val="7.5801749271137031E-2"/>
          <c:w val="0.77752293577981646"/>
          <c:h val="0.720116618075801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E at 0 C</c:v>
                </c:pt>
              </c:strCache>
            </c:strRef>
          </c:tx>
          <c:spPr>
            <a:ln w="32429">
              <a:solidFill>
                <a:schemeClr val="accent1"/>
              </a:solidFill>
              <a:prstDash val="lgDash"/>
            </a:ln>
          </c:spPr>
          <c:marker>
            <c:symbol val="none"/>
          </c:marker>
          <c:xVal>
            <c:numRef>
              <c:f>Sheet1!$C$4:$C$5</c:f>
              <c:numCache>
                <c:formatCode>General</c:formatCode>
                <c:ptCount val="2"/>
                <c:pt idx="0">
                  <c:v>4</c:v>
                </c:pt>
                <c:pt idx="1">
                  <c:v>10</c:v>
                </c:pt>
              </c:numCache>
            </c:numRef>
          </c:xVal>
          <c:yVal>
            <c:numRef>
              <c:f>Sheet1!$D$4:$D$5</c:f>
              <c:numCache>
                <c:formatCode>General</c:formatCode>
                <c:ptCount val="2"/>
                <c:pt idx="0">
                  <c:v>162.25109999999998</c:v>
                </c:pt>
                <c:pt idx="1">
                  <c:v>-162.25109999999998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0A-46E0-92F6-8F6A7EEA36DB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E at 25 C</c:v>
                </c:pt>
              </c:strCache>
            </c:strRef>
          </c:tx>
          <c:spPr>
            <a:ln w="32429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Sheet1!$C$4:$C$5</c:f>
              <c:numCache>
                <c:formatCode>General</c:formatCode>
                <c:ptCount val="2"/>
                <c:pt idx="0">
                  <c:v>4</c:v>
                </c:pt>
                <c:pt idx="1">
                  <c:v>10</c:v>
                </c:pt>
              </c:numCache>
            </c:numRef>
          </c:xVal>
          <c:yVal>
            <c:numRef>
              <c:f>Sheet1!$E$4:$E$5</c:f>
              <c:numCache>
                <c:formatCode>General</c:formatCode>
                <c:ptCount val="2"/>
                <c:pt idx="0">
                  <c:v>177.10109999999997</c:v>
                </c:pt>
                <c:pt idx="1">
                  <c:v>-177.10109999999997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0A-46E0-92F6-8F6A7EEA36DB}"/>
            </c:ext>
          </c:extLst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E at 35 C</c:v>
                </c:pt>
              </c:strCache>
            </c:strRef>
          </c:tx>
          <c:spPr>
            <a:ln w="32429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Sheet1!$C$4:$C$5</c:f>
              <c:numCache>
                <c:formatCode>General</c:formatCode>
                <c:ptCount val="2"/>
                <c:pt idx="0">
                  <c:v>4</c:v>
                </c:pt>
                <c:pt idx="1">
                  <c:v>10</c:v>
                </c:pt>
              </c:numCache>
            </c:numRef>
          </c:xVal>
          <c:yVal>
            <c:numRef>
              <c:f>Sheet1!$F$4:$F$5</c:f>
              <c:numCache>
                <c:formatCode>General</c:formatCode>
                <c:ptCount val="2"/>
                <c:pt idx="0">
                  <c:v>183.04109999999997</c:v>
                </c:pt>
                <c:pt idx="1">
                  <c:v>-183.04109999999997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0A-46E0-92F6-8F6A7EEA36DB}"/>
            </c:ext>
          </c:extLst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E at 100 C</c:v>
                </c:pt>
              </c:strCache>
            </c:strRef>
          </c:tx>
          <c:spPr>
            <a:ln w="32429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Sheet1!$C$4:$C$5</c:f>
              <c:numCache>
                <c:formatCode>General</c:formatCode>
                <c:ptCount val="2"/>
                <c:pt idx="0">
                  <c:v>4</c:v>
                </c:pt>
                <c:pt idx="1">
                  <c:v>10</c:v>
                </c:pt>
              </c:numCache>
            </c:numRef>
          </c:xVal>
          <c:yVal>
            <c:numRef>
              <c:f>Sheet1!$G$4:$G$5</c:f>
              <c:numCache>
                <c:formatCode>General</c:formatCode>
                <c:ptCount val="2"/>
                <c:pt idx="0">
                  <c:v>221.65109999999999</c:v>
                </c:pt>
                <c:pt idx="1">
                  <c:v>-221.65109999999999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0A-46E0-92F6-8F6A7EEA3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06448"/>
        <c:axId val="1"/>
      </c:scatterChart>
      <c:valAx>
        <c:axId val="153006448"/>
        <c:scaling>
          <c:orientation val="minMax"/>
          <c:max val="10"/>
          <c:min val="4"/>
        </c:scaling>
        <c:delete val="0"/>
        <c:axPos val="b"/>
        <c:majorGridlines>
          <c:spPr>
            <a:ln w="4054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96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pH</a:t>
                </a:r>
              </a:p>
            </c:rich>
          </c:tx>
          <c:layout>
            <c:manualLayout>
              <c:xMode val="edge"/>
              <c:yMode val="edge"/>
              <c:x val="0.54128440366972475"/>
              <c:y val="0.90962099125364426"/>
            </c:manualLayout>
          </c:layout>
          <c:overlay val="0"/>
          <c:spPr>
            <a:noFill/>
            <a:ln w="3242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05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96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At val="-250"/>
        <c:crossBetween val="midCat"/>
        <c:majorUnit val="1"/>
      </c:valAx>
      <c:valAx>
        <c:axId val="1"/>
        <c:scaling>
          <c:orientation val="minMax"/>
        </c:scaling>
        <c:delete val="0"/>
        <c:axPos val="l"/>
        <c:majorGridlines>
          <c:spPr>
            <a:ln w="4054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96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 (mV)</a:t>
                </a:r>
              </a:p>
            </c:rich>
          </c:tx>
          <c:layout>
            <c:manualLayout>
              <c:xMode val="edge"/>
              <c:yMode val="edge"/>
              <c:x val="2.2935779816513763E-3"/>
              <c:y val="0.3498542274052478"/>
            </c:manualLayout>
          </c:layout>
          <c:overlay val="0"/>
          <c:spPr>
            <a:noFill/>
            <a:ln w="3242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05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96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3006448"/>
        <c:crosses val="autoZero"/>
        <c:crossBetween val="midCat"/>
      </c:valAx>
      <c:spPr>
        <a:noFill/>
        <a:ln w="4054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1467889908256879"/>
          <c:y val="9.9125364431486881E-2"/>
          <c:w val="0.33256880733944955"/>
          <c:h val="0.35276967930029157"/>
        </c:manualLayout>
      </c:layout>
      <c:overlay val="0"/>
      <c:spPr>
        <a:solidFill>
          <a:schemeClr val="bg1"/>
        </a:solidFill>
        <a:ln w="32429">
          <a:noFill/>
        </a:ln>
      </c:spPr>
      <c:txPr>
        <a:bodyPr/>
        <a:lstStyle/>
        <a:p>
          <a:pPr>
            <a:defRPr sz="1877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2043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85253456221199"/>
          <c:y val="0.10984848484848485"/>
          <c:w val="0.64055299539170507"/>
          <c:h val="0.537878787878787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Sheet1!$E$7</c:f>
              <c:strCache>
                <c:ptCount val="1"/>
                <c:pt idx="0">
                  <c:v>mV/pH</c:v>
                </c:pt>
              </c:strCache>
            </c:strRef>
          </c:tx>
          <c:spPr>
            <a:ln w="58692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Sheet1!$D$8:$D$9</c:f>
              <c:numCache>
                <c:formatCode>General</c:formatCode>
                <c:ptCount val="2"/>
                <c:pt idx="0">
                  <c:v>0</c:v>
                </c:pt>
                <c:pt idx="1">
                  <c:v>99</c:v>
                </c:pt>
              </c:numCache>
            </c:numRef>
          </c:xVal>
          <c:yVal>
            <c:numRef>
              <c:f>Sheet1!$E$8:$E$9</c:f>
              <c:numCache>
                <c:formatCode>General</c:formatCode>
                <c:ptCount val="2"/>
                <c:pt idx="0">
                  <c:v>54.083699999999993</c:v>
                </c:pt>
                <c:pt idx="1">
                  <c:v>73.685699999999983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C8-4299-B419-581DB9666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588016"/>
        <c:axId val="1"/>
      </c:scatterChart>
      <c:valAx>
        <c:axId val="174588016"/>
        <c:scaling>
          <c:orientation val="minMax"/>
          <c:max val="100"/>
        </c:scaling>
        <c:delete val="0"/>
        <c:axPos val="b"/>
        <c:majorGridlines>
          <c:spPr>
            <a:ln w="4891">
              <a:solidFill>
                <a:schemeClr val="hlink"/>
              </a:solidFill>
              <a:prstDash val="solid"/>
            </a:ln>
          </c:spPr>
        </c:majorGridlines>
        <c:minorGridlines>
          <c:spPr>
            <a:ln w="4891">
              <a:solidFill>
                <a:schemeClr val="hlink"/>
              </a:solidFill>
              <a:prstDash val="solid"/>
            </a:ln>
          </c:spPr>
        </c:minorGridlines>
        <c:title>
          <c:tx>
            <c:rich>
              <a:bodyPr/>
              <a:lstStyle/>
              <a:p>
                <a:pPr>
                  <a:defRPr sz="2311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Temperature (C)</a:t>
                </a:r>
              </a:p>
            </c:rich>
          </c:tx>
          <c:layout>
            <c:manualLayout>
              <c:xMode val="edge"/>
              <c:yMode val="edge"/>
              <c:x val="0.35483870967741937"/>
              <c:y val="0.8257575757575758"/>
            </c:manualLayout>
          </c:layout>
          <c:overlay val="0"/>
          <c:spPr>
            <a:noFill/>
            <a:ln w="39128">
              <a:noFill/>
            </a:ln>
          </c:spPr>
        </c:title>
        <c:numFmt formatCode="General" sourceLinked="1"/>
        <c:majorTickMark val="out"/>
        <c:minorTickMark val="cross"/>
        <c:tickLblPos val="nextTo"/>
        <c:spPr>
          <a:ln w="4891">
            <a:solidFill>
              <a:schemeClr val="tx2"/>
            </a:solidFill>
            <a:prstDash val="solid"/>
          </a:ln>
        </c:spPr>
        <c:txPr>
          <a:bodyPr rot="0" vert="horz"/>
          <a:lstStyle/>
          <a:p>
            <a:pPr>
              <a:defRPr sz="231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50"/>
        </c:scaling>
        <c:delete val="0"/>
        <c:axPos val="l"/>
        <c:majorGridlines>
          <c:spPr>
            <a:ln w="4891">
              <a:solidFill>
                <a:schemeClr val="hlink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311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mV/pH</a:t>
                </a:r>
              </a:p>
            </c:rich>
          </c:tx>
          <c:layout>
            <c:manualLayout>
              <c:xMode val="edge"/>
              <c:yMode val="edge"/>
              <c:x val="2.3041474654377881E-2"/>
              <c:y val="0.25757575757575757"/>
            </c:manualLayout>
          </c:layout>
          <c:overlay val="0"/>
          <c:spPr>
            <a:noFill/>
            <a:ln w="3912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891">
            <a:solidFill>
              <a:schemeClr val="tx2"/>
            </a:solidFill>
            <a:prstDash val="solid"/>
          </a:ln>
        </c:spPr>
        <c:txPr>
          <a:bodyPr rot="0" vert="horz"/>
          <a:lstStyle/>
          <a:p>
            <a:pPr>
              <a:defRPr sz="231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4588016"/>
        <c:crosses val="autoZero"/>
        <c:crossBetween val="midCat"/>
      </c:valAx>
      <c:spPr>
        <a:noFill/>
        <a:ln w="19564">
          <a:solidFill>
            <a:schemeClr val="tx2"/>
          </a:solidFill>
          <a:prstDash val="solid"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2311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fld id="{02B14D03-5ADB-4361-9ED4-10F15056C4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0" name="Rectangle 1030"/>
          <p:cNvSpPr>
            <a:spLocks noChangeArrowheads="1"/>
          </p:cNvSpPr>
          <p:nvPr/>
        </p:nvSpPr>
        <p:spPr bwMode="auto">
          <a:xfrm>
            <a:off x="0" y="9121775"/>
            <a:ext cx="4470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 anchor="b"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938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3357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>
                <a:effectLst>
                  <a:outerShdw blurRad="38100" dist="38100" dir="2700000" algn="tl">
                    <a:srgbClr val="C0C0C0"/>
                  </a:outerShdw>
                </a:effectLst>
              </a:rPr>
              <a:t>CEE453 Laboratory Research in Environmental Engineering</a:t>
            </a:r>
            <a:br>
              <a:rPr lang="en-US" altLang="en-US" sz="13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1300">
                <a:effectLst>
                  <a:outerShdw blurRad="38100" dist="38100" dir="2700000" algn="tl">
                    <a:srgbClr val="C0C0C0"/>
                  </a:outerShdw>
                </a:effectLst>
              </a:rPr>
              <a:t>Monroe Weber-Shirk                      </a:t>
            </a:r>
            <a:fld id="{35D60503-852C-4E2D-A8CF-F94A9E3714E7}" type="datetime4">
              <a:rPr lang="en-US" altLang="en-US" sz="13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December 21, 2017</a:t>
            </a:fld>
            <a:endParaRPr lang="en-US" altLang="en-US" sz="13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6C2BDFE-60C6-461B-9390-5FD09429A2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BB105-F67E-44B5-892E-24D1EF67832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82EC8-9935-46B7-A711-8F4E889AC0D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F219F-F783-43BB-B5F8-29FF3C6A684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2B29F-70B6-4994-A5FA-BAF7ADDA75D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50C9E-A747-43B0-AAF8-4E2DABC8EAE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EFAB9-30EC-4C39-9457-C38FAA46FB2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EC7F1-A730-4C4D-ADAF-BF07FF1ED57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14268-579D-41C6-8B3C-D45D48F0506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1099A-4ADF-4CD5-B993-9AC63B7ABBC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28A22-DB01-4829-AC6A-7D9B1C0464F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96796-0519-4047-BC24-05EE6FF7DCE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B84BDD9-9AEC-4A3C-9AE1-B039893C011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9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EB7EB-2818-4B09-B75F-61E6111CCD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277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0D603-EB13-4AB9-9F60-21FA281470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5848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594FE-B9EA-4295-B504-9EFF1FBDE1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4128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72F0E-D67F-425E-9C1A-8736855958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8670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D2030-CF4D-4F31-B5A0-F948CDAE3E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9164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4D032A4-B282-4C89-A648-807359E0587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tags" Target="../tags/tag2.xml"/><Relationship Id="rId21" Type="http://schemas.openxmlformats.org/officeDocument/2006/relationships/image" Target="../media/image10.png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emf"/><Relationship Id="rId25" Type="http://schemas.openxmlformats.org/officeDocument/2006/relationships/image" Target="../media/image14.png"/><Relationship Id="rId2" Type="http://schemas.openxmlformats.org/officeDocument/2006/relationships/tags" Target="../tags/tag1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13.png"/><Relationship Id="rId5" Type="http://schemas.openxmlformats.org/officeDocument/2006/relationships/tags" Target="../tags/tag4.xml"/><Relationship Id="rId15" Type="http://schemas.openxmlformats.org/officeDocument/2006/relationships/image" Target="../media/image5.emf"/><Relationship Id="rId23" Type="http://schemas.openxmlformats.org/officeDocument/2006/relationships/image" Target="../media/image12.png"/><Relationship Id="rId10" Type="http://schemas.openxmlformats.org/officeDocument/2006/relationships/tags" Target="../tags/tag9.xml"/><Relationship Id="rId19" Type="http://schemas.openxmlformats.org/officeDocument/2006/relationships/image" Target="../media/image8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.bin"/><Relationship Id="rId2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15.xml"/><Relationship Id="rId10" Type="http://schemas.openxmlformats.org/officeDocument/2006/relationships/image" Target="../media/image16.png"/><Relationship Id="rId4" Type="http://schemas.openxmlformats.org/officeDocument/2006/relationships/tags" Target="../tags/tag14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probe, from chemistry to voltage to a number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479549" y="2905919"/>
            <a:ext cx="7772400" cy="1470025"/>
          </a:xfrm>
        </p:spPr>
        <p:txBody>
          <a:bodyPr/>
          <a:lstStyle/>
          <a:p>
            <a:r>
              <a:rPr lang="en-US" altLang="en-US" dirty="0"/>
              <a:t>pH measurements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50838" y="409575"/>
            <a:ext cx="944562" cy="4356100"/>
            <a:chOff x="912" y="1048"/>
            <a:chExt cx="595" cy="2744"/>
          </a:xfrm>
        </p:grpSpPr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912" y="3216"/>
              <a:ext cx="576" cy="5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1104" y="1536"/>
              <a:ext cx="192" cy="17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960" y="1536"/>
              <a:ext cx="144" cy="17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296" y="1536"/>
              <a:ext cx="144" cy="17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V="1">
              <a:off x="960" y="1536"/>
              <a:ext cx="0" cy="17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1440" y="1536"/>
              <a:ext cx="0" cy="17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59" name="Rectangle 11" descr="25%"/>
            <p:cNvSpPr>
              <a:spLocks noChangeArrowheads="1"/>
            </p:cNvSpPr>
            <p:nvPr/>
          </p:nvSpPr>
          <p:spPr bwMode="auto">
            <a:xfrm>
              <a:off x="1328" y="3200"/>
              <a:ext cx="96" cy="192"/>
            </a:xfrm>
            <a:prstGeom prst="rect">
              <a:avLst/>
            </a:prstGeom>
            <a:pattFill prst="pct25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1104" y="2505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1099" y="230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1344" y="2016"/>
              <a:ext cx="48" cy="72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V="1">
              <a:off x="1368" y="134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1184" y="2112"/>
              <a:ext cx="48" cy="72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 flipV="1">
              <a:off x="1208" y="1440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6" name="Oval 18"/>
            <p:cNvSpPr>
              <a:spLocks noChangeArrowheads="1"/>
            </p:cNvSpPr>
            <p:nvPr/>
          </p:nvSpPr>
          <p:spPr bwMode="auto">
            <a:xfrm>
              <a:off x="1087" y="1048"/>
              <a:ext cx="420" cy="4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/>
                <a:t>V</a:t>
              </a:r>
            </a:p>
          </p:txBody>
        </p:sp>
      </p:grpSp>
      <p:pic>
        <p:nvPicPr>
          <p:cNvPr id="2766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128588"/>
            <a:ext cx="1987550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72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460500"/>
            <a:ext cx="3333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73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1306513"/>
            <a:ext cx="21574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674" name="AutoShape 26"/>
          <p:cNvCxnSpPr>
            <a:cxnSpLocks noChangeShapeType="1"/>
            <a:stCxn id="27672" idx="0"/>
            <a:endCxn id="27673" idx="1"/>
          </p:cNvCxnSpPr>
          <p:nvPr/>
        </p:nvCxnSpPr>
        <p:spPr bwMode="auto">
          <a:xfrm rot="5400000" flipV="1">
            <a:off x="2901156" y="205582"/>
            <a:ext cx="258763" cy="2768600"/>
          </a:xfrm>
          <a:prstGeom prst="curvedConnector4">
            <a:avLst>
              <a:gd name="adj1" fmla="val -88343"/>
              <a:gd name="adj2" fmla="val 52981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5" name="AutoShape 27"/>
          <p:cNvCxnSpPr>
            <a:cxnSpLocks noChangeShapeType="1"/>
            <a:stCxn id="27666" idx="7"/>
            <a:endCxn id="27677" idx="1"/>
          </p:cNvCxnSpPr>
          <p:nvPr/>
        </p:nvCxnSpPr>
        <p:spPr bwMode="auto">
          <a:xfrm rot="5400000" flipV="1">
            <a:off x="1986757" y="-277019"/>
            <a:ext cx="133350" cy="1712913"/>
          </a:xfrm>
          <a:prstGeom prst="curvedConnector4">
            <a:avLst>
              <a:gd name="adj1" fmla="val -248810"/>
              <a:gd name="adj2" fmla="val 52829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6" name="AutoShape 28"/>
          <p:cNvCxnSpPr>
            <a:cxnSpLocks noChangeShapeType="1"/>
            <a:stCxn id="27672" idx="0"/>
            <a:endCxn id="27677" idx="1"/>
          </p:cNvCxnSpPr>
          <p:nvPr/>
        </p:nvCxnSpPr>
        <p:spPr bwMode="auto">
          <a:xfrm rot="16200000">
            <a:off x="1870869" y="421482"/>
            <a:ext cx="814387" cy="12636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6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387350"/>
            <a:ext cx="5159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678" name="AutoShape 30"/>
          <p:cNvCxnSpPr>
            <a:cxnSpLocks noChangeShapeType="1"/>
            <a:stCxn id="27677" idx="3"/>
            <a:endCxn id="27667" idx="1"/>
          </p:cNvCxnSpPr>
          <p:nvPr/>
        </p:nvCxnSpPr>
        <p:spPr bwMode="auto">
          <a:xfrm>
            <a:off x="3425825" y="646113"/>
            <a:ext cx="962025" cy="142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Challenge</a:t>
            </a:r>
          </a:p>
        </p:txBody>
      </p:sp>
      <p:graphicFrame>
        <p:nvGraphicFramePr>
          <p:cNvPr id="25647" name="Group 47"/>
          <p:cNvGraphicFramePr>
            <a:graphicFrameLocks noGrp="1"/>
          </p:cNvGraphicFramePr>
          <p:nvPr/>
        </p:nvGraphicFramePr>
        <p:xfrm>
          <a:off x="698500" y="3124200"/>
          <a:ext cx="5297488" cy="2072640"/>
        </p:xfrm>
        <a:graphic>
          <a:graphicData uri="http://schemas.openxmlformats.org/drawingml/2006/table">
            <a:tbl>
              <a:tblPr/>
              <a:tblGrid>
                <a:gridCol w="1765300">
                  <a:extLst>
                    <a:ext uri="{9D8B030D-6E8A-4147-A177-3AD203B41FA5}">
                      <a16:colId xmlns:a16="http://schemas.microsoft.com/office/drawing/2014/main" val="815005688"/>
                    </a:ext>
                  </a:extLst>
                </a:gridCol>
                <a:gridCol w="1766888">
                  <a:extLst>
                    <a:ext uri="{9D8B030D-6E8A-4147-A177-3AD203B41FA5}">
                      <a16:colId xmlns:a16="http://schemas.microsoft.com/office/drawing/2014/main" val="141122835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902356646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Buffer pH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369508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607788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92601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69957"/>
                  </a:ext>
                </a:extLst>
              </a:tr>
            </a:tbl>
          </a:graphicData>
        </a:graphic>
      </p:graphicFrame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1323975" y="54864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Current measurement (E, T)</a:t>
            </a:r>
          </a:p>
        </p:txBody>
      </p:sp>
      <p:pic>
        <p:nvPicPr>
          <p:cNvPr id="25649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5" y="3660775"/>
            <a:ext cx="8985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50" name="Line 50"/>
          <p:cNvSpPr>
            <a:spLocks noChangeShapeType="1"/>
          </p:cNvSpPr>
          <p:nvPr/>
        </p:nvSpPr>
        <p:spPr bwMode="auto">
          <a:xfrm flipV="1">
            <a:off x="6010275" y="3989388"/>
            <a:ext cx="94138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 flipV="1">
            <a:off x="5448300" y="4406900"/>
            <a:ext cx="1493838" cy="136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52" name="Line 52"/>
          <p:cNvSpPr>
            <a:spLocks noChangeShapeType="1"/>
          </p:cNvSpPr>
          <p:nvPr/>
        </p:nvSpPr>
        <p:spPr bwMode="auto">
          <a:xfrm>
            <a:off x="7843838" y="3814763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8331200" y="347503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pH</a:t>
            </a:r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784225" y="1851025"/>
            <a:ext cx="5702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to 3 known buffers used as standards</a:t>
            </a:r>
          </a:p>
          <a:p>
            <a:r>
              <a:rPr lang="en-US" altLang="en-US"/>
              <a:t>Temperature compensation optional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7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Point Calibrations w/ Temperature Compensation</a:t>
            </a:r>
          </a:p>
        </p:txBody>
      </p:sp>
      <p:sp>
        <p:nvSpPr>
          <p:cNvPr id="24618" name="Rectangle 42"/>
          <p:cNvSpPr>
            <a:spLocks noGrp="1" noChangeArrowheads="1"/>
          </p:cNvSpPr>
          <p:nvPr>
            <p:ph idx="1"/>
          </p:nvPr>
        </p:nvSpPr>
        <p:spPr>
          <a:xfrm>
            <a:off x="570114" y="1542585"/>
            <a:ext cx="3856038" cy="4114800"/>
          </a:xfrm>
        </p:spPr>
        <p:txBody>
          <a:bodyPr/>
          <a:lstStyle/>
          <a:p>
            <a:r>
              <a:rPr lang="en-US" altLang="en-US"/>
              <a:t>How would you use this information to calculate pH?</a:t>
            </a:r>
          </a:p>
        </p:txBody>
      </p:sp>
      <p:graphicFrame>
        <p:nvGraphicFramePr>
          <p:cNvPr id="24616" name="Group 40"/>
          <p:cNvGraphicFramePr>
            <a:graphicFrameLocks noGrp="1"/>
          </p:cNvGraphicFramePr>
          <p:nvPr/>
        </p:nvGraphicFramePr>
        <p:xfrm>
          <a:off x="4846638" y="1895475"/>
          <a:ext cx="2386012" cy="1584960"/>
        </p:xfrm>
        <a:graphic>
          <a:graphicData uri="http://schemas.openxmlformats.org/drawingml/2006/table">
            <a:tbl>
              <a:tblPr/>
              <a:tblGrid>
                <a:gridCol w="795337">
                  <a:extLst>
                    <a:ext uri="{9D8B030D-6E8A-4147-A177-3AD203B41FA5}">
                      <a16:colId xmlns:a16="http://schemas.microsoft.com/office/drawing/2014/main" val="230544319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3281573419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3290855493"/>
                    </a:ext>
                  </a:extLst>
                </a:gridCol>
              </a:tblGrid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 (mV)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(C)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Buffer pH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46794"/>
                  </a:ext>
                </a:extLst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613841"/>
                  </a:ext>
                </a:extLst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38593"/>
                  </a:ext>
                </a:extLst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69906"/>
                  </a:ext>
                </a:extLst>
              </a:tr>
            </a:tbl>
          </a:graphicData>
        </a:graphic>
      </p:graphicFrame>
      <p:grpSp>
        <p:nvGrpSpPr>
          <p:cNvPr id="24611" name="Group 35"/>
          <p:cNvGrpSpPr>
            <a:grpSpLocks/>
          </p:cNvGrpSpPr>
          <p:nvPr/>
        </p:nvGrpSpPr>
        <p:grpSpPr bwMode="auto">
          <a:xfrm>
            <a:off x="4659313" y="2555875"/>
            <a:ext cx="4484687" cy="1584325"/>
            <a:chOff x="834" y="2661"/>
            <a:chExt cx="4924" cy="1739"/>
          </a:xfrm>
        </p:grpSpPr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834" y="3997"/>
              <a:ext cx="3033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Current measurement (E, T)</a:t>
              </a:r>
            </a:p>
          </p:txBody>
        </p:sp>
        <p:pic>
          <p:nvPicPr>
            <p:cNvPr id="24606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" y="2661"/>
              <a:ext cx="566" cy="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607" name="Line 31"/>
            <p:cNvSpPr>
              <a:spLocks noChangeShapeType="1"/>
            </p:cNvSpPr>
            <p:nvPr/>
          </p:nvSpPr>
          <p:spPr bwMode="auto">
            <a:xfrm flipV="1">
              <a:off x="3786" y="2868"/>
              <a:ext cx="593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 flipV="1">
              <a:off x="3432" y="3131"/>
              <a:ext cx="941" cy="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>
              <a:off x="4941" y="2758"/>
              <a:ext cx="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5249" y="2731"/>
              <a:ext cx="509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pH</a:t>
              </a:r>
            </a:p>
          </p:txBody>
        </p:sp>
      </p:grp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976390" y="4792663"/>
            <a:ext cx="2905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chemeClr val="folHlink"/>
                </a:solidFill>
              </a:rPr>
              <a:t>Piecewise linear fit</a:t>
            </a:r>
          </a:p>
        </p:txBody>
      </p:sp>
      <p:sp>
        <p:nvSpPr>
          <p:cNvPr id="24623" name="Line 47"/>
          <p:cNvSpPr>
            <a:spLocks noChangeShapeType="1"/>
          </p:cNvSpPr>
          <p:nvPr/>
        </p:nvSpPr>
        <p:spPr bwMode="auto">
          <a:xfrm>
            <a:off x="976390" y="5233988"/>
            <a:ext cx="2770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976390" y="4140200"/>
            <a:ext cx="21447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chemeClr val="folHlink"/>
                </a:solidFill>
              </a:rPr>
              <a:t>Calculate E/T</a:t>
            </a:r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976390" y="4581525"/>
            <a:ext cx="195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01" y="5805521"/>
            <a:ext cx="4108058" cy="54505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2" grpId="0" build="p" autoUpdateAnimBg="0"/>
      <p:bldP spid="246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 probe</a:t>
            </a:r>
          </a:p>
        </p:txBody>
      </p:sp>
      <p:sp>
        <p:nvSpPr>
          <p:cNvPr id="9260" name="AutoShape 44"/>
          <p:cNvSpPr>
            <a:spLocks noChangeArrowheads="1"/>
          </p:cNvSpPr>
          <p:nvPr/>
        </p:nvSpPr>
        <p:spPr bwMode="auto">
          <a:xfrm>
            <a:off x="685800" y="4267200"/>
            <a:ext cx="2590800" cy="2514600"/>
          </a:xfrm>
          <a:custGeom>
            <a:avLst/>
            <a:gdLst>
              <a:gd name="G0" fmla="+- 3229 0 0"/>
              <a:gd name="G1" fmla="+- 21600 0 3229"/>
              <a:gd name="G2" fmla="*/ 3229 1 2"/>
              <a:gd name="G3" fmla="+- 21600 0 G2"/>
              <a:gd name="G4" fmla="+/ 3229 21600 2"/>
              <a:gd name="G5" fmla="+/ G1 0 2"/>
              <a:gd name="G6" fmla="*/ 21600 21600 3229"/>
              <a:gd name="G7" fmla="*/ G6 1 2"/>
              <a:gd name="G8" fmla="+- 21600 0 G7"/>
              <a:gd name="G9" fmla="*/ 21600 1 2"/>
              <a:gd name="G10" fmla="+- 3229 0 G9"/>
              <a:gd name="G11" fmla="?: G10 G8 0"/>
              <a:gd name="G12" fmla="?: G10 G7 21600"/>
              <a:gd name="T0" fmla="*/ 19985 w 21600"/>
              <a:gd name="T1" fmla="*/ 10800 h 21600"/>
              <a:gd name="T2" fmla="*/ 10800 w 21600"/>
              <a:gd name="T3" fmla="*/ 21600 h 21600"/>
              <a:gd name="T4" fmla="*/ 1615 w 21600"/>
              <a:gd name="T5" fmla="*/ 10800 h 21600"/>
              <a:gd name="T6" fmla="*/ 10800 w 21600"/>
              <a:gd name="T7" fmla="*/ 0 h 21600"/>
              <a:gd name="T8" fmla="*/ 3415 w 21600"/>
              <a:gd name="T9" fmla="*/ 3415 h 21600"/>
              <a:gd name="T10" fmla="*/ 18185 w 21600"/>
              <a:gd name="T11" fmla="*/ 181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29" y="21600"/>
                </a:lnTo>
                <a:lnTo>
                  <a:pt x="1837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1" name="AutoShape 45"/>
          <p:cNvSpPr>
            <a:spLocks noChangeArrowheads="1"/>
          </p:cNvSpPr>
          <p:nvPr/>
        </p:nvSpPr>
        <p:spPr bwMode="auto">
          <a:xfrm>
            <a:off x="609600" y="3733800"/>
            <a:ext cx="2743200" cy="3048000"/>
          </a:xfrm>
          <a:custGeom>
            <a:avLst/>
            <a:gdLst>
              <a:gd name="G0" fmla="+- 3675 0 0"/>
              <a:gd name="G1" fmla="+- 21600 0 3675"/>
              <a:gd name="G2" fmla="*/ 3675 1 2"/>
              <a:gd name="G3" fmla="+- 21600 0 G2"/>
              <a:gd name="G4" fmla="+/ 3675 21600 2"/>
              <a:gd name="G5" fmla="+/ G1 0 2"/>
              <a:gd name="G6" fmla="*/ 21600 21600 3675"/>
              <a:gd name="G7" fmla="*/ G6 1 2"/>
              <a:gd name="G8" fmla="+- 21600 0 G7"/>
              <a:gd name="G9" fmla="*/ 21600 1 2"/>
              <a:gd name="G10" fmla="+- 3675 0 G9"/>
              <a:gd name="G11" fmla="?: G10 G8 0"/>
              <a:gd name="G12" fmla="?: G10 G7 21600"/>
              <a:gd name="T0" fmla="*/ 19762 w 21600"/>
              <a:gd name="T1" fmla="*/ 10800 h 21600"/>
              <a:gd name="T2" fmla="*/ 10800 w 21600"/>
              <a:gd name="T3" fmla="*/ 21600 h 21600"/>
              <a:gd name="T4" fmla="*/ 1838 w 21600"/>
              <a:gd name="T5" fmla="*/ 10800 h 21600"/>
              <a:gd name="T6" fmla="*/ 10800 w 21600"/>
              <a:gd name="T7" fmla="*/ 0 h 21600"/>
              <a:gd name="T8" fmla="*/ 3638 w 21600"/>
              <a:gd name="T9" fmla="*/ 3638 h 21600"/>
              <a:gd name="T10" fmla="*/ 17962 w 21600"/>
              <a:gd name="T11" fmla="*/ 1796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75" y="21600"/>
                </a:lnTo>
                <a:lnTo>
                  <a:pt x="17925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3" name="Group 107"/>
          <p:cNvGrpSpPr>
            <a:grpSpLocks/>
          </p:cNvGrpSpPr>
          <p:nvPr/>
        </p:nvGrpSpPr>
        <p:grpSpPr bwMode="auto">
          <a:xfrm>
            <a:off x="830263" y="4114800"/>
            <a:ext cx="2293937" cy="2743200"/>
            <a:chOff x="1963" y="2496"/>
            <a:chExt cx="1445" cy="1728"/>
          </a:xfrm>
        </p:grpSpPr>
        <p:sp>
          <p:nvSpPr>
            <p:cNvPr id="9264" name="Text Box 48"/>
            <p:cNvSpPr txBox="1">
              <a:spLocks noChangeArrowheads="1"/>
            </p:cNvSpPr>
            <p:nvPr/>
          </p:nvSpPr>
          <p:spPr bwMode="auto">
            <a:xfrm>
              <a:off x="1968" y="2889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65" name="Text Box 49"/>
            <p:cNvSpPr txBox="1">
              <a:spLocks noChangeArrowheads="1"/>
            </p:cNvSpPr>
            <p:nvPr/>
          </p:nvSpPr>
          <p:spPr bwMode="auto">
            <a:xfrm>
              <a:off x="1968" y="302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0" name="Text Box 54"/>
            <p:cNvSpPr txBox="1">
              <a:spLocks noChangeArrowheads="1"/>
            </p:cNvSpPr>
            <p:nvPr/>
          </p:nvSpPr>
          <p:spPr bwMode="auto">
            <a:xfrm>
              <a:off x="1973" y="2592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53" name="Text Box 37"/>
            <p:cNvSpPr txBox="1">
              <a:spLocks noChangeArrowheads="1"/>
            </p:cNvSpPr>
            <p:nvPr/>
          </p:nvSpPr>
          <p:spPr bwMode="auto">
            <a:xfrm>
              <a:off x="2635" y="321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112" y="32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208" y="336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2160" y="345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2203" y="3552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299" y="3657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304" y="374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347" y="360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544" y="374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2491" y="3657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2630" y="3657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2769" y="3552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2837" y="308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2352" y="32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2448" y="336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51" name="Text Box 35"/>
            <p:cNvSpPr txBox="1">
              <a:spLocks noChangeArrowheads="1"/>
            </p:cNvSpPr>
            <p:nvPr/>
          </p:nvSpPr>
          <p:spPr bwMode="auto">
            <a:xfrm>
              <a:off x="2544" y="326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52" name="Text Box 36"/>
            <p:cNvSpPr txBox="1">
              <a:spLocks noChangeArrowheads="1"/>
            </p:cNvSpPr>
            <p:nvPr/>
          </p:nvSpPr>
          <p:spPr bwMode="auto">
            <a:xfrm>
              <a:off x="2640" y="3369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54" name="Text Box 38"/>
            <p:cNvSpPr txBox="1">
              <a:spLocks noChangeArrowheads="1"/>
            </p:cNvSpPr>
            <p:nvPr/>
          </p:nvSpPr>
          <p:spPr bwMode="auto">
            <a:xfrm>
              <a:off x="2544" y="351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2592" y="302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56" name="Text Box 40"/>
            <p:cNvSpPr txBox="1">
              <a:spLocks noChangeArrowheads="1"/>
            </p:cNvSpPr>
            <p:nvPr/>
          </p:nvSpPr>
          <p:spPr bwMode="auto">
            <a:xfrm>
              <a:off x="2496" y="279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2592" y="260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2016" y="345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63" name="Text Box 47"/>
            <p:cNvSpPr txBox="1">
              <a:spLocks noChangeArrowheads="1"/>
            </p:cNvSpPr>
            <p:nvPr/>
          </p:nvSpPr>
          <p:spPr bwMode="auto">
            <a:xfrm>
              <a:off x="1963" y="3177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66" name="Text Box 50"/>
            <p:cNvSpPr txBox="1">
              <a:spLocks noChangeArrowheads="1"/>
            </p:cNvSpPr>
            <p:nvPr/>
          </p:nvSpPr>
          <p:spPr bwMode="auto">
            <a:xfrm>
              <a:off x="2059" y="3072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67" name="Text Box 51"/>
            <p:cNvSpPr txBox="1">
              <a:spLocks noChangeArrowheads="1"/>
            </p:cNvSpPr>
            <p:nvPr/>
          </p:nvSpPr>
          <p:spPr bwMode="auto">
            <a:xfrm>
              <a:off x="2203" y="3072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68" name="Text Box 52"/>
            <p:cNvSpPr txBox="1">
              <a:spLocks noChangeArrowheads="1"/>
            </p:cNvSpPr>
            <p:nvPr/>
          </p:nvSpPr>
          <p:spPr bwMode="auto">
            <a:xfrm>
              <a:off x="2208" y="292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69" name="Text Box 53"/>
            <p:cNvSpPr txBox="1">
              <a:spLocks noChangeArrowheads="1"/>
            </p:cNvSpPr>
            <p:nvPr/>
          </p:nvSpPr>
          <p:spPr bwMode="auto">
            <a:xfrm>
              <a:off x="2112" y="273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1" name="Text Box 55"/>
            <p:cNvSpPr txBox="1">
              <a:spLocks noChangeArrowheads="1"/>
            </p:cNvSpPr>
            <p:nvPr/>
          </p:nvSpPr>
          <p:spPr bwMode="auto">
            <a:xfrm>
              <a:off x="2059" y="255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2" name="Text Box 56"/>
            <p:cNvSpPr txBox="1">
              <a:spLocks noChangeArrowheads="1"/>
            </p:cNvSpPr>
            <p:nvPr/>
          </p:nvSpPr>
          <p:spPr bwMode="auto">
            <a:xfrm>
              <a:off x="2198" y="2649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3" name="Text Box 57"/>
            <p:cNvSpPr txBox="1">
              <a:spLocks noChangeArrowheads="1"/>
            </p:cNvSpPr>
            <p:nvPr/>
          </p:nvSpPr>
          <p:spPr bwMode="auto">
            <a:xfrm>
              <a:off x="1968" y="2745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4" name="Text Box 58"/>
            <p:cNvSpPr txBox="1">
              <a:spLocks noChangeArrowheads="1"/>
            </p:cNvSpPr>
            <p:nvPr/>
          </p:nvSpPr>
          <p:spPr bwMode="auto">
            <a:xfrm>
              <a:off x="2059" y="292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5" name="Text Box 59"/>
            <p:cNvSpPr txBox="1">
              <a:spLocks noChangeArrowheads="1"/>
            </p:cNvSpPr>
            <p:nvPr/>
          </p:nvSpPr>
          <p:spPr bwMode="auto">
            <a:xfrm>
              <a:off x="2150" y="3129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6" name="Text Box 60"/>
            <p:cNvSpPr txBox="1">
              <a:spLocks noChangeArrowheads="1"/>
            </p:cNvSpPr>
            <p:nvPr/>
          </p:nvSpPr>
          <p:spPr bwMode="auto">
            <a:xfrm>
              <a:off x="1968" y="333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7" name="Text Box 61"/>
            <p:cNvSpPr txBox="1">
              <a:spLocks noChangeArrowheads="1"/>
            </p:cNvSpPr>
            <p:nvPr/>
          </p:nvSpPr>
          <p:spPr bwMode="auto">
            <a:xfrm>
              <a:off x="2059" y="375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8" name="Text Box 62"/>
            <p:cNvSpPr txBox="1">
              <a:spLocks noChangeArrowheads="1"/>
            </p:cNvSpPr>
            <p:nvPr/>
          </p:nvSpPr>
          <p:spPr bwMode="auto">
            <a:xfrm>
              <a:off x="2150" y="38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79" name="Text Box 63"/>
            <p:cNvSpPr txBox="1">
              <a:spLocks noChangeArrowheads="1"/>
            </p:cNvSpPr>
            <p:nvPr/>
          </p:nvSpPr>
          <p:spPr bwMode="auto">
            <a:xfrm>
              <a:off x="2241" y="393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0" name="Text Box 64"/>
            <p:cNvSpPr txBox="1">
              <a:spLocks noChangeArrowheads="1"/>
            </p:cNvSpPr>
            <p:nvPr/>
          </p:nvSpPr>
          <p:spPr bwMode="auto">
            <a:xfrm>
              <a:off x="2347" y="38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1" name="Text Box 65"/>
            <p:cNvSpPr txBox="1">
              <a:spLocks noChangeArrowheads="1"/>
            </p:cNvSpPr>
            <p:nvPr/>
          </p:nvSpPr>
          <p:spPr bwMode="auto">
            <a:xfrm>
              <a:off x="2453" y="399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2" name="Text Box 66"/>
            <p:cNvSpPr txBox="1">
              <a:spLocks noChangeArrowheads="1"/>
            </p:cNvSpPr>
            <p:nvPr/>
          </p:nvSpPr>
          <p:spPr bwMode="auto">
            <a:xfrm>
              <a:off x="2559" y="393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3" name="Text Box 67"/>
            <p:cNvSpPr txBox="1">
              <a:spLocks noChangeArrowheads="1"/>
            </p:cNvSpPr>
            <p:nvPr/>
          </p:nvSpPr>
          <p:spPr bwMode="auto">
            <a:xfrm>
              <a:off x="2448" y="384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4" name="Text Box 68"/>
            <p:cNvSpPr txBox="1">
              <a:spLocks noChangeArrowheads="1"/>
            </p:cNvSpPr>
            <p:nvPr/>
          </p:nvSpPr>
          <p:spPr bwMode="auto">
            <a:xfrm>
              <a:off x="2160" y="399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5" name="Text Box 69"/>
            <p:cNvSpPr txBox="1">
              <a:spLocks noChangeArrowheads="1"/>
            </p:cNvSpPr>
            <p:nvPr/>
          </p:nvSpPr>
          <p:spPr bwMode="auto">
            <a:xfrm>
              <a:off x="2059" y="364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6" name="Text Box 70"/>
            <p:cNvSpPr txBox="1">
              <a:spLocks noChangeArrowheads="1"/>
            </p:cNvSpPr>
            <p:nvPr/>
          </p:nvSpPr>
          <p:spPr bwMode="auto">
            <a:xfrm>
              <a:off x="2208" y="3705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7" name="Text Box 71"/>
            <p:cNvSpPr txBox="1">
              <a:spLocks noChangeArrowheads="1"/>
            </p:cNvSpPr>
            <p:nvPr/>
          </p:nvSpPr>
          <p:spPr bwMode="auto">
            <a:xfrm flipH="1">
              <a:off x="3014" y="3207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8" name="Text Box 72"/>
            <p:cNvSpPr txBox="1">
              <a:spLocks noChangeArrowheads="1"/>
            </p:cNvSpPr>
            <p:nvPr/>
          </p:nvSpPr>
          <p:spPr bwMode="auto">
            <a:xfrm flipH="1">
              <a:off x="2918" y="330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89" name="Text Box 73"/>
            <p:cNvSpPr txBox="1">
              <a:spLocks noChangeArrowheads="1"/>
            </p:cNvSpPr>
            <p:nvPr/>
          </p:nvSpPr>
          <p:spPr bwMode="auto">
            <a:xfrm flipH="1">
              <a:off x="2966" y="3399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0" name="Text Box 74"/>
            <p:cNvSpPr txBox="1">
              <a:spLocks noChangeArrowheads="1"/>
            </p:cNvSpPr>
            <p:nvPr/>
          </p:nvSpPr>
          <p:spPr bwMode="auto">
            <a:xfrm flipH="1">
              <a:off x="2923" y="3495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1" name="Text Box 75"/>
            <p:cNvSpPr txBox="1">
              <a:spLocks noChangeArrowheads="1"/>
            </p:cNvSpPr>
            <p:nvPr/>
          </p:nvSpPr>
          <p:spPr bwMode="auto">
            <a:xfrm flipH="1">
              <a:off x="2827" y="360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2" name="Text Box 76"/>
            <p:cNvSpPr txBox="1">
              <a:spLocks noChangeArrowheads="1"/>
            </p:cNvSpPr>
            <p:nvPr/>
          </p:nvSpPr>
          <p:spPr bwMode="auto">
            <a:xfrm flipH="1">
              <a:off x="2822" y="3687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3" name="Text Box 77"/>
            <p:cNvSpPr txBox="1">
              <a:spLocks noChangeArrowheads="1"/>
            </p:cNvSpPr>
            <p:nvPr/>
          </p:nvSpPr>
          <p:spPr bwMode="auto">
            <a:xfrm flipH="1">
              <a:off x="2779" y="354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4" name="Text Box 78"/>
            <p:cNvSpPr txBox="1">
              <a:spLocks noChangeArrowheads="1"/>
            </p:cNvSpPr>
            <p:nvPr/>
          </p:nvSpPr>
          <p:spPr bwMode="auto">
            <a:xfrm flipH="1">
              <a:off x="2774" y="3207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5" name="Text Box 79"/>
            <p:cNvSpPr txBox="1">
              <a:spLocks noChangeArrowheads="1"/>
            </p:cNvSpPr>
            <p:nvPr/>
          </p:nvSpPr>
          <p:spPr bwMode="auto">
            <a:xfrm flipH="1">
              <a:off x="3110" y="3399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6" name="Text Box 80"/>
            <p:cNvSpPr txBox="1">
              <a:spLocks noChangeArrowheads="1"/>
            </p:cNvSpPr>
            <p:nvPr/>
          </p:nvSpPr>
          <p:spPr bwMode="auto">
            <a:xfrm flipH="1">
              <a:off x="3163" y="312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7" name="Text Box 81"/>
            <p:cNvSpPr txBox="1">
              <a:spLocks noChangeArrowheads="1"/>
            </p:cNvSpPr>
            <p:nvPr/>
          </p:nvSpPr>
          <p:spPr bwMode="auto">
            <a:xfrm flipH="1">
              <a:off x="3211" y="284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8" name="Text Box 82"/>
            <p:cNvSpPr txBox="1">
              <a:spLocks noChangeArrowheads="1"/>
            </p:cNvSpPr>
            <p:nvPr/>
          </p:nvSpPr>
          <p:spPr bwMode="auto">
            <a:xfrm flipH="1">
              <a:off x="3211" y="297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299" name="Text Box 83"/>
            <p:cNvSpPr txBox="1">
              <a:spLocks noChangeArrowheads="1"/>
            </p:cNvSpPr>
            <p:nvPr/>
          </p:nvSpPr>
          <p:spPr bwMode="auto">
            <a:xfrm flipH="1">
              <a:off x="3067" y="3015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0" name="Text Box 84"/>
            <p:cNvSpPr txBox="1">
              <a:spLocks noChangeArrowheads="1"/>
            </p:cNvSpPr>
            <p:nvPr/>
          </p:nvSpPr>
          <p:spPr bwMode="auto">
            <a:xfrm flipH="1">
              <a:off x="2923" y="3015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1" name="Text Box 85"/>
            <p:cNvSpPr txBox="1">
              <a:spLocks noChangeArrowheads="1"/>
            </p:cNvSpPr>
            <p:nvPr/>
          </p:nvSpPr>
          <p:spPr bwMode="auto">
            <a:xfrm flipH="1">
              <a:off x="2918" y="287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2" name="Text Box 86"/>
            <p:cNvSpPr txBox="1">
              <a:spLocks noChangeArrowheads="1"/>
            </p:cNvSpPr>
            <p:nvPr/>
          </p:nvSpPr>
          <p:spPr bwMode="auto">
            <a:xfrm flipH="1">
              <a:off x="3014" y="2679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3" name="Text Box 87"/>
            <p:cNvSpPr txBox="1">
              <a:spLocks noChangeArrowheads="1"/>
            </p:cNvSpPr>
            <p:nvPr/>
          </p:nvSpPr>
          <p:spPr bwMode="auto">
            <a:xfrm flipH="1">
              <a:off x="3206" y="2544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4" name="Text Box 88"/>
            <p:cNvSpPr txBox="1">
              <a:spLocks noChangeArrowheads="1"/>
            </p:cNvSpPr>
            <p:nvPr/>
          </p:nvSpPr>
          <p:spPr bwMode="auto">
            <a:xfrm flipH="1">
              <a:off x="3067" y="249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5" name="Text Box 89"/>
            <p:cNvSpPr txBox="1">
              <a:spLocks noChangeArrowheads="1"/>
            </p:cNvSpPr>
            <p:nvPr/>
          </p:nvSpPr>
          <p:spPr bwMode="auto">
            <a:xfrm flipH="1">
              <a:off x="2928" y="2592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6" name="Text Box 90"/>
            <p:cNvSpPr txBox="1">
              <a:spLocks noChangeArrowheads="1"/>
            </p:cNvSpPr>
            <p:nvPr/>
          </p:nvSpPr>
          <p:spPr bwMode="auto">
            <a:xfrm flipH="1">
              <a:off x="3158" y="26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7" name="Text Box 91"/>
            <p:cNvSpPr txBox="1">
              <a:spLocks noChangeArrowheads="1"/>
            </p:cNvSpPr>
            <p:nvPr/>
          </p:nvSpPr>
          <p:spPr bwMode="auto">
            <a:xfrm flipH="1">
              <a:off x="3067" y="287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8" name="Text Box 92"/>
            <p:cNvSpPr txBox="1">
              <a:spLocks noChangeArrowheads="1"/>
            </p:cNvSpPr>
            <p:nvPr/>
          </p:nvSpPr>
          <p:spPr bwMode="auto">
            <a:xfrm flipH="1">
              <a:off x="2976" y="3072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09" name="Text Box 93"/>
            <p:cNvSpPr txBox="1">
              <a:spLocks noChangeArrowheads="1"/>
            </p:cNvSpPr>
            <p:nvPr/>
          </p:nvSpPr>
          <p:spPr bwMode="auto">
            <a:xfrm flipH="1">
              <a:off x="3158" y="327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10" name="Text Box 94"/>
            <p:cNvSpPr txBox="1">
              <a:spLocks noChangeArrowheads="1"/>
            </p:cNvSpPr>
            <p:nvPr/>
          </p:nvSpPr>
          <p:spPr bwMode="auto">
            <a:xfrm flipH="1">
              <a:off x="3067" y="369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11" name="Text Box 95"/>
            <p:cNvSpPr txBox="1">
              <a:spLocks noChangeArrowheads="1"/>
            </p:cNvSpPr>
            <p:nvPr/>
          </p:nvSpPr>
          <p:spPr bwMode="auto">
            <a:xfrm flipH="1">
              <a:off x="2976" y="383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12" name="Text Box 96"/>
            <p:cNvSpPr txBox="1">
              <a:spLocks noChangeArrowheads="1"/>
            </p:cNvSpPr>
            <p:nvPr/>
          </p:nvSpPr>
          <p:spPr bwMode="auto">
            <a:xfrm flipH="1">
              <a:off x="2885" y="3879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13" name="Text Box 97"/>
            <p:cNvSpPr txBox="1">
              <a:spLocks noChangeArrowheads="1"/>
            </p:cNvSpPr>
            <p:nvPr/>
          </p:nvSpPr>
          <p:spPr bwMode="auto">
            <a:xfrm flipH="1">
              <a:off x="2779" y="383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14" name="Text Box 98"/>
            <p:cNvSpPr txBox="1">
              <a:spLocks noChangeArrowheads="1"/>
            </p:cNvSpPr>
            <p:nvPr/>
          </p:nvSpPr>
          <p:spPr bwMode="auto">
            <a:xfrm flipH="1">
              <a:off x="2966" y="3936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15" name="Text Box 99"/>
            <p:cNvSpPr txBox="1">
              <a:spLocks noChangeArrowheads="1"/>
            </p:cNvSpPr>
            <p:nvPr/>
          </p:nvSpPr>
          <p:spPr bwMode="auto">
            <a:xfrm flipH="1">
              <a:off x="3067" y="359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  <p:sp>
          <p:nvSpPr>
            <p:cNvPr id="9316" name="Text Box 100"/>
            <p:cNvSpPr txBox="1">
              <a:spLocks noChangeArrowheads="1"/>
            </p:cNvSpPr>
            <p:nvPr/>
          </p:nvSpPr>
          <p:spPr bwMode="auto">
            <a:xfrm flipH="1">
              <a:off x="2918" y="364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</p:grpSp>
      <p:sp>
        <p:nvSpPr>
          <p:cNvPr id="9329" name="Text Box 113"/>
          <p:cNvSpPr txBox="1">
            <a:spLocks noChangeArrowheads="1"/>
          </p:cNvSpPr>
          <p:nvPr/>
        </p:nvSpPr>
        <p:spPr bwMode="auto">
          <a:xfrm>
            <a:off x="3560763" y="3214688"/>
            <a:ext cx="456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Silver/silver chloride electrode</a:t>
            </a:r>
          </a:p>
        </p:txBody>
      </p:sp>
      <p:sp>
        <p:nvSpPr>
          <p:cNvPr id="9331" name="Text Box 115"/>
          <p:cNvSpPr txBox="1">
            <a:spLocks noChangeArrowheads="1"/>
          </p:cNvSpPr>
          <p:nvPr/>
        </p:nvSpPr>
        <p:spPr bwMode="auto">
          <a:xfrm>
            <a:off x="3560763" y="4414838"/>
            <a:ext cx="383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Porous reference junction</a:t>
            </a:r>
          </a:p>
        </p:txBody>
      </p:sp>
      <p:sp>
        <p:nvSpPr>
          <p:cNvPr id="9332" name="Text Box 116"/>
          <p:cNvSpPr txBox="1">
            <a:spLocks noChangeArrowheads="1"/>
          </p:cNvSpPr>
          <p:nvPr/>
        </p:nvSpPr>
        <p:spPr bwMode="auto">
          <a:xfrm>
            <a:off x="3560763" y="2212975"/>
            <a:ext cx="2681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 M KCl solution</a:t>
            </a:r>
          </a:p>
        </p:txBody>
      </p:sp>
      <p:sp>
        <p:nvSpPr>
          <p:cNvPr id="9333" name="Text Box 117"/>
          <p:cNvSpPr txBox="1">
            <a:spLocks noChangeArrowheads="1"/>
          </p:cNvSpPr>
          <p:nvPr/>
        </p:nvSpPr>
        <p:spPr bwMode="auto">
          <a:xfrm>
            <a:off x="3560763" y="5584825"/>
            <a:ext cx="4217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Glass bulb (insulator) with anionic sites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1447800" y="5105400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1752600" y="2438400"/>
            <a:ext cx="304800" cy="2819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1524000" y="2438400"/>
            <a:ext cx="228600" cy="2819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2057400" y="2438400"/>
            <a:ext cx="228600" cy="2819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1524000" y="2438400"/>
            <a:ext cx="0" cy="2819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 flipV="1">
            <a:off x="2286000" y="2438400"/>
            <a:ext cx="0" cy="2819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7" name="Rectangle 31" descr="25%"/>
          <p:cNvSpPr>
            <a:spLocks noChangeArrowheads="1"/>
          </p:cNvSpPr>
          <p:nvPr/>
        </p:nvSpPr>
        <p:spPr bwMode="auto">
          <a:xfrm>
            <a:off x="2193925" y="4848225"/>
            <a:ext cx="152400" cy="304800"/>
          </a:xfrm>
          <a:prstGeom prst="rect">
            <a:avLst/>
          </a:prstGeom>
          <a:pattFill prst="pct25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1752600" y="397668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1744663" y="36576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9325" name="Rectangle 109"/>
          <p:cNvSpPr>
            <a:spLocks noChangeArrowheads="1"/>
          </p:cNvSpPr>
          <p:nvPr/>
        </p:nvSpPr>
        <p:spPr bwMode="auto">
          <a:xfrm>
            <a:off x="2133600" y="3200400"/>
            <a:ext cx="76200" cy="1143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6" name="Line 110"/>
          <p:cNvSpPr>
            <a:spLocks noChangeShapeType="1"/>
          </p:cNvSpPr>
          <p:nvPr/>
        </p:nvSpPr>
        <p:spPr bwMode="auto">
          <a:xfrm flipV="1">
            <a:off x="2171700" y="2133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7" name="Rectangle 111"/>
          <p:cNvSpPr>
            <a:spLocks noChangeArrowheads="1"/>
          </p:cNvSpPr>
          <p:nvPr/>
        </p:nvSpPr>
        <p:spPr bwMode="auto">
          <a:xfrm>
            <a:off x="1879600" y="3352800"/>
            <a:ext cx="76200" cy="1143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8" name="Line 112"/>
          <p:cNvSpPr>
            <a:spLocks noChangeShapeType="1"/>
          </p:cNvSpPr>
          <p:nvPr/>
        </p:nvSpPr>
        <p:spPr bwMode="auto">
          <a:xfrm flipV="1">
            <a:off x="1917700" y="22860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40" name="Oval 124"/>
          <p:cNvSpPr>
            <a:spLocks noChangeArrowheads="1"/>
          </p:cNvSpPr>
          <p:nvPr/>
        </p:nvSpPr>
        <p:spPr bwMode="auto">
          <a:xfrm>
            <a:off x="1725613" y="1663700"/>
            <a:ext cx="666750" cy="7096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/>
              <a:t>V</a:t>
            </a:r>
          </a:p>
        </p:txBody>
      </p:sp>
      <p:sp>
        <p:nvSpPr>
          <p:cNvPr id="9342" name="Text Box 126"/>
          <p:cNvSpPr txBox="1">
            <a:spLocks noChangeArrowheads="1"/>
          </p:cNvSpPr>
          <p:nvPr/>
        </p:nvSpPr>
        <p:spPr bwMode="auto">
          <a:xfrm>
            <a:off x="3560763" y="3690938"/>
            <a:ext cx="269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Sensing electrode</a:t>
            </a:r>
          </a:p>
        </p:txBody>
      </p:sp>
      <p:sp>
        <p:nvSpPr>
          <p:cNvPr id="9343" name="Text Box 127"/>
          <p:cNvSpPr txBox="1">
            <a:spLocks noChangeArrowheads="1"/>
          </p:cNvSpPr>
          <p:nvPr/>
        </p:nvSpPr>
        <p:spPr bwMode="auto">
          <a:xfrm>
            <a:off x="3560763" y="2741613"/>
            <a:ext cx="3011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Reference electrode</a:t>
            </a:r>
          </a:p>
        </p:txBody>
      </p:sp>
      <p:sp>
        <p:nvSpPr>
          <p:cNvPr id="9347" name="Text Box 131"/>
          <p:cNvSpPr txBox="1">
            <a:spLocks noChangeArrowheads="1"/>
          </p:cNvSpPr>
          <p:nvPr/>
        </p:nvSpPr>
        <p:spPr bwMode="auto">
          <a:xfrm>
            <a:off x="3560763" y="1712913"/>
            <a:ext cx="336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Buffered KCl solution</a:t>
            </a:r>
          </a:p>
        </p:txBody>
      </p:sp>
      <p:sp>
        <p:nvSpPr>
          <p:cNvPr id="9348" name="Text Box 132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  <p:sp>
        <p:nvSpPr>
          <p:cNvPr id="9335" name="Line 119"/>
          <p:cNvSpPr>
            <a:spLocks noChangeShapeType="1"/>
          </p:cNvSpPr>
          <p:nvPr/>
        </p:nvSpPr>
        <p:spPr bwMode="auto">
          <a:xfrm flipH="1" flipV="1">
            <a:off x="2381250" y="5710238"/>
            <a:ext cx="1184275" cy="160337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 w="lg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36" name="Line 120"/>
          <p:cNvSpPr>
            <a:spLocks noChangeShapeType="1"/>
          </p:cNvSpPr>
          <p:nvPr/>
        </p:nvSpPr>
        <p:spPr bwMode="auto">
          <a:xfrm flipH="1">
            <a:off x="2338387" y="4705350"/>
            <a:ext cx="1192212" cy="290512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 w="lg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337" name="Line 121"/>
          <p:cNvSpPr>
            <a:spLocks noChangeShapeType="1"/>
          </p:cNvSpPr>
          <p:nvPr/>
        </p:nvSpPr>
        <p:spPr bwMode="auto">
          <a:xfrm flipH="1">
            <a:off x="2230438" y="2503488"/>
            <a:ext cx="1238250" cy="21590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 w="lg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38" name="Line 122"/>
          <p:cNvSpPr>
            <a:spLocks noChangeShapeType="1"/>
          </p:cNvSpPr>
          <p:nvPr/>
        </p:nvSpPr>
        <p:spPr bwMode="auto">
          <a:xfrm flipH="1" flipV="1">
            <a:off x="2168525" y="3478213"/>
            <a:ext cx="1346200" cy="20637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 w="lg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39" name="Line 123"/>
          <p:cNvSpPr>
            <a:spLocks noChangeShapeType="1"/>
          </p:cNvSpPr>
          <p:nvPr/>
        </p:nvSpPr>
        <p:spPr bwMode="auto">
          <a:xfrm flipH="1">
            <a:off x="1892300" y="3559175"/>
            <a:ext cx="1614488" cy="230188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 w="lg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4" name="Line 128"/>
          <p:cNvSpPr>
            <a:spLocks noChangeShapeType="1"/>
          </p:cNvSpPr>
          <p:nvPr/>
        </p:nvSpPr>
        <p:spPr bwMode="auto">
          <a:xfrm flipH="1">
            <a:off x="2187575" y="3005138"/>
            <a:ext cx="1454150" cy="328612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 w="lg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5" name="Line 129"/>
          <p:cNvSpPr>
            <a:spLocks noChangeShapeType="1"/>
          </p:cNvSpPr>
          <p:nvPr/>
        </p:nvSpPr>
        <p:spPr bwMode="auto">
          <a:xfrm flipH="1" flipV="1">
            <a:off x="1936750" y="3995738"/>
            <a:ext cx="1697038" cy="1270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 w="lg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6" name="Line 130"/>
          <p:cNvSpPr>
            <a:spLocks noChangeShapeType="1"/>
          </p:cNvSpPr>
          <p:nvPr/>
        </p:nvSpPr>
        <p:spPr bwMode="auto">
          <a:xfrm flipH="1">
            <a:off x="1976438" y="1947863"/>
            <a:ext cx="1525587" cy="581025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 w="lg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5" name="Oval 1223"/>
          <p:cNvSpPr>
            <a:spLocks noChangeArrowheads="1"/>
          </p:cNvSpPr>
          <p:nvPr/>
        </p:nvSpPr>
        <p:spPr bwMode="auto">
          <a:xfrm>
            <a:off x="2605088" y="1339850"/>
            <a:ext cx="3657600" cy="3657600"/>
          </a:xfrm>
          <a:prstGeom prst="ellipse">
            <a:avLst/>
          </a:prstGeom>
          <a:solidFill>
            <a:schemeClr val="accent1"/>
          </a:solidFill>
          <a:ln w="1524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8" name="Text Box 1236"/>
          <p:cNvSpPr txBox="1">
            <a:spLocks noChangeArrowheads="1"/>
          </p:cNvSpPr>
          <p:nvPr/>
        </p:nvSpPr>
        <p:spPr bwMode="auto">
          <a:xfrm>
            <a:off x="4402138" y="19494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49" name="Text Box 1237"/>
          <p:cNvSpPr txBox="1">
            <a:spLocks noChangeArrowheads="1"/>
          </p:cNvSpPr>
          <p:nvPr/>
        </p:nvSpPr>
        <p:spPr bwMode="auto">
          <a:xfrm>
            <a:off x="1082675" y="22542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0" name="Text Box 1238"/>
          <p:cNvSpPr txBox="1">
            <a:spLocks noChangeArrowheads="1"/>
          </p:cNvSpPr>
          <p:nvPr/>
        </p:nvSpPr>
        <p:spPr bwMode="auto">
          <a:xfrm>
            <a:off x="1692275" y="28638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1" name="Text Box 1239"/>
          <p:cNvSpPr txBox="1">
            <a:spLocks noChangeArrowheads="1"/>
          </p:cNvSpPr>
          <p:nvPr/>
        </p:nvSpPr>
        <p:spPr bwMode="auto">
          <a:xfrm>
            <a:off x="1387475" y="34734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2" name="Text Box 1240"/>
          <p:cNvSpPr txBox="1">
            <a:spLocks noChangeArrowheads="1"/>
          </p:cNvSpPr>
          <p:nvPr/>
        </p:nvSpPr>
        <p:spPr bwMode="auto">
          <a:xfrm>
            <a:off x="1660525" y="40830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3" name="Text Box 1241"/>
          <p:cNvSpPr txBox="1">
            <a:spLocks noChangeArrowheads="1"/>
          </p:cNvSpPr>
          <p:nvPr/>
        </p:nvSpPr>
        <p:spPr bwMode="auto">
          <a:xfrm>
            <a:off x="2268538" y="4749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5" name="Text Box 1243"/>
          <p:cNvSpPr txBox="1">
            <a:spLocks noChangeArrowheads="1"/>
          </p:cNvSpPr>
          <p:nvPr/>
        </p:nvSpPr>
        <p:spPr bwMode="auto">
          <a:xfrm>
            <a:off x="2573338" y="43878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7" name="Text Box 1245"/>
          <p:cNvSpPr txBox="1">
            <a:spLocks noChangeArrowheads="1"/>
          </p:cNvSpPr>
          <p:nvPr/>
        </p:nvSpPr>
        <p:spPr bwMode="auto">
          <a:xfrm>
            <a:off x="3487738" y="4749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8" name="Text Box 1246"/>
          <p:cNvSpPr txBox="1">
            <a:spLocks noChangeArrowheads="1"/>
          </p:cNvSpPr>
          <p:nvPr/>
        </p:nvSpPr>
        <p:spPr bwMode="auto">
          <a:xfrm>
            <a:off x="4370388" y="4749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9" name="Text Box 1247"/>
          <p:cNvSpPr txBox="1">
            <a:spLocks noChangeArrowheads="1"/>
          </p:cNvSpPr>
          <p:nvPr/>
        </p:nvSpPr>
        <p:spPr bwMode="auto">
          <a:xfrm>
            <a:off x="5253038" y="40830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61" name="Text Box 1249"/>
          <p:cNvSpPr txBox="1">
            <a:spLocks noChangeArrowheads="1"/>
          </p:cNvSpPr>
          <p:nvPr/>
        </p:nvSpPr>
        <p:spPr bwMode="auto">
          <a:xfrm>
            <a:off x="2605088" y="22542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62" name="Text Box 1250"/>
          <p:cNvSpPr txBox="1">
            <a:spLocks noChangeArrowheads="1"/>
          </p:cNvSpPr>
          <p:nvPr/>
        </p:nvSpPr>
        <p:spPr bwMode="auto">
          <a:xfrm>
            <a:off x="3214688" y="28638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63" name="Text Box 1251"/>
          <p:cNvSpPr txBox="1">
            <a:spLocks noChangeArrowheads="1"/>
          </p:cNvSpPr>
          <p:nvPr/>
        </p:nvSpPr>
        <p:spPr bwMode="auto">
          <a:xfrm>
            <a:off x="3824288" y="22542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64" name="Text Box 1252"/>
          <p:cNvSpPr txBox="1">
            <a:spLocks noChangeArrowheads="1"/>
          </p:cNvSpPr>
          <p:nvPr/>
        </p:nvSpPr>
        <p:spPr bwMode="auto">
          <a:xfrm>
            <a:off x="4433888" y="29210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65" name="Text Box 1253"/>
          <p:cNvSpPr txBox="1">
            <a:spLocks noChangeArrowheads="1"/>
          </p:cNvSpPr>
          <p:nvPr/>
        </p:nvSpPr>
        <p:spPr bwMode="auto">
          <a:xfrm>
            <a:off x="3824288" y="38354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69" name="Text Box 1257"/>
          <p:cNvSpPr txBox="1">
            <a:spLocks noChangeArrowheads="1"/>
          </p:cNvSpPr>
          <p:nvPr/>
        </p:nvSpPr>
        <p:spPr bwMode="auto">
          <a:xfrm>
            <a:off x="473075" y="34734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70" name="Text Box 1258"/>
          <p:cNvSpPr txBox="1">
            <a:spLocks noChangeArrowheads="1"/>
          </p:cNvSpPr>
          <p:nvPr/>
        </p:nvSpPr>
        <p:spPr bwMode="auto">
          <a:xfrm>
            <a:off x="136525" y="17018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79" name="Text Box 1267"/>
          <p:cNvSpPr txBox="1">
            <a:spLocks noChangeArrowheads="1"/>
          </p:cNvSpPr>
          <p:nvPr/>
        </p:nvSpPr>
        <p:spPr bwMode="auto">
          <a:xfrm>
            <a:off x="1323975" y="13970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80" name="Text Box 1268"/>
          <p:cNvSpPr txBox="1">
            <a:spLocks noChangeArrowheads="1"/>
          </p:cNvSpPr>
          <p:nvPr/>
        </p:nvSpPr>
        <p:spPr bwMode="auto">
          <a:xfrm>
            <a:off x="168275" y="26733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89" name="Text Box 1277"/>
          <p:cNvSpPr txBox="1">
            <a:spLocks noChangeArrowheads="1"/>
          </p:cNvSpPr>
          <p:nvPr/>
        </p:nvSpPr>
        <p:spPr bwMode="auto">
          <a:xfrm>
            <a:off x="746125" y="469265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91" name="Text Box 1279"/>
          <p:cNvSpPr txBox="1">
            <a:spLocks noChangeArrowheads="1"/>
          </p:cNvSpPr>
          <p:nvPr/>
        </p:nvSpPr>
        <p:spPr bwMode="auto">
          <a:xfrm flipH="1">
            <a:off x="6807200" y="18923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92" name="Text Box 1280"/>
          <p:cNvSpPr txBox="1">
            <a:spLocks noChangeArrowheads="1"/>
          </p:cNvSpPr>
          <p:nvPr/>
        </p:nvSpPr>
        <p:spPr bwMode="auto">
          <a:xfrm flipH="1">
            <a:off x="6200775" y="25019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93" name="Text Box 1281"/>
          <p:cNvSpPr txBox="1">
            <a:spLocks noChangeArrowheads="1"/>
          </p:cNvSpPr>
          <p:nvPr/>
        </p:nvSpPr>
        <p:spPr bwMode="auto">
          <a:xfrm flipH="1">
            <a:off x="6502400" y="31115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94" name="Text Box 1282"/>
          <p:cNvSpPr txBox="1">
            <a:spLocks noChangeArrowheads="1"/>
          </p:cNvSpPr>
          <p:nvPr/>
        </p:nvSpPr>
        <p:spPr bwMode="auto">
          <a:xfrm flipH="1">
            <a:off x="6037263" y="37211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95" name="Text Box 1283"/>
          <p:cNvSpPr txBox="1">
            <a:spLocks noChangeArrowheads="1"/>
          </p:cNvSpPr>
          <p:nvPr/>
        </p:nvSpPr>
        <p:spPr bwMode="auto">
          <a:xfrm flipH="1">
            <a:off x="5621338" y="43878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96" name="Text Box 1284"/>
          <p:cNvSpPr txBox="1">
            <a:spLocks noChangeArrowheads="1"/>
          </p:cNvSpPr>
          <p:nvPr/>
        </p:nvSpPr>
        <p:spPr bwMode="auto">
          <a:xfrm flipH="1">
            <a:off x="5589588" y="4941888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97" name="Text Box 1285"/>
          <p:cNvSpPr txBox="1">
            <a:spLocks noChangeArrowheads="1"/>
          </p:cNvSpPr>
          <p:nvPr/>
        </p:nvSpPr>
        <p:spPr bwMode="auto">
          <a:xfrm flipH="1">
            <a:off x="5316538" y="40259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98" name="Text Box 1286"/>
          <p:cNvSpPr txBox="1">
            <a:spLocks noChangeArrowheads="1"/>
          </p:cNvSpPr>
          <p:nvPr/>
        </p:nvSpPr>
        <p:spPr bwMode="auto">
          <a:xfrm flipH="1">
            <a:off x="5284788" y="18923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99" name="Text Box 1287"/>
          <p:cNvSpPr txBox="1">
            <a:spLocks noChangeArrowheads="1"/>
          </p:cNvSpPr>
          <p:nvPr/>
        </p:nvSpPr>
        <p:spPr bwMode="auto">
          <a:xfrm flipH="1">
            <a:off x="7416800" y="31115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00" name="Text Box 1288"/>
          <p:cNvSpPr txBox="1">
            <a:spLocks noChangeArrowheads="1"/>
          </p:cNvSpPr>
          <p:nvPr/>
        </p:nvSpPr>
        <p:spPr bwMode="auto">
          <a:xfrm flipH="1">
            <a:off x="7753350" y="133985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13" name="Text Box 1301"/>
          <p:cNvSpPr txBox="1">
            <a:spLocks noChangeArrowheads="1"/>
          </p:cNvSpPr>
          <p:nvPr/>
        </p:nvSpPr>
        <p:spPr bwMode="auto">
          <a:xfrm flipH="1">
            <a:off x="7721600" y="23114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14" name="Text Box 1302"/>
          <p:cNvSpPr txBox="1">
            <a:spLocks noChangeArrowheads="1"/>
          </p:cNvSpPr>
          <p:nvPr/>
        </p:nvSpPr>
        <p:spPr bwMode="auto">
          <a:xfrm flipH="1">
            <a:off x="7143750" y="4999038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4" name="Text Box 1242"/>
          <p:cNvSpPr txBox="1">
            <a:spLocks noChangeArrowheads="1"/>
          </p:cNvSpPr>
          <p:nvPr/>
        </p:nvSpPr>
        <p:spPr bwMode="auto">
          <a:xfrm>
            <a:off x="2300288" y="4919663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56" name="Text Box 1244"/>
          <p:cNvSpPr txBox="1">
            <a:spLocks noChangeArrowheads="1"/>
          </p:cNvSpPr>
          <p:nvPr/>
        </p:nvSpPr>
        <p:spPr bwMode="auto">
          <a:xfrm>
            <a:off x="3824288" y="4919663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581" name="Text Box 1269"/>
          <p:cNvSpPr txBox="1">
            <a:spLocks noChangeArrowheads="1"/>
          </p:cNvSpPr>
          <p:nvPr/>
        </p:nvSpPr>
        <p:spPr bwMode="auto">
          <a:xfrm>
            <a:off x="746125" y="493553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15" name="Text Box 1303"/>
          <p:cNvSpPr txBox="1">
            <a:spLocks noChangeArrowheads="1"/>
          </p:cNvSpPr>
          <p:nvPr/>
        </p:nvSpPr>
        <p:spPr bwMode="auto">
          <a:xfrm flipH="1">
            <a:off x="6567488" y="50800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16" name="Text Box 1304"/>
          <p:cNvSpPr txBox="1">
            <a:spLocks noChangeArrowheads="1"/>
          </p:cNvSpPr>
          <p:nvPr/>
        </p:nvSpPr>
        <p:spPr bwMode="auto">
          <a:xfrm flipH="1">
            <a:off x="5991225" y="516731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17" name="Text Box 1305"/>
          <p:cNvSpPr txBox="1">
            <a:spLocks noChangeArrowheads="1"/>
          </p:cNvSpPr>
          <p:nvPr/>
        </p:nvSpPr>
        <p:spPr bwMode="auto">
          <a:xfrm flipH="1">
            <a:off x="5318125" y="50800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18" name="Text Box 1306"/>
          <p:cNvSpPr txBox="1">
            <a:spLocks noChangeArrowheads="1"/>
          </p:cNvSpPr>
          <p:nvPr/>
        </p:nvSpPr>
        <p:spPr bwMode="auto">
          <a:xfrm flipH="1">
            <a:off x="6503988" y="527208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19" name="Text Box 1307"/>
          <p:cNvSpPr txBox="1">
            <a:spLocks noChangeArrowheads="1"/>
          </p:cNvSpPr>
          <p:nvPr/>
        </p:nvSpPr>
        <p:spPr bwMode="auto">
          <a:xfrm flipH="1">
            <a:off x="7143750" y="43307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20" name="Text Box 1308"/>
          <p:cNvSpPr txBox="1">
            <a:spLocks noChangeArrowheads="1"/>
          </p:cNvSpPr>
          <p:nvPr/>
        </p:nvSpPr>
        <p:spPr bwMode="auto">
          <a:xfrm flipH="1">
            <a:off x="6200775" y="469265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84" name="Rectangle 137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Glass membrane (Insulator)</a:t>
            </a:r>
          </a:p>
        </p:txBody>
      </p:sp>
      <p:sp>
        <p:nvSpPr>
          <p:cNvPr id="14685" name="Rectangle 1373"/>
          <p:cNvSpPr>
            <a:spLocks noGrp="1" noChangeArrowheads="1"/>
          </p:cNvSpPr>
          <p:nvPr>
            <p:ph idx="1"/>
          </p:nvPr>
        </p:nvSpPr>
        <p:spPr>
          <a:xfrm>
            <a:off x="712788" y="5030788"/>
            <a:ext cx="7772400" cy="1827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pH 4 solution (high H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Voltage across glass membrane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Solution voltage is 180 mV higher than reference!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We need a way to measure the solution voltage</a:t>
            </a:r>
          </a:p>
        </p:txBody>
      </p:sp>
      <p:sp>
        <p:nvSpPr>
          <p:cNvPr id="14626" name="Text Box 1314"/>
          <p:cNvSpPr txBox="1">
            <a:spLocks noChangeArrowheads="1"/>
          </p:cNvSpPr>
          <p:nvPr/>
        </p:nvSpPr>
        <p:spPr bwMode="auto">
          <a:xfrm flipH="1">
            <a:off x="5973763" y="38735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27" name="Text Box 1315"/>
          <p:cNvSpPr txBox="1">
            <a:spLocks noChangeArrowheads="1"/>
          </p:cNvSpPr>
          <p:nvPr/>
        </p:nvSpPr>
        <p:spPr bwMode="auto">
          <a:xfrm flipH="1">
            <a:off x="5884863" y="40259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28" name="Text Box 1316"/>
          <p:cNvSpPr txBox="1">
            <a:spLocks noChangeArrowheads="1"/>
          </p:cNvSpPr>
          <p:nvPr/>
        </p:nvSpPr>
        <p:spPr bwMode="auto">
          <a:xfrm flipH="1">
            <a:off x="5770563" y="41783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29" name="Text Box 1317"/>
          <p:cNvSpPr txBox="1">
            <a:spLocks noChangeArrowheads="1"/>
          </p:cNvSpPr>
          <p:nvPr/>
        </p:nvSpPr>
        <p:spPr bwMode="auto">
          <a:xfrm flipH="1">
            <a:off x="5630863" y="43307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0" name="Text Box 1318"/>
          <p:cNvSpPr txBox="1">
            <a:spLocks noChangeArrowheads="1"/>
          </p:cNvSpPr>
          <p:nvPr/>
        </p:nvSpPr>
        <p:spPr bwMode="auto">
          <a:xfrm flipH="1">
            <a:off x="5465763" y="44831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1" name="Text Box 1319"/>
          <p:cNvSpPr txBox="1">
            <a:spLocks noChangeArrowheads="1"/>
          </p:cNvSpPr>
          <p:nvPr/>
        </p:nvSpPr>
        <p:spPr bwMode="auto">
          <a:xfrm flipH="1">
            <a:off x="5287963" y="45974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2" name="Text Box 1320"/>
          <p:cNvSpPr txBox="1">
            <a:spLocks noChangeArrowheads="1"/>
          </p:cNvSpPr>
          <p:nvPr/>
        </p:nvSpPr>
        <p:spPr bwMode="auto">
          <a:xfrm flipH="1">
            <a:off x="5135563" y="46736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3" name="Text Box 1321"/>
          <p:cNvSpPr txBox="1">
            <a:spLocks noChangeArrowheads="1"/>
          </p:cNvSpPr>
          <p:nvPr/>
        </p:nvSpPr>
        <p:spPr bwMode="auto">
          <a:xfrm flipH="1">
            <a:off x="4983163" y="4749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4" name="Text Box 1322"/>
          <p:cNvSpPr txBox="1">
            <a:spLocks noChangeArrowheads="1"/>
          </p:cNvSpPr>
          <p:nvPr/>
        </p:nvSpPr>
        <p:spPr bwMode="auto">
          <a:xfrm flipH="1">
            <a:off x="4830763" y="48006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5" name="Text Box 1323"/>
          <p:cNvSpPr txBox="1">
            <a:spLocks noChangeArrowheads="1"/>
          </p:cNvSpPr>
          <p:nvPr/>
        </p:nvSpPr>
        <p:spPr bwMode="auto">
          <a:xfrm flipH="1">
            <a:off x="4678363" y="48387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6" name="Text Box 1324"/>
          <p:cNvSpPr txBox="1">
            <a:spLocks noChangeArrowheads="1"/>
          </p:cNvSpPr>
          <p:nvPr/>
        </p:nvSpPr>
        <p:spPr bwMode="auto">
          <a:xfrm flipH="1">
            <a:off x="4525963" y="48641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7" name="Text Box 1325"/>
          <p:cNvSpPr txBox="1">
            <a:spLocks noChangeArrowheads="1"/>
          </p:cNvSpPr>
          <p:nvPr/>
        </p:nvSpPr>
        <p:spPr bwMode="auto">
          <a:xfrm flipH="1">
            <a:off x="4373563" y="4876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8" name="Text Box 1326"/>
          <p:cNvSpPr txBox="1">
            <a:spLocks noChangeArrowheads="1"/>
          </p:cNvSpPr>
          <p:nvPr/>
        </p:nvSpPr>
        <p:spPr bwMode="auto">
          <a:xfrm flipH="1">
            <a:off x="4221163" y="4876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39" name="Text Box 1327"/>
          <p:cNvSpPr txBox="1">
            <a:spLocks noChangeArrowheads="1"/>
          </p:cNvSpPr>
          <p:nvPr/>
        </p:nvSpPr>
        <p:spPr bwMode="auto">
          <a:xfrm flipH="1">
            <a:off x="4068763" y="48641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0" name="Text Box 1328"/>
          <p:cNvSpPr txBox="1">
            <a:spLocks noChangeArrowheads="1"/>
          </p:cNvSpPr>
          <p:nvPr/>
        </p:nvSpPr>
        <p:spPr bwMode="auto">
          <a:xfrm flipH="1">
            <a:off x="3916363" y="48387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1" name="Text Box 1329"/>
          <p:cNvSpPr txBox="1">
            <a:spLocks noChangeArrowheads="1"/>
          </p:cNvSpPr>
          <p:nvPr/>
        </p:nvSpPr>
        <p:spPr bwMode="auto">
          <a:xfrm flipH="1">
            <a:off x="3763963" y="48006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2" name="Text Box 1330"/>
          <p:cNvSpPr txBox="1">
            <a:spLocks noChangeArrowheads="1"/>
          </p:cNvSpPr>
          <p:nvPr/>
        </p:nvSpPr>
        <p:spPr bwMode="auto">
          <a:xfrm flipH="1">
            <a:off x="3611563" y="47625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3" name="Text Box 1331"/>
          <p:cNvSpPr txBox="1">
            <a:spLocks noChangeArrowheads="1"/>
          </p:cNvSpPr>
          <p:nvPr/>
        </p:nvSpPr>
        <p:spPr bwMode="auto">
          <a:xfrm flipH="1">
            <a:off x="3459163" y="47117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4" name="Text Box 1332"/>
          <p:cNvSpPr txBox="1">
            <a:spLocks noChangeArrowheads="1"/>
          </p:cNvSpPr>
          <p:nvPr/>
        </p:nvSpPr>
        <p:spPr bwMode="auto">
          <a:xfrm flipH="1">
            <a:off x="3306763" y="4622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5" name="Text Box 1333"/>
          <p:cNvSpPr txBox="1">
            <a:spLocks noChangeArrowheads="1"/>
          </p:cNvSpPr>
          <p:nvPr/>
        </p:nvSpPr>
        <p:spPr bwMode="auto">
          <a:xfrm flipH="1">
            <a:off x="3154363" y="45085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6" name="Text Box 1334"/>
          <p:cNvSpPr txBox="1">
            <a:spLocks noChangeArrowheads="1"/>
          </p:cNvSpPr>
          <p:nvPr/>
        </p:nvSpPr>
        <p:spPr bwMode="auto">
          <a:xfrm flipH="1">
            <a:off x="3027363" y="44069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7" name="Text Box 1335"/>
          <p:cNvSpPr txBox="1">
            <a:spLocks noChangeArrowheads="1"/>
          </p:cNvSpPr>
          <p:nvPr/>
        </p:nvSpPr>
        <p:spPr bwMode="auto">
          <a:xfrm flipH="1">
            <a:off x="2913063" y="43053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8" name="Text Box 1336"/>
          <p:cNvSpPr txBox="1">
            <a:spLocks noChangeArrowheads="1"/>
          </p:cNvSpPr>
          <p:nvPr/>
        </p:nvSpPr>
        <p:spPr bwMode="auto">
          <a:xfrm flipH="1">
            <a:off x="2811463" y="42037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49" name="Text Box 1337"/>
          <p:cNvSpPr txBox="1">
            <a:spLocks noChangeArrowheads="1"/>
          </p:cNvSpPr>
          <p:nvPr/>
        </p:nvSpPr>
        <p:spPr bwMode="auto">
          <a:xfrm flipH="1">
            <a:off x="2722563" y="41021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0" name="Text Box 1338"/>
          <p:cNvSpPr txBox="1">
            <a:spLocks noChangeArrowheads="1"/>
          </p:cNvSpPr>
          <p:nvPr/>
        </p:nvSpPr>
        <p:spPr bwMode="auto">
          <a:xfrm flipH="1">
            <a:off x="2646363" y="3987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1" name="Text Box 1339"/>
          <p:cNvSpPr txBox="1">
            <a:spLocks noChangeArrowheads="1"/>
          </p:cNvSpPr>
          <p:nvPr/>
        </p:nvSpPr>
        <p:spPr bwMode="auto">
          <a:xfrm flipH="1">
            <a:off x="2570163" y="3860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2" name="Text Box 1340"/>
          <p:cNvSpPr txBox="1">
            <a:spLocks noChangeArrowheads="1"/>
          </p:cNvSpPr>
          <p:nvPr/>
        </p:nvSpPr>
        <p:spPr bwMode="auto">
          <a:xfrm flipH="1">
            <a:off x="2519363" y="3733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3" name="Text Box 1341"/>
          <p:cNvSpPr txBox="1">
            <a:spLocks noChangeArrowheads="1"/>
          </p:cNvSpPr>
          <p:nvPr/>
        </p:nvSpPr>
        <p:spPr bwMode="auto">
          <a:xfrm flipH="1">
            <a:off x="2468563" y="3606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4" name="Text Box 1342"/>
          <p:cNvSpPr txBox="1">
            <a:spLocks noChangeArrowheads="1"/>
          </p:cNvSpPr>
          <p:nvPr/>
        </p:nvSpPr>
        <p:spPr bwMode="auto">
          <a:xfrm flipH="1">
            <a:off x="2417763" y="34544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5" name="Text Box 1343"/>
          <p:cNvSpPr txBox="1">
            <a:spLocks noChangeArrowheads="1"/>
          </p:cNvSpPr>
          <p:nvPr/>
        </p:nvSpPr>
        <p:spPr bwMode="auto">
          <a:xfrm flipH="1">
            <a:off x="2379663" y="32893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6" name="Text Box 1344"/>
          <p:cNvSpPr txBox="1">
            <a:spLocks noChangeArrowheads="1"/>
          </p:cNvSpPr>
          <p:nvPr/>
        </p:nvSpPr>
        <p:spPr bwMode="auto">
          <a:xfrm flipH="1">
            <a:off x="2366963" y="31242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7" name="Text Box 1345"/>
          <p:cNvSpPr txBox="1">
            <a:spLocks noChangeArrowheads="1"/>
          </p:cNvSpPr>
          <p:nvPr/>
        </p:nvSpPr>
        <p:spPr bwMode="auto">
          <a:xfrm flipH="1">
            <a:off x="2366963" y="29591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8" name="Text Box 1346"/>
          <p:cNvSpPr txBox="1">
            <a:spLocks noChangeArrowheads="1"/>
          </p:cNvSpPr>
          <p:nvPr/>
        </p:nvSpPr>
        <p:spPr bwMode="auto">
          <a:xfrm flipH="1">
            <a:off x="2379663" y="27940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59" name="Text Box 1347"/>
          <p:cNvSpPr txBox="1">
            <a:spLocks noChangeArrowheads="1"/>
          </p:cNvSpPr>
          <p:nvPr/>
        </p:nvSpPr>
        <p:spPr bwMode="auto">
          <a:xfrm flipH="1">
            <a:off x="2392363" y="26289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0" name="Text Box 1348"/>
          <p:cNvSpPr txBox="1">
            <a:spLocks noChangeArrowheads="1"/>
          </p:cNvSpPr>
          <p:nvPr/>
        </p:nvSpPr>
        <p:spPr bwMode="auto">
          <a:xfrm flipH="1">
            <a:off x="2405063" y="2463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1" name="Text Box 1349"/>
          <p:cNvSpPr txBox="1">
            <a:spLocks noChangeArrowheads="1"/>
          </p:cNvSpPr>
          <p:nvPr/>
        </p:nvSpPr>
        <p:spPr bwMode="auto">
          <a:xfrm flipH="1">
            <a:off x="2493963" y="22987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2" name="Text Box 1350"/>
          <p:cNvSpPr txBox="1">
            <a:spLocks noChangeArrowheads="1"/>
          </p:cNvSpPr>
          <p:nvPr/>
        </p:nvSpPr>
        <p:spPr bwMode="auto">
          <a:xfrm flipH="1">
            <a:off x="2570163" y="21336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3" name="Text Box 1351"/>
          <p:cNvSpPr txBox="1">
            <a:spLocks noChangeArrowheads="1"/>
          </p:cNvSpPr>
          <p:nvPr/>
        </p:nvSpPr>
        <p:spPr bwMode="auto">
          <a:xfrm flipH="1">
            <a:off x="2646363" y="19685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4" name="Text Box 1352"/>
          <p:cNvSpPr txBox="1">
            <a:spLocks noChangeArrowheads="1"/>
          </p:cNvSpPr>
          <p:nvPr/>
        </p:nvSpPr>
        <p:spPr bwMode="auto">
          <a:xfrm flipH="1">
            <a:off x="2722563" y="18034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5" name="Text Box 1353"/>
          <p:cNvSpPr txBox="1">
            <a:spLocks noChangeArrowheads="1"/>
          </p:cNvSpPr>
          <p:nvPr/>
        </p:nvSpPr>
        <p:spPr bwMode="auto">
          <a:xfrm flipH="1">
            <a:off x="6100763" y="35687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6" name="Text Box 1354"/>
          <p:cNvSpPr txBox="1">
            <a:spLocks noChangeArrowheads="1"/>
          </p:cNvSpPr>
          <p:nvPr/>
        </p:nvSpPr>
        <p:spPr bwMode="auto">
          <a:xfrm flipH="1">
            <a:off x="6138863" y="34036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7" name="Text Box 1355"/>
          <p:cNvSpPr txBox="1">
            <a:spLocks noChangeArrowheads="1"/>
          </p:cNvSpPr>
          <p:nvPr/>
        </p:nvSpPr>
        <p:spPr bwMode="auto">
          <a:xfrm flipH="1">
            <a:off x="6176963" y="32385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8" name="Text Box 1356"/>
          <p:cNvSpPr txBox="1">
            <a:spLocks noChangeArrowheads="1"/>
          </p:cNvSpPr>
          <p:nvPr/>
        </p:nvSpPr>
        <p:spPr bwMode="auto">
          <a:xfrm flipH="1">
            <a:off x="6189663" y="30734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69" name="Text Box 1357"/>
          <p:cNvSpPr txBox="1">
            <a:spLocks noChangeArrowheads="1"/>
          </p:cNvSpPr>
          <p:nvPr/>
        </p:nvSpPr>
        <p:spPr bwMode="auto">
          <a:xfrm flipH="1">
            <a:off x="6189663" y="29083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70" name="Text Box 1358"/>
          <p:cNvSpPr txBox="1">
            <a:spLocks noChangeArrowheads="1"/>
          </p:cNvSpPr>
          <p:nvPr/>
        </p:nvSpPr>
        <p:spPr bwMode="auto">
          <a:xfrm flipH="1">
            <a:off x="6176963" y="27432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71" name="Text Box 1359"/>
          <p:cNvSpPr txBox="1">
            <a:spLocks noChangeArrowheads="1"/>
          </p:cNvSpPr>
          <p:nvPr/>
        </p:nvSpPr>
        <p:spPr bwMode="auto">
          <a:xfrm flipH="1">
            <a:off x="6151563" y="25781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72" name="Text Box 1360"/>
          <p:cNvSpPr txBox="1">
            <a:spLocks noChangeArrowheads="1"/>
          </p:cNvSpPr>
          <p:nvPr/>
        </p:nvSpPr>
        <p:spPr bwMode="auto">
          <a:xfrm flipH="1">
            <a:off x="6113463" y="24130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73" name="Text Box 1361"/>
          <p:cNvSpPr txBox="1">
            <a:spLocks noChangeArrowheads="1"/>
          </p:cNvSpPr>
          <p:nvPr/>
        </p:nvSpPr>
        <p:spPr bwMode="auto">
          <a:xfrm flipH="1">
            <a:off x="6049963" y="22479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74" name="Text Box 1362"/>
          <p:cNvSpPr txBox="1">
            <a:spLocks noChangeArrowheads="1"/>
          </p:cNvSpPr>
          <p:nvPr/>
        </p:nvSpPr>
        <p:spPr bwMode="auto">
          <a:xfrm flipH="1">
            <a:off x="5973763" y="20828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75" name="Text Box 1363"/>
          <p:cNvSpPr txBox="1">
            <a:spLocks noChangeArrowheads="1"/>
          </p:cNvSpPr>
          <p:nvPr/>
        </p:nvSpPr>
        <p:spPr bwMode="auto">
          <a:xfrm flipH="1">
            <a:off x="5884863" y="19177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76" name="Text Box 1364"/>
          <p:cNvSpPr txBox="1">
            <a:spLocks noChangeArrowheads="1"/>
          </p:cNvSpPr>
          <p:nvPr/>
        </p:nvSpPr>
        <p:spPr bwMode="auto">
          <a:xfrm flipH="1">
            <a:off x="5783263" y="17526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82" name="Text Box 1370"/>
          <p:cNvSpPr txBox="1">
            <a:spLocks noChangeArrowheads="1"/>
          </p:cNvSpPr>
          <p:nvPr/>
        </p:nvSpPr>
        <p:spPr bwMode="auto">
          <a:xfrm>
            <a:off x="3076575" y="3248025"/>
            <a:ext cx="2835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Reference Voltage</a:t>
            </a:r>
            <a:br>
              <a:rPr lang="en-US" altLang="en-US"/>
            </a:br>
            <a:r>
              <a:rPr lang="en-US" altLang="en-US"/>
              <a:t>Call it zero!</a:t>
            </a:r>
          </a:p>
        </p:txBody>
      </p:sp>
      <p:sp>
        <p:nvSpPr>
          <p:cNvPr id="14686" name="Rectangle 1374"/>
          <p:cNvSpPr>
            <a:spLocks noChangeArrowheads="1"/>
          </p:cNvSpPr>
          <p:nvPr/>
        </p:nvSpPr>
        <p:spPr bwMode="auto">
          <a:xfrm>
            <a:off x="3159125" y="1184275"/>
            <a:ext cx="2517775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87" name="Line 1375"/>
          <p:cNvSpPr>
            <a:spLocks noChangeShapeType="1"/>
          </p:cNvSpPr>
          <p:nvPr/>
        </p:nvSpPr>
        <p:spPr bwMode="auto">
          <a:xfrm>
            <a:off x="5676900" y="1189038"/>
            <a:ext cx="0" cy="687387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88" name="Line 1376"/>
          <p:cNvSpPr>
            <a:spLocks noChangeShapeType="1"/>
          </p:cNvSpPr>
          <p:nvPr/>
        </p:nvSpPr>
        <p:spPr bwMode="auto">
          <a:xfrm>
            <a:off x="3170238" y="1185863"/>
            <a:ext cx="0" cy="687387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89" name="Text Box 1377"/>
          <p:cNvSpPr txBox="1">
            <a:spLocks noChangeArrowheads="1"/>
          </p:cNvSpPr>
          <p:nvPr/>
        </p:nvSpPr>
        <p:spPr bwMode="auto">
          <a:xfrm flipH="1">
            <a:off x="7115175" y="1655763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0" name="Text Box 1378"/>
          <p:cNvSpPr txBox="1">
            <a:spLocks noChangeArrowheads="1"/>
          </p:cNvSpPr>
          <p:nvPr/>
        </p:nvSpPr>
        <p:spPr bwMode="auto">
          <a:xfrm flipH="1">
            <a:off x="6810375" y="2874963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1" name="Text Box 1379"/>
          <p:cNvSpPr txBox="1">
            <a:spLocks noChangeArrowheads="1"/>
          </p:cNvSpPr>
          <p:nvPr/>
        </p:nvSpPr>
        <p:spPr bwMode="auto">
          <a:xfrm flipH="1">
            <a:off x="7724775" y="2874963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2" name="Text Box 1380"/>
          <p:cNvSpPr txBox="1">
            <a:spLocks noChangeArrowheads="1"/>
          </p:cNvSpPr>
          <p:nvPr/>
        </p:nvSpPr>
        <p:spPr bwMode="auto">
          <a:xfrm flipH="1">
            <a:off x="8061325" y="1103313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3" name="Text Box 1381"/>
          <p:cNvSpPr txBox="1">
            <a:spLocks noChangeArrowheads="1"/>
          </p:cNvSpPr>
          <p:nvPr/>
        </p:nvSpPr>
        <p:spPr bwMode="auto">
          <a:xfrm flipH="1">
            <a:off x="8029575" y="2074863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4" name="Text Box 1382"/>
          <p:cNvSpPr txBox="1">
            <a:spLocks noChangeArrowheads="1"/>
          </p:cNvSpPr>
          <p:nvPr/>
        </p:nvSpPr>
        <p:spPr bwMode="auto">
          <a:xfrm flipH="1">
            <a:off x="7451725" y="4762500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5" name="Text Box 1383"/>
          <p:cNvSpPr txBox="1">
            <a:spLocks noChangeArrowheads="1"/>
          </p:cNvSpPr>
          <p:nvPr/>
        </p:nvSpPr>
        <p:spPr bwMode="auto">
          <a:xfrm flipH="1">
            <a:off x="6875463" y="4843463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6" name="Text Box 1384"/>
          <p:cNvSpPr txBox="1">
            <a:spLocks noChangeArrowheads="1"/>
          </p:cNvSpPr>
          <p:nvPr/>
        </p:nvSpPr>
        <p:spPr bwMode="auto">
          <a:xfrm flipH="1">
            <a:off x="6811963" y="503555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7" name="Text Box 1385"/>
          <p:cNvSpPr txBox="1">
            <a:spLocks noChangeArrowheads="1"/>
          </p:cNvSpPr>
          <p:nvPr/>
        </p:nvSpPr>
        <p:spPr bwMode="auto">
          <a:xfrm flipH="1">
            <a:off x="7451725" y="4094163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8" name="Text Box 1386"/>
          <p:cNvSpPr txBox="1">
            <a:spLocks noChangeArrowheads="1"/>
          </p:cNvSpPr>
          <p:nvPr/>
        </p:nvSpPr>
        <p:spPr bwMode="auto">
          <a:xfrm flipH="1" flipV="1">
            <a:off x="7296150" y="4786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699" name="Text Box 1387"/>
          <p:cNvSpPr txBox="1">
            <a:spLocks noChangeArrowheads="1"/>
          </p:cNvSpPr>
          <p:nvPr/>
        </p:nvSpPr>
        <p:spPr bwMode="auto">
          <a:xfrm flipH="1" flipV="1">
            <a:off x="6721475" y="486568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0" name="Text Box 1388"/>
          <p:cNvSpPr txBox="1">
            <a:spLocks noChangeArrowheads="1"/>
          </p:cNvSpPr>
          <p:nvPr/>
        </p:nvSpPr>
        <p:spPr bwMode="auto">
          <a:xfrm flipH="1" flipV="1">
            <a:off x="7296150" y="41179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1" name="Text Box 1389"/>
          <p:cNvSpPr txBox="1">
            <a:spLocks noChangeArrowheads="1"/>
          </p:cNvSpPr>
          <p:nvPr/>
        </p:nvSpPr>
        <p:spPr bwMode="auto">
          <a:xfrm flipH="1" flipV="1">
            <a:off x="7029450" y="462915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2" name="Text Box 1390"/>
          <p:cNvSpPr txBox="1">
            <a:spLocks noChangeArrowheads="1"/>
          </p:cNvSpPr>
          <p:nvPr/>
        </p:nvSpPr>
        <p:spPr bwMode="auto">
          <a:xfrm flipH="1" flipV="1">
            <a:off x="6965950" y="482123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3" name="Text Box 1391"/>
          <p:cNvSpPr txBox="1">
            <a:spLocks noChangeArrowheads="1"/>
          </p:cNvSpPr>
          <p:nvPr/>
        </p:nvSpPr>
        <p:spPr bwMode="auto">
          <a:xfrm flipH="1" flipV="1">
            <a:off x="6927850" y="421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4" name="Text Box 1392"/>
          <p:cNvSpPr txBox="1">
            <a:spLocks noChangeArrowheads="1"/>
          </p:cNvSpPr>
          <p:nvPr/>
        </p:nvSpPr>
        <p:spPr bwMode="auto">
          <a:xfrm flipH="1" flipV="1">
            <a:off x="6353175" y="429418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5" name="Text Box 1393"/>
          <p:cNvSpPr txBox="1">
            <a:spLocks noChangeArrowheads="1"/>
          </p:cNvSpPr>
          <p:nvPr/>
        </p:nvSpPr>
        <p:spPr bwMode="auto">
          <a:xfrm flipH="1" flipV="1">
            <a:off x="6927850" y="35464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6" name="Text Box 1394"/>
          <p:cNvSpPr txBox="1">
            <a:spLocks noChangeArrowheads="1"/>
          </p:cNvSpPr>
          <p:nvPr/>
        </p:nvSpPr>
        <p:spPr bwMode="auto">
          <a:xfrm flipH="1" flipV="1">
            <a:off x="6661150" y="405765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7" name="Text Box 1395"/>
          <p:cNvSpPr txBox="1">
            <a:spLocks noChangeArrowheads="1"/>
          </p:cNvSpPr>
          <p:nvPr/>
        </p:nvSpPr>
        <p:spPr bwMode="auto">
          <a:xfrm flipH="1" flipV="1">
            <a:off x="6597650" y="424973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8" name="Text Box 1396"/>
          <p:cNvSpPr txBox="1">
            <a:spLocks noChangeArrowheads="1"/>
          </p:cNvSpPr>
          <p:nvPr/>
        </p:nvSpPr>
        <p:spPr bwMode="auto">
          <a:xfrm flipH="1" flipV="1">
            <a:off x="7343775" y="2789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09" name="Text Box 1397"/>
          <p:cNvSpPr txBox="1">
            <a:spLocks noChangeArrowheads="1"/>
          </p:cNvSpPr>
          <p:nvPr/>
        </p:nvSpPr>
        <p:spPr bwMode="auto">
          <a:xfrm flipH="1" flipV="1">
            <a:off x="6769100" y="286861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0" name="Text Box 1398"/>
          <p:cNvSpPr txBox="1">
            <a:spLocks noChangeArrowheads="1"/>
          </p:cNvSpPr>
          <p:nvPr/>
        </p:nvSpPr>
        <p:spPr bwMode="auto">
          <a:xfrm flipH="1" flipV="1">
            <a:off x="7343775" y="2120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1" name="Text Box 1399"/>
          <p:cNvSpPr txBox="1">
            <a:spLocks noChangeArrowheads="1"/>
          </p:cNvSpPr>
          <p:nvPr/>
        </p:nvSpPr>
        <p:spPr bwMode="auto">
          <a:xfrm flipH="1" flipV="1">
            <a:off x="7077075" y="263207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2" name="Text Box 1400"/>
          <p:cNvSpPr txBox="1">
            <a:spLocks noChangeArrowheads="1"/>
          </p:cNvSpPr>
          <p:nvPr/>
        </p:nvSpPr>
        <p:spPr bwMode="auto">
          <a:xfrm flipH="1" flipV="1">
            <a:off x="7013575" y="282416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3" name="Text Box 1401"/>
          <p:cNvSpPr txBox="1">
            <a:spLocks noChangeArrowheads="1"/>
          </p:cNvSpPr>
          <p:nvPr/>
        </p:nvSpPr>
        <p:spPr bwMode="auto">
          <a:xfrm flipH="1" flipV="1">
            <a:off x="8139113" y="3478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4" name="Text Box 1402"/>
          <p:cNvSpPr txBox="1">
            <a:spLocks noChangeArrowheads="1"/>
          </p:cNvSpPr>
          <p:nvPr/>
        </p:nvSpPr>
        <p:spPr bwMode="auto">
          <a:xfrm flipH="1" flipV="1">
            <a:off x="7564438" y="355758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5" name="Text Box 1403"/>
          <p:cNvSpPr txBox="1">
            <a:spLocks noChangeArrowheads="1"/>
          </p:cNvSpPr>
          <p:nvPr/>
        </p:nvSpPr>
        <p:spPr bwMode="auto">
          <a:xfrm flipH="1" flipV="1">
            <a:off x="8139113" y="28098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6" name="Text Box 1404"/>
          <p:cNvSpPr txBox="1">
            <a:spLocks noChangeArrowheads="1"/>
          </p:cNvSpPr>
          <p:nvPr/>
        </p:nvSpPr>
        <p:spPr bwMode="auto">
          <a:xfrm flipH="1" flipV="1">
            <a:off x="7872413" y="332105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7" name="Text Box 1405"/>
          <p:cNvSpPr txBox="1">
            <a:spLocks noChangeArrowheads="1"/>
          </p:cNvSpPr>
          <p:nvPr/>
        </p:nvSpPr>
        <p:spPr bwMode="auto">
          <a:xfrm flipH="1" flipV="1">
            <a:off x="7808913" y="351313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8" name="Text Box 1406"/>
          <p:cNvSpPr txBox="1">
            <a:spLocks noChangeArrowheads="1"/>
          </p:cNvSpPr>
          <p:nvPr/>
        </p:nvSpPr>
        <p:spPr bwMode="auto">
          <a:xfrm flipH="1" flipV="1">
            <a:off x="8293100" y="43561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19" name="Text Box 1407"/>
          <p:cNvSpPr txBox="1">
            <a:spLocks noChangeArrowheads="1"/>
          </p:cNvSpPr>
          <p:nvPr/>
        </p:nvSpPr>
        <p:spPr bwMode="auto">
          <a:xfrm flipH="1" flipV="1">
            <a:off x="7718425" y="443547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20" name="Text Box 1408"/>
          <p:cNvSpPr txBox="1">
            <a:spLocks noChangeArrowheads="1"/>
          </p:cNvSpPr>
          <p:nvPr/>
        </p:nvSpPr>
        <p:spPr bwMode="auto">
          <a:xfrm flipH="1" flipV="1">
            <a:off x="8293100" y="3687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21" name="Text Box 1409"/>
          <p:cNvSpPr txBox="1">
            <a:spLocks noChangeArrowheads="1"/>
          </p:cNvSpPr>
          <p:nvPr/>
        </p:nvSpPr>
        <p:spPr bwMode="auto">
          <a:xfrm flipH="1" flipV="1">
            <a:off x="8026400" y="419893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22" name="Text Box 1410"/>
          <p:cNvSpPr txBox="1">
            <a:spLocks noChangeArrowheads="1"/>
          </p:cNvSpPr>
          <p:nvPr/>
        </p:nvSpPr>
        <p:spPr bwMode="auto">
          <a:xfrm flipH="1" flipV="1">
            <a:off x="7962900" y="439102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28" name="Text Box 1416"/>
          <p:cNvSpPr txBox="1">
            <a:spLocks noChangeArrowheads="1"/>
          </p:cNvSpPr>
          <p:nvPr/>
        </p:nvSpPr>
        <p:spPr bwMode="auto">
          <a:xfrm flipH="1" flipV="1">
            <a:off x="8445500" y="48164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29" name="Text Box 1417"/>
          <p:cNvSpPr txBox="1">
            <a:spLocks noChangeArrowheads="1"/>
          </p:cNvSpPr>
          <p:nvPr/>
        </p:nvSpPr>
        <p:spPr bwMode="auto">
          <a:xfrm flipH="1" flipV="1">
            <a:off x="7870825" y="489585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0" name="Text Box 1418"/>
          <p:cNvSpPr txBox="1">
            <a:spLocks noChangeArrowheads="1"/>
          </p:cNvSpPr>
          <p:nvPr/>
        </p:nvSpPr>
        <p:spPr bwMode="auto">
          <a:xfrm flipH="1" flipV="1">
            <a:off x="8445500" y="4148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1" name="Text Box 1419"/>
          <p:cNvSpPr txBox="1">
            <a:spLocks noChangeArrowheads="1"/>
          </p:cNvSpPr>
          <p:nvPr/>
        </p:nvSpPr>
        <p:spPr bwMode="auto">
          <a:xfrm flipH="1" flipV="1">
            <a:off x="8178800" y="465931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2" name="Text Box 1420"/>
          <p:cNvSpPr txBox="1">
            <a:spLocks noChangeArrowheads="1"/>
          </p:cNvSpPr>
          <p:nvPr/>
        </p:nvSpPr>
        <p:spPr bwMode="auto">
          <a:xfrm flipH="1" flipV="1">
            <a:off x="8115300" y="48514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3" name="Text Box 1421"/>
          <p:cNvSpPr txBox="1">
            <a:spLocks noChangeArrowheads="1"/>
          </p:cNvSpPr>
          <p:nvPr/>
        </p:nvSpPr>
        <p:spPr bwMode="auto">
          <a:xfrm flipH="1" flipV="1">
            <a:off x="2184400" y="2427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4" name="Text Box 1422"/>
          <p:cNvSpPr txBox="1">
            <a:spLocks noChangeArrowheads="1"/>
          </p:cNvSpPr>
          <p:nvPr/>
        </p:nvSpPr>
        <p:spPr bwMode="auto">
          <a:xfrm flipH="1" flipV="1">
            <a:off x="1609725" y="250666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5" name="Text Box 1423"/>
          <p:cNvSpPr txBox="1">
            <a:spLocks noChangeArrowheads="1"/>
          </p:cNvSpPr>
          <p:nvPr/>
        </p:nvSpPr>
        <p:spPr bwMode="auto">
          <a:xfrm flipH="1" flipV="1">
            <a:off x="2184400" y="1758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6" name="Text Box 1424"/>
          <p:cNvSpPr txBox="1">
            <a:spLocks noChangeArrowheads="1"/>
          </p:cNvSpPr>
          <p:nvPr/>
        </p:nvSpPr>
        <p:spPr bwMode="auto">
          <a:xfrm flipH="1" flipV="1">
            <a:off x="1917700" y="227012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7" name="Text Box 1425"/>
          <p:cNvSpPr txBox="1">
            <a:spLocks noChangeArrowheads="1"/>
          </p:cNvSpPr>
          <p:nvPr/>
        </p:nvSpPr>
        <p:spPr bwMode="auto">
          <a:xfrm flipH="1" flipV="1">
            <a:off x="1854200" y="246221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8" name="Text Box 1426"/>
          <p:cNvSpPr txBox="1">
            <a:spLocks noChangeArrowheads="1"/>
          </p:cNvSpPr>
          <p:nvPr/>
        </p:nvSpPr>
        <p:spPr bwMode="auto">
          <a:xfrm flipH="1" flipV="1">
            <a:off x="1531938" y="23558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39" name="Text Box 1427"/>
          <p:cNvSpPr txBox="1">
            <a:spLocks noChangeArrowheads="1"/>
          </p:cNvSpPr>
          <p:nvPr/>
        </p:nvSpPr>
        <p:spPr bwMode="auto">
          <a:xfrm flipH="1" flipV="1">
            <a:off x="957263" y="2435225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0" name="Text Box 1428"/>
          <p:cNvSpPr txBox="1">
            <a:spLocks noChangeArrowheads="1"/>
          </p:cNvSpPr>
          <p:nvPr/>
        </p:nvSpPr>
        <p:spPr bwMode="auto">
          <a:xfrm flipH="1" flipV="1">
            <a:off x="1531938" y="1687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1" name="Text Box 1429"/>
          <p:cNvSpPr txBox="1">
            <a:spLocks noChangeArrowheads="1"/>
          </p:cNvSpPr>
          <p:nvPr/>
        </p:nvSpPr>
        <p:spPr bwMode="auto">
          <a:xfrm flipH="1" flipV="1">
            <a:off x="1265238" y="219868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2" name="Text Box 1430"/>
          <p:cNvSpPr txBox="1">
            <a:spLocks noChangeArrowheads="1"/>
          </p:cNvSpPr>
          <p:nvPr/>
        </p:nvSpPr>
        <p:spPr bwMode="auto">
          <a:xfrm flipH="1" flipV="1">
            <a:off x="1201738" y="2390775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3" name="Text Box 1431"/>
          <p:cNvSpPr txBox="1">
            <a:spLocks noChangeArrowheads="1"/>
          </p:cNvSpPr>
          <p:nvPr/>
        </p:nvSpPr>
        <p:spPr bwMode="auto">
          <a:xfrm flipH="1" flipV="1">
            <a:off x="879475" y="2284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4" name="Text Box 1432"/>
          <p:cNvSpPr txBox="1">
            <a:spLocks noChangeArrowheads="1"/>
          </p:cNvSpPr>
          <p:nvPr/>
        </p:nvSpPr>
        <p:spPr bwMode="auto">
          <a:xfrm flipH="1" flipV="1">
            <a:off x="304800" y="236378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5" name="Text Box 1433"/>
          <p:cNvSpPr txBox="1">
            <a:spLocks noChangeArrowheads="1"/>
          </p:cNvSpPr>
          <p:nvPr/>
        </p:nvSpPr>
        <p:spPr bwMode="auto">
          <a:xfrm flipH="1" flipV="1">
            <a:off x="879475" y="1616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6" name="Text Box 1434"/>
          <p:cNvSpPr txBox="1">
            <a:spLocks noChangeArrowheads="1"/>
          </p:cNvSpPr>
          <p:nvPr/>
        </p:nvSpPr>
        <p:spPr bwMode="auto">
          <a:xfrm flipH="1" flipV="1">
            <a:off x="612775" y="212725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7" name="Text Box 1435"/>
          <p:cNvSpPr txBox="1">
            <a:spLocks noChangeArrowheads="1"/>
          </p:cNvSpPr>
          <p:nvPr/>
        </p:nvSpPr>
        <p:spPr bwMode="auto">
          <a:xfrm flipH="1" flipV="1">
            <a:off x="549275" y="231933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8" name="Text Box 1436"/>
          <p:cNvSpPr txBox="1">
            <a:spLocks noChangeArrowheads="1"/>
          </p:cNvSpPr>
          <p:nvPr/>
        </p:nvSpPr>
        <p:spPr bwMode="auto">
          <a:xfrm flipH="1" flipV="1">
            <a:off x="574675" y="3432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49" name="Text Box 1437"/>
          <p:cNvSpPr txBox="1">
            <a:spLocks noChangeArrowheads="1"/>
          </p:cNvSpPr>
          <p:nvPr/>
        </p:nvSpPr>
        <p:spPr bwMode="auto">
          <a:xfrm flipH="1" flipV="1">
            <a:off x="0" y="351155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0" name="Text Box 1438"/>
          <p:cNvSpPr txBox="1">
            <a:spLocks noChangeArrowheads="1"/>
          </p:cNvSpPr>
          <p:nvPr/>
        </p:nvSpPr>
        <p:spPr bwMode="auto">
          <a:xfrm flipH="1" flipV="1">
            <a:off x="574675" y="2763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1" name="Text Box 1439"/>
          <p:cNvSpPr txBox="1">
            <a:spLocks noChangeArrowheads="1"/>
          </p:cNvSpPr>
          <p:nvPr/>
        </p:nvSpPr>
        <p:spPr bwMode="auto">
          <a:xfrm flipH="1" flipV="1">
            <a:off x="307975" y="327501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2" name="Text Box 1440"/>
          <p:cNvSpPr txBox="1">
            <a:spLocks noChangeArrowheads="1"/>
          </p:cNvSpPr>
          <p:nvPr/>
        </p:nvSpPr>
        <p:spPr bwMode="auto">
          <a:xfrm flipH="1" flipV="1">
            <a:off x="244475" y="34671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3" name="Text Box 1441"/>
          <p:cNvSpPr txBox="1">
            <a:spLocks noChangeArrowheads="1"/>
          </p:cNvSpPr>
          <p:nvPr/>
        </p:nvSpPr>
        <p:spPr bwMode="auto">
          <a:xfrm flipH="1" flipV="1">
            <a:off x="1173163" y="3629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4" name="Text Box 1442"/>
          <p:cNvSpPr txBox="1">
            <a:spLocks noChangeArrowheads="1"/>
          </p:cNvSpPr>
          <p:nvPr/>
        </p:nvSpPr>
        <p:spPr bwMode="auto">
          <a:xfrm flipH="1" flipV="1">
            <a:off x="598488" y="370840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5" name="Text Box 1443"/>
          <p:cNvSpPr txBox="1">
            <a:spLocks noChangeArrowheads="1"/>
          </p:cNvSpPr>
          <p:nvPr/>
        </p:nvSpPr>
        <p:spPr bwMode="auto">
          <a:xfrm flipH="1" flipV="1">
            <a:off x="1173163" y="2960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6" name="Text Box 1444"/>
          <p:cNvSpPr txBox="1">
            <a:spLocks noChangeArrowheads="1"/>
          </p:cNvSpPr>
          <p:nvPr/>
        </p:nvSpPr>
        <p:spPr bwMode="auto">
          <a:xfrm flipH="1" flipV="1">
            <a:off x="906463" y="3471863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7" name="Text Box 1445"/>
          <p:cNvSpPr txBox="1">
            <a:spLocks noChangeArrowheads="1"/>
          </p:cNvSpPr>
          <p:nvPr/>
        </p:nvSpPr>
        <p:spPr bwMode="auto">
          <a:xfrm flipH="1" flipV="1">
            <a:off x="842963" y="366395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8" name="Text Box 1446"/>
          <p:cNvSpPr txBox="1">
            <a:spLocks noChangeArrowheads="1"/>
          </p:cNvSpPr>
          <p:nvPr/>
        </p:nvSpPr>
        <p:spPr bwMode="auto">
          <a:xfrm flipH="1" flipV="1">
            <a:off x="1771650" y="38258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59" name="Text Box 1447"/>
          <p:cNvSpPr txBox="1">
            <a:spLocks noChangeArrowheads="1"/>
          </p:cNvSpPr>
          <p:nvPr/>
        </p:nvSpPr>
        <p:spPr bwMode="auto">
          <a:xfrm flipH="1" flipV="1">
            <a:off x="1196975" y="390525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0" name="Text Box 1448"/>
          <p:cNvSpPr txBox="1">
            <a:spLocks noChangeArrowheads="1"/>
          </p:cNvSpPr>
          <p:nvPr/>
        </p:nvSpPr>
        <p:spPr bwMode="auto">
          <a:xfrm flipH="1" flipV="1">
            <a:off x="1771650" y="3157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1" name="Text Box 1449"/>
          <p:cNvSpPr txBox="1">
            <a:spLocks noChangeArrowheads="1"/>
          </p:cNvSpPr>
          <p:nvPr/>
        </p:nvSpPr>
        <p:spPr bwMode="auto">
          <a:xfrm flipH="1" flipV="1">
            <a:off x="1504950" y="366871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2" name="Text Box 1450"/>
          <p:cNvSpPr txBox="1">
            <a:spLocks noChangeArrowheads="1"/>
          </p:cNvSpPr>
          <p:nvPr/>
        </p:nvSpPr>
        <p:spPr bwMode="auto">
          <a:xfrm flipH="1" flipV="1">
            <a:off x="1441450" y="38608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3" name="Text Box 1451"/>
          <p:cNvSpPr txBox="1">
            <a:spLocks noChangeArrowheads="1"/>
          </p:cNvSpPr>
          <p:nvPr/>
        </p:nvSpPr>
        <p:spPr bwMode="auto">
          <a:xfrm flipH="1" flipV="1">
            <a:off x="2078038" y="4291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4" name="Text Box 1452"/>
          <p:cNvSpPr txBox="1">
            <a:spLocks noChangeArrowheads="1"/>
          </p:cNvSpPr>
          <p:nvPr/>
        </p:nvSpPr>
        <p:spPr bwMode="auto">
          <a:xfrm flipH="1" flipV="1">
            <a:off x="1503363" y="437038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5" name="Text Box 1453"/>
          <p:cNvSpPr txBox="1">
            <a:spLocks noChangeArrowheads="1"/>
          </p:cNvSpPr>
          <p:nvPr/>
        </p:nvSpPr>
        <p:spPr bwMode="auto">
          <a:xfrm flipH="1" flipV="1">
            <a:off x="2078038" y="362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6" name="Text Box 1454"/>
          <p:cNvSpPr txBox="1">
            <a:spLocks noChangeArrowheads="1"/>
          </p:cNvSpPr>
          <p:nvPr/>
        </p:nvSpPr>
        <p:spPr bwMode="auto">
          <a:xfrm flipH="1" flipV="1">
            <a:off x="1811338" y="413385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7" name="Text Box 1455"/>
          <p:cNvSpPr txBox="1">
            <a:spLocks noChangeArrowheads="1"/>
          </p:cNvSpPr>
          <p:nvPr/>
        </p:nvSpPr>
        <p:spPr bwMode="auto">
          <a:xfrm flipH="1" flipV="1">
            <a:off x="1747838" y="432593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8" name="Text Box 1456"/>
          <p:cNvSpPr txBox="1">
            <a:spLocks noChangeArrowheads="1"/>
          </p:cNvSpPr>
          <p:nvPr/>
        </p:nvSpPr>
        <p:spPr bwMode="auto">
          <a:xfrm flipH="1" flipV="1">
            <a:off x="2384425" y="4756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69" name="Text Box 1457"/>
          <p:cNvSpPr txBox="1">
            <a:spLocks noChangeArrowheads="1"/>
          </p:cNvSpPr>
          <p:nvPr/>
        </p:nvSpPr>
        <p:spPr bwMode="auto">
          <a:xfrm flipH="1" flipV="1">
            <a:off x="1809750" y="483552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0" name="Text Box 1458"/>
          <p:cNvSpPr txBox="1">
            <a:spLocks noChangeArrowheads="1"/>
          </p:cNvSpPr>
          <p:nvPr/>
        </p:nvSpPr>
        <p:spPr bwMode="auto">
          <a:xfrm flipH="1" flipV="1">
            <a:off x="2384425" y="4087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1" name="Text Box 1459"/>
          <p:cNvSpPr txBox="1">
            <a:spLocks noChangeArrowheads="1"/>
          </p:cNvSpPr>
          <p:nvPr/>
        </p:nvSpPr>
        <p:spPr bwMode="auto">
          <a:xfrm flipH="1" flipV="1">
            <a:off x="2117725" y="459898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2" name="Text Box 1460"/>
          <p:cNvSpPr txBox="1">
            <a:spLocks noChangeArrowheads="1"/>
          </p:cNvSpPr>
          <p:nvPr/>
        </p:nvSpPr>
        <p:spPr bwMode="auto">
          <a:xfrm flipH="1" flipV="1">
            <a:off x="2054225" y="479107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3" name="Text Box 1461"/>
          <p:cNvSpPr txBox="1">
            <a:spLocks noChangeArrowheads="1"/>
          </p:cNvSpPr>
          <p:nvPr/>
        </p:nvSpPr>
        <p:spPr bwMode="auto">
          <a:xfrm flipH="1" flipV="1">
            <a:off x="1008063" y="4684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4" name="Text Box 1462"/>
          <p:cNvSpPr txBox="1">
            <a:spLocks noChangeArrowheads="1"/>
          </p:cNvSpPr>
          <p:nvPr/>
        </p:nvSpPr>
        <p:spPr bwMode="auto">
          <a:xfrm flipH="1" flipV="1">
            <a:off x="433388" y="476408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5" name="Text Box 1463"/>
          <p:cNvSpPr txBox="1">
            <a:spLocks noChangeArrowheads="1"/>
          </p:cNvSpPr>
          <p:nvPr/>
        </p:nvSpPr>
        <p:spPr bwMode="auto">
          <a:xfrm flipH="1" flipV="1">
            <a:off x="1008063" y="40163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6" name="Text Box 1464"/>
          <p:cNvSpPr txBox="1">
            <a:spLocks noChangeArrowheads="1"/>
          </p:cNvSpPr>
          <p:nvPr/>
        </p:nvSpPr>
        <p:spPr bwMode="auto">
          <a:xfrm flipH="1" flipV="1">
            <a:off x="741363" y="452755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7" name="Text Box 1465"/>
          <p:cNvSpPr txBox="1">
            <a:spLocks noChangeArrowheads="1"/>
          </p:cNvSpPr>
          <p:nvPr/>
        </p:nvSpPr>
        <p:spPr bwMode="auto">
          <a:xfrm flipH="1" flipV="1">
            <a:off x="677863" y="471963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8" name="Text Box 1466"/>
          <p:cNvSpPr txBox="1">
            <a:spLocks noChangeArrowheads="1"/>
          </p:cNvSpPr>
          <p:nvPr/>
        </p:nvSpPr>
        <p:spPr bwMode="auto">
          <a:xfrm flipH="1" flipV="1">
            <a:off x="574675" y="43703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79" name="Text Box 1467"/>
          <p:cNvSpPr txBox="1">
            <a:spLocks noChangeArrowheads="1"/>
          </p:cNvSpPr>
          <p:nvPr/>
        </p:nvSpPr>
        <p:spPr bwMode="auto">
          <a:xfrm flipH="1" flipV="1">
            <a:off x="0" y="444976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0" name="Text Box 1468"/>
          <p:cNvSpPr txBox="1">
            <a:spLocks noChangeArrowheads="1"/>
          </p:cNvSpPr>
          <p:nvPr/>
        </p:nvSpPr>
        <p:spPr bwMode="auto">
          <a:xfrm flipH="1" flipV="1">
            <a:off x="574675" y="37020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1" name="Text Box 1469"/>
          <p:cNvSpPr txBox="1">
            <a:spLocks noChangeArrowheads="1"/>
          </p:cNvSpPr>
          <p:nvPr/>
        </p:nvSpPr>
        <p:spPr bwMode="auto">
          <a:xfrm flipH="1" flipV="1">
            <a:off x="307975" y="421322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2" name="Text Box 1470"/>
          <p:cNvSpPr txBox="1">
            <a:spLocks noChangeArrowheads="1"/>
          </p:cNvSpPr>
          <p:nvPr/>
        </p:nvSpPr>
        <p:spPr bwMode="auto">
          <a:xfrm flipH="1" flipV="1">
            <a:off x="244475" y="440531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3" name="Text Box 1471"/>
          <p:cNvSpPr txBox="1">
            <a:spLocks noChangeArrowheads="1"/>
          </p:cNvSpPr>
          <p:nvPr/>
        </p:nvSpPr>
        <p:spPr bwMode="auto">
          <a:xfrm flipH="1" flipV="1">
            <a:off x="574675" y="34718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4" name="Text Box 1472"/>
          <p:cNvSpPr txBox="1">
            <a:spLocks noChangeArrowheads="1"/>
          </p:cNvSpPr>
          <p:nvPr/>
        </p:nvSpPr>
        <p:spPr bwMode="auto">
          <a:xfrm flipH="1" flipV="1">
            <a:off x="0" y="355123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5" name="Text Box 1473"/>
          <p:cNvSpPr txBox="1">
            <a:spLocks noChangeArrowheads="1"/>
          </p:cNvSpPr>
          <p:nvPr/>
        </p:nvSpPr>
        <p:spPr bwMode="auto">
          <a:xfrm flipH="1" flipV="1">
            <a:off x="574675" y="2803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6" name="Text Box 1474"/>
          <p:cNvSpPr txBox="1">
            <a:spLocks noChangeArrowheads="1"/>
          </p:cNvSpPr>
          <p:nvPr/>
        </p:nvSpPr>
        <p:spPr bwMode="auto">
          <a:xfrm flipH="1" flipV="1">
            <a:off x="307975" y="33147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7" name="Text Box 1475"/>
          <p:cNvSpPr txBox="1">
            <a:spLocks noChangeArrowheads="1"/>
          </p:cNvSpPr>
          <p:nvPr/>
        </p:nvSpPr>
        <p:spPr bwMode="auto">
          <a:xfrm flipH="1" flipV="1">
            <a:off x="244475" y="350678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8" name="Text Box 1476"/>
          <p:cNvSpPr txBox="1">
            <a:spLocks noChangeArrowheads="1"/>
          </p:cNvSpPr>
          <p:nvPr/>
        </p:nvSpPr>
        <p:spPr bwMode="auto">
          <a:xfrm flipH="1" flipV="1">
            <a:off x="890588" y="3109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89" name="Text Box 1477"/>
          <p:cNvSpPr txBox="1">
            <a:spLocks noChangeArrowheads="1"/>
          </p:cNvSpPr>
          <p:nvPr/>
        </p:nvSpPr>
        <p:spPr bwMode="auto">
          <a:xfrm flipH="1" flipV="1">
            <a:off x="315913" y="318928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0" name="Text Box 1478"/>
          <p:cNvSpPr txBox="1">
            <a:spLocks noChangeArrowheads="1"/>
          </p:cNvSpPr>
          <p:nvPr/>
        </p:nvSpPr>
        <p:spPr bwMode="auto">
          <a:xfrm flipH="1" flipV="1">
            <a:off x="890588" y="24415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1" name="Text Box 1479"/>
          <p:cNvSpPr txBox="1">
            <a:spLocks noChangeArrowheads="1"/>
          </p:cNvSpPr>
          <p:nvPr/>
        </p:nvSpPr>
        <p:spPr bwMode="auto">
          <a:xfrm flipH="1" flipV="1">
            <a:off x="623888" y="2952750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2" name="Text Box 1480"/>
          <p:cNvSpPr txBox="1">
            <a:spLocks noChangeArrowheads="1"/>
          </p:cNvSpPr>
          <p:nvPr/>
        </p:nvSpPr>
        <p:spPr bwMode="auto">
          <a:xfrm flipH="1" flipV="1">
            <a:off x="560388" y="3144838"/>
            <a:ext cx="31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3" name="Text Box 1481"/>
          <p:cNvSpPr txBox="1">
            <a:spLocks noChangeArrowheads="1"/>
          </p:cNvSpPr>
          <p:nvPr/>
        </p:nvSpPr>
        <p:spPr bwMode="auto">
          <a:xfrm flipH="1" flipV="1">
            <a:off x="7010400" y="24558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4" name="Text Box 1482"/>
          <p:cNvSpPr txBox="1">
            <a:spLocks noChangeArrowheads="1"/>
          </p:cNvSpPr>
          <p:nvPr/>
        </p:nvSpPr>
        <p:spPr bwMode="auto">
          <a:xfrm flipH="1" flipV="1">
            <a:off x="6435725" y="253523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5" name="Text Box 1483"/>
          <p:cNvSpPr txBox="1">
            <a:spLocks noChangeArrowheads="1"/>
          </p:cNvSpPr>
          <p:nvPr/>
        </p:nvSpPr>
        <p:spPr bwMode="auto">
          <a:xfrm flipH="1" flipV="1">
            <a:off x="7010400" y="1787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6" name="Text Box 1484"/>
          <p:cNvSpPr txBox="1">
            <a:spLocks noChangeArrowheads="1"/>
          </p:cNvSpPr>
          <p:nvPr/>
        </p:nvSpPr>
        <p:spPr bwMode="auto">
          <a:xfrm flipH="1" flipV="1">
            <a:off x="6743700" y="22987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7" name="Text Box 1485"/>
          <p:cNvSpPr txBox="1">
            <a:spLocks noChangeArrowheads="1"/>
          </p:cNvSpPr>
          <p:nvPr/>
        </p:nvSpPr>
        <p:spPr bwMode="auto">
          <a:xfrm flipH="1" flipV="1">
            <a:off x="6680200" y="249078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8" name="Text Box 1486"/>
          <p:cNvSpPr txBox="1">
            <a:spLocks noChangeArrowheads="1"/>
          </p:cNvSpPr>
          <p:nvPr/>
        </p:nvSpPr>
        <p:spPr bwMode="auto">
          <a:xfrm flipH="1" flipV="1">
            <a:off x="8832850" y="25082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799" name="Text Box 1487"/>
          <p:cNvSpPr txBox="1">
            <a:spLocks noChangeArrowheads="1"/>
          </p:cNvSpPr>
          <p:nvPr/>
        </p:nvSpPr>
        <p:spPr bwMode="auto">
          <a:xfrm flipH="1" flipV="1">
            <a:off x="8258175" y="258762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0" name="Text Box 1488"/>
          <p:cNvSpPr txBox="1">
            <a:spLocks noChangeArrowheads="1"/>
          </p:cNvSpPr>
          <p:nvPr/>
        </p:nvSpPr>
        <p:spPr bwMode="auto">
          <a:xfrm flipH="1" flipV="1">
            <a:off x="8832850" y="1839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1" name="Text Box 1489"/>
          <p:cNvSpPr txBox="1">
            <a:spLocks noChangeArrowheads="1"/>
          </p:cNvSpPr>
          <p:nvPr/>
        </p:nvSpPr>
        <p:spPr bwMode="auto">
          <a:xfrm flipH="1" flipV="1">
            <a:off x="8566150" y="235108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2" name="Text Box 1490"/>
          <p:cNvSpPr txBox="1">
            <a:spLocks noChangeArrowheads="1"/>
          </p:cNvSpPr>
          <p:nvPr/>
        </p:nvSpPr>
        <p:spPr bwMode="auto">
          <a:xfrm flipH="1" flipV="1">
            <a:off x="8502650" y="254317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3" name="Text Box 1491"/>
          <p:cNvSpPr txBox="1">
            <a:spLocks noChangeArrowheads="1"/>
          </p:cNvSpPr>
          <p:nvPr/>
        </p:nvSpPr>
        <p:spPr bwMode="auto">
          <a:xfrm flipH="1" flipV="1">
            <a:off x="8832850" y="35845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4" name="Text Box 1492"/>
          <p:cNvSpPr txBox="1">
            <a:spLocks noChangeArrowheads="1"/>
          </p:cNvSpPr>
          <p:nvPr/>
        </p:nvSpPr>
        <p:spPr bwMode="auto">
          <a:xfrm flipH="1" flipV="1">
            <a:off x="8258175" y="366395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5" name="Text Box 1493"/>
          <p:cNvSpPr txBox="1">
            <a:spLocks noChangeArrowheads="1"/>
          </p:cNvSpPr>
          <p:nvPr/>
        </p:nvSpPr>
        <p:spPr bwMode="auto">
          <a:xfrm flipH="1" flipV="1">
            <a:off x="8832850" y="2916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6" name="Text Box 1494"/>
          <p:cNvSpPr txBox="1">
            <a:spLocks noChangeArrowheads="1"/>
          </p:cNvSpPr>
          <p:nvPr/>
        </p:nvSpPr>
        <p:spPr bwMode="auto">
          <a:xfrm flipH="1" flipV="1">
            <a:off x="8566150" y="342741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7" name="Text Box 1495"/>
          <p:cNvSpPr txBox="1">
            <a:spLocks noChangeArrowheads="1"/>
          </p:cNvSpPr>
          <p:nvPr/>
        </p:nvSpPr>
        <p:spPr bwMode="auto">
          <a:xfrm flipH="1" flipV="1">
            <a:off x="8502650" y="361950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8" name="Text Box 1496"/>
          <p:cNvSpPr txBox="1">
            <a:spLocks noChangeArrowheads="1"/>
          </p:cNvSpPr>
          <p:nvPr/>
        </p:nvSpPr>
        <p:spPr bwMode="auto">
          <a:xfrm flipH="1" flipV="1">
            <a:off x="8832850" y="4660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09" name="Text Box 1497"/>
          <p:cNvSpPr txBox="1">
            <a:spLocks noChangeArrowheads="1"/>
          </p:cNvSpPr>
          <p:nvPr/>
        </p:nvSpPr>
        <p:spPr bwMode="auto">
          <a:xfrm flipH="1" flipV="1">
            <a:off x="8258175" y="474027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10" name="Text Box 1498"/>
          <p:cNvSpPr txBox="1">
            <a:spLocks noChangeArrowheads="1"/>
          </p:cNvSpPr>
          <p:nvPr/>
        </p:nvSpPr>
        <p:spPr bwMode="auto">
          <a:xfrm flipH="1" flipV="1">
            <a:off x="8832850" y="3992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11" name="Text Box 1499"/>
          <p:cNvSpPr txBox="1">
            <a:spLocks noChangeArrowheads="1"/>
          </p:cNvSpPr>
          <p:nvPr/>
        </p:nvSpPr>
        <p:spPr bwMode="auto">
          <a:xfrm flipH="1" flipV="1">
            <a:off x="8566150" y="450373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12" name="Text Box 1500"/>
          <p:cNvSpPr txBox="1">
            <a:spLocks noChangeArrowheads="1"/>
          </p:cNvSpPr>
          <p:nvPr/>
        </p:nvSpPr>
        <p:spPr bwMode="auto">
          <a:xfrm flipH="1" flipV="1">
            <a:off x="8502650" y="469582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13" name="Text Box 1501"/>
          <p:cNvSpPr txBox="1">
            <a:spLocks noChangeArrowheads="1"/>
          </p:cNvSpPr>
          <p:nvPr/>
        </p:nvSpPr>
        <p:spPr bwMode="auto">
          <a:xfrm flipH="1" flipV="1">
            <a:off x="7150100" y="3689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14" name="Text Box 1502"/>
          <p:cNvSpPr txBox="1">
            <a:spLocks noChangeArrowheads="1"/>
          </p:cNvSpPr>
          <p:nvPr/>
        </p:nvSpPr>
        <p:spPr bwMode="auto">
          <a:xfrm flipH="1" flipV="1">
            <a:off x="6575425" y="376872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15" name="Text Box 1503"/>
          <p:cNvSpPr txBox="1">
            <a:spLocks noChangeArrowheads="1"/>
          </p:cNvSpPr>
          <p:nvPr/>
        </p:nvSpPr>
        <p:spPr bwMode="auto">
          <a:xfrm flipH="1" flipV="1">
            <a:off x="7150100" y="3021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16" name="Text Box 1504"/>
          <p:cNvSpPr txBox="1">
            <a:spLocks noChangeArrowheads="1"/>
          </p:cNvSpPr>
          <p:nvPr/>
        </p:nvSpPr>
        <p:spPr bwMode="auto">
          <a:xfrm flipH="1" flipV="1">
            <a:off x="6883400" y="3532188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4817" name="Text Box 1505"/>
          <p:cNvSpPr txBox="1">
            <a:spLocks noChangeArrowheads="1"/>
          </p:cNvSpPr>
          <p:nvPr/>
        </p:nvSpPr>
        <p:spPr bwMode="auto">
          <a:xfrm flipH="1" flipV="1">
            <a:off x="6819900" y="3724275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 Measurements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67238"/>
          </a:xfrm>
        </p:spPr>
        <p:txBody>
          <a:bodyPr/>
          <a:lstStyle/>
          <a:p>
            <a:r>
              <a:rPr lang="en-US" altLang="en-US" sz="2800"/>
              <a:t>The porous frit provides electrical contact between the solution and the electrolyte</a:t>
            </a:r>
          </a:p>
          <a:p>
            <a:pPr lvl="1"/>
            <a:r>
              <a:rPr lang="en-US" altLang="en-US" sz="2400"/>
              <a:t>Must be in contact with the sample solution</a:t>
            </a:r>
          </a:p>
          <a:p>
            <a:pPr lvl="1"/>
            <a:r>
              <a:rPr lang="en-US" altLang="en-US" sz="2400"/>
              <a:t>Probe won’t work well if frit is clogged (fouled)</a:t>
            </a:r>
          </a:p>
          <a:p>
            <a:r>
              <a:rPr lang="en-US" altLang="en-US" sz="2800"/>
              <a:t>The voltage measurement requires a very high __________ circuit (high resistance) because a pH probe can’t produce much current</a:t>
            </a:r>
          </a:p>
          <a:p>
            <a:r>
              <a:rPr lang="en-US" altLang="en-US" sz="2800"/>
              <a:t>Gentle stirring keeps the solution next to the glass bulb from being depleted of protons</a:t>
            </a:r>
          </a:p>
        </p:txBody>
      </p:sp>
      <p:sp>
        <p:nvSpPr>
          <p:cNvPr id="13317" name="AutoShape 1029"/>
          <p:cNvSpPr>
            <a:spLocks noChangeArrowheads="1"/>
          </p:cNvSpPr>
          <p:nvPr/>
        </p:nvSpPr>
        <p:spPr bwMode="auto">
          <a:xfrm>
            <a:off x="7820025" y="1022350"/>
            <a:ext cx="1149350" cy="1116013"/>
          </a:xfrm>
          <a:custGeom>
            <a:avLst/>
            <a:gdLst>
              <a:gd name="G0" fmla="+- 3229 0 0"/>
              <a:gd name="G1" fmla="+- 21600 0 3229"/>
              <a:gd name="G2" fmla="*/ 3229 1 2"/>
              <a:gd name="G3" fmla="+- 21600 0 G2"/>
              <a:gd name="G4" fmla="+/ 3229 21600 2"/>
              <a:gd name="G5" fmla="+/ G1 0 2"/>
              <a:gd name="G6" fmla="*/ 21600 21600 3229"/>
              <a:gd name="G7" fmla="*/ G6 1 2"/>
              <a:gd name="G8" fmla="+- 21600 0 G7"/>
              <a:gd name="G9" fmla="*/ 21600 1 2"/>
              <a:gd name="G10" fmla="+- 3229 0 G9"/>
              <a:gd name="G11" fmla="?: G10 G8 0"/>
              <a:gd name="G12" fmla="?: G10 G7 21600"/>
              <a:gd name="T0" fmla="*/ 19985 w 21600"/>
              <a:gd name="T1" fmla="*/ 10800 h 21600"/>
              <a:gd name="T2" fmla="*/ 10800 w 21600"/>
              <a:gd name="T3" fmla="*/ 21600 h 21600"/>
              <a:gd name="T4" fmla="*/ 1615 w 21600"/>
              <a:gd name="T5" fmla="*/ 10800 h 21600"/>
              <a:gd name="T6" fmla="*/ 10800 w 21600"/>
              <a:gd name="T7" fmla="*/ 0 h 21600"/>
              <a:gd name="T8" fmla="*/ 3415 w 21600"/>
              <a:gd name="T9" fmla="*/ 3415 h 21600"/>
              <a:gd name="T10" fmla="*/ 18185 w 21600"/>
              <a:gd name="T11" fmla="*/ 181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29" y="21600"/>
                </a:lnTo>
                <a:lnTo>
                  <a:pt x="1837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9" name="Oval 1031"/>
          <p:cNvSpPr>
            <a:spLocks noChangeArrowheads="1"/>
          </p:cNvSpPr>
          <p:nvPr/>
        </p:nvSpPr>
        <p:spPr bwMode="auto">
          <a:xfrm>
            <a:off x="8158163" y="1395413"/>
            <a:ext cx="404812" cy="4048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0" name="Rectangle 1032"/>
          <p:cNvSpPr>
            <a:spLocks noChangeArrowheads="1"/>
          </p:cNvSpPr>
          <p:nvPr/>
        </p:nvSpPr>
        <p:spPr bwMode="auto">
          <a:xfrm>
            <a:off x="8293100" y="211138"/>
            <a:ext cx="134938" cy="1250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Rectangle 1033"/>
          <p:cNvSpPr>
            <a:spLocks noChangeArrowheads="1"/>
          </p:cNvSpPr>
          <p:nvPr/>
        </p:nvSpPr>
        <p:spPr bwMode="auto">
          <a:xfrm>
            <a:off x="8191500" y="211138"/>
            <a:ext cx="101600" cy="12509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Rectangle 1034"/>
          <p:cNvSpPr>
            <a:spLocks noChangeArrowheads="1"/>
          </p:cNvSpPr>
          <p:nvPr/>
        </p:nvSpPr>
        <p:spPr bwMode="auto">
          <a:xfrm>
            <a:off x="8428038" y="211138"/>
            <a:ext cx="101600" cy="12509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3" name="Line 1035"/>
          <p:cNvSpPr>
            <a:spLocks noChangeShapeType="1"/>
          </p:cNvSpPr>
          <p:nvPr/>
        </p:nvSpPr>
        <p:spPr bwMode="auto">
          <a:xfrm flipV="1">
            <a:off x="8191500" y="211138"/>
            <a:ext cx="0" cy="12509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4" name="Line 1036"/>
          <p:cNvSpPr>
            <a:spLocks noChangeShapeType="1"/>
          </p:cNvSpPr>
          <p:nvPr/>
        </p:nvSpPr>
        <p:spPr bwMode="auto">
          <a:xfrm flipV="1">
            <a:off x="8529638" y="211138"/>
            <a:ext cx="0" cy="12509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5" name="Rectangle 1037" descr="25%"/>
          <p:cNvSpPr>
            <a:spLocks noChangeArrowheads="1"/>
          </p:cNvSpPr>
          <p:nvPr/>
        </p:nvSpPr>
        <p:spPr bwMode="auto">
          <a:xfrm>
            <a:off x="8496300" y="1433513"/>
            <a:ext cx="66675" cy="134937"/>
          </a:xfrm>
          <a:prstGeom prst="rect">
            <a:avLst/>
          </a:prstGeom>
          <a:pattFill prst="pct25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6" name="Text Box 1038"/>
          <p:cNvSpPr txBox="1">
            <a:spLocks noChangeArrowheads="1"/>
          </p:cNvSpPr>
          <p:nvPr/>
        </p:nvSpPr>
        <p:spPr bwMode="auto">
          <a:xfrm>
            <a:off x="8270875" y="893763"/>
            <a:ext cx="31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3327" name="Text Box 1039"/>
          <p:cNvSpPr txBox="1">
            <a:spLocks noChangeArrowheads="1"/>
          </p:cNvSpPr>
          <p:nvPr/>
        </p:nvSpPr>
        <p:spPr bwMode="auto">
          <a:xfrm>
            <a:off x="8266113" y="752475"/>
            <a:ext cx="312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+</a:t>
            </a:r>
          </a:p>
        </p:txBody>
      </p:sp>
      <p:sp>
        <p:nvSpPr>
          <p:cNvPr id="13405" name="Rectangle 1117"/>
          <p:cNvSpPr>
            <a:spLocks noChangeArrowheads="1"/>
          </p:cNvSpPr>
          <p:nvPr/>
        </p:nvSpPr>
        <p:spPr bwMode="auto">
          <a:xfrm>
            <a:off x="8462963" y="549275"/>
            <a:ext cx="33337" cy="5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06" name="Line 1118"/>
          <p:cNvSpPr>
            <a:spLocks noChangeShapeType="1"/>
          </p:cNvSpPr>
          <p:nvPr/>
        </p:nvSpPr>
        <p:spPr bwMode="auto">
          <a:xfrm flipV="1">
            <a:off x="8478838" y="76200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07" name="Rectangle 1119"/>
          <p:cNvSpPr>
            <a:spLocks noChangeArrowheads="1"/>
          </p:cNvSpPr>
          <p:nvPr/>
        </p:nvSpPr>
        <p:spPr bwMode="auto">
          <a:xfrm>
            <a:off x="8350250" y="617538"/>
            <a:ext cx="33338" cy="50641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08" name="Line 1120"/>
          <p:cNvSpPr>
            <a:spLocks noChangeShapeType="1"/>
          </p:cNvSpPr>
          <p:nvPr/>
        </p:nvSpPr>
        <p:spPr bwMode="auto">
          <a:xfrm flipV="1">
            <a:off x="8366125" y="144463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3412" name="AutoShape 1124"/>
          <p:cNvCxnSpPr>
            <a:cxnSpLocks noChangeShapeType="1"/>
            <a:stCxn id="13413" idx="0"/>
            <a:endCxn id="13325" idx="3"/>
          </p:cNvCxnSpPr>
          <p:nvPr/>
        </p:nvCxnSpPr>
        <p:spPr bwMode="auto">
          <a:xfrm rot="16200000">
            <a:off x="5390357" y="-1105694"/>
            <a:ext cx="565150" cy="5780087"/>
          </a:xfrm>
          <a:prstGeom prst="curvedConnector4">
            <a:avLst>
              <a:gd name="adj1" fmla="val 44102"/>
              <a:gd name="adj2" fmla="val 103954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13" name="Oval 1125"/>
          <p:cNvSpPr>
            <a:spLocks noChangeArrowheads="1"/>
          </p:cNvSpPr>
          <p:nvPr/>
        </p:nvSpPr>
        <p:spPr bwMode="auto">
          <a:xfrm>
            <a:off x="2730500" y="2066925"/>
            <a:ext cx="103188" cy="1031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14" name="Rectangle 1126"/>
          <p:cNvSpPr>
            <a:spLocks noChangeArrowheads="1"/>
          </p:cNvSpPr>
          <p:nvPr/>
        </p:nvSpPr>
        <p:spPr bwMode="auto">
          <a:xfrm>
            <a:off x="1177925" y="4227513"/>
            <a:ext cx="172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impedance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Difficult Measurements?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pH is difficult to measure in poorly buffered solutions</a:t>
            </a:r>
          </a:p>
          <a:p>
            <a:pPr lvl="1"/>
            <a:r>
              <a:rPr lang="en-US" altLang="en-US"/>
              <a:t>Distilled water</a:t>
            </a:r>
          </a:p>
          <a:p>
            <a:pPr lvl="1"/>
            <a:r>
              <a:rPr lang="en-US" altLang="en-US"/>
              <a:t>Rain</a:t>
            </a:r>
          </a:p>
          <a:p>
            <a:pPr lvl="1"/>
            <a:r>
              <a:rPr lang="en-US" altLang="en-US"/>
              <a:t>Between pKs of dilute buffers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Nernst Equation: Voltage = f(pH)</a:t>
            </a:r>
          </a:p>
        </p:txBody>
      </p:sp>
      <p:graphicFrame>
        <p:nvGraphicFramePr>
          <p:cNvPr id="5136" name="Object 1040"/>
          <p:cNvGraphicFramePr>
            <a:graphicFrameLocks noChangeAspect="1"/>
          </p:cNvGraphicFramePr>
          <p:nvPr/>
        </p:nvGraphicFramePr>
        <p:xfrm>
          <a:off x="4979988" y="4141788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4" imgW="241200" imgH="266400" progId="Equation.DSMT4">
                  <p:embed/>
                </p:oleObj>
              </mc:Choice>
              <mc:Fallback>
                <p:oleObj name="Equation" r:id="rId14" imgW="241200" imgH="266400" progId="Equation.DSMT4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141788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041"/>
          <p:cNvGraphicFramePr>
            <a:graphicFrameLocks noChangeAspect="1"/>
          </p:cNvGraphicFramePr>
          <p:nvPr/>
        </p:nvGraphicFramePr>
        <p:xfrm>
          <a:off x="4967288" y="3508375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6" imgW="266400" imgH="266400" progId="Equation.DSMT4">
                  <p:embed/>
                </p:oleObj>
              </mc:Choice>
              <mc:Fallback>
                <p:oleObj name="Equation" r:id="rId16" imgW="266400" imgH="266400" progId="Equation.DSMT4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3508375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043"/>
          <p:cNvSpPr txBox="1">
            <a:spLocks noChangeArrowheads="1"/>
          </p:cNvSpPr>
          <p:nvPr/>
        </p:nvSpPr>
        <p:spPr bwMode="auto">
          <a:xfrm>
            <a:off x="5562600" y="1955800"/>
            <a:ext cx="319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Reference (known) [H+]</a:t>
            </a:r>
          </a:p>
        </p:txBody>
      </p:sp>
      <p:sp>
        <p:nvSpPr>
          <p:cNvPr id="5140" name="Text Box 1044"/>
          <p:cNvSpPr txBox="1">
            <a:spLocks noChangeArrowheads="1"/>
          </p:cNvSpPr>
          <p:nvPr/>
        </p:nvSpPr>
        <p:spPr bwMode="auto">
          <a:xfrm>
            <a:off x="5562600" y="2700338"/>
            <a:ext cx="1741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Voltage at </a:t>
            </a:r>
          </a:p>
        </p:txBody>
      </p:sp>
      <p:sp>
        <p:nvSpPr>
          <p:cNvPr id="5142" name="Text Box 1046"/>
          <p:cNvSpPr txBox="1">
            <a:spLocks noChangeArrowheads="1"/>
          </p:cNvSpPr>
          <p:nvPr/>
        </p:nvSpPr>
        <p:spPr bwMode="auto">
          <a:xfrm>
            <a:off x="5562600" y="3390900"/>
            <a:ext cx="260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Faraday constant</a:t>
            </a:r>
          </a:p>
        </p:txBody>
      </p:sp>
      <p:sp>
        <p:nvSpPr>
          <p:cNvPr id="5143" name="Text Box 1047"/>
          <p:cNvSpPr txBox="1">
            <a:spLocks noChangeArrowheads="1"/>
          </p:cNvSpPr>
          <p:nvPr/>
        </p:nvSpPr>
        <p:spPr bwMode="auto">
          <a:xfrm>
            <a:off x="5562600" y="3992563"/>
            <a:ext cx="2008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Gas constant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2" y="1974203"/>
            <a:ext cx="3301445" cy="726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3" y="1955800"/>
            <a:ext cx="746254" cy="545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163" y="2687365"/>
            <a:ext cx="746254" cy="545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3" y="3157887"/>
            <a:ext cx="4117203" cy="726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9" y="4144654"/>
            <a:ext cx="4102571" cy="413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4" y="5883986"/>
            <a:ext cx="3080129" cy="5542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92" y="5074532"/>
            <a:ext cx="2059516" cy="3712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85" y="5676194"/>
            <a:ext cx="2514951" cy="3749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12" y="6277856"/>
            <a:ext cx="1938799" cy="21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8" y="2834603"/>
            <a:ext cx="338375" cy="2505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Nernst Equation</a:t>
            </a:r>
          </a:p>
        </p:txBody>
      </p:sp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344488" y="2824163"/>
          <a:ext cx="5380037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9" y="1906338"/>
            <a:ext cx="3080129" cy="554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71" y="1915484"/>
            <a:ext cx="4108058" cy="545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44" y="3317958"/>
            <a:ext cx="2059516" cy="371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98" y="4359194"/>
            <a:ext cx="2514951" cy="374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73" y="5610655"/>
            <a:ext cx="1938799" cy="214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 animBg="0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Slope vs. Temperature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638175" y="5926138"/>
            <a:ext cx="7772400" cy="931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Temperature compensation is important when temperature changes between samples!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25575" y="2024063"/>
          <a:ext cx="6413500" cy="3919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71" y="1973263"/>
            <a:ext cx="3374607" cy="3036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 Calibration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It would be possible to make a pH measurement without any calibration </a:t>
            </a:r>
          </a:p>
          <a:p>
            <a:pPr lvl="1"/>
            <a:r>
              <a:rPr lang="en-US" altLang="en-US" sz="2400"/>
              <a:t>Based on theoretical values</a:t>
            </a:r>
          </a:p>
          <a:p>
            <a:pPr lvl="1"/>
            <a:r>
              <a:rPr lang="en-US" altLang="en-US" sz="2400"/>
              <a:t>This is how the software recognizes buffers!</a:t>
            </a:r>
          </a:p>
          <a:p>
            <a:r>
              <a:rPr lang="en-US" altLang="en-US" sz="2800"/>
              <a:t>Calibration accounts for non-ideal probe behavior (fouling) as well as electronic measurement errors</a:t>
            </a:r>
          </a:p>
          <a:p>
            <a:r>
              <a:rPr lang="en-US" altLang="en-US" sz="2800"/>
              <a:t>It is important that buffers be used covering the range of pH measurements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7916"/>
  <p:tag name="ORIGINALWIDTH" val="1353.939"/>
  <p:tag name="LATEXADDIN" val="\documentclass{article}&#10;\usepackage{amsmath}&#10;\pagestyle{empty}&#10;\begin{document}&#10;&#10;$E = {E^0} + \frac{{RT}}{{nF}}\ln \left( {\frac{{\left[ {{H^ + }} \right]}}{{\left[ {{H^{{ + ^0}}}} \right]}}} \right) $&#10;&#10;&#10;\end{document}"/>
  <p:tag name="IGUANATEXSIZE" val="24"/>
  <p:tag name="IGUANATEXCURSOR" val="1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643"/>
  <p:tag name="ORIGINALWIDTH" val="138.7694"/>
  <p:tag name="LATEXADDIN" val="\documentclass{article}&#10;\usepackage{amsmath}&#10;\pagestyle{empty}&#10;\begin{document}&#10;&#10;${E^0}$&#10;&#10;&#10;\end{document}"/>
  <p:tag name="IGUANATEXSIZE" val="24"/>
  <p:tag name="IGUANATEXCURSOR" val="8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.2817"/>
  <p:tag name="ORIGINALWIDTH" val="1263.176"/>
  <p:tag name="LATEXADDIN" val="\documentclass{article}&#10;\usepackage{amsmath}&#10;\pagestyle{empty}&#10;\begin{document}&#10;&#10;$pH = p{H^0} - \frac{{\left( {E - {E^0}} \right)nF}}{{RT\ln (10)}}$&#10;&#10;&#10;\end{document}"/>
  <p:tag name="IGUANATEXSIZE" val="24"/>
  <p:tag name="IGUANATEXCURSOR" val="14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1684.735"/>
  <p:tag name="LATEXADDIN" val="\documentclass{article}&#10;\usepackage{amsmath}&#10;\pagestyle{empty}&#10;\begin{document}&#10;&#10;$pH = p{H^0} + \left( {\frac{{{E^0}}}{{{T^0}}} - \frac{E}{T}} \right)\frac{{nF}}{{R\ln (10)}} $&#10;&#10;&#10;\end{document}"/>
  <p:tag name="IGUANATEXSIZE" val="24"/>
  <p:tag name="IGUANATEXCURSOR" val="17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713"/>
  <p:tag name="ORIGINALWIDTH" val="844.6179"/>
  <p:tag name="LATEXADDIN" val="\documentclass{article}&#10;\usepackage{amsmath}&#10;\pagestyle{empty}&#10;\begin{document}&#10;&#10;$R = 8.314\frac{J}{{mol \cdot K}}$&#10;&#10;&#10;\end{document}"/>
  <p:tag name="IGUANATEXSIZE" val="24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715"/>
  <p:tag name="ORIGINALWIDTH" val="1031.394"/>
  <p:tag name="LATEXADDIN" val="\documentclass{article}&#10;\usepackage{amsmath}&#10;\pagestyle{empty}&#10;\begin{document}&#10;&#10;$F = 96500\frac{{Coulombs}}{{mol\quad {e^ - }}} $&#10;&#10;&#10;\end{document}"/>
  <p:tag name="IGUANATEXSIZE" val="24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795.111"/>
  <p:tag name="LATEXADDIN" val="\documentclass{article}&#10;\usepackage{amsmath}&#10;\pagestyle{empty}&#10;\begin{document}&#10;&#10;$ n = 1\;mol\quad {e^ - }$&#10;&#10;&#10;\end{document}"/>
  <p:tag name="IGUANATEXSIZE" val="24"/>
  <p:tag name="IGUANATEXCURSOR" val="10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383.943"/>
  <p:tag name="LATEXADDIN" val="\documentclass{article}&#10;\usepackage{amsmath}&#10;\pagestyle{empty}&#10;\begin{document}&#10;&#10;$E =  - 0.000198T\left[ {pH - 7} \right] $&#10;&#10;&#10;\end{document}"/>
  <p:tag name="IGUANATEXSIZE" val="24"/>
  <p:tag name="IGUANATEXCURSOR" val="12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1684.735"/>
  <p:tag name="LATEXADDIN" val="\documentclass{article}&#10;\usepackage{amsmath}&#10;\pagestyle{empty}&#10;\begin{document}&#10;&#10;$pH = p{H^0} + \left( {\frac{{{E^0}}}{{{T^0}}} - \frac{E}{T}} \right)\frac{{nF}}{{R\ln (10)}} $&#10;&#10;&#10;\end{document}"/>
  <p:tag name="IGUANATEXSIZE" val="24"/>
  <p:tag name="IGUANATEXCURSOR" val="17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306.0427"/>
  <p:tag name="LATEXADDIN" val="\documentclass{article}&#10;\usepackage{amsmath}&#10;\pagestyle{empty}&#10;\begin{document}&#10;&#10;$ \left[ {{H^{{ + ^0}}}} \right]$&#10;&#10;&#10;\end{document}"/>
  <p:tag name="IGUANATEXSIZE" val="24"/>
  <p:tag name="IGUANATEXCURSOR" val="11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306.0427"/>
  <p:tag name="LATEXADDIN" val="\documentclass{article}&#10;\usepackage{amsmath}&#10;\pagestyle{empty}&#10;\begin{document}&#10;&#10;$\left[ {{H^{{ + ^0}}}} \right] $&#10;&#10;&#10;\end{document}"/>
  <p:tag name="IGUANATEXSIZE" val="24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7916"/>
  <p:tag name="ORIGINALWIDTH" val="1688.486"/>
  <p:tag name="LATEXADDIN" val="\documentclass{article}&#10;\usepackage{amsmath}&#10;\pagestyle{empty}&#10;\begin{document}&#10;&#10;$E = {E^0} + \frac{{RT\ln (10)}}{{nF}}\log \left( {\frac{{\left[ {{H^ + }} \right]}}{{\left[ {{H^{{ + ^0}}}} \right]}}} \right)$&#10;&#10;&#10;\end{document}"/>
  <p:tag name="IGUANATEXSIZE" val="24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5236"/>
  <p:tag name="ORIGINALWIDTH" val="1682.485"/>
  <p:tag name="LATEXADDIN" val="\documentclass{article}&#10;\usepackage{amsmath}&#10;\pagestyle{empty}&#10;\begin{document}&#10;&#10;$E = {E^0} + \frac{{RT\ln (10)}}{{nF}}\left[ {p{H^0} - pH} \right]$&#10;&#10;&#10;\end{document}"/>
  <p:tag name="IGUANATEXSIZE" val="24"/>
  <p:tag name="IGUANATEXCURSOR" val="14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.2817"/>
  <p:tag name="ORIGINALWIDTH" val="1263.176"/>
  <p:tag name="LATEXADDIN" val="\documentclass{article}&#10;\usepackage{amsmath}&#10;\pagestyle{empty}&#10;\begin{document}&#10;&#10;$pH = p{H^0} - \frac{{\left( {E - {E^0}} \right)nF}}{{RT\ln (10)}}$&#10;&#10;&#10;\end{document}"/>
  <p:tag name="IGUANATEXSIZE" val="24"/>
  <p:tag name="IGUANATEXCURSOR" val="14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713"/>
  <p:tag name="ORIGINALWIDTH" val="844.6179"/>
  <p:tag name="LATEXADDIN" val="\documentclass{article}&#10;\usepackage{amsmath}&#10;\pagestyle{empty}&#10;\begin{document}&#10;&#10;$R = 8.314\frac{J}{{mol \cdot K}}$&#10;&#10;&#10;\end{document}"/>
  <p:tag name="IGUANATEXSIZE" val="24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715"/>
  <p:tag name="ORIGINALWIDTH" val="1031.394"/>
  <p:tag name="LATEXADDIN" val="\documentclass{article}&#10;\usepackage{amsmath}&#10;\pagestyle{empty}&#10;\begin{document}&#10;&#10;$F = 96500\frac{{Coulombs}}{{mol\quad {e^ - }}} $&#10;&#10;&#10;\end{document}"/>
  <p:tag name="IGUANATEXSIZE" val="24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795.111"/>
  <p:tag name="LATEXADDIN" val="\documentclass{article}&#10;\usepackage{amsmath}&#10;\pagestyle{empty}&#10;\begin{document}&#10;&#10;$ n = 1\;mol\quad {e^ - }$&#10;&#10;&#10;\end{document}"/>
  <p:tag name="IGUANATEXSIZE" val="24"/>
  <p:tag name="IGUANATEXCURSOR" val="10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5333</TotalTime>
  <Words>652</Words>
  <Application>Microsoft Office PowerPoint</Application>
  <PresentationFormat>On-screen Show (4:3)</PresentationFormat>
  <Paragraphs>384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Candara</vt:lpstr>
      <vt:lpstr>Arial</vt:lpstr>
      <vt:lpstr>Wingdings</vt:lpstr>
      <vt:lpstr>Monotype Sorts</vt:lpstr>
      <vt:lpstr>MT Extra</vt:lpstr>
      <vt:lpstr>Times New Roman</vt:lpstr>
      <vt:lpstr>Lecture 4540 2016</vt:lpstr>
      <vt:lpstr>Equation</vt:lpstr>
      <vt:lpstr>pH measurements</vt:lpstr>
      <vt:lpstr>pH probe</vt:lpstr>
      <vt:lpstr>Glass membrane (Insulator)</vt:lpstr>
      <vt:lpstr>pH Measurements</vt:lpstr>
      <vt:lpstr>Difficult Measurements? </vt:lpstr>
      <vt:lpstr>Nernst Equation: Voltage = f(pH)</vt:lpstr>
      <vt:lpstr>Nernst Equation</vt:lpstr>
      <vt:lpstr>Slope vs. Temperature</vt:lpstr>
      <vt:lpstr>pH Calibration</vt:lpstr>
      <vt:lpstr>The Challenge</vt:lpstr>
      <vt:lpstr>Multiple Point Calibrations w/ Temperature Compensation</vt:lpstr>
    </vt:vector>
  </TitlesOfParts>
  <Company>Cornell 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 measurements</dc:title>
  <dc:creator>Monroe Weber-Shirk</dc:creator>
  <cp:lastModifiedBy>Monroe Weber-Shirk</cp:lastModifiedBy>
  <cp:revision>40</cp:revision>
  <dcterms:created xsi:type="dcterms:W3CDTF">1999-10-25T14:23:59Z</dcterms:created>
  <dcterms:modified xsi:type="dcterms:W3CDTF">2017-12-21T21:45:06Z</dcterms:modified>
</cp:coreProperties>
</file>