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crIIpZwWY08jSq2ZdfkTlZ1FQ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International Business Machines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Las </a:t>
            </a:r>
            <a:r>
              <a:rPr b="1" lang="es-ES"/>
              <a:t>máquinas tabuladoras</a:t>
            </a:r>
            <a:r>
              <a:rPr lang="es-ES"/>
              <a:t> fueron dispositivos electromecánicos utilizados a finales del siglo XIX y principios del XX para </a:t>
            </a:r>
            <a:r>
              <a:rPr b="1" lang="es-ES"/>
              <a:t>procesar grandes volúmenes de datos</a:t>
            </a:r>
            <a:r>
              <a:rPr lang="es-ES"/>
              <a:t> mediante </a:t>
            </a:r>
            <a:r>
              <a:rPr b="1" lang="es-ES"/>
              <a:t>tarjetas perforadas</a:t>
            </a:r>
            <a:r>
              <a:rPr lang="es-ES"/>
              <a:t>.</a:t>
            </a:r>
            <a:endParaRPr/>
          </a:p>
        </p:txBody>
      </p:sp>
      <p:sp>
        <p:nvSpPr>
          <p:cNvPr id="121" name="Google Shape;12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/>
              <a:t>El </a:t>
            </a:r>
            <a:r>
              <a:rPr b="1" lang="es-ES"/>
              <a:t>IBM System/360</a:t>
            </a:r>
            <a:r>
              <a:rPr lang="es-ES"/>
              <a:t> fue una </a:t>
            </a:r>
            <a:r>
              <a:rPr b="1" lang="es-ES"/>
              <a:t>familia de computadoras mainframe</a:t>
            </a:r>
            <a:r>
              <a:rPr lang="es-ES"/>
              <a:t> lanzada en </a:t>
            </a:r>
            <a:r>
              <a:rPr b="1" lang="es-ES"/>
              <a:t>1964</a:t>
            </a:r>
            <a:r>
              <a:rPr lang="es-ES"/>
              <a:t> por IBM. Fue revolucionaria porque introdujo el concepto de </a:t>
            </a:r>
            <a:r>
              <a:rPr b="1" lang="es-ES"/>
              <a:t>arquitectura compatible</a:t>
            </a:r>
            <a:r>
              <a:rPr lang="es-ES"/>
              <a:t>, permitiendo que diferentes modelos de la serie utilizaran el mismo software y periféricos, algo inédito en la época.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Un </a:t>
            </a:r>
            <a:r>
              <a:rPr b="1" lang="es-ES"/>
              <a:t>mainframe</a:t>
            </a:r>
            <a:r>
              <a:rPr lang="es-ES"/>
              <a:t> es un tipo de computadora de alta capacidad, diseñada para procesar grandes volúmenes de datos y ejecutar múltiples tareas simultáneamente con un alto nivel de seguridad, confiabilidad y velocidad.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s-ES"/>
              <a:t>Jeopardy!</a:t>
            </a:r>
            <a:r>
              <a:rPr lang="es-ES"/>
              <a:t> es un popular concurso de televisión estadounidense que se ha transmitido desde </a:t>
            </a:r>
            <a:r>
              <a:rPr b="1" lang="es-ES"/>
              <a:t>1964</a:t>
            </a:r>
            <a:r>
              <a:rPr lang="es-ES"/>
              <a:t>. Se distingue de otros programas de preguntas y respuestas porque los concursantes reciben una </a:t>
            </a:r>
            <a:r>
              <a:rPr b="1" lang="es-ES"/>
              <a:t>respuesta</a:t>
            </a:r>
            <a:r>
              <a:rPr lang="es-ES"/>
              <a:t> y deben formular la </a:t>
            </a:r>
            <a:r>
              <a:rPr b="1" lang="es-ES"/>
              <a:t>pregunta correcta</a:t>
            </a:r>
            <a:r>
              <a:rPr lang="es-ES"/>
              <a:t>.</a:t>
            </a:r>
            <a:endParaRPr/>
          </a:p>
        </p:txBody>
      </p:sp>
      <p:sp>
        <p:nvSpPr>
          <p:cNvPr id="149" name="Google Shape;14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La </a:t>
            </a:r>
            <a:r>
              <a:rPr b="1" lang="es-ES"/>
              <a:t>nube híbrida</a:t>
            </a:r>
            <a:r>
              <a:rPr lang="es-ES"/>
              <a:t> es un modelo de computación en la nube que combina </a:t>
            </a:r>
            <a:r>
              <a:rPr b="1" lang="es-ES"/>
              <a:t>infraestructura de nube pública y privada</a:t>
            </a:r>
            <a:r>
              <a:rPr lang="es-ES"/>
              <a:t> con la capacidad de compartir datos y aplicaciones entre ellas. Esto permite a las empresas aprovechar lo mejor de ambos mundos: </a:t>
            </a:r>
            <a:r>
              <a:rPr b="1" lang="es-ES"/>
              <a:t>la escalabilidad de la nube pública</a:t>
            </a:r>
            <a:r>
              <a:rPr lang="es-ES"/>
              <a:t> y </a:t>
            </a:r>
            <a:r>
              <a:rPr b="1" lang="es-ES"/>
              <a:t>el control y seguridad de la nube privada</a:t>
            </a:r>
            <a:r>
              <a:rPr lang="es-ES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IBM Quantum</a:t>
            </a:r>
            <a:r>
              <a:rPr lang="es-ES"/>
              <a:t> es la plataforma de </a:t>
            </a:r>
            <a:r>
              <a:rPr b="1" lang="es-ES"/>
              <a:t>computación cuántica en la nube</a:t>
            </a:r>
            <a:r>
              <a:rPr lang="es-ES"/>
              <a:t> de IBM. Su objetivo es desarrollar y democratizar el acceso a </a:t>
            </a:r>
            <a:r>
              <a:rPr b="1" lang="es-ES"/>
              <a:t>computadoras cuánticas</a:t>
            </a:r>
            <a:r>
              <a:rPr lang="es-ES"/>
              <a:t>, permitiendo a empresas, científicos y desarrolladores explorar esta tecnología avanzada.</a:t>
            </a:r>
            <a:endParaRPr/>
          </a:p>
        </p:txBody>
      </p:sp>
      <p:sp>
        <p:nvSpPr>
          <p:cNvPr id="163" name="Google Shape;16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s-ES"/>
              <a:t>Los </a:t>
            </a:r>
            <a:r>
              <a:rPr b="1" lang="es-ES"/>
              <a:t>qubits</a:t>
            </a:r>
            <a:r>
              <a:rPr lang="es-ES"/>
              <a:t> (bits cuánticos) son la unidad fundamental de información en una </a:t>
            </a:r>
            <a:r>
              <a:rPr b="1" lang="es-ES"/>
              <a:t>computadora cuántica</a:t>
            </a:r>
            <a:r>
              <a:rPr lang="es-ES"/>
              <a:t>. A diferencia de los </a:t>
            </a:r>
            <a:r>
              <a:rPr b="1" lang="es-ES"/>
              <a:t>bits clásicos</a:t>
            </a:r>
            <a:r>
              <a:rPr lang="es-ES"/>
              <a:t> (que solo pueden ser </a:t>
            </a:r>
            <a:r>
              <a:rPr b="1" lang="es-ES"/>
              <a:t>0 o 1</a:t>
            </a:r>
            <a:r>
              <a:rPr lang="es-ES"/>
              <a:t>), los qubits pueden existir en </a:t>
            </a:r>
            <a:r>
              <a:rPr b="1" lang="es-ES"/>
              <a:t>múltiples estados al mismo tiempo</a:t>
            </a:r>
            <a:r>
              <a:rPr lang="es-ES"/>
              <a:t> gracias a las propiedades de la mecánica cuántica.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Los </a:t>
            </a:r>
            <a:r>
              <a:rPr b="1" lang="es-ES"/>
              <a:t>qubits</a:t>
            </a:r>
            <a:r>
              <a:rPr lang="es-ES"/>
              <a:t> permiten realizar cálculos en </a:t>
            </a:r>
            <a:r>
              <a:rPr b="1" lang="es-ES"/>
              <a:t>paralelo</a:t>
            </a:r>
            <a:r>
              <a:rPr lang="es-ES"/>
              <a:t>, gracias a fenómenos como la </a:t>
            </a:r>
            <a:r>
              <a:rPr b="1" lang="es-ES"/>
              <a:t>superposición</a:t>
            </a:r>
            <a:r>
              <a:rPr lang="es-ES"/>
              <a:t> y el </a:t>
            </a:r>
            <a:r>
              <a:rPr b="1" lang="es-ES"/>
              <a:t>entrelazamiento</a:t>
            </a:r>
            <a:r>
              <a:rPr lang="es-ES"/>
              <a:t>.</a:t>
            </a:r>
            <a:br>
              <a:rPr lang="es-ES"/>
            </a:br>
            <a:r>
              <a:rPr lang="es-ES"/>
              <a:t>🔹 </a:t>
            </a:r>
            <a:r>
              <a:rPr b="1" lang="es-ES"/>
              <a:t>Más qubits → Mayor capacidad de procesamiento</a:t>
            </a:r>
            <a:r>
              <a:rPr lang="es-ES"/>
              <a:t>.</a:t>
            </a:r>
            <a:endParaRPr/>
          </a:p>
        </p:txBody>
      </p:sp>
      <p:sp>
        <p:nvSpPr>
          <p:cNvPr id="177" name="Google Shape;17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1" lang="es-ES"/>
              <a:t>IBM Watson AI</a:t>
            </a:r>
            <a:r>
              <a:rPr lang="es-ES"/>
              <a:t> es una plataforma de </a:t>
            </a:r>
            <a:r>
              <a:rPr b="1" lang="es-ES"/>
              <a:t>inteligencia artificial (IA)</a:t>
            </a:r>
            <a:r>
              <a:rPr lang="es-ES"/>
              <a:t> diseñada para ayudar a empresas y organizaciones a </a:t>
            </a:r>
            <a:r>
              <a:rPr b="1" lang="es-ES"/>
              <a:t>analizar datos, automatizar procesos y mejorar la toma de decisiones</a:t>
            </a:r>
            <a:r>
              <a:rPr lang="es-ES"/>
              <a:t>. Su propósito principal es </a:t>
            </a:r>
            <a:r>
              <a:rPr b="1" lang="es-ES"/>
              <a:t>hacer que la IA sea accesible y útil</a:t>
            </a:r>
            <a:r>
              <a:rPr lang="es-ES"/>
              <a:t> en múltiples industrias, permitiendo que las empresas aprovechen el poder del aprendizaje automático y el procesamiento del lenguaje natural.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/>
              <a:t>Red Hat OpenShift</a:t>
            </a:r>
            <a:r>
              <a:rPr lang="es-ES"/>
              <a:t> es una </a:t>
            </a:r>
            <a:r>
              <a:rPr b="1" lang="es-ES"/>
              <a:t>plataforma de orquestación de contenedores basada en Kubernetes</a:t>
            </a:r>
            <a:r>
              <a:rPr lang="es-ES"/>
              <a:t> que permite a las empresas desarrollar, implementar y administrar aplicaciones en la nube de manera más eficiente y escalable.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Los </a:t>
            </a:r>
            <a:r>
              <a:rPr b="1" lang="es-ES"/>
              <a:t>contenedores</a:t>
            </a:r>
            <a:r>
              <a:rPr lang="es-ES"/>
              <a:t> son una tecnología que permite empaquetar una aplicación junto con todas sus dependencias (código, bibliotecas, configuraciones) en un entorno </a:t>
            </a:r>
            <a:r>
              <a:rPr b="1" lang="es-ES"/>
              <a:t>aislado y portátil</a:t>
            </a:r>
            <a:r>
              <a:rPr lang="es-ES"/>
              <a:t>. Esto garantiza que la aplicación funcione de la misma manera en cualquier sistema, ya sea en un servidor local, en la nube o en diferentes entornos de desarrollo.</a:t>
            </a:r>
            <a:endParaRPr/>
          </a:p>
        </p:txBody>
      </p:sp>
      <p:sp>
        <p:nvSpPr>
          <p:cNvPr id="203" name="Google Shape;20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4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 flipH="1" rot="10800000">
            <a:off x="441959" y="-3"/>
            <a:ext cx="11772269" cy="6868074"/>
          </a:xfrm>
          <a:prstGeom prst="rect">
            <a:avLst/>
          </a:prstGeom>
          <a:gradFill>
            <a:gsLst>
              <a:gs pos="0">
                <a:srgbClr val="1F3864">
                  <a:alpha val="82745"/>
                </a:srgbClr>
              </a:gs>
              <a:gs pos="21000">
                <a:srgbClr val="1F3864">
                  <a:alpha val="82745"/>
                </a:srgbClr>
              </a:gs>
              <a:gs pos="100000">
                <a:srgbClr val="4472C4">
                  <a:alpha val="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99000">
                <a:srgbClr val="000000">
                  <a:alpha val="40784"/>
                </a:srgbClr>
              </a:gs>
              <a:gs pos="100000">
                <a:srgbClr val="000000">
                  <a:alpha val="40784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3000">
                <a:srgbClr val="2F5496">
                  <a:alpha val="0"/>
                </a:srgbClr>
              </a:gs>
              <a:gs pos="100000">
                <a:srgbClr val="000000">
                  <a:alpha val="72941"/>
                </a:srgbClr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 flipH="1" rot="5400000">
            <a:off x="4484334" y="-861824"/>
            <a:ext cx="6861931" cy="8597859"/>
          </a:xfrm>
          <a:prstGeom prst="rect">
            <a:avLst/>
          </a:prstGeom>
          <a:gradFill>
            <a:gsLst>
              <a:gs pos="0">
                <a:srgbClr val="2F5496">
                  <a:alpha val="0"/>
                </a:srgbClr>
              </a:gs>
              <a:gs pos="3000">
                <a:srgbClr val="2F5496">
                  <a:alpha val="0"/>
                </a:srgbClr>
              </a:gs>
              <a:gs pos="100000">
                <a:srgbClr val="000000">
                  <a:alpha val="26666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rgbClr val="4472C4">
                  <a:alpha val="25882"/>
                </a:srgbClr>
              </a:gs>
              <a:gs pos="85000">
                <a:srgbClr val="8DA9DB">
                  <a:alpha val="0"/>
                </a:srgbClr>
              </a:gs>
              <a:gs pos="100000">
                <a:srgbClr val="8DA9DB">
                  <a:alpha val="0"/>
                </a:srgbClr>
              </a:gs>
            </a:gsLst>
            <a:lin ang="14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/>
          <p:nvPr>
            <p:ph type="ctrTitle"/>
          </p:nvPr>
        </p:nvSpPr>
        <p:spPr>
          <a:xfrm>
            <a:off x="4135271" y="2142825"/>
            <a:ext cx="6714699" cy="15489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s-ES" sz="4800">
                <a:solidFill>
                  <a:srgbClr val="FFFFFF"/>
                </a:solidFill>
              </a:rPr>
              <a:t>IBM - Historia, innovaciones y futuro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96" name="Google Shape;96;p1"/>
          <p:cNvSpPr/>
          <p:nvPr/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rgbClr val="2F5496">
                  <a:alpha val="49803"/>
                </a:srgbClr>
              </a:gs>
              <a:gs pos="99000">
                <a:srgbClr val="000000">
                  <a:alpha val="33725"/>
                </a:srgbClr>
              </a:gs>
              <a:gs pos="100000">
                <a:srgbClr val="000000">
                  <a:alpha val="33725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9266839" y="6393977"/>
            <a:ext cx="2552125" cy="429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rPr lang="es-ES">
                <a:solidFill>
                  <a:srgbClr val="FFFFFF"/>
                </a:solidFill>
              </a:rPr>
              <a:t>Daniel Rincón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4151189" y="3966951"/>
            <a:ext cx="7055893" cy="429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0" i="0" lang="es-E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 vistazo a la evolución de IBM y su impacto en la tecnología</a:t>
            </a:r>
            <a:endParaRPr b="0"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o&#10;&#10;El contenido generado por IA puede ser incorrecto." id="99" name="Google Shape;9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689828"/>
            <a:ext cx="3608175" cy="1571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0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0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0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ES" sz="4000">
                <a:solidFill>
                  <a:srgbClr val="FFFFFF"/>
                </a:solidFill>
              </a:rPr>
              <a:t>Conclusión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23" name="Google Shape;223;p10"/>
          <p:cNvSpPr txBox="1"/>
          <p:nvPr>
            <p:ph idx="1" type="body"/>
          </p:nvPr>
        </p:nvSpPr>
        <p:spPr>
          <a:xfrm>
            <a:off x="1457558" y="1891970"/>
            <a:ext cx="9724031" cy="13698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/>
              <a:t>IBM ha sido un pilar de la tecnología durante más de 100 años.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/>
              <a:t>Su impacto en la computación, inteligencia artificial y seguridad ha sido fundamental.</a:t>
            </a:r>
            <a:endParaRPr sz="3200"/>
          </a:p>
        </p:txBody>
      </p:sp>
      <p:pic>
        <p:nvPicPr>
          <p:cNvPr descr="Imagen que contiene hombre, pelota, calle, jugando&#10;&#10;El contenido generado por IA puede ser incorrecto." id="224" name="Google Shape;22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2119" y="3774455"/>
            <a:ext cx="4333752" cy="226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persona, sostener, frente, mano&#10;&#10;El contenido generado por IA puede ser incorrecto." id="225" name="Google Shape;22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1121" y="3790835"/>
            <a:ext cx="3628414" cy="2270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2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2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2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ES" sz="4000">
                <a:solidFill>
                  <a:srgbClr val="FFFFFF"/>
                </a:solidFill>
              </a:rPr>
              <a:t>Introducción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595950" y="1891970"/>
            <a:ext cx="11000096" cy="24006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400"/>
              <a:t>IBM es una de las empresas tecnológicas más influyentes de la historia.</a:t>
            </a:r>
            <a:endParaRPr sz="14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/>
              <a:t>Desde su fundación en 1911, ha liderado avances en computación, inteligencia artificial y nube.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/>
              <a:t>Su evolución la ha llevado de fabricar hardware a enfocarse en soluciones empresariales avanzadas.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/>
              <a:t>Exploraremos su historia, innovaciones clave, productos actuales y planes futuros.</a:t>
            </a:r>
            <a:endParaRPr sz="3200"/>
          </a:p>
        </p:txBody>
      </p:sp>
      <p:pic>
        <p:nvPicPr>
          <p:cNvPr descr="Flecha derecha con relleno sólido" id="111" name="Google Shape;11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7232" y="473598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gar con relleno sólido" id="112" name="Google Shape;1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3513" y="473598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rdenador con relleno sólido" id="113" name="Google Shape;11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92659" y="473598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beza con engranajes con relleno sólido" id="114" name="Google Shape;11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91995" y="473598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iódico con relleno sólido" id="115" name="Google Shape;11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641805" y="473598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echa derecha con relleno sólido" id="116" name="Google Shape;1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7754" y="4735989"/>
            <a:ext cx="91440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echa derecha con relleno sólido" id="117" name="Google Shape;1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18086" y="4735989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ES" sz="4000">
                <a:solidFill>
                  <a:srgbClr val="FFFFFF"/>
                </a:solidFill>
              </a:rPr>
              <a:t>Los inicios  de IBM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29" name="Google Shape;129;p3"/>
          <p:cNvSpPr txBox="1"/>
          <p:nvPr>
            <p:ph idx="1" type="body"/>
          </p:nvPr>
        </p:nvSpPr>
        <p:spPr>
          <a:xfrm>
            <a:off x="1371599" y="1891970"/>
            <a:ext cx="9724031" cy="22296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400"/>
              <a:t>Fundada en 1911 como CTR (Computing-Tabulating-Recording Company).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/>
              <a:t>En 1924 adopta el nombre </a:t>
            </a:r>
            <a:r>
              <a:rPr b="1" lang="es-ES" sz="2000"/>
              <a:t>IBM</a:t>
            </a:r>
            <a:r>
              <a:rPr lang="es-ES" sz="2000"/>
              <a:t> bajo la dirección de Thomas J. Watson.</a:t>
            </a:r>
            <a:endParaRPr sz="20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/>
              <a:t>Comenzó con el desarrollo de </a:t>
            </a:r>
            <a:r>
              <a:rPr b="1" lang="es-ES" sz="2000"/>
              <a:t>máquinas tabuladoras y tarjetas perforadas</a:t>
            </a:r>
            <a:r>
              <a:rPr lang="es-ES" sz="2000"/>
              <a:t>.</a:t>
            </a:r>
            <a:endParaRPr sz="3200"/>
          </a:p>
        </p:txBody>
      </p:sp>
      <p:pic>
        <p:nvPicPr>
          <p:cNvPr descr="Forma&#10;&#10;El contenido generado por IA puede ser incorrecto." id="130" name="Google Shape;1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4397" y="4525094"/>
            <a:ext cx="1754389" cy="17456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El contenido generado por IA puede ser incorrecto." id="131" name="Google Shape;13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44296" y="4525094"/>
            <a:ext cx="4009334" cy="174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echa derecha con relleno sólido" id="132" name="Google Shape;132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81598" y="4940704"/>
            <a:ext cx="914400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ES" sz="4000">
                <a:solidFill>
                  <a:srgbClr val="FFFFFF"/>
                </a:solidFill>
              </a:rPr>
              <a:t>Crecimiento y revolución tecnológica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44" name="Google Shape;144;p4"/>
          <p:cNvSpPr txBox="1"/>
          <p:nvPr>
            <p:ph idx="1" type="body"/>
          </p:nvPr>
        </p:nvSpPr>
        <p:spPr>
          <a:xfrm>
            <a:off x="777858" y="1891970"/>
            <a:ext cx="10636280" cy="2134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/>
              <a:t>Década de 1960: Lanza el </a:t>
            </a:r>
            <a:r>
              <a:rPr b="1" lang="es-ES" sz="2000"/>
              <a:t>IBM System/360</a:t>
            </a:r>
            <a:r>
              <a:rPr lang="es-ES" sz="2000"/>
              <a:t>, un sistema de computación compatible a gran escala.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/>
              <a:t>1981: Introduce la </a:t>
            </a:r>
            <a:r>
              <a:rPr b="1" lang="es-ES" sz="2000"/>
              <a:t>PC IBM</a:t>
            </a:r>
            <a:r>
              <a:rPr lang="es-ES" sz="2000"/>
              <a:t>, iniciando la era de la computación personal.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/>
              <a:t>2005: Vende su negocio de PC a Lenovo y se enfoca en software y servicios.</a:t>
            </a:r>
            <a:endParaRPr sz="3200"/>
          </a:p>
        </p:txBody>
      </p:sp>
      <p:pic>
        <p:nvPicPr>
          <p:cNvPr descr="&#10;IBM 5150&#10;" id="145" name="Google Shape;14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5902" y="3610260"/>
            <a:ext cx="5527343" cy="3109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5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5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ES" sz="4000">
                <a:solidFill>
                  <a:srgbClr val="FFFFFF"/>
                </a:solidFill>
              </a:rPr>
              <a:t>Avances tecnológicos de IBM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57" name="Google Shape;157;p5"/>
          <p:cNvSpPr txBox="1"/>
          <p:nvPr>
            <p:ph idx="1" type="body"/>
          </p:nvPr>
        </p:nvSpPr>
        <p:spPr>
          <a:xfrm>
            <a:off x="923496" y="1891970"/>
            <a:ext cx="10345003" cy="2438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s-ES" sz="2000"/>
              <a:t>Mainframes</a:t>
            </a:r>
            <a:r>
              <a:rPr lang="es-ES" sz="2000"/>
              <a:t>: Desde los años 60, IBM domina el mercado con sus computadoras empresariales.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s-ES" sz="2000"/>
              <a:t>Código de barras (UPC - 1973)</a:t>
            </a:r>
            <a:r>
              <a:rPr lang="es-ES" sz="2000"/>
              <a:t>: Fundamental para la industria minorista.</a:t>
            </a:r>
            <a:endParaRPr sz="20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s-ES" sz="2000"/>
              <a:t>Disquete (1971)</a:t>
            </a:r>
            <a:r>
              <a:rPr lang="es-ES" sz="2000"/>
              <a:t>: Primer dispositivo de almacenamiento extraíble.</a:t>
            </a:r>
            <a:endParaRPr sz="20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s-ES" sz="2000"/>
              <a:t>Deep Blue (1997)</a:t>
            </a:r>
            <a:r>
              <a:rPr lang="es-ES" sz="2000"/>
              <a:t>: Venció al campeón de ajedrez Garry Kasparov.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s-ES" sz="2000"/>
              <a:t>Watson AI (2011)</a:t>
            </a:r>
            <a:r>
              <a:rPr lang="es-ES" sz="2000"/>
              <a:t>: Primera IA en ganar en "Jeopardy!".</a:t>
            </a:r>
            <a:endParaRPr sz="20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s-ES" sz="2000"/>
              <a:t>Computación cuántica</a:t>
            </a:r>
            <a:r>
              <a:rPr lang="es-ES" sz="2000"/>
              <a:t>: Pionero en computación cuántica en la nube.</a:t>
            </a:r>
            <a:endParaRPr sz="3200"/>
          </a:p>
        </p:txBody>
      </p:sp>
      <p:pic>
        <p:nvPicPr>
          <p:cNvPr descr="Imagen que contiene Icono&#10;&#10;El contenido generado por IA puede ser incorrecto." id="158" name="Google Shape;15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9574" y="4599296"/>
            <a:ext cx="3957851" cy="19223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&#10;&#10;El contenido generado por IA puede ser incorrecto." id="159" name="Google Shape;15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514" y="4516914"/>
            <a:ext cx="3710485" cy="2087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ES" sz="4000">
                <a:solidFill>
                  <a:srgbClr val="FFFFFF"/>
                </a:solidFill>
              </a:rPr>
              <a:t>Principales productos y servicios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71" name="Google Shape;171;p6"/>
          <p:cNvSpPr txBox="1"/>
          <p:nvPr>
            <p:ph idx="1" type="body"/>
          </p:nvPr>
        </p:nvSpPr>
        <p:spPr>
          <a:xfrm>
            <a:off x="1457558" y="1891971"/>
            <a:ext cx="9724031" cy="28255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s-ES" sz="2000"/>
              <a:t>IBM Cloud</a:t>
            </a:r>
            <a:r>
              <a:rPr lang="es-ES" sz="2000"/>
              <a:t>: Plataforma de </a:t>
            </a:r>
            <a:r>
              <a:rPr b="1" lang="es-ES" sz="2000"/>
              <a:t>nube híbrida</a:t>
            </a:r>
            <a:r>
              <a:rPr lang="es-ES" sz="2000"/>
              <a:t> con enfoque en seguridad.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s-ES" sz="2000"/>
              <a:t>Watson AI</a:t>
            </a:r>
            <a:r>
              <a:rPr lang="es-ES" sz="2000"/>
              <a:t>: Inteligencia artificial aplicada a negocios y análisis de datos.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s-ES" sz="2000"/>
              <a:t>IBM Quantum</a:t>
            </a:r>
            <a:r>
              <a:rPr lang="es-ES" sz="2000"/>
              <a:t>: Computación cuántica accesible para empresas y académicos.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s-ES" sz="2000"/>
              <a:t>IBM Z</a:t>
            </a:r>
            <a:r>
              <a:rPr lang="es-ES" sz="2000"/>
              <a:t>: Mainframes avanzados para banca y gobierno.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lang="es-ES" sz="2000"/>
              <a:t>IBM Security</a:t>
            </a:r>
            <a:r>
              <a:rPr lang="es-ES" sz="2000"/>
              <a:t>: Soluciones avanzadas de ciberseguridad.</a:t>
            </a:r>
            <a:endParaRPr sz="3200"/>
          </a:p>
        </p:txBody>
      </p:sp>
      <p:pic>
        <p:nvPicPr>
          <p:cNvPr descr="Imagen que contiene tabla, interior, escritorio, luz&#10;&#10;El contenido generado por IA puede ser incorrecto." id="172" name="Google Shape;17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7297" y="4858603"/>
            <a:ext cx="2619375" cy="1743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cono&#10;&#10;El contenido generado por IA puede ser incorrecto." id="173" name="Google Shape;17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8249" y="4986763"/>
            <a:ext cx="3098802" cy="1743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7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7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ES" sz="4000">
                <a:solidFill>
                  <a:srgbClr val="FFFFFF"/>
                </a:solidFill>
              </a:rPr>
              <a:t>Expansión de la computación cuántica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85" name="Google Shape;185;p7"/>
          <p:cNvSpPr txBox="1"/>
          <p:nvPr>
            <p:ph idx="1" type="body"/>
          </p:nvPr>
        </p:nvSpPr>
        <p:spPr>
          <a:xfrm>
            <a:off x="1371599" y="1891970"/>
            <a:ext cx="9724031" cy="10422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400"/>
              <a:t>IBM planea alcanzar </a:t>
            </a:r>
            <a:r>
              <a:rPr b="1" lang="es-ES" sz="2400"/>
              <a:t>100,000 qubits</a:t>
            </a:r>
            <a:r>
              <a:rPr lang="es-ES" sz="2400"/>
              <a:t> en la próxima década.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/>
              <a:t>Aplicaciones en </a:t>
            </a:r>
            <a:r>
              <a:rPr b="1" lang="es-ES" sz="2000"/>
              <a:t>química, finanzas y logística</a:t>
            </a:r>
            <a:r>
              <a:rPr lang="es-ES" sz="2000"/>
              <a:t>.</a:t>
            </a:r>
            <a:endParaRPr sz="3200"/>
          </a:p>
        </p:txBody>
      </p:sp>
      <p:pic>
        <p:nvPicPr>
          <p:cNvPr descr="Gráfico, Gráfico de burbujas&#10;&#10;El contenido generado por IA puede ser incorrecto." id="186" name="Google Shape;18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5550" y="3127901"/>
            <a:ext cx="4640896" cy="353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8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ES" sz="4000">
                <a:solidFill>
                  <a:srgbClr val="FFFFFF"/>
                </a:solidFill>
              </a:rPr>
              <a:t>Inteligencia artificial generativa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198" name="Google Shape;198;p8"/>
          <p:cNvSpPr txBox="1"/>
          <p:nvPr>
            <p:ph idx="1" type="body"/>
          </p:nvPr>
        </p:nvSpPr>
        <p:spPr>
          <a:xfrm>
            <a:off x="1457558" y="1891970"/>
            <a:ext cx="9724031" cy="13561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400"/>
              <a:t>Mejora de Watson AI para tareas de automatización y análisis.</a:t>
            </a:r>
            <a:endParaRPr sz="36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/>
              <a:t>IA responsable y segura para </a:t>
            </a:r>
            <a:r>
              <a:rPr b="1" lang="es-ES" sz="2000"/>
              <a:t>empresas y gobiernos</a:t>
            </a:r>
            <a:r>
              <a:rPr lang="es-ES" sz="2000"/>
              <a:t>.</a:t>
            </a:r>
            <a:endParaRPr sz="3200"/>
          </a:p>
        </p:txBody>
      </p:sp>
      <p:pic>
        <p:nvPicPr>
          <p:cNvPr descr="Imagen que contiene Logotipo&#10;&#10;El contenido generado por IA puede ser incorrecto." id="199" name="Google Shape;19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43365" y="3429000"/>
            <a:ext cx="5705270" cy="3134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9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9"/>
          <p:cNvSpPr/>
          <p:nvPr/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9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s-ES" sz="4000">
                <a:solidFill>
                  <a:srgbClr val="FFFFFF"/>
                </a:solidFill>
              </a:rPr>
              <a:t>Nube híbrida y ciberseguridad</a:t>
            </a:r>
            <a:endParaRPr sz="4000">
              <a:solidFill>
                <a:srgbClr val="FFFFFF"/>
              </a:solidFill>
            </a:endParaRPr>
          </a:p>
        </p:txBody>
      </p:sp>
      <p:sp>
        <p:nvSpPr>
          <p:cNvPr id="211" name="Google Shape;211;p9"/>
          <p:cNvSpPr txBox="1"/>
          <p:nvPr>
            <p:ph idx="1" type="body"/>
          </p:nvPr>
        </p:nvSpPr>
        <p:spPr>
          <a:xfrm>
            <a:off x="1457558" y="1891970"/>
            <a:ext cx="9724031" cy="8178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s-ES" sz="2400"/>
              <a:t>IBM busca liderar en </a:t>
            </a:r>
            <a:r>
              <a:rPr b="1" lang="es-ES" sz="2400"/>
              <a:t>nube híbrida y seguridad</a:t>
            </a:r>
            <a:r>
              <a:rPr lang="es-ES" sz="2400"/>
              <a:t>.</a:t>
            </a:r>
            <a:endParaRPr sz="3600"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/>
              <a:t>Expansión de </a:t>
            </a:r>
            <a:r>
              <a:rPr b="1" lang="es-ES" sz="2000"/>
              <a:t>Red Hat OpenShift</a:t>
            </a:r>
            <a:r>
              <a:rPr lang="es-ES" sz="2000"/>
              <a:t> y herramientas de protección de datos.</a:t>
            </a:r>
            <a:endParaRPr sz="3200"/>
          </a:p>
        </p:txBody>
      </p:sp>
      <p:pic>
        <p:nvPicPr>
          <p:cNvPr id="212" name="Google Shape;21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86253" y="3004361"/>
            <a:ext cx="3419489" cy="3652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2025-03-28T02:03:13Z</dcterms:created>
  <dc:creator>Daniel Felipe Rincón Cárdenas</dc:creator>
</cp:coreProperties>
</file>