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70" r:id="rId2"/>
    <p:sldId id="280" r:id="rId3"/>
    <p:sldId id="257" r:id="rId4"/>
    <p:sldId id="267" r:id="rId5"/>
    <p:sldId id="268" r:id="rId6"/>
    <p:sldId id="269" r:id="rId7"/>
    <p:sldId id="271" r:id="rId8"/>
    <p:sldId id="272" r:id="rId9"/>
    <p:sldId id="273" r:id="rId10"/>
    <p:sldId id="261" r:id="rId11"/>
    <p:sldId id="274" r:id="rId12"/>
    <p:sldId id="275" r:id="rId13"/>
    <p:sldId id="276" r:id="rId14"/>
    <p:sldId id="277" r:id="rId15"/>
    <p:sldId id="278" r:id="rId16"/>
    <p:sldId id="279" r:id="rId17"/>
    <p:sldId id="281" r:id="rId18"/>
    <p:sldId id="283" r:id="rId19"/>
    <p:sldId id="282" r:id="rId20"/>
  </p:sldIdLst>
  <p:sldSz cx="12188825"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40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2" autoAdjust="0"/>
    <p:restoredTop sz="94599" autoAdjust="0"/>
  </p:normalViewPr>
  <p:slideViewPr>
    <p:cSldViewPr>
      <p:cViewPr>
        <p:scale>
          <a:sx n="60" d="100"/>
          <a:sy n="60" d="100"/>
        </p:scale>
        <p:origin x="1507" y="461"/>
      </p:cViewPr>
      <p:guideLst>
        <p:guide pos="3839"/>
        <p:guide orient="horz" pos="2160"/>
      </p:guideLst>
    </p:cSldViewPr>
  </p:slideViewPr>
  <p:notesTextViewPr>
    <p:cViewPr>
      <p:scale>
        <a:sx n="1" d="1"/>
        <a:sy n="1" d="1"/>
      </p:scale>
      <p:origin x="0" y="0"/>
    </p:cViewPr>
  </p:notesTextViewPr>
  <p:notesViewPr>
    <p:cSldViewPr showGuides="1">
      <p:cViewPr varScale="1">
        <p:scale>
          <a:sx n="76" d="100"/>
          <a:sy n="76" d="100"/>
        </p:scale>
        <p:origin x="31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C2446EEE-9F74-414C-8CF3-76F72C6C9CBB}" type="datetime1">
              <a:rPr lang="es-ES" smtClean="0"/>
              <a:t>20/04/2022</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A850423A-8BCE-448E-A97B-03A88B2B12C1}" type="slidenum">
              <a:rPr lang="es-ES"/>
              <a:t>‹Nº›</a:t>
            </a:fld>
            <a:endParaRPr lang="es-ES" dirty="0"/>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848FC2AD-8B93-45A4-8827-85E82B2F4F55}" type="datetime1">
              <a:rPr lang="es-ES" noProof="0" smtClean="0"/>
              <a:t>20/04/2022</a:t>
            </a:fld>
            <a:endParaRPr lang="es-ES" noProof="0" dirty="0"/>
          </a:p>
        </p:txBody>
      </p:sp>
      <p:sp>
        <p:nvSpPr>
          <p:cNvPr id="4" name="Marcador de posición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1F2A70B-78F2-4DCF-B53B-C990D2FAFB8A}" type="slidenum">
              <a:rPr lang="es-ES" noProof="0"/>
              <a:t>‹Nº›</a:t>
            </a:fld>
            <a:endParaRPr lang="es-ES" noProof="0" dirty="0"/>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2</a:t>
            </a:fld>
            <a:endParaRPr lang="es-ES" dirty="0"/>
          </a:p>
        </p:txBody>
      </p:sp>
    </p:spTree>
    <p:extLst>
      <p:ext uri="{BB962C8B-B14F-4D97-AF65-F5344CB8AC3E}">
        <p14:creationId xmlns:p14="http://schemas.microsoft.com/office/powerpoint/2010/main" val="2598471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3</a:t>
            </a:fld>
            <a:endParaRPr lang="es-ES" dirty="0"/>
          </a:p>
        </p:txBody>
      </p:sp>
    </p:spTree>
    <p:extLst>
      <p:ext uri="{BB962C8B-B14F-4D97-AF65-F5344CB8AC3E}">
        <p14:creationId xmlns:p14="http://schemas.microsoft.com/office/powerpoint/2010/main" val="4285677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4</a:t>
            </a:fld>
            <a:endParaRPr lang="es-ES" dirty="0"/>
          </a:p>
        </p:txBody>
      </p:sp>
    </p:spTree>
    <p:extLst>
      <p:ext uri="{BB962C8B-B14F-4D97-AF65-F5344CB8AC3E}">
        <p14:creationId xmlns:p14="http://schemas.microsoft.com/office/powerpoint/2010/main" val="49244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5</a:t>
            </a:fld>
            <a:endParaRPr lang="es-ES" dirty="0"/>
          </a:p>
        </p:txBody>
      </p:sp>
    </p:spTree>
    <p:extLst>
      <p:ext uri="{BB962C8B-B14F-4D97-AF65-F5344CB8AC3E}">
        <p14:creationId xmlns:p14="http://schemas.microsoft.com/office/powerpoint/2010/main" val="2789566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6</a:t>
            </a:fld>
            <a:endParaRPr lang="es-ES" dirty="0"/>
          </a:p>
        </p:txBody>
      </p:sp>
    </p:spTree>
    <p:extLst>
      <p:ext uri="{BB962C8B-B14F-4D97-AF65-F5344CB8AC3E}">
        <p14:creationId xmlns:p14="http://schemas.microsoft.com/office/powerpoint/2010/main" val="1296668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7</a:t>
            </a:fld>
            <a:endParaRPr lang="es-ES" dirty="0"/>
          </a:p>
        </p:txBody>
      </p:sp>
    </p:spTree>
    <p:extLst>
      <p:ext uri="{BB962C8B-B14F-4D97-AF65-F5344CB8AC3E}">
        <p14:creationId xmlns:p14="http://schemas.microsoft.com/office/powerpoint/2010/main" val="850535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8</a:t>
            </a:fld>
            <a:endParaRPr lang="es-ES" dirty="0"/>
          </a:p>
        </p:txBody>
      </p:sp>
    </p:spTree>
    <p:extLst>
      <p:ext uri="{BB962C8B-B14F-4D97-AF65-F5344CB8AC3E}">
        <p14:creationId xmlns:p14="http://schemas.microsoft.com/office/powerpoint/2010/main" val="156498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9</a:t>
            </a:fld>
            <a:endParaRPr lang="es-ES" dirty="0"/>
          </a:p>
        </p:txBody>
      </p:sp>
    </p:spTree>
    <p:extLst>
      <p:ext uri="{BB962C8B-B14F-4D97-AF65-F5344CB8AC3E}">
        <p14:creationId xmlns:p14="http://schemas.microsoft.com/office/powerpoint/2010/main" val="324931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01F2A70B-78F2-4DCF-B53B-C990D2FAFB8A}" type="slidenum">
              <a:rPr lang="es-ES" smtClean="0"/>
              <a:t>10</a:t>
            </a:fld>
            <a:endParaRPr lang="es-ES" dirty="0"/>
          </a:p>
        </p:txBody>
      </p:sp>
    </p:spTree>
    <p:extLst>
      <p:ext uri="{BB962C8B-B14F-4D97-AF65-F5344CB8AC3E}">
        <p14:creationId xmlns:p14="http://schemas.microsoft.com/office/powerpoint/2010/main" val="2587366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2413" y="1905000"/>
            <a:ext cx="9144000" cy="2667000"/>
          </a:xfrm>
        </p:spPr>
        <p:txBody>
          <a:bodyPr rtlCol="0">
            <a:noAutofit/>
          </a:bodyPr>
          <a:lstStyle>
            <a:lvl1pPr rtl="0">
              <a:defRPr sz="5400"/>
            </a:lvl1pPr>
          </a:lstStyle>
          <a:p>
            <a:pPr rtl="0"/>
            <a:r>
              <a:rPr lang="es-ES" noProof="0"/>
              <a:t>Haga clic para modificar el estilo de título del patrón</a:t>
            </a:r>
            <a:endParaRPr lang="es-ES" noProof="0" dirty="0"/>
          </a:p>
        </p:txBody>
      </p:sp>
      <p:grpSp>
        <p:nvGrpSpPr>
          <p:cNvPr id="256" name="línea" descr="Gráfico de líneas"/>
          <p:cNvGrpSpPr/>
          <p:nvPr/>
        </p:nvGrpSpPr>
        <p:grpSpPr bwMode="invGray">
          <a:xfrm>
            <a:off x="1584896" y="4724400"/>
            <a:ext cx="8631936" cy="64008"/>
            <a:chOff x="-4110038" y="2703513"/>
            <a:chExt cx="17394239" cy="160336"/>
          </a:xfrm>
          <a:solidFill>
            <a:schemeClr val="accent1"/>
          </a:solidFill>
        </p:grpSpPr>
        <p:sp>
          <p:nvSpPr>
            <p:cNvPr id="257"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9"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Subtítulo 2"/>
          <p:cNvSpPr>
            <a:spLocks noGrp="1"/>
          </p:cNvSpPr>
          <p:nvPr>
            <p:ph type="subTitle" idx="1"/>
          </p:nvPr>
        </p:nvSpPr>
        <p:spPr>
          <a:xfrm>
            <a:off x="1522413" y="5105400"/>
            <a:ext cx="9143999" cy="1066800"/>
          </a:xfrm>
        </p:spPr>
        <p:txBody>
          <a:bodyPr rtlCol="0"/>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noProof="0"/>
              <a:t>Haga clic para modificar el estilo de subtítulo del patrón</a:t>
            </a:r>
            <a:endParaRPr lang="es-ES" noProof="0" dirty="0"/>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a:off x="1522413" y="1514475"/>
            <a:ext cx="10569575" cy="64008"/>
            <a:chOff x="1522413" y="1514475"/>
            <a:chExt cx="10569575" cy="64008"/>
          </a:xfrm>
        </p:grpSpPr>
        <p:sp>
          <p:nvSpPr>
            <p:cNvPr id="8" name="Forma libre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p:txBody>
          <a:bodyPr vert="eaVert" rtlCol="0"/>
          <a:lstStyle>
            <a:lvl5pPr>
              <a:defRPr/>
            </a:lvl5pPr>
            <a:lvl6pPr marL="1956816">
              <a:defRPr/>
            </a:lvl6pPr>
            <a:lvl7pPr marL="1956816">
              <a:defRPr/>
            </a:lvl7pPr>
            <a:lvl8pPr marL="1956816">
              <a:defRPr/>
            </a:lvl8pPr>
            <a:lvl9pPr marL="1956816">
              <a:defRPr/>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422E2A2-B648-4842-9ED5-8E4D1828D625}" type="datetime1">
              <a:rPr lang="es-ES" noProof="0" smtClean="0"/>
              <a:t>20/04/2022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y text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361612" y="274639"/>
            <a:ext cx="1371600" cy="5901747"/>
          </a:xfrm>
        </p:spPr>
        <p:txBody>
          <a:bodyPr vert="eaVert" rtlCol="0"/>
          <a:lstStyle>
            <a:lvl1pPr rtl="0">
              <a:defRPr/>
            </a:lvl1pPr>
          </a:lstStyle>
          <a:p>
            <a:pPr rtl="0"/>
            <a:r>
              <a:rPr lang="es-ES" noProof="0"/>
              <a:t>Haga clic para modificar el estilo de título del patrón</a:t>
            </a:r>
            <a:endParaRPr lang="es-ES" noProof="0" dirty="0"/>
          </a:p>
        </p:txBody>
      </p:sp>
      <p:grpSp>
        <p:nvGrpSpPr>
          <p:cNvPr id="7" name="línea" descr="Gráfico de líneas"/>
          <p:cNvGrpSpPr/>
          <p:nvPr/>
        </p:nvGrpSpPr>
        <p:grpSpPr bwMode="invGray">
          <a:xfrm rot="5400000">
            <a:off x="6864412" y="3472598"/>
            <a:ext cx="6492240" cy="64008"/>
            <a:chOff x="1522413" y="1514475"/>
            <a:chExt cx="10569575" cy="64008"/>
          </a:xfrm>
        </p:grpSpPr>
        <p:sp>
          <p:nvSpPr>
            <p:cNvPr id="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3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4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5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vertical 2"/>
          <p:cNvSpPr>
            <a:spLocks noGrp="1"/>
          </p:cNvSpPr>
          <p:nvPr>
            <p:ph type="body" orient="vert" idx="1"/>
          </p:nvPr>
        </p:nvSpPr>
        <p:spPr>
          <a:xfrm>
            <a:off x="608012" y="277813"/>
            <a:ext cx="9144001" cy="5898573"/>
          </a:xfrm>
        </p:spPr>
        <p:txBody>
          <a:bodyPr vert="eaVert" rtlCol="0"/>
          <a:lstStyle>
            <a:lvl5pPr>
              <a:defRPr/>
            </a:lvl5pPr>
            <a:lvl6pPr marL="1261872" indent="0">
              <a:buNone/>
              <a:defRPr/>
            </a:lvl6pPr>
            <a:lvl7pPr>
              <a:defRPr/>
            </a:lvl7pPr>
            <a:lvl8pPr>
              <a:defRPr baseline="0"/>
            </a:lvl8pPr>
            <a:lvl9pPr>
              <a:defRPr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186AB9F2-CD8F-42EB-A63E-2B03D1B74C56}" type="datetime1">
              <a:rPr lang="es-ES" noProof="0" smtClean="0"/>
              <a:t>20/04/2022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7" name="línea" descr="Gráfico de líneas"/>
          <p:cNvGrpSpPr/>
          <p:nvPr/>
        </p:nvGrpSpPr>
        <p:grpSpPr bwMode="invGray">
          <a:xfrm>
            <a:off x="1522413" y="1514475"/>
            <a:ext cx="10569575" cy="64008"/>
            <a:chOff x="1522413" y="1514475"/>
            <a:chExt cx="10569575" cy="64008"/>
          </a:xfrm>
        </p:grpSpPr>
        <p:sp>
          <p:nvSpPr>
            <p:cNvPr id="168"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5"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6"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7"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8"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9"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0"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41"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idx="1"/>
          </p:nvPr>
        </p:nvSpPr>
        <p:spPr/>
        <p:txBody>
          <a:bodyPr rtlCol="0"/>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C8ACC39B-F8AD-4C56-AD8F-A56798AE1A49}" type="datetime1">
              <a:rPr lang="es-ES" noProof="0" smtClean="0"/>
              <a:t>20/04/2022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3" y="1905000"/>
            <a:ext cx="9144000" cy="2667000"/>
          </a:xfrm>
        </p:spPr>
        <p:txBody>
          <a:bodyPr rtlCol="0" anchor="b">
            <a:noAutofit/>
          </a:bodyPr>
          <a:lstStyle>
            <a:lvl1pPr algn="l" rtl="0">
              <a:defRPr sz="4400" b="0" cap="none" baseline="0"/>
            </a:lvl1pPr>
          </a:lstStyle>
          <a:p>
            <a:pPr rtl="0"/>
            <a:r>
              <a:rPr lang="es-ES" noProof="0"/>
              <a:t>Haga clic para modificar el estilo de título del patrón</a:t>
            </a:r>
            <a:endParaRPr lang="es-ES" noProof="0" dirty="0"/>
          </a:p>
        </p:txBody>
      </p:sp>
      <p:grpSp>
        <p:nvGrpSpPr>
          <p:cNvPr id="255" name="línea" descr="Gráfico de líneas"/>
          <p:cNvGrpSpPr/>
          <p:nvPr/>
        </p:nvGrpSpPr>
        <p:grpSpPr bwMode="invGray">
          <a:xfrm>
            <a:off x="1584896" y="4724400"/>
            <a:ext cx="8631936" cy="64008"/>
            <a:chOff x="-4110038" y="2703513"/>
            <a:chExt cx="17394239" cy="160336"/>
          </a:xfrm>
          <a:solidFill>
            <a:schemeClr val="accent1"/>
          </a:solidFill>
        </p:grpSpPr>
        <p:sp>
          <p:nvSpPr>
            <p:cNvPr id="256" name="Forma libre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7" name="Forma libre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8" name="Forma libre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59" name="Forma libre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0" name="Forma libre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1" name="Forma libre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2" name="Forma libre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3" name="Forma libre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4" name="Forma libre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5" name="Forma libre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6" name="Forma libre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7" name="Forma libre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8" name="Forma libre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69" name="Forma libre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0" name="Forma libre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1" name="Forma libre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2" name="Forma libre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3" name="Forma libre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4" name="Forma libre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5" name="Forma libre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6" name="Forma libre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7" name="Forma libre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8" name="Forma libre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79" name="Forma libre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0" name="Forma libre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1" name="Forma libre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2" name="Forma libre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3" name="Forma libre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4" name="Forma libre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5" name="Forma libre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6" name="Forma libre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7" name="Forma libre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8" name="Forma libre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89" name="Forma libre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0" name="Forma libre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1" name="Forma libre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2" name="Forma libre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3" name="Forma libre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4" name="Forma libre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5" name="Forma libre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6" name="Forma libre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7" name="Forma libre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8" name="Forma libre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299" name="Forma libre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0" name="Forma libre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1" name="Forma libre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2" name="Forma libre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3" name="Forma libre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4" name="Forma libre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5" name="Forma libre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6" name="Forma libre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7" name="Forma libre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8" name="Forma libre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09" name="Forma libre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0" name="Forma libre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1" name="Forma libre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2" name="Forma libre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3" name="Forma libre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4" name="Forma libre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5" name="Forma libre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6" name="Forma libre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7" name="Forma libre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8" name="Forma libre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19" name="Forma libre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0" name="Forma libre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1" name="Forma libre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2" name="Forma libre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3" name="Forma libre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4" name="Forma libre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5" name="Forma libre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6" name="Forma libre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7" name="Forma libre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8" name="Forma libre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29" name="Forma libre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0" name="Forma libre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1" name="Forma libre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2" name="Forma libre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3" name="Forma libre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4" name="Forma libre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5" name="Forma libre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6" name="Forma libre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7" name="Forma libre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8" name="Forma libre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39" name="Forma libre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0" name="Forma libre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1" name="Forma libre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2" name="Forma libre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3" name="Forma libre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4" name="Forma libre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5" name="Forma libre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6" name="Forma libre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7" name="Forma libre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8" name="Forma libre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49" name="Forma libre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0" name="Forma libre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1" name="Forma libre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2" name="Forma libre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3" name="Forma libre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4" name="Forma libre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5" name="Forma libre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6" name="Forma libre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7" name="Forma libre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8" name="Forma libre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59" name="Forma libre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0" name="Forma libre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1" name="Forma libre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2" name="Forma libre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3" name="Forma libre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4" name="Forma libre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5" name="Forma libre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6" name="Forma libre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7" name="Forma libre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8" name="Forma libre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69" name="Forma libre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0" name="Forma libre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1" name="Forma libre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2" name="Forma libre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3" name="Forma libre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4" name="Forma libre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5" name="Forma libre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6" name="Forma libre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7" name="Forma libre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sp>
          <p:nvSpPr>
            <p:cNvPr id="378" name="Forma libre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p>
          </p:txBody>
        </p:sp>
      </p:grpSp>
      <p:sp>
        <p:nvSpPr>
          <p:cNvPr id="3" name="Marcador de posición de texto 2"/>
          <p:cNvSpPr>
            <a:spLocks noGrp="1"/>
          </p:cNvSpPr>
          <p:nvPr>
            <p:ph type="body" idx="1"/>
          </p:nvPr>
        </p:nvSpPr>
        <p:spPr>
          <a:xfrm>
            <a:off x="1522413" y="5102525"/>
            <a:ext cx="9143999" cy="1069675"/>
          </a:xfrm>
        </p:spPr>
        <p:txBody>
          <a:bodyPr rtlCol="0"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noProof="0"/>
              <a:t>Haga clic para modificar los estilos de texto del patrón</a:t>
            </a:r>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4" name="Marcador de posición de fecha 3"/>
          <p:cNvSpPr>
            <a:spLocks noGrp="1"/>
          </p:cNvSpPr>
          <p:nvPr>
            <p:ph type="dt" sz="half" idx="10"/>
          </p:nvPr>
        </p:nvSpPr>
        <p:spPr/>
        <p:txBody>
          <a:bodyPr rtlCol="0"/>
          <a:lstStyle/>
          <a:p>
            <a:pPr rtl="0"/>
            <a:fld id="{79A5F5A5-C1AF-4E1F-BBE9-77A0324E6A16}" type="datetime1">
              <a:rPr lang="es-ES" noProof="0" smtClean="0"/>
              <a:t>20/04/2022</a:t>
            </a:fld>
            <a:endParaRPr lang="es-ES" noProof="0" dirty="0"/>
          </a:p>
        </p:txBody>
      </p:sp>
      <p:sp>
        <p:nvSpPr>
          <p:cNvPr id="6" name="Marcador de posición de número de diapositiva 5"/>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58" name="línea" descr="Gráfico de líneas"/>
          <p:cNvGrpSpPr/>
          <p:nvPr/>
        </p:nvGrpSpPr>
        <p:grpSpPr bwMode="invGray">
          <a:xfrm>
            <a:off x="1522413" y="1514475"/>
            <a:ext cx="10569575" cy="64008"/>
            <a:chOff x="1522413" y="1514475"/>
            <a:chExt cx="10569575" cy="64008"/>
          </a:xfrm>
        </p:grpSpPr>
        <p:sp>
          <p:nvSpPr>
            <p:cNvPr id="159"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contenido 2"/>
          <p:cNvSpPr>
            <a:spLocks noGrp="1"/>
          </p:cNvSpPr>
          <p:nvPr>
            <p:ph sz="half" idx="1"/>
          </p:nvPr>
        </p:nvSpPr>
        <p:spPr>
          <a:xfrm>
            <a:off x="1522413" y="1905000"/>
            <a:ext cx="4419599"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4" name="Marcador de posición de contenido 3"/>
          <p:cNvSpPr>
            <a:spLocks noGrp="1"/>
          </p:cNvSpPr>
          <p:nvPr>
            <p:ph sz="half" idx="2"/>
          </p:nvPr>
        </p:nvSpPr>
        <p:spPr>
          <a:xfrm>
            <a:off x="6246815" y="1905000"/>
            <a:ext cx="4419598" cy="4267200"/>
          </a:xfrm>
        </p:spPr>
        <p:txBody>
          <a:bodyPr rtlCol="0">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FEBAF46A-8BB1-4F24-A11E-0306615E93F5}" type="datetime1">
              <a:rPr lang="es-ES" noProof="0" smtClean="0"/>
              <a:t>20/04/2022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lstStyle>
            <a:lvl1pPr rtl="0">
              <a:defRPr/>
            </a:lvl1pPr>
          </a:lstStyle>
          <a:p>
            <a:pPr rtl="0"/>
            <a:r>
              <a:rPr lang="es-ES" noProof="0"/>
              <a:t>Haga clic para modificar el estilo de título del patrón</a:t>
            </a:r>
            <a:endParaRPr lang="es-ES" noProof="0" dirty="0"/>
          </a:p>
        </p:txBody>
      </p:sp>
      <p:grpSp>
        <p:nvGrpSpPr>
          <p:cNvPr id="160" name="línea" descr="Gráfico de líneas"/>
          <p:cNvGrpSpPr/>
          <p:nvPr/>
        </p:nvGrpSpPr>
        <p:grpSpPr bwMode="invGray">
          <a:xfrm>
            <a:off x="1522413" y="1514475"/>
            <a:ext cx="10569575" cy="64008"/>
            <a:chOff x="1522413" y="1514475"/>
            <a:chExt cx="10569575" cy="64008"/>
          </a:xfrm>
        </p:grpSpPr>
        <p:sp>
          <p:nvSpPr>
            <p:cNvPr id="161" name="Forma libre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1"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2"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3"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4"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3" name="Marcador de posición de texto 2"/>
          <p:cNvSpPr>
            <a:spLocks noGrp="1"/>
          </p:cNvSpPr>
          <p:nvPr>
            <p:ph type="body" idx="1"/>
          </p:nvPr>
        </p:nvSpPr>
        <p:spPr>
          <a:xfrm>
            <a:off x="1522413"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los estilos de texto del patrón</a:t>
            </a:r>
          </a:p>
        </p:txBody>
      </p:sp>
      <p:sp>
        <p:nvSpPr>
          <p:cNvPr id="4" name="Marcador de posición de contenido 3"/>
          <p:cNvSpPr>
            <a:spLocks noGrp="1"/>
          </p:cNvSpPr>
          <p:nvPr>
            <p:ph sz="half" idx="2"/>
          </p:nvPr>
        </p:nvSpPr>
        <p:spPr>
          <a:xfrm>
            <a:off x="1522413" y="2819399"/>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
        <p:nvSpPr>
          <p:cNvPr id="5" name="Marcador de posición de texto 4"/>
          <p:cNvSpPr>
            <a:spLocks noGrp="1"/>
          </p:cNvSpPr>
          <p:nvPr>
            <p:ph type="body" sz="quarter" idx="3"/>
          </p:nvPr>
        </p:nvSpPr>
        <p:spPr>
          <a:xfrm>
            <a:off x="6249860" y="1905000"/>
            <a:ext cx="44165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noProof="0"/>
              <a:t>Haga clic para modificar los estilos de texto del patrón</a:t>
            </a:r>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7" name="Marcador de posición de fecha 6"/>
          <p:cNvSpPr>
            <a:spLocks noGrp="1"/>
          </p:cNvSpPr>
          <p:nvPr>
            <p:ph type="dt" sz="half" idx="10"/>
          </p:nvPr>
        </p:nvSpPr>
        <p:spPr/>
        <p:txBody>
          <a:bodyPr rtlCol="0"/>
          <a:lstStyle/>
          <a:p>
            <a:pPr rtl="0"/>
            <a:fld id="{D4829AD9-EA14-4AE8-BB2F-1A8BF56A3E5B}" type="datetime1">
              <a:rPr lang="es-ES" noProof="0" smtClean="0"/>
              <a:t>20/04/2022</a:t>
            </a:fld>
            <a:endParaRPr lang="es-ES" noProof="0" dirty="0"/>
          </a:p>
        </p:txBody>
      </p:sp>
      <p:sp>
        <p:nvSpPr>
          <p:cNvPr id="9" name="Marcador de posición de número de diapositiva 8"/>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
        <p:nvSpPr>
          <p:cNvPr id="85" name="Marcador de posición de contenido 3"/>
          <p:cNvSpPr>
            <a:spLocks noGrp="1"/>
          </p:cNvSpPr>
          <p:nvPr>
            <p:ph sz="half" idx="13"/>
          </p:nvPr>
        </p:nvSpPr>
        <p:spPr>
          <a:xfrm>
            <a:off x="6246812" y="2819400"/>
            <a:ext cx="4416552" cy="3352801"/>
          </a:xfrm>
        </p:spPr>
        <p:txBody>
          <a:bodyPr rtlCol="0"/>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grpSp>
        <p:nvGrpSpPr>
          <p:cNvPr id="156" name="línea" descr="Gráfico de líneas"/>
          <p:cNvGrpSpPr/>
          <p:nvPr/>
        </p:nvGrpSpPr>
        <p:grpSpPr bwMode="invGray">
          <a:xfrm>
            <a:off x="1522413" y="1514475"/>
            <a:ext cx="10569575" cy="64008"/>
            <a:chOff x="1522413" y="1514475"/>
            <a:chExt cx="10569575" cy="64008"/>
          </a:xfrm>
        </p:grpSpPr>
        <p:sp>
          <p:nvSpPr>
            <p:cNvPr id="157" name="Forma libre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8" name="Forma libre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59" name="Forma libre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0"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1"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2"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3"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4"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5"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6"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7"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8"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69"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0"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1"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2"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3"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4"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5"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6"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7"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8"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79"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0"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1"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2"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3"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4"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5"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6"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7"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8"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89"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0"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1"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2"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3"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4"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5"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6"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7"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8"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199"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0"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1"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2"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3"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4"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5"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6"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7"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8"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09"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0"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1"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2"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3"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4"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5"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6"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7"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8"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19"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0"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1"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2"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3"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4"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5"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6"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7"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8"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29"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230"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3" name="Marcador de posición de fecha 2"/>
          <p:cNvSpPr>
            <a:spLocks noGrp="1"/>
          </p:cNvSpPr>
          <p:nvPr>
            <p:ph type="dt" sz="half" idx="10"/>
          </p:nvPr>
        </p:nvSpPr>
        <p:spPr/>
        <p:txBody>
          <a:bodyPr rtlCol="0"/>
          <a:lstStyle/>
          <a:p>
            <a:pPr rtl="0"/>
            <a:fld id="{D996EFD6-A265-4329-83FB-237234CCC851}" type="datetime1">
              <a:rPr lang="es-ES" noProof="0" smtClean="0"/>
              <a:t>20/04/2022</a:t>
            </a:fld>
            <a:endParaRPr lang="es-ES" noProof="0" dirty="0"/>
          </a:p>
        </p:txBody>
      </p:sp>
      <p:sp>
        <p:nvSpPr>
          <p:cNvPr id="5" name="Marcador de posición de número de diapositiva 4"/>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Marcador de posición de pie de página 2"/>
          <p:cNvSpPr>
            <a:spLocks noGrp="1"/>
          </p:cNvSpPr>
          <p:nvPr>
            <p:ph type="ftr" sz="quarter" idx="11"/>
          </p:nvPr>
        </p:nvSpPr>
        <p:spPr/>
        <p:txBody>
          <a:bodyPr rtlCol="0"/>
          <a:lstStyle/>
          <a:p>
            <a:pPr rtl="0"/>
            <a:endParaRPr lang="es-ES" noProof="0" dirty="0"/>
          </a:p>
        </p:txBody>
      </p:sp>
      <p:sp>
        <p:nvSpPr>
          <p:cNvPr id="2" name="Marcador de posición de fecha 1"/>
          <p:cNvSpPr>
            <a:spLocks noGrp="1"/>
          </p:cNvSpPr>
          <p:nvPr>
            <p:ph type="dt" sz="half" idx="10"/>
          </p:nvPr>
        </p:nvSpPr>
        <p:spPr/>
        <p:txBody>
          <a:bodyPr rtlCol="0"/>
          <a:lstStyle/>
          <a:p>
            <a:pPr rtl="0"/>
            <a:fld id="{51EEC8E5-6135-4EEA-A5FA-4E382F0E51FD}" type="datetime1">
              <a:rPr lang="es-ES" noProof="0" smtClean="0"/>
              <a:t>20/04/2022</a:t>
            </a:fld>
            <a:endParaRPr lang="es-ES" noProof="0" dirty="0"/>
          </a:p>
        </p:txBody>
      </p:sp>
      <p:sp>
        <p:nvSpPr>
          <p:cNvPr id="4" name="Marcador de posición de número de diapositiva 3"/>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522413" y="3429000"/>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Haga clic para modificar los estilos de texto del patrón</a:t>
            </a:r>
          </a:p>
        </p:txBody>
      </p:sp>
      <p:sp>
        <p:nvSpPr>
          <p:cNvPr id="3" name="Marcador de posición de contenido 2"/>
          <p:cNvSpPr>
            <a:spLocks noGrp="1"/>
          </p:cNvSpPr>
          <p:nvPr>
            <p:ph idx="1"/>
          </p:nvPr>
        </p:nvSpPr>
        <p:spPr>
          <a:xfrm>
            <a:off x="4710022" y="1905000"/>
            <a:ext cx="5669280" cy="4038600"/>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ES" noProof="0" dirty="0"/>
          </a:p>
        </p:txBody>
      </p:sp>
      <p:grpSp>
        <p:nvGrpSpPr>
          <p:cNvPr id="615" name="marco" descr="Gráfico de cuadro"/>
          <p:cNvGrpSpPr/>
          <p:nvPr/>
        </p:nvGrpSpPr>
        <p:grpSpPr bwMode="invGray">
          <a:xfrm>
            <a:off x="4417839" y="1630821"/>
            <a:ext cx="6291028" cy="4575885"/>
            <a:chOff x="4417839" y="1630821"/>
            <a:chExt cx="6291028" cy="4575885"/>
          </a:xfrm>
        </p:grpSpPr>
        <p:grpSp>
          <p:nvGrpSpPr>
            <p:cNvPr id="616" name="Grupo 615"/>
            <p:cNvGrpSpPr/>
            <p:nvPr/>
          </p:nvGrpSpPr>
          <p:grpSpPr bwMode="invGray">
            <a:xfrm>
              <a:off x="5414491" y="1630821"/>
              <a:ext cx="5294376" cy="4114800"/>
              <a:chOff x="3310555" y="716546"/>
              <a:chExt cx="5294376" cy="4114800"/>
            </a:xfrm>
          </p:grpSpPr>
          <p:grpSp>
            <p:nvGrpSpPr>
              <p:cNvPr id="768" name="Grupo 767"/>
              <p:cNvGrpSpPr/>
              <p:nvPr/>
            </p:nvGrpSpPr>
            <p:grpSpPr bwMode="invGray">
              <a:xfrm flipH="1">
                <a:off x="3310555" y="737968"/>
                <a:ext cx="5294376" cy="54864"/>
                <a:chOff x="1522413" y="1514475"/>
                <a:chExt cx="10569575" cy="64008"/>
              </a:xfrm>
              <a:solidFill>
                <a:schemeClr val="accent1"/>
              </a:solidFill>
            </p:grpSpPr>
            <p:sp>
              <p:nvSpPr>
                <p:cNvPr id="844" name="Forma libre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9" name="Grupo 768"/>
              <p:cNvGrpSpPr/>
              <p:nvPr/>
            </p:nvGrpSpPr>
            <p:grpSpPr bwMode="invGray">
              <a:xfrm rot="16200000" flipH="1">
                <a:off x="6492229" y="2755658"/>
                <a:ext cx="4114800" cy="36576"/>
                <a:chOff x="1522413" y="1514475"/>
                <a:chExt cx="10569575" cy="64008"/>
              </a:xfrm>
              <a:solidFill>
                <a:schemeClr val="accent1"/>
              </a:solidFill>
            </p:grpSpPr>
            <p:sp>
              <p:nvSpPr>
                <p:cNvPr id="770" name="Forma libre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7" name="Grupo 616"/>
            <p:cNvGrpSpPr/>
            <p:nvPr/>
          </p:nvGrpSpPr>
          <p:grpSpPr bwMode="invGray">
            <a:xfrm rot="10800000">
              <a:off x="4417839" y="2091906"/>
              <a:ext cx="5294376" cy="4114800"/>
              <a:chOff x="3310555" y="716546"/>
              <a:chExt cx="5294376" cy="4114800"/>
            </a:xfrm>
          </p:grpSpPr>
          <p:grpSp>
            <p:nvGrpSpPr>
              <p:cNvPr id="618" name="Grupo 617"/>
              <p:cNvGrpSpPr/>
              <p:nvPr/>
            </p:nvGrpSpPr>
            <p:grpSpPr bwMode="invGray">
              <a:xfrm flipH="1">
                <a:off x="3310555" y="737968"/>
                <a:ext cx="5294376" cy="54864"/>
                <a:chOff x="1522413" y="1514475"/>
                <a:chExt cx="10569575" cy="64008"/>
              </a:xfrm>
              <a:solidFill>
                <a:schemeClr val="accent1"/>
              </a:solidFill>
            </p:grpSpPr>
            <p:sp>
              <p:nvSpPr>
                <p:cNvPr id="694" name="Forma libre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7"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9" name="Grupo 618"/>
              <p:cNvGrpSpPr/>
              <p:nvPr/>
            </p:nvGrpSpPr>
            <p:grpSpPr bwMode="invGray">
              <a:xfrm rot="16200000" flipH="1">
                <a:off x="6492229" y="2755658"/>
                <a:ext cx="4114800" cy="36576"/>
                <a:chOff x="1522413" y="1514475"/>
                <a:chExt cx="10569575" cy="64008"/>
              </a:xfrm>
              <a:solidFill>
                <a:schemeClr val="accent1"/>
              </a:solidFill>
            </p:grpSpPr>
            <p:sp>
              <p:nvSpPr>
                <p:cNvPr id="620" name="Forma libre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3"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2EAA01AB-145F-4AE5-A1D5-362BC05CA7CC}" type="datetime1">
              <a:rPr lang="es-ES" noProof="0" smtClean="0"/>
              <a:t>20/04/2022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22414" y="274638"/>
            <a:ext cx="9143998" cy="1020762"/>
          </a:xfrm>
        </p:spPr>
        <p:txBody>
          <a:bodyPr rtlCol="0" anchor="b">
            <a:noAutofit/>
          </a:bodyPr>
          <a:lstStyle>
            <a:lvl1pPr algn="l" rtl="0">
              <a:defRPr sz="3200" b="0"/>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quiera agregar."/>
          <p:cNvSpPr>
            <a:spLocks noGrp="1"/>
          </p:cNvSpPr>
          <p:nvPr>
            <p:ph type="pic" idx="1"/>
          </p:nvPr>
        </p:nvSpPr>
        <p:spPr>
          <a:xfrm>
            <a:off x="1745838" y="1884311"/>
            <a:ext cx="5669280" cy="4041648"/>
          </a:xfrm>
          <a:solidFill>
            <a:schemeClr val="bg1"/>
          </a:solidFill>
        </p:spPr>
        <p:txBody>
          <a:bodyPr tIns="914400"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grpSp>
        <p:nvGrpSpPr>
          <p:cNvPr id="614" name="marco" descr="Gráfico de cuadro"/>
          <p:cNvGrpSpPr/>
          <p:nvPr/>
        </p:nvGrpSpPr>
        <p:grpSpPr bwMode="invGray">
          <a:xfrm flipH="1">
            <a:off x="1447500" y="1630821"/>
            <a:ext cx="6291028" cy="4575885"/>
            <a:chOff x="4417839" y="1630821"/>
            <a:chExt cx="6291028" cy="4575885"/>
          </a:xfrm>
        </p:grpSpPr>
        <p:grpSp>
          <p:nvGrpSpPr>
            <p:cNvPr id="615" name="Grupo 614"/>
            <p:cNvGrpSpPr/>
            <p:nvPr/>
          </p:nvGrpSpPr>
          <p:grpSpPr bwMode="invGray">
            <a:xfrm>
              <a:off x="5414491" y="1630821"/>
              <a:ext cx="5294376" cy="4114800"/>
              <a:chOff x="3310555" y="716546"/>
              <a:chExt cx="5294376" cy="4114800"/>
            </a:xfrm>
          </p:grpSpPr>
          <p:grpSp>
            <p:nvGrpSpPr>
              <p:cNvPr id="767" name="Grupo 766"/>
              <p:cNvGrpSpPr/>
              <p:nvPr/>
            </p:nvGrpSpPr>
            <p:grpSpPr bwMode="invGray">
              <a:xfrm flipH="1">
                <a:off x="3310555" y="737968"/>
                <a:ext cx="5294376" cy="54864"/>
                <a:chOff x="1522413" y="1514475"/>
                <a:chExt cx="10569575" cy="64008"/>
              </a:xfrm>
              <a:solidFill>
                <a:schemeClr val="accent1"/>
              </a:solidFill>
            </p:grpSpPr>
            <p:sp>
              <p:nvSpPr>
                <p:cNvPr id="843" name="Forma libre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4" name="Forma libre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5" name="Forma libre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5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6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7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8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9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0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91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768" name="Grupo 767"/>
              <p:cNvGrpSpPr/>
              <p:nvPr/>
            </p:nvGrpSpPr>
            <p:grpSpPr bwMode="invGray">
              <a:xfrm rot="16200000" flipH="1">
                <a:off x="6492229" y="2755658"/>
                <a:ext cx="4114800" cy="36576"/>
                <a:chOff x="1522413" y="1514475"/>
                <a:chExt cx="10569575" cy="64008"/>
              </a:xfrm>
              <a:solidFill>
                <a:schemeClr val="accent1"/>
              </a:solidFill>
            </p:grpSpPr>
            <p:sp>
              <p:nvSpPr>
                <p:cNvPr id="769" name="Forma libre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0" name="Forma libre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1" name="Forma libre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2"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3"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4"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5"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6"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7"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8"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79"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0"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1"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2"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3"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4"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5"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6"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7"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8"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89"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0"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1"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2"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3"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4"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5"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6"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7"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8"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99"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0"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1"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2"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3"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4"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5"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6"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7"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8"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09"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0"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1"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2"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3"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4"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5"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6"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7"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8"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19"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0"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1"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2"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3"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4"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5"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6"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7"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8"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29"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0"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1"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2"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3"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4"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5"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6"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7"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8"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39"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0"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1"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842"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nvGrpSpPr>
            <p:cNvPr id="616" name="Grupo 615"/>
            <p:cNvGrpSpPr/>
            <p:nvPr/>
          </p:nvGrpSpPr>
          <p:grpSpPr bwMode="invGray">
            <a:xfrm rot="10800000">
              <a:off x="4417839" y="2091906"/>
              <a:ext cx="5294376" cy="4114800"/>
              <a:chOff x="3310555" y="716546"/>
              <a:chExt cx="5294376" cy="4114800"/>
            </a:xfrm>
          </p:grpSpPr>
          <p:grpSp>
            <p:nvGrpSpPr>
              <p:cNvPr id="617" name="Grupo 616"/>
              <p:cNvGrpSpPr/>
              <p:nvPr/>
            </p:nvGrpSpPr>
            <p:grpSpPr bwMode="invGray">
              <a:xfrm flipH="1">
                <a:off x="3310555" y="737968"/>
                <a:ext cx="5294376" cy="54864"/>
                <a:chOff x="1522413" y="1514475"/>
                <a:chExt cx="10569575" cy="64008"/>
              </a:xfrm>
              <a:solidFill>
                <a:schemeClr val="accent1"/>
              </a:solidFill>
            </p:grpSpPr>
            <p:sp>
              <p:nvSpPr>
                <p:cNvPr id="693" name="Forma libre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4" name="Forma libre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5" name="Forma libre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6" name="Forma libre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7" name="Forma libre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8" name="Forma libre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9" name="Forma libre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0" name="Forma libre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1" name="Forma libre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2" name="Forma libre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3" name="Forma libre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4" name="Forma libre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5" name="Forma libre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6" name="Forma libre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7" name="Forma libre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8" name="Forma libre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09" name="Forma libre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0" name="Forma libre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1" name="Forma libre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2" name="Forma libre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3" name="Forma libre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4" name="Forma libre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5" name="Forma libre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6" name="Forma libre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7" name="Forma libre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8" name="Forma libre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19" name="Forma libre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0" name="Forma libre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1" name="Forma libre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2" name="Forma libre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3" name="Forma libre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4" name="Forma libre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5" name="Forma libre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6" name="Forma libre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7" name="Forma libre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8" name="Forma libre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29" name="Forma libre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0" name="Forma libre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1" name="Forma libre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2" name="Forma libre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3" name="Forma libre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4" name="Forma libre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5" name="Forma libre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6" name="Forma libre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7" name="Forma libre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8" name="Forma libre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39" name="Forma libre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0" name="Forma libre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1" name="Forma libre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2" name="Forma libre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3" name="Forma libre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4" name="Forma libre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5" name="Forma libre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6" name="Forma libre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7" name="Forma libre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8" name="Forma libre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49" name="Forma libre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0" name="Forma libre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1" name="Forma libre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2" name="Forma libre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3" name="Forma libre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4" name="Forma libre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5" name="Forma libre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6" name="Forma libre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7" name="Forma libre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8" name="Forma libre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59" name="Forma libre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0" name="Forma libre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1" name="Forma libre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2" name="Forma libre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3" name="Forma libre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4" name="Forma libre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5" name="Forma libre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766" name="Forma libre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nvGrpSpPr>
              <p:cNvPr id="618" name="Grupo 617"/>
              <p:cNvGrpSpPr/>
              <p:nvPr/>
            </p:nvGrpSpPr>
            <p:grpSpPr bwMode="invGray">
              <a:xfrm rot="16200000" flipH="1">
                <a:off x="6492229" y="2755658"/>
                <a:ext cx="4114800" cy="36576"/>
                <a:chOff x="1522413" y="1514475"/>
                <a:chExt cx="10569575" cy="64008"/>
              </a:xfrm>
              <a:solidFill>
                <a:schemeClr val="accent1"/>
              </a:solidFill>
            </p:grpSpPr>
            <p:sp>
              <p:nvSpPr>
                <p:cNvPr id="619" name="Forma libre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0" name="Forma libre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1" name="Forma libre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2" name="Forma libre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3" name="Forma libre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4" name="Forma libre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5" name="Forma libre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6" name="Forma libre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7" name="Forma libre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8" name="Forma libre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29" name="Forma libre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0" name="Forma libre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1" name="Forma libre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2" name="Forma libre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3" name="Forma libre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4" name="Forma libre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5" name="Forma libre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6" name="Forma libre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7" name="Forma libre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8" name="Forma libre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39" name="Forma libre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0" name="Forma libre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1" name="Forma libre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2" name="Forma libre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3" name="Forma libre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4" name="Forma libre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5" name="Forma libre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6" name="Forma libre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7" name="Forma libre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8" name="Forma libre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49" name="Forma libre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0" name="Forma libre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1" name="Forma libre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2" name="Forma libre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3" name="Forma libre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4" name="Forma libre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5" name="Forma libre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6" name="Forma libre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7" name="Forma libre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8" name="Forma libre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59" name="Forma libre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0" name="Forma libre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1" name="Forma libre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2" name="Forma libre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3" name="Forma libre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4" name="Forma libre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5" name="Forma libre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6" name="Forma libre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7" name="Forma libre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8" name="Forma libre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69" name="Forma libre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0" name="Forma libre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1" name="Forma libre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2" name="Forma libre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3" name="Forma libre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4" name="Forma libre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5" name="Forma libre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6" name="Forma libre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7" name="Forma libre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8" name="Forma libre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79" name="Forma libre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0" name="Forma libre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1" name="Forma libre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2" name="Forma libre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3" name="Forma libre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4" name="Forma libre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5" name="Forma libre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6" name="Forma libre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7" name="Forma libre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8" name="Forma libre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89" name="Forma libre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0" name="Forma libre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1" name="Forma libre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sp>
              <p:nvSpPr>
                <p:cNvPr id="692" name="Forma libre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rtlCol="0" anchor="t" anchorCtr="0" compatLnSpc="1">
                  <a:prstTxWarp prst="textNoShape">
                    <a:avLst/>
                  </a:prstTxWarp>
                </a:bodyPr>
                <a:lstStyle/>
                <a:p>
                  <a:pPr rtl="0"/>
                  <a:endParaRPr lang="es-ES" noProof="0" dirty="0">
                    <a:ln>
                      <a:noFill/>
                    </a:ln>
                  </a:endParaRPr>
                </a:p>
              </p:txBody>
            </p:sp>
          </p:grpSp>
        </p:grpSp>
      </p:grpSp>
      <p:sp>
        <p:nvSpPr>
          <p:cNvPr id="4" name="Marcador de posición de texto 3"/>
          <p:cNvSpPr>
            <a:spLocks noGrp="1"/>
          </p:cNvSpPr>
          <p:nvPr>
            <p:ph type="body" sz="half" idx="2"/>
          </p:nvPr>
        </p:nvSpPr>
        <p:spPr>
          <a:xfrm>
            <a:off x="7905959" y="3411748"/>
            <a:ext cx="2743200" cy="2743200"/>
          </a:xfrm>
        </p:spPr>
        <p:txBody>
          <a:bodyPr rtlCol="0"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noProof="0"/>
              <a:t>Haga clic para modificar los estilos de texto del patrón</a:t>
            </a:r>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5" name="Marcador de posición de fecha 4"/>
          <p:cNvSpPr>
            <a:spLocks noGrp="1"/>
          </p:cNvSpPr>
          <p:nvPr>
            <p:ph type="dt" sz="half" idx="10"/>
          </p:nvPr>
        </p:nvSpPr>
        <p:spPr/>
        <p:txBody>
          <a:bodyPr rtlCol="0"/>
          <a:lstStyle/>
          <a:p>
            <a:pPr rtl="0"/>
            <a:fld id="{AFD16348-E405-42B1-89B5-964AA77FE073}" type="datetime1">
              <a:rPr lang="es-ES" noProof="0" smtClean="0"/>
              <a:t>20/04/2022</a:t>
            </a:fld>
            <a:endParaRPr lang="es-ES" noProof="0" dirty="0"/>
          </a:p>
        </p:txBody>
      </p:sp>
      <p:sp>
        <p:nvSpPr>
          <p:cNvPr id="7" name="Marcador de posición de número de diapositiva 6"/>
          <p:cNvSpPr>
            <a:spLocks noGrp="1"/>
          </p:cNvSpPr>
          <p:nvPr>
            <p:ph type="sldNum" sz="quarter" idx="12"/>
          </p:nvPr>
        </p:nvSpPr>
        <p:spPr/>
        <p:txBody>
          <a:bodyPr rtlCol="0"/>
          <a:lstStyle/>
          <a:p>
            <a:pPr rtl="0"/>
            <a:fld id="{25BA54BD-C84D-46CE-8B72-31BFB26ABA43}" type="slidenum">
              <a:rPr lang="es-ES" noProof="0"/>
              <a:t>‹Nº›</a:t>
            </a:fld>
            <a:endParaRPr lang="es-ES" noProof="0" dirty="0"/>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pPr rtl="0"/>
            <a:r>
              <a:rPr lang="es-ES" dirty="0"/>
              <a:t>Haga clic para modificar el estilo de título del patrón</a:t>
            </a:r>
            <a:endParaRPr lang="es-ES" noProof="0" dirty="0"/>
          </a:p>
        </p:txBody>
      </p:sp>
      <p:sp>
        <p:nvSpPr>
          <p:cNvPr id="3" name="Marcador de posición de texto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s-ES" dirty="0"/>
              <a:t>Editar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pPr rtl="0"/>
            <a:endParaRPr lang="es-ES" noProof="0" dirty="0"/>
          </a:p>
        </p:txBody>
      </p:sp>
      <p:sp>
        <p:nvSpPr>
          <p:cNvPr id="4" name="Marcador de posición de fecha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3EA5BF5C-F4C1-4C94-BD5F-F847F8EB8117}" type="datetime1">
              <a:rPr lang="es-ES" noProof="0" smtClean="0"/>
              <a:t>20/04/2022</a:t>
            </a:fld>
            <a:endParaRPr lang="es-ES" noProof="0" dirty="0"/>
          </a:p>
        </p:txBody>
      </p:sp>
      <p:sp>
        <p:nvSpPr>
          <p:cNvPr id="6" name="Marcador de posición de número de diapositiva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25BA54BD-C84D-46CE-8B72-31BFB26ABA43}" type="slidenum">
              <a:rPr lang="es-ES" noProof="0" smtClean="0"/>
              <a:pPr rtl="0"/>
              <a:t>‹Nº›</a:t>
            </a:fld>
            <a:endParaRPr lang="es-ES" noProof="0" dirty="0"/>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2">
            <a:extLst>
              <a:ext uri="{FF2B5EF4-FFF2-40B4-BE49-F238E27FC236}">
                <a16:creationId xmlns:a16="http://schemas.microsoft.com/office/drawing/2014/main" id="{E9044403-7710-4385-B8E9-8856C1014109}"/>
              </a:ext>
            </a:extLst>
          </p:cNvPr>
          <p:cNvSpPr txBox="1">
            <a:spLocks/>
          </p:cNvSpPr>
          <p:nvPr/>
        </p:nvSpPr>
        <p:spPr>
          <a:xfrm>
            <a:off x="1522413" y="5105400"/>
            <a:ext cx="9143999" cy="1480650"/>
          </a:xfrm>
          <a:prstGeom prst="rect">
            <a:avLst/>
          </a:prstGeom>
        </p:spPr>
        <p:txBody>
          <a:bodyPr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None/>
            </a:pPr>
            <a:r>
              <a:rPr lang="es-ES" sz="1800" dirty="0"/>
              <a:t>ALUMNOS:</a:t>
            </a:r>
          </a:p>
          <a:p>
            <a:pPr marL="0" indent="0">
              <a:buNone/>
            </a:pPr>
            <a:r>
              <a:rPr lang="es-ES" sz="1800" dirty="0"/>
              <a:t>BONIFACIO LEÓN MAURICIO</a:t>
            </a:r>
          </a:p>
          <a:p>
            <a:pPr marL="0" indent="0">
              <a:buNone/>
            </a:pPr>
            <a:r>
              <a:rPr lang="es-ES" sz="1800" dirty="0"/>
              <a:t>RAMOS OROZCO DANIEL</a:t>
            </a:r>
          </a:p>
        </p:txBody>
      </p:sp>
      <p:sp>
        <p:nvSpPr>
          <p:cNvPr id="3" name="Título 1">
            <a:extLst>
              <a:ext uri="{FF2B5EF4-FFF2-40B4-BE49-F238E27FC236}">
                <a16:creationId xmlns:a16="http://schemas.microsoft.com/office/drawing/2014/main" id="{863E58C2-3F2F-47A1-BF32-C553462C1F13}"/>
              </a:ext>
            </a:extLst>
          </p:cNvPr>
          <p:cNvSpPr txBox="1">
            <a:spLocks/>
          </p:cNvSpPr>
          <p:nvPr/>
        </p:nvSpPr>
        <p:spPr>
          <a:xfrm>
            <a:off x="1522413" y="4230216"/>
            <a:ext cx="9144000" cy="638944"/>
          </a:xfrm>
          <a:prstGeom prst="rect">
            <a:avLst/>
          </a:prstGeom>
        </p:spPr>
        <p:txBody>
          <a:bodyPr rtlCol="0"/>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s-ES" sz="4000" dirty="0"/>
              <a:t>VUE.JS</a:t>
            </a:r>
          </a:p>
        </p:txBody>
      </p:sp>
      <p:sp>
        <p:nvSpPr>
          <p:cNvPr id="4" name="CuadroTexto 3">
            <a:extLst>
              <a:ext uri="{FF2B5EF4-FFF2-40B4-BE49-F238E27FC236}">
                <a16:creationId xmlns:a16="http://schemas.microsoft.com/office/drawing/2014/main" id="{603CA7B4-052D-4235-8461-C8BF2FF462F3}"/>
              </a:ext>
            </a:extLst>
          </p:cNvPr>
          <p:cNvSpPr txBox="1"/>
          <p:nvPr/>
        </p:nvSpPr>
        <p:spPr>
          <a:xfrm>
            <a:off x="1989956" y="188640"/>
            <a:ext cx="8208912" cy="3748719"/>
          </a:xfrm>
          <a:prstGeom prst="rect">
            <a:avLst/>
          </a:prstGeom>
          <a:noFill/>
        </p:spPr>
        <p:txBody>
          <a:bodyPr wrap="square" rtlCol="0">
            <a:spAutoFit/>
          </a:bodyPr>
          <a:lstStyle/>
          <a:p>
            <a:pPr algn="ctr">
              <a:lnSpc>
                <a:spcPct val="90000"/>
              </a:lnSpc>
            </a:pPr>
            <a:r>
              <a:rPr lang="es-MX" sz="2400" dirty="0"/>
              <a:t>UNIVERSIDAD NACIONAL AUTÓNOMA DE MÉXICO</a:t>
            </a:r>
          </a:p>
          <a:p>
            <a:pPr algn="ctr">
              <a:lnSpc>
                <a:spcPct val="90000"/>
              </a:lnSpc>
            </a:pPr>
            <a:endParaRPr lang="es-MX" sz="2400" dirty="0"/>
          </a:p>
          <a:p>
            <a:pPr algn="ctr">
              <a:lnSpc>
                <a:spcPct val="90000"/>
              </a:lnSpc>
            </a:pPr>
            <a:r>
              <a:rPr lang="es-MX" sz="2400" dirty="0"/>
              <a:t>FACULTAD DE INGENIERÍA</a:t>
            </a:r>
          </a:p>
          <a:p>
            <a:pPr algn="ctr">
              <a:lnSpc>
                <a:spcPct val="90000"/>
              </a:lnSpc>
            </a:pPr>
            <a:endParaRPr lang="es-MX" sz="2400" dirty="0"/>
          </a:p>
          <a:p>
            <a:pPr algn="ctr">
              <a:lnSpc>
                <a:spcPct val="90000"/>
              </a:lnSpc>
            </a:pPr>
            <a:r>
              <a:rPr lang="es-MX" sz="2400" dirty="0"/>
              <a:t>NEGOCIOS ELECTRÓNICOS Y DESARROLLO WEB</a:t>
            </a:r>
          </a:p>
          <a:p>
            <a:pPr algn="ctr">
              <a:lnSpc>
                <a:spcPct val="90000"/>
              </a:lnSpc>
            </a:pPr>
            <a:endParaRPr lang="es-MX" sz="2400" dirty="0"/>
          </a:p>
          <a:p>
            <a:pPr algn="ctr">
              <a:lnSpc>
                <a:spcPct val="90000"/>
              </a:lnSpc>
            </a:pPr>
            <a:r>
              <a:rPr lang="es-MX" sz="2400" dirty="0"/>
              <a:t>GRUPO 1</a:t>
            </a:r>
          </a:p>
          <a:p>
            <a:pPr algn="ctr">
              <a:lnSpc>
                <a:spcPct val="90000"/>
              </a:lnSpc>
            </a:pPr>
            <a:endParaRPr lang="es-MX" sz="2400" dirty="0"/>
          </a:p>
          <a:p>
            <a:pPr algn="ctr">
              <a:lnSpc>
                <a:spcPct val="90000"/>
              </a:lnSpc>
            </a:pPr>
            <a:r>
              <a:rPr lang="es-MX" sz="2400" dirty="0"/>
              <a:t>SEMESTRE 2022-2</a:t>
            </a:r>
          </a:p>
          <a:p>
            <a:pPr algn="ctr">
              <a:lnSpc>
                <a:spcPct val="90000"/>
              </a:lnSpc>
            </a:pPr>
            <a:endParaRPr lang="es-MX" sz="2400" dirty="0"/>
          </a:p>
          <a:p>
            <a:pPr algn="ctr">
              <a:lnSpc>
                <a:spcPct val="90000"/>
              </a:lnSpc>
            </a:pPr>
            <a:r>
              <a:rPr lang="es-MX" sz="2400" dirty="0"/>
              <a:t>PROFESOR:  M.I. ANGEL CESAR GOVANTES SALDIVAR</a:t>
            </a:r>
          </a:p>
        </p:txBody>
      </p:sp>
      <p:pic>
        <p:nvPicPr>
          <p:cNvPr id="6" name="Imagen 5" descr="Logotipo&#10;&#10;Descripción generada automáticamente">
            <a:extLst>
              <a:ext uri="{FF2B5EF4-FFF2-40B4-BE49-F238E27FC236}">
                <a16:creationId xmlns:a16="http://schemas.microsoft.com/office/drawing/2014/main" id="{47E8CEF2-0CB9-4117-9020-580CFE378B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748" y="115125"/>
            <a:ext cx="2136281" cy="2398201"/>
          </a:xfrm>
          <a:prstGeom prst="rect">
            <a:avLst/>
          </a:prstGeom>
        </p:spPr>
      </p:pic>
      <p:pic>
        <p:nvPicPr>
          <p:cNvPr id="8" name="Imagen 7" descr="Logotipo&#10;&#10;Descripción generada automáticamente">
            <a:extLst>
              <a:ext uri="{FF2B5EF4-FFF2-40B4-BE49-F238E27FC236}">
                <a16:creationId xmlns:a16="http://schemas.microsoft.com/office/drawing/2014/main" id="{64036BA7-8901-440F-9886-B66C1E92E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5312" y="115125"/>
            <a:ext cx="2135765" cy="2529364"/>
          </a:xfrm>
          <a:prstGeom prst="rect">
            <a:avLst/>
          </a:prstGeom>
        </p:spPr>
      </p:pic>
    </p:spTree>
    <p:extLst>
      <p:ext uri="{BB962C8B-B14F-4D97-AF65-F5344CB8AC3E}">
        <p14:creationId xmlns:p14="http://schemas.microsoft.com/office/powerpoint/2010/main" val="406374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descr="Js 5 Logo - 折り紙コレクションだけ">
            <a:extLst>
              <a:ext uri="{FF2B5EF4-FFF2-40B4-BE49-F238E27FC236}">
                <a16:creationId xmlns:a16="http://schemas.microsoft.com/office/drawing/2014/main" id="{C97D9992-04FB-4EB5-8BB7-2DF1756D616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6660" y="5305017"/>
            <a:ext cx="3744416" cy="1048026"/>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Meet the Team | Vue.js">
            <a:extLst>
              <a:ext uri="{FF2B5EF4-FFF2-40B4-BE49-F238E27FC236}">
                <a16:creationId xmlns:a16="http://schemas.microsoft.com/office/drawing/2014/main" id="{19C0808D-4D87-4D44-A5EF-114060959F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6660" y="1637206"/>
            <a:ext cx="3744416" cy="3744416"/>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rtlCol="0"/>
          <a:lstStyle/>
          <a:p>
            <a:pPr rtl="0"/>
            <a:r>
              <a:rPr lang="es-ES" dirty="0"/>
              <a:t>Vue.js</a:t>
            </a:r>
          </a:p>
        </p:txBody>
      </p:sp>
      <p:sp>
        <p:nvSpPr>
          <p:cNvPr id="3" name="Marcador de posición de contenido 5">
            <a:extLst>
              <a:ext uri="{FF2B5EF4-FFF2-40B4-BE49-F238E27FC236}">
                <a16:creationId xmlns:a16="http://schemas.microsoft.com/office/drawing/2014/main" id="{1D514772-E56C-401F-8D41-8C2186AB370A}"/>
              </a:ext>
            </a:extLst>
          </p:cNvPr>
          <p:cNvSpPr txBox="1">
            <a:spLocks/>
          </p:cNvSpPr>
          <p:nvPr/>
        </p:nvSpPr>
        <p:spPr>
          <a:xfrm>
            <a:off x="1522415" y="1637206"/>
            <a:ext cx="6804245" cy="4946156"/>
          </a:xfrm>
          <a:prstGeom prst="rect">
            <a:avLst/>
          </a:prstGeom>
        </p:spPr>
        <p:txBody>
          <a:bodyPr rtlCol="0">
            <a:normAutofit/>
          </a:bodyPr>
          <a:lst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a:lstStyle>
          <a:p>
            <a:pPr marL="0" indent="0">
              <a:buFont typeface="Arial" pitchFamily="34" charset="0"/>
              <a:buNone/>
            </a:pPr>
            <a:r>
              <a:rPr lang="es-ES" sz="2800" dirty="0"/>
              <a:t>Es un Framework progresivo de JavaScript creado por </a:t>
            </a:r>
            <a:r>
              <a:rPr lang="es-ES" sz="2800" b="1" dirty="0"/>
              <a:t>Evan </a:t>
            </a:r>
            <a:r>
              <a:rPr lang="es-ES" sz="2800" b="1" dirty="0" err="1"/>
              <a:t>You</a:t>
            </a:r>
            <a:r>
              <a:rPr lang="es-ES" sz="2800" dirty="0"/>
              <a:t> realizando prototipos y en el Framework de </a:t>
            </a:r>
            <a:r>
              <a:rPr lang="es-ES" sz="2800" dirty="0" err="1"/>
              <a:t>Meteor</a:t>
            </a:r>
            <a:r>
              <a:rPr lang="es-ES" sz="2800" dirty="0"/>
              <a:t>, el cual fue lanzado en 2014. </a:t>
            </a:r>
          </a:p>
          <a:p>
            <a:pPr marL="0" indent="0">
              <a:buFont typeface="Arial" pitchFamily="34" charset="0"/>
              <a:buNone/>
            </a:pPr>
            <a:r>
              <a:rPr lang="es-ES" sz="2800" dirty="0"/>
              <a:t>Él se dio cuenta que al trabajar en Google pudiera realizar las aplicaciones web más rápido, y con menos código.</a:t>
            </a:r>
          </a:p>
          <a:p>
            <a:pPr marL="0" indent="0">
              <a:buFont typeface="Arial" pitchFamily="34" charset="0"/>
              <a:buNone/>
            </a:pPr>
            <a:r>
              <a:rPr lang="es-ES" sz="2800" dirty="0"/>
              <a:t>Inicialmente fue pensado para ser una biblioteca personal, la comunidad hizo que el proyecto creciera a un ritmo impresionante.</a:t>
            </a:r>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5E6889-F7AE-4D6E-A4A9-D2EFC95A7341}"/>
              </a:ext>
            </a:extLst>
          </p:cNvPr>
          <p:cNvSpPr>
            <a:spLocks noGrp="1"/>
          </p:cNvSpPr>
          <p:nvPr>
            <p:ph type="title"/>
          </p:nvPr>
        </p:nvSpPr>
        <p:spPr/>
        <p:txBody>
          <a:bodyPr/>
          <a:lstStyle/>
          <a:p>
            <a:r>
              <a:rPr lang="es-MX" dirty="0"/>
              <a:t>Vue.js</a:t>
            </a:r>
          </a:p>
        </p:txBody>
      </p:sp>
      <p:sp>
        <p:nvSpPr>
          <p:cNvPr id="3" name="Marcador de contenido 2">
            <a:extLst>
              <a:ext uri="{FF2B5EF4-FFF2-40B4-BE49-F238E27FC236}">
                <a16:creationId xmlns:a16="http://schemas.microsoft.com/office/drawing/2014/main" id="{1C3A0F2A-CC2F-446F-987A-46DA91FB8668}"/>
              </a:ext>
            </a:extLst>
          </p:cNvPr>
          <p:cNvSpPr>
            <a:spLocks noGrp="1"/>
          </p:cNvSpPr>
          <p:nvPr>
            <p:ph idx="1"/>
          </p:nvPr>
        </p:nvSpPr>
        <p:spPr>
          <a:xfrm>
            <a:off x="1522414" y="1905000"/>
            <a:ext cx="6660230" cy="4267200"/>
          </a:xfrm>
        </p:spPr>
        <p:txBody>
          <a:bodyPr>
            <a:normAutofit lnSpcReduction="10000"/>
          </a:bodyPr>
          <a:lstStyle/>
          <a:p>
            <a:pPr marL="0" indent="0">
              <a:buNone/>
            </a:pPr>
            <a:r>
              <a:rPr lang="es-ES" dirty="0"/>
              <a:t>A diferencia de otros </a:t>
            </a:r>
            <a:r>
              <a:rPr lang="es-ES" dirty="0" err="1"/>
              <a:t>frameworks</a:t>
            </a:r>
            <a:r>
              <a:rPr lang="es-ES" dirty="0"/>
              <a:t>, </a:t>
            </a:r>
            <a:r>
              <a:rPr lang="es-ES" dirty="0" err="1"/>
              <a:t>Vue</a:t>
            </a:r>
            <a:r>
              <a:rPr lang="es-ES" dirty="0"/>
              <a:t> está diseñado desde cero para ser utilizado incrementalmente. </a:t>
            </a:r>
          </a:p>
          <a:p>
            <a:pPr marL="0" indent="0">
              <a:buNone/>
            </a:pPr>
            <a:r>
              <a:rPr lang="es-ES" dirty="0"/>
              <a:t>La librería central está enfocada solo en la capa de visualización, y es fácil de utilizar e integrar con otras librerías o proyectos existentes.</a:t>
            </a:r>
          </a:p>
          <a:p>
            <a:pPr marL="0" indent="0">
              <a:buNone/>
            </a:pPr>
            <a:endParaRPr lang="es-ES" dirty="0"/>
          </a:p>
          <a:p>
            <a:pPr marL="0" indent="0">
              <a:buNone/>
            </a:pPr>
            <a:r>
              <a:rPr lang="es-ES" dirty="0"/>
              <a:t>En los últimos años se ha popularizado la creación de aplicaciones de tipo SPA (Single Page </a:t>
            </a:r>
            <a:r>
              <a:rPr lang="es-ES" dirty="0" err="1"/>
              <a:t>Application</a:t>
            </a:r>
            <a:r>
              <a:rPr lang="es-ES" dirty="0"/>
              <a:t>), que es la categoría donde se encuentra </a:t>
            </a:r>
            <a:r>
              <a:rPr lang="es-ES" dirty="0" err="1"/>
              <a:t>Vue</a:t>
            </a:r>
            <a:r>
              <a:rPr lang="es-ES" dirty="0"/>
              <a:t>, </a:t>
            </a:r>
            <a:r>
              <a:rPr lang="es-ES" dirty="0" err="1"/>
              <a:t>React</a:t>
            </a:r>
            <a:r>
              <a:rPr lang="es-ES" dirty="0"/>
              <a:t>, Angular.</a:t>
            </a:r>
            <a:endParaRPr lang="es-MX" dirty="0"/>
          </a:p>
        </p:txBody>
      </p:sp>
      <p:pic>
        <p:nvPicPr>
          <p:cNvPr id="5" name="Imagen 4" descr="Diagrama&#10;&#10;Descripción generada automáticamente">
            <a:extLst>
              <a:ext uri="{FF2B5EF4-FFF2-40B4-BE49-F238E27FC236}">
                <a16:creationId xmlns:a16="http://schemas.microsoft.com/office/drawing/2014/main" id="{188ED5B9-B76C-4265-ABC3-914034CBF8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8628" y="2132856"/>
            <a:ext cx="4050213" cy="3103729"/>
          </a:xfrm>
          <a:prstGeom prst="rect">
            <a:avLst/>
          </a:prstGeom>
        </p:spPr>
      </p:pic>
    </p:spTree>
    <p:extLst>
      <p:ext uri="{BB962C8B-B14F-4D97-AF65-F5344CB8AC3E}">
        <p14:creationId xmlns:p14="http://schemas.microsoft.com/office/powerpoint/2010/main" val="7900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40DA88-2E5F-46D3-87AD-E7468FE0889E}"/>
              </a:ext>
            </a:extLst>
          </p:cNvPr>
          <p:cNvSpPr>
            <a:spLocks noGrp="1"/>
          </p:cNvSpPr>
          <p:nvPr>
            <p:ph type="title"/>
          </p:nvPr>
        </p:nvSpPr>
        <p:spPr/>
        <p:txBody>
          <a:bodyPr/>
          <a:lstStyle/>
          <a:p>
            <a:r>
              <a:rPr lang="es-ES" dirty="0"/>
              <a:t>Ecosistema</a:t>
            </a:r>
            <a:endParaRPr lang="es-MX" dirty="0"/>
          </a:p>
        </p:txBody>
      </p:sp>
      <p:sp>
        <p:nvSpPr>
          <p:cNvPr id="3" name="Marcador de contenido 2">
            <a:extLst>
              <a:ext uri="{FF2B5EF4-FFF2-40B4-BE49-F238E27FC236}">
                <a16:creationId xmlns:a16="http://schemas.microsoft.com/office/drawing/2014/main" id="{18A3F785-DBB5-42A1-B051-B1198901E1DF}"/>
              </a:ext>
            </a:extLst>
          </p:cNvPr>
          <p:cNvSpPr>
            <a:spLocks noGrp="1"/>
          </p:cNvSpPr>
          <p:nvPr>
            <p:ph idx="1"/>
          </p:nvPr>
        </p:nvSpPr>
        <p:spPr>
          <a:xfrm>
            <a:off x="1522414" y="1628800"/>
            <a:ext cx="9144000" cy="4267200"/>
          </a:xfrm>
        </p:spPr>
        <p:txBody>
          <a:bodyPr/>
          <a:lstStyle/>
          <a:p>
            <a:pPr marL="0" indent="0">
              <a:buNone/>
            </a:pPr>
            <a:r>
              <a:rPr lang="es-ES" dirty="0"/>
              <a:t>Vue.JS tiene un gran ecosistema mantenido por los propios desarrolladores y la comunidad de </a:t>
            </a:r>
            <a:r>
              <a:rPr lang="es-ES" dirty="0" err="1"/>
              <a:t>Vue</a:t>
            </a:r>
            <a:endParaRPr lang="es-ES" dirty="0"/>
          </a:p>
        </p:txBody>
      </p:sp>
      <p:pic>
        <p:nvPicPr>
          <p:cNvPr id="5" name="Imagen 4" descr="Diagrama, Esquemático&#10;&#10;Descripción generada automáticamente">
            <a:extLst>
              <a:ext uri="{FF2B5EF4-FFF2-40B4-BE49-F238E27FC236}">
                <a16:creationId xmlns:a16="http://schemas.microsoft.com/office/drawing/2014/main" id="{FAAA6884-2C9A-4F7B-859F-19AA151BD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014" y="2348880"/>
            <a:ext cx="5994795" cy="4395587"/>
          </a:xfrm>
          <a:prstGeom prst="rect">
            <a:avLst/>
          </a:prstGeom>
        </p:spPr>
      </p:pic>
    </p:spTree>
    <p:extLst>
      <p:ext uri="{BB962C8B-B14F-4D97-AF65-F5344CB8AC3E}">
        <p14:creationId xmlns:p14="http://schemas.microsoft.com/office/powerpoint/2010/main" val="159451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85A2F9-483F-4777-89D7-1FBCC2BA59D5}"/>
              </a:ext>
            </a:extLst>
          </p:cNvPr>
          <p:cNvSpPr>
            <a:spLocks noGrp="1"/>
          </p:cNvSpPr>
          <p:nvPr>
            <p:ph type="title"/>
          </p:nvPr>
        </p:nvSpPr>
        <p:spPr/>
        <p:txBody>
          <a:bodyPr/>
          <a:lstStyle/>
          <a:p>
            <a:r>
              <a:rPr lang="es-ES" dirty="0"/>
              <a:t>Características principales</a:t>
            </a:r>
            <a:endParaRPr lang="es-MX" dirty="0"/>
          </a:p>
        </p:txBody>
      </p:sp>
      <p:sp>
        <p:nvSpPr>
          <p:cNvPr id="3" name="Marcador de contenido 2">
            <a:extLst>
              <a:ext uri="{FF2B5EF4-FFF2-40B4-BE49-F238E27FC236}">
                <a16:creationId xmlns:a16="http://schemas.microsoft.com/office/drawing/2014/main" id="{310B8BD2-5414-4EF6-9C5C-A012DF75E00B}"/>
              </a:ext>
            </a:extLst>
          </p:cNvPr>
          <p:cNvSpPr>
            <a:spLocks noGrp="1"/>
          </p:cNvSpPr>
          <p:nvPr>
            <p:ph idx="1"/>
          </p:nvPr>
        </p:nvSpPr>
        <p:spPr/>
        <p:txBody>
          <a:bodyPr/>
          <a:lstStyle/>
          <a:p>
            <a:pPr marL="0" indent="0">
              <a:buNone/>
            </a:pPr>
            <a:r>
              <a:rPr lang="es-ES" dirty="0"/>
              <a:t>Permite realizar las aplicaciones en un solo archivo, SPA.</a:t>
            </a:r>
          </a:p>
          <a:p>
            <a:pPr marL="0" indent="0">
              <a:buNone/>
            </a:pPr>
            <a:r>
              <a:rPr lang="es-ES" dirty="0"/>
              <a:t>Es super rápido, ligero y puede manejar una gran cantidad de librerías.</a:t>
            </a:r>
          </a:p>
          <a:p>
            <a:pPr marL="0" indent="0">
              <a:buNone/>
            </a:pPr>
            <a:r>
              <a:rPr lang="es-ES" dirty="0"/>
              <a:t>La curva de aprendizaje es la más sencilla de los tres </a:t>
            </a:r>
            <a:r>
              <a:rPr lang="es-ES" dirty="0" err="1"/>
              <a:t>frameworks</a:t>
            </a:r>
            <a:r>
              <a:rPr lang="es-ES" dirty="0"/>
              <a:t> más populares: </a:t>
            </a:r>
            <a:r>
              <a:rPr lang="es-ES" dirty="0" err="1"/>
              <a:t>React</a:t>
            </a:r>
            <a:r>
              <a:rPr lang="es-ES" dirty="0"/>
              <a:t>, </a:t>
            </a:r>
            <a:r>
              <a:rPr lang="es-ES" dirty="0" err="1"/>
              <a:t>Vue</a:t>
            </a:r>
            <a:r>
              <a:rPr lang="es-ES" dirty="0"/>
              <a:t> y Angular.</a:t>
            </a:r>
          </a:p>
          <a:p>
            <a:pPr marL="0" indent="0">
              <a:buNone/>
            </a:pPr>
            <a:r>
              <a:rPr lang="es-ES" dirty="0"/>
              <a:t>Es un Framework amigable ya que, al utilizar HTML, CSS y </a:t>
            </a:r>
            <a:r>
              <a:rPr lang="es-ES" dirty="0" err="1"/>
              <a:t>Javascript</a:t>
            </a:r>
            <a:r>
              <a:rPr lang="es-ES" dirty="0"/>
              <a:t>,  es compatible con </a:t>
            </a:r>
            <a:r>
              <a:rPr lang="es-ES" dirty="0" err="1"/>
              <a:t>WebComponents</a:t>
            </a:r>
            <a:endParaRPr lang="es-MX" dirty="0"/>
          </a:p>
        </p:txBody>
      </p:sp>
      <p:pic>
        <p:nvPicPr>
          <p:cNvPr id="5" name="Imagen 4" descr="Logotipo, nombre de la empresa&#10;&#10;Descripción generada automáticamente">
            <a:extLst>
              <a:ext uri="{FF2B5EF4-FFF2-40B4-BE49-F238E27FC236}">
                <a16:creationId xmlns:a16="http://schemas.microsoft.com/office/drawing/2014/main" id="{F3E5A807-D88B-4D0F-B1BD-C174D4338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28505" y="4489152"/>
            <a:ext cx="2348880" cy="2348880"/>
          </a:xfrm>
          <a:prstGeom prst="rect">
            <a:avLst/>
          </a:prstGeom>
        </p:spPr>
      </p:pic>
      <p:pic>
        <p:nvPicPr>
          <p:cNvPr id="7" name="Imagen 6" descr="Imagen que contiene objeto, señal, dibujo, tabla&#10;&#10;Descripción generada automáticamente">
            <a:extLst>
              <a:ext uri="{FF2B5EF4-FFF2-40B4-BE49-F238E27FC236}">
                <a16:creationId xmlns:a16="http://schemas.microsoft.com/office/drawing/2014/main" id="{849769E4-66AC-44E4-8D3B-B916F1EC67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3128" y="4827817"/>
            <a:ext cx="1751856" cy="1751856"/>
          </a:xfrm>
          <a:prstGeom prst="rect">
            <a:avLst/>
          </a:prstGeom>
        </p:spPr>
      </p:pic>
      <p:pic>
        <p:nvPicPr>
          <p:cNvPr id="9" name="Imagen 8" descr="Logotipo, Icono&#10;&#10;Descripción generada automáticamente con confianza media">
            <a:extLst>
              <a:ext uri="{FF2B5EF4-FFF2-40B4-BE49-F238E27FC236}">
                <a16:creationId xmlns:a16="http://schemas.microsoft.com/office/drawing/2014/main" id="{6124A647-58BE-4048-8053-1085630D91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9506" y="4827817"/>
            <a:ext cx="1248197" cy="1751856"/>
          </a:xfrm>
          <a:prstGeom prst="rect">
            <a:avLst/>
          </a:prstGeom>
        </p:spPr>
      </p:pic>
      <p:pic>
        <p:nvPicPr>
          <p:cNvPr id="11" name="Imagen 10" descr="Logotipo&#10;&#10;Descripción generada automáticamente">
            <a:extLst>
              <a:ext uri="{FF2B5EF4-FFF2-40B4-BE49-F238E27FC236}">
                <a16:creationId xmlns:a16="http://schemas.microsoft.com/office/drawing/2014/main" id="{CF4A03F5-0490-4286-9535-E7CEA4F15D7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58674" y="4861313"/>
            <a:ext cx="1335738" cy="1751856"/>
          </a:xfrm>
          <a:prstGeom prst="rect">
            <a:avLst/>
          </a:prstGeom>
        </p:spPr>
      </p:pic>
      <p:pic>
        <p:nvPicPr>
          <p:cNvPr id="13" name="Imagen 12" descr="Icono&#10;&#10;Descripción generada automáticamente">
            <a:extLst>
              <a:ext uri="{FF2B5EF4-FFF2-40B4-BE49-F238E27FC236}">
                <a16:creationId xmlns:a16="http://schemas.microsoft.com/office/drawing/2014/main" id="{7E2729A6-758D-45F7-AF44-6C673A30EFA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67593" y="4827818"/>
            <a:ext cx="2015558" cy="1751856"/>
          </a:xfrm>
          <a:prstGeom prst="rect">
            <a:avLst/>
          </a:prstGeom>
        </p:spPr>
      </p:pic>
    </p:spTree>
    <p:extLst>
      <p:ext uri="{BB962C8B-B14F-4D97-AF65-F5344CB8AC3E}">
        <p14:creationId xmlns:p14="http://schemas.microsoft.com/office/powerpoint/2010/main" val="185880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15D8C-1AF3-4D0B-B1D1-057E34257AE9}"/>
              </a:ext>
            </a:extLst>
          </p:cNvPr>
          <p:cNvSpPr>
            <a:spLocks noGrp="1"/>
          </p:cNvSpPr>
          <p:nvPr>
            <p:ph type="title"/>
          </p:nvPr>
        </p:nvSpPr>
        <p:spPr/>
        <p:txBody>
          <a:bodyPr/>
          <a:lstStyle/>
          <a:p>
            <a:r>
              <a:rPr lang="es-ES" dirty="0"/>
              <a:t>Reutilización del código</a:t>
            </a:r>
            <a:endParaRPr lang="es-MX" dirty="0"/>
          </a:p>
        </p:txBody>
      </p:sp>
      <p:sp>
        <p:nvSpPr>
          <p:cNvPr id="3" name="Marcador de contenido 2">
            <a:extLst>
              <a:ext uri="{FF2B5EF4-FFF2-40B4-BE49-F238E27FC236}">
                <a16:creationId xmlns:a16="http://schemas.microsoft.com/office/drawing/2014/main" id="{F79A1490-25D0-4898-AEC8-820BE01E7289}"/>
              </a:ext>
            </a:extLst>
          </p:cNvPr>
          <p:cNvSpPr>
            <a:spLocks noGrp="1"/>
          </p:cNvSpPr>
          <p:nvPr>
            <p:ph idx="1"/>
          </p:nvPr>
        </p:nvSpPr>
        <p:spPr/>
        <p:txBody>
          <a:bodyPr/>
          <a:lstStyle/>
          <a:p>
            <a:pPr marL="0" indent="0">
              <a:buNone/>
            </a:pPr>
            <a:r>
              <a:rPr lang="es-ES" dirty="0"/>
              <a:t>La reutilización de su código es gracias a que es un </a:t>
            </a:r>
            <a:r>
              <a:rPr lang="es-ES" dirty="0" err="1"/>
              <a:t>framework</a:t>
            </a:r>
            <a:r>
              <a:rPr lang="es-ES" dirty="0"/>
              <a:t> progresivo y a su compatibilidad con </a:t>
            </a:r>
            <a:r>
              <a:rPr lang="es-ES" dirty="0" err="1"/>
              <a:t>WebComponents</a:t>
            </a:r>
            <a:r>
              <a:rPr lang="es-ES" dirty="0"/>
              <a:t>. Esto significa que es ideal para migrar y adaptar proyectos existentes hechos en otras tecnologías y pasarlos poco a poco a </a:t>
            </a:r>
            <a:r>
              <a:rPr lang="es-ES" dirty="0" err="1"/>
              <a:t>Vue</a:t>
            </a:r>
            <a:endParaRPr lang="es-MX" dirty="0"/>
          </a:p>
        </p:txBody>
      </p:sp>
      <p:pic>
        <p:nvPicPr>
          <p:cNvPr id="5" name="Imagen 4" descr="Logotipo&#10;&#10;Descripción generada automáticamente">
            <a:extLst>
              <a:ext uri="{FF2B5EF4-FFF2-40B4-BE49-F238E27FC236}">
                <a16:creationId xmlns:a16="http://schemas.microsoft.com/office/drawing/2014/main" id="{09924F80-BCCE-4D67-91EA-504A1A0ED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5537" y="3248025"/>
            <a:ext cx="4857750" cy="3533775"/>
          </a:xfrm>
          <a:prstGeom prst="rect">
            <a:avLst/>
          </a:prstGeom>
        </p:spPr>
      </p:pic>
    </p:spTree>
    <p:extLst>
      <p:ext uri="{BB962C8B-B14F-4D97-AF65-F5344CB8AC3E}">
        <p14:creationId xmlns:p14="http://schemas.microsoft.com/office/powerpoint/2010/main" val="3895608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C341C-52C0-4DCC-AAA2-4F5B8B127CC6}"/>
              </a:ext>
            </a:extLst>
          </p:cNvPr>
          <p:cNvSpPr>
            <a:spLocks noGrp="1"/>
          </p:cNvSpPr>
          <p:nvPr>
            <p:ph type="title"/>
          </p:nvPr>
        </p:nvSpPr>
        <p:spPr/>
        <p:txBody>
          <a:bodyPr/>
          <a:lstStyle/>
          <a:p>
            <a:r>
              <a:rPr lang="es-ES" dirty="0"/>
              <a:t>Plantillas web</a:t>
            </a:r>
            <a:endParaRPr lang="es-MX" dirty="0"/>
          </a:p>
        </p:txBody>
      </p:sp>
      <p:sp>
        <p:nvSpPr>
          <p:cNvPr id="3" name="Marcador de contenido 2">
            <a:extLst>
              <a:ext uri="{FF2B5EF4-FFF2-40B4-BE49-F238E27FC236}">
                <a16:creationId xmlns:a16="http://schemas.microsoft.com/office/drawing/2014/main" id="{2B0979B3-241F-43D0-AD3F-650938DA371A}"/>
              </a:ext>
            </a:extLst>
          </p:cNvPr>
          <p:cNvSpPr>
            <a:spLocks noGrp="1"/>
          </p:cNvSpPr>
          <p:nvPr>
            <p:ph idx="1"/>
          </p:nvPr>
        </p:nvSpPr>
        <p:spPr>
          <a:xfrm>
            <a:off x="1522414" y="1905000"/>
            <a:ext cx="10044606" cy="1740024"/>
          </a:xfrm>
        </p:spPr>
        <p:txBody>
          <a:bodyPr>
            <a:normAutofit fontScale="92500" lnSpcReduction="10000"/>
          </a:bodyPr>
          <a:lstStyle/>
          <a:p>
            <a:pPr marL="0" indent="0">
              <a:buNone/>
            </a:pPr>
            <a:r>
              <a:rPr lang="es-ES" dirty="0"/>
              <a:t>Las plantillas facilitan mucho el trabajo de los desarrolladores web, y </a:t>
            </a:r>
            <a:r>
              <a:rPr lang="es-ES" dirty="0" err="1"/>
              <a:t>Vue.Js</a:t>
            </a:r>
            <a:r>
              <a:rPr lang="es-ES" dirty="0"/>
              <a:t> no se quedan atrás en esto, cuenta con grandes cantidades de plantillas y componentes desarrollados por su extensa comunidad, proporcionan una estructura clara, la ubicación de cada elemento, con una curva de aprendizaje baja, ahorra tiempo para crear páginas webs dentro de un molde con parámetros definidos, sin comenzar desde 0.</a:t>
            </a:r>
            <a:endParaRPr lang="es-MX" dirty="0"/>
          </a:p>
        </p:txBody>
      </p:sp>
      <p:pic>
        <p:nvPicPr>
          <p:cNvPr id="5" name="Imagen 4" descr="Interfaz de usuario gráfica, Sitio web&#10;&#10;Descripción generada automáticamente">
            <a:extLst>
              <a:ext uri="{FF2B5EF4-FFF2-40B4-BE49-F238E27FC236}">
                <a16:creationId xmlns:a16="http://schemas.microsoft.com/office/drawing/2014/main" id="{DAB761D9-0AE8-48B2-9363-1FEAD3D2C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4396" y="3354524"/>
            <a:ext cx="5180032" cy="3484984"/>
          </a:xfrm>
          <a:prstGeom prst="rect">
            <a:avLst/>
          </a:prstGeom>
        </p:spPr>
      </p:pic>
    </p:spTree>
    <p:extLst>
      <p:ext uri="{BB962C8B-B14F-4D97-AF65-F5344CB8AC3E}">
        <p14:creationId xmlns:p14="http://schemas.microsoft.com/office/powerpoint/2010/main" val="226597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D95F5-DDA2-4C9C-91E2-3CEF5A2D7BBD}"/>
              </a:ext>
            </a:extLst>
          </p:cNvPr>
          <p:cNvSpPr>
            <a:spLocks noGrp="1"/>
          </p:cNvSpPr>
          <p:nvPr>
            <p:ph type="title"/>
          </p:nvPr>
        </p:nvSpPr>
        <p:spPr/>
        <p:txBody>
          <a:bodyPr/>
          <a:lstStyle/>
          <a:p>
            <a:r>
              <a:rPr lang="es-ES" dirty="0"/>
              <a:t>Seguridad web:</a:t>
            </a:r>
            <a:endParaRPr lang="es-MX" dirty="0"/>
          </a:p>
        </p:txBody>
      </p:sp>
      <p:sp>
        <p:nvSpPr>
          <p:cNvPr id="3" name="Marcador de contenido 2">
            <a:extLst>
              <a:ext uri="{FF2B5EF4-FFF2-40B4-BE49-F238E27FC236}">
                <a16:creationId xmlns:a16="http://schemas.microsoft.com/office/drawing/2014/main" id="{414BA0B6-724D-409F-B899-599CBC1E1EBF}"/>
              </a:ext>
            </a:extLst>
          </p:cNvPr>
          <p:cNvSpPr>
            <a:spLocks noGrp="1"/>
          </p:cNvSpPr>
          <p:nvPr>
            <p:ph idx="1"/>
          </p:nvPr>
        </p:nvSpPr>
        <p:spPr>
          <a:xfrm>
            <a:off x="1522414" y="1905000"/>
            <a:ext cx="9972598" cy="4678362"/>
          </a:xfrm>
        </p:spPr>
        <p:txBody>
          <a:bodyPr>
            <a:normAutofit fontScale="92500" lnSpcReduction="10000"/>
          </a:bodyPr>
          <a:lstStyle/>
          <a:p>
            <a:pPr marL="0" indent="0">
              <a:buNone/>
            </a:pPr>
            <a:r>
              <a:rPr lang="es-ES" dirty="0"/>
              <a:t>Los </a:t>
            </a:r>
            <a:r>
              <a:rPr lang="es-ES" dirty="0" err="1"/>
              <a:t>frameworks</a:t>
            </a:r>
            <a:r>
              <a:rPr lang="es-ES" dirty="0"/>
              <a:t> web como </a:t>
            </a:r>
            <a:r>
              <a:rPr lang="es-ES" dirty="0" err="1"/>
              <a:t>Vue.Js</a:t>
            </a:r>
            <a:r>
              <a:rPr lang="es-ES" dirty="0"/>
              <a:t> suelen contar con medidas de seguridad para proteger nuestros datos de ataques como:</a:t>
            </a:r>
          </a:p>
          <a:p>
            <a:r>
              <a:rPr lang="es-ES" dirty="0" err="1"/>
              <a:t>Clickjacking</a:t>
            </a:r>
            <a:endParaRPr lang="es-ES" dirty="0"/>
          </a:p>
          <a:p>
            <a:r>
              <a:rPr lang="es-ES" dirty="0"/>
              <a:t>Ataque XSS</a:t>
            </a:r>
          </a:p>
          <a:p>
            <a:r>
              <a:rPr lang="es-ES" dirty="0"/>
              <a:t>SQL </a:t>
            </a:r>
            <a:r>
              <a:rPr lang="es-ES" dirty="0" err="1"/>
              <a:t>injection</a:t>
            </a:r>
            <a:endParaRPr lang="es-ES" dirty="0"/>
          </a:p>
          <a:p>
            <a:pPr marL="0" indent="0">
              <a:buNone/>
            </a:pPr>
            <a:endParaRPr lang="es-ES" dirty="0"/>
          </a:p>
          <a:p>
            <a:pPr marL="0" indent="0">
              <a:buNone/>
            </a:pPr>
            <a:r>
              <a:rPr lang="es-ES" dirty="0"/>
              <a:t>La forma de proteger nuestra seguridad se basa en el uso de métodos de protección, atacar cuales serian nuestras vulnerabilidades y el uso de librerías en nuestro código como:</a:t>
            </a:r>
          </a:p>
          <a:p>
            <a:r>
              <a:rPr lang="es-ES" dirty="0" err="1"/>
              <a:t>DOMPurify</a:t>
            </a:r>
            <a:r>
              <a:rPr lang="es-ES" dirty="0"/>
              <a:t> </a:t>
            </a:r>
          </a:p>
          <a:p>
            <a:r>
              <a:rPr lang="es-ES" dirty="0" err="1"/>
              <a:t>secure-filters</a:t>
            </a:r>
            <a:endParaRPr lang="es-MX" dirty="0"/>
          </a:p>
        </p:txBody>
      </p:sp>
      <p:pic>
        <p:nvPicPr>
          <p:cNvPr id="9218" name="Picture 2" descr="Servicios de seguridad web: todo lo que necesitas saber - Comunicare">
            <a:extLst>
              <a:ext uri="{FF2B5EF4-FFF2-40B4-BE49-F238E27FC236}">
                <a16:creationId xmlns:a16="http://schemas.microsoft.com/office/drawing/2014/main" id="{369F621A-2207-4145-8339-868217C3894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700" t="6951" r="15700" b="6951"/>
          <a:stretch/>
        </p:blipFill>
        <p:spPr bwMode="auto">
          <a:xfrm>
            <a:off x="7822604" y="2364310"/>
            <a:ext cx="2544867" cy="2129379"/>
          </a:xfrm>
          <a:prstGeom prst="rect">
            <a:avLst/>
          </a:prstGeom>
          <a:noFill/>
          <a:ln>
            <a:solidFill>
              <a:srgbClr val="484064"/>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1551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491480-887C-483D-87F5-4FE898D5331F}"/>
              </a:ext>
            </a:extLst>
          </p:cNvPr>
          <p:cNvSpPr>
            <a:spLocks noGrp="1"/>
          </p:cNvSpPr>
          <p:nvPr>
            <p:ph type="title"/>
          </p:nvPr>
        </p:nvSpPr>
        <p:spPr/>
        <p:txBody>
          <a:bodyPr/>
          <a:lstStyle/>
          <a:p>
            <a:r>
              <a:rPr lang="es-ES" dirty="0"/>
              <a:t>Ofertas de empleo:</a:t>
            </a:r>
            <a:endParaRPr lang="es-MX" dirty="0"/>
          </a:p>
        </p:txBody>
      </p:sp>
      <p:sp>
        <p:nvSpPr>
          <p:cNvPr id="3" name="Marcador de contenido 2">
            <a:extLst>
              <a:ext uri="{FF2B5EF4-FFF2-40B4-BE49-F238E27FC236}">
                <a16:creationId xmlns:a16="http://schemas.microsoft.com/office/drawing/2014/main" id="{706F2A11-7DB9-4F96-AE07-EBE48796F27F}"/>
              </a:ext>
            </a:extLst>
          </p:cNvPr>
          <p:cNvSpPr>
            <a:spLocks noGrp="1"/>
          </p:cNvSpPr>
          <p:nvPr>
            <p:ph idx="1"/>
          </p:nvPr>
        </p:nvSpPr>
        <p:spPr>
          <a:xfrm>
            <a:off x="1557341" y="1556792"/>
            <a:ext cx="9144000" cy="4267200"/>
          </a:xfrm>
        </p:spPr>
        <p:txBody>
          <a:bodyPr/>
          <a:lstStyle/>
          <a:p>
            <a:pPr marL="0" indent="0">
              <a:buNone/>
            </a:pPr>
            <a:r>
              <a:rPr lang="es-ES" dirty="0"/>
              <a:t>Si una persona llega a aprender a usar </a:t>
            </a:r>
            <a:r>
              <a:rPr lang="es-ES" dirty="0" err="1"/>
              <a:t>Vue.Js</a:t>
            </a:r>
            <a:r>
              <a:rPr lang="es-ES" dirty="0"/>
              <a:t> de manera solvente, esa persona tendrá muchas posibilidades de encontrar un trabajo más fácilmente y con un sueldo mayor.</a:t>
            </a:r>
          </a:p>
          <a:p>
            <a:pPr marL="0" indent="0">
              <a:buNone/>
            </a:pPr>
            <a:r>
              <a:rPr lang="es-ES" dirty="0"/>
              <a:t>No es ningún secreto que las empresas buscan ser más eficientes y con los </a:t>
            </a:r>
            <a:r>
              <a:rPr lang="es-ES" dirty="0" err="1"/>
              <a:t>frameworks</a:t>
            </a:r>
            <a:r>
              <a:rPr lang="es-ES" dirty="0"/>
              <a:t> web como </a:t>
            </a:r>
            <a:r>
              <a:rPr lang="es-ES" dirty="0" err="1"/>
              <a:t>Vue.Js</a:t>
            </a:r>
            <a:r>
              <a:rPr lang="es-ES" dirty="0"/>
              <a:t> se puede lograr en gran medida, por ello cada vez más empresas solicitan desarrolladores web con conocimientos en </a:t>
            </a:r>
            <a:r>
              <a:rPr lang="es-ES" dirty="0" err="1"/>
              <a:t>frameworks</a:t>
            </a:r>
            <a:r>
              <a:rPr lang="es-ES" dirty="0"/>
              <a:t>.</a:t>
            </a:r>
            <a:endParaRPr lang="es-MX" dirty="0"/>
          </a:p>
        </p:txBody>
      </p:sp>
      <p:pic>
        <p:nvPicPr>
          <p:cNvPr id="5" name="Imagen 4" descr="Logotipo&#10;&#10;Descripción generada automáticamente">
            <a:extLst>
              <a:ext uri="{FF2B5EF4-FFF2-40B4-BE49-F238E27FC236}">
                <a16:creationId xmlns:a16="http://schemas.microsoft.com/office/drawing/2014/main" id="{538BE767-1C47-43AB-B0C9-DAC49C707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540" y="4232792"/>
            <a:ext cx="2880320" cy="2442512"/>
          </a:xfrm>
          <a:prstGeom prst="rect">
            <a:avLst/>
          </a:prstGeom>
        </p:spPr>
      </p:pic>
      <p:pic>
        <p:nvPicPr>
          <p:cNvPr id="7" name="Imagen 6" descr="Dibujo animado de un personaje animado&#10;&#10;Descripción generada automáticamente con confianza baja">
            <a:extLst>
              <a:ext uri="{FF2B5EF4-FFF2-40B4-BE49-F238E27FC236}">
                <a16:creationId xmlns:a16="http://schemas.microsoft.com/office/drawing/2014/main" id="{B0760615-4050-4D80-99D7-2D247A823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9251" y="4268324"/>
            <a:ext cx="4752528" cy="2376265"/>
          </a:xfrm>
          <a:prstGeom prst="rect">
            <a:avLst/>
          </a:prstGeom>
        </p:spPr>
      </p:pic>
    </p:spTree>
    <p:extLst>
      <p:ext uri="{BB962C8B-B14F-4D97-AF65-F5344CB8AC3E}">
        <p14:creationId xmlns:p14="http://schemas.microsoft.com/office/powerpoint/2010/main" val="2148395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78C8A6-D03E-4EF5-BC98-1A2D4B8F5355}"/>
              </a:ext>
            </a:extLst>
          </p:cNvPr>
          <p:cNvSpPr>
            <a:spLocks noGrp="1"/>
          </p:cNvSpPr>
          <p:nvPr>
            <p:ph type="title"/>
          </p:nvPr>
        </p:nvSpPr>
        <p:spPr/>
        <p:txBody>
          <a:bodyPr/>
          <a:lstStyle/>
          <a:p>
            <a:r>
              <a:rPr lang="es-MX" dirty="0"/>
              <a:t>Código QR del cuestionario</a:t>
            </a:r>
          </a:p>
        </p:txBody>
      </p:sp>
      <p:pic>
        <p:nvPicPr>
          <p:cNvPr id="5" name="Imagen 4" descr="Código QR&#10;&#10;Descripción generada automáticamente">
            <a:extLst>
              <a:ext uri="{FF2B5EF4-FFF2-40B4-BE49-F238E27FC236}">
                <a16:creationId xmlns:a16="http://schemas.microsoft.com/office/drawing/2014/main" id="{AFF0ADF9-357A-419B-AE49-39800D8176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812" y="1656184"/>
            <a:ext cx="5206888" cy="5206888"/>
          </a:xfrm>
          <a:prstGeom prst="rect">
            <a:avLst/>
          </a:prstGeom>
        </p:spPr>
      </p:pic>
    </p:spTree>
    <p:extLst>
      <p:ext uri="{BB962C8B-B14F-4D97-AF65-F5344CB8AC3E}">
        <p14:creationId xmlns:p14="http://schemas.microsoft.com/office/powerpoint/2010/main" val="260192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C324B8-56D5-4BF7-B6D9-FA451EE9B219}"/>
              </a:ext>
            </a:extLst>
          </p:cNvPr>
          <p:cNvSpPr>
            <a:spLocks noGrp="1"/>
          </p:cNvSpPr>
          <p:nvPr>
            <p:ph type="title"/>
          </p:nvPr>
        </p:nvSpPr>
        <p:spPr/>
        <p:txBody>
          <a:bodyPr/>
          <a:lstStyle/>
          <a:p>
            <a:r>
              <a:rPr lang="es-MX" dirty="0"/>
              <a:t>Bibliografía.</a:t>
            </a:r>
          </a:p>
        </p:txBody>
      </p:sp>
      <p:sp>
        <p:nvSpPr>
          <p:cNvPr id="3" name="Marcador de contenido 2">
            <a:extLst>
              <a:ext uri="{FF2B5EF4-FFF2-40B4-BE49-F238E27FC236}">
                <a16:creationId xmlns:a16="http://schemas.microsoft.com/office/drawing/2014/main" id="{5E9DA342-7655-413E-ACA0-52E4BBE7963D}"/>
              </a:ext>
            </a:extLst>
          </p:cNvPr>
          <p:cNvSpPr>
            <a:spLocks noGrp="1"/>
          </p:cNvSpPr>
          <p:nvPr>
            <p:ph idx="1"/>
          </p:nvPr>
        </p:nvSpPr>
        <p:spPr/>
        <p:txBody>
          <a:bodyPr>
            <a:normAutofit lnSpcReduction="10000"/>
          </a:bodyPr>
          <a:lstStyle/>
          <a:p>
            <a:r>
              <a:rPr lang="es-ES" sz="1800" dirty="0"/>
              <a:t>Introducción ¿Qué es Vue.js? Recuperado de https://es.vuejs.org/v2/guide/</a:t>
            </a:r>
          </a:p>
          <a:p>
            <a:r>
              <a:rPr lang="es-ES" sz="1800" dirty="0"/>
              <a:t>García. p. ¿Qué Es Vue.JS? Recuperado de https://codigofacilito.com/articulos/que-es-vue</a:t>
            </a:r>
          </a:p>
          <a:p>
            <a:r>
              <a:rPr lang="es-ES" sz="1800" dirty="0" err="1"/>
              <a:t>Manz</a:t>
            </a:r>
            <a:r>
              <a:rPr lang="es-ES" sz="1800" dirty="0"/>
              <a:t>. ¿Qué es </a:t>
            </a:r>
            <a:r>
              <a:rPr lang="es-ES" sz="1800" dirty="0" err="1"/>
              <a:t>Vue</a:t>
            </a:r>
            <a:r>
              <a:rPr lang="es-ES" sz="1800" dirty="0"/>
              <a:t>? Recuperado de https://lenguajejs.com/vuejs/introduccion/que-es-vue/</a:t>
            </a:r>
          </a:p>
          <a:p>
            <a:r>
              <a:rPr lang="es-ES" sz="1800" dirty="0"/>
              <a:t>Rosa. M. (2017). ¿Qué es Vue.js? Recurado de https://openwebinars.net/blog/que-es-vuejs/</a:t>
            </a:r>
          </a:p>
          <a:p>
            <a:r>
              <a:rPr lang="es-ES" sz="1800" dirty="0"/>
              <a:t>David. (2018). Single Page </a:t>
            </a:r>
            <a:r>
              <a:rPr lang="es-ES" sz="1800" dirty="0" err="1"/>
              <a:t>Application</a:t>
            </a:r>
            <a:r>
              <a:rPr lang="es-ES" sz="1800" dirty="0"/>
              <a:t>. Recuperado de https://davidjguru.medium.com/single-page-application-un-viaje-a-las-spa-a-trav%C3%A9s-de-angular-y-javascript-337a2d18532</a:t>
            </a:r>
          </a:p>
          <a:p>
            <a:r>
              <a:rPr lang="es-ES" sz="1800" dirty="0"/>
              <a:t>Web </a:t>
            </a:r>
            <a:r>
              <a:rPr lang="es-ES" sz="1800" dirty="0" err="1"/>
              <a:t>Components</a:t>
            </a:r>
            <a:r>
              <a:rPr lang="es-ES" sz="1800" dirty="0"/>
              <a:t>. (2020). Recuperado de https://developer.mozilla.org/es/docs/Web/Web_Components</a:t>
            </a:r>
          </a:p>
          <a:p>
            <a:r>
              <a:rPr lang="es-ES" sz="1800" dirty="0" err="1"/>
              <a:t>Themes</a:t>
            </a:r>
            <a:r>
              <a:rPr lang="es-ES" sz="1800" dirty="0"/>
              <a:t>. Recuperado de https://vuejs.org/ecosystem/themes.html</a:t>
            </a:r>
          </a:p>
          <a:p>
            <a:r>
              <a:rPr lang="es-ES" sz="1800" dirty="0"/>
              <a:t>VUE.JS CERTIFICATION. Recuperado de https://www.vueacademy.ca/certification</a:t>
            </a:r>
            <a:endParaRPr lang="es-MX" sz="1800" dirty="0"/>
          </a:p>
        </p:txBody>
      </p:sp>
    </p:spTree>
    <p:extLst>
      <p:ext uri="{BB962C8B-B14F-4D97-AF65-F5344CB8AC3E}">
        <p14:creationId xmlns:p14="http://schemas.microsoft.com/office/powerpoint/2010/main" val="4156793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Código QR del Tema</a:t>
            </a:r>
          </a:p>
        </p:txBody>
      </p:sp>
      <p:pic>
        <p:nvPicPr>
          <p:cNvPr id="5" name="Imagen 4" descr="Código QR&#10;&#10;Descripción generada automáticamente">
            <a:extLst>
              <a:ext uri="{FF2B5EF4-FFF2-40B4-BE49-F238E27FC236}">
                <a16:creationId xmlns:a16="http://schemas.microsoft.com/office/drawing/2014/main" id="{C0D77F23-CECB-447B-B171-AEE87EAD0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5816" y="1700808"/>
            <a:ext cx="5157192" cy="5157192"/>
          </a:xfrm>
          <a:prstGeom prst="rect">
            <a:avLst/>
          </a:prstGeom>
        </p:spPr>
      </p:pic>
    </p:spTree>
    <p:extLst>
      <p:ext uri="{BB962C8B-B14F-4D97-AF65-F5344CB8AC3E}">
        <p14:creationId xmlns:p14="http://schemas.microsoft.com/office/powerpoint/2010/main" val="409164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r>
              <a:rPr lang="es-ES" dirty="0"/>
              <a:t>Introducción</a:t>
            </a:r>
          </a:p>
        </p:txBody>
      </p:sp>
      <p:sp>
        <p:nvSpPr>
          <p:cNvPr id="14" name="Marcador de posición de contenido 13"/>
          <p:cNvSpPr>
            <a:spLocks noGrp="1"/>
          </p:cNvSpPr>
          <p:nvPr>
            <p:ph idx="1"/>
          </p:nvPr>
        </p:nvSpPr>
        <p:spPr/>
        <p:txBody>
          <a:bodyPr rtlCol="0">
            <a:normAutofit lnSpcReduction="10000"/>
          </a:bodyPr>
          <a:lstStyle/>
          <a:p>
            <a:pPr marL="0" indent="0" rtl="0">
              <a:buNone/>
            </a:pPr>
            <a:r>
              <a:rPr lang="es-ES" dirty="0"/>
              <a:t>¿Qué es </a:t>
            </a:r>
            <a:r>
              <a:rPr lang="es-ES" dirty="0" err="1"/>
              <a:t>Vue.Js</a:t>
            </a:r>
            <a:r>
              <a:rPr lang="es-ES" dirty="0"/>
              <a:t>?</a:t>
            </a:r>
          </a:p>
          <a:p>
            <a:pPr marL="0" indent="0" rtl="0">
              <a:buNone/>
            </a:pPr>
            <a:r>
              <a:rPr lang="es-ES" dirty="0"/>
              <a:t>Es un Framework web</a:t>
            </a:r>
          </a:p>
          <a:p>
            <a:pPr marL="0" indent="0" rtl="0">
              <a:buNone/>
            </a:pPr>
            <a:r>
              <a:rPr lang="es-ES" dirty="0"/>
              <a:t>¿Qué es un Framework?</a:t>
            </a:r>
          </a:p>
          <a:p>
            <a:pPr marL="0" indent="0" rtl="0">
              <a:buNone/>
            </a:pPr>
            <a:r>
              <a:rPr lang="es-ES" dirty="0"/>
              <a:t>A la hora de empezar un nuevo proyecto de diseño web, siempre hay que realizar varias tareas de organización y estructuración. Las tecnologías web que se van a usar, el estilo de los diferentes elementos de la web, metodologías, tiempos de entrega,  tipografías y colores… éstas son sólo algunas de las cosas que se deben de organizar en el equipo de trabajo, para realizarlas contamos con varias herramientas como son los </a:t>
            </a:r>
            <a:r>
              <a:rPr lang="es-ES" dirty="0" err="1"/>
              <a:t>frameworks</a:t>
            </a:r>
            <a:r>
              <a:rPr lang="es-ES" dirty="0"/>
              <a:t> web, los cuales nos facilitarán muchas de estas tareas y nos ayudarán a desarrollar un proyecto web de calidad.</a:t>
            </a:r>
          </a:p>
        </p:txBody>
      </p:sp>
      <p:pic>
        <p:nvPicPr>
          <p:cNvPr id="1026" name="Picture 2" descr="Top Frameworks para desarrollar proyectos Responsive Web Design">
            <a:extLst>
              <a:ext uri="{FF2B5EF4-FFF2-40B4-BE49-F238E27FC236}">
                <a16:creationId xmlns:a16="http://schemas.microsoft.com/office/drawing/2014/main" id="{8F982489-C867-493B-96C6-7F60BCA0D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8548" y="1628800"/>
            <a:ext cx="4320480"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marL="0" indent="0">
              <a:buNone/>
            </a:pPr>
            <a:r>
              <a:rPr lang="es-ES" dirty="0"/>
              <a:t>¿Qué es un </a:t>
            </a:r>
            <a:r>
              <a:rPr lang="es-ES" dirty="0" err="1"/>
              <a:t>framework</a:t>
            </a:r>
            <a:r>
              <a:rPr lang="es-ES" dirty="0"/>
              <a:t> web?</a:t>
            </a:r>
          </a:p>
        </p:txBody>
      </p:sp>
      <p:sp>
        <p:nvSpPr>
          <p:cNvPr id="4" name="Marcador de contenido 3">
            <a:extLst>
              <a:ext uri="{FF2B5EF4-FFF2-40B4-BE49-F238E27FC236}">
                <a16:creationId xmlns:a16="http://schemas.microsoft.com/office/drawing/2014/main" id="{9AB6CF4D-9314-41B9-8519-8424F6CBD3B0}"/>
              </a:ext>
            </a:extLst>
          </p:cNvPr>
          <p:cNvSpPr>
            <a:spLocks noGrp="1"/>
          </p:cNvSpPr>
          <p:nvPr>
            <p:ph idx="1"/>
          </p:nvPr>
        </p:nvSpPr>
        <p:spPr>
          <a:xfrm>
            <a:off x="1522412" y="1196752"/>
            <a:ext cx="9144000" cy="4267200"/>
          </a:xfrm>
        </p:spPr>
        <p:txBody>
          <a:bodyPr>
            <a:normAutofit/>
          </a:bodyPr>
          <a:lstStyle/>
          <a:p>
            <a:pPr marL="0" indent="0">
              <a:buNone/>
            </a:pPr>
            <a:endParaRPr lang="es-ES" dirty="0"/>
          </a:p>
          <a:p>
            <a:pPr marL="0" indent="0">
              <a:buNone/>
            </a:pPr>
            <a:r>
              <a:rPr lang="es-ES" dirty="0"/>
              <a:t>Los </a:t>
            </a:r>
            <a:r>
              <a:rPr lang="es-ES" dirty="0" err="1"/>
              <a:t>frameworks</a:t>
            </a:r>
            <a:r>
              <a:rPr lang="es-ES" dirty="0"/>
              <a:t> web son un conjunto de herramientas, estilos y librerías dispuestas a través de una estructura o esqueleto base, para el desarrollo de aplicaciones web más escalables y sencillas de mantener.</a:t>
            </a:r>
          </a:p>
          <a:p>
            <a:pPr marL="0" indent="0">
              <a:buNone/>
            </a:pPr>
            <a:r>
              <a:rPr lang="es-ES" dirty="0"/>
              <a:t>Gracias a estos </a:t>
            </a:r>
            <a:r>
              <a:rPr lang="es-ES" dirty="0" err="1"/>
              <a:t>frameworks</a:t>
            </a:r>
            <a:r>
              <a:rPr lang="es-ES" dirty="0"/>
              <a:t> web, podemos ahorrar grandes cantidades de tiempo y costes, pero tienen más ventajas que son causantes de su gran éxito y expansión.</a:t>
            </a:r>
            <a:endParaRPr lang="es-MX" dirty="0"/>
          </a:p>
        </p:txBody>
      </p:sp>
      <p:pic>
        <p:nvPicPr>
          <p:cNvPr id="2050" name="Picture 2" descr="Frameworks en diseño web, tus mejores amigos | indexDesarrollo, Diseño web,  desarrollo web, redes sociales, vídeo y foto">
            <a:extLst>
              <a:ext uri="{FF2B5EF4-FFF2-40B4-BE49-F238E27FC236}">
                <a16:creationId xmlns:a16="http://schemas.microsoft.com/office/drawing/2014/main" id="{8D3DE5AF-A43D-46EC-8366-922E29C51E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148" y="4312517"/>
            <a:ext cx="4536504" cy="2545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dirty="0"/>
              <a:t>¿Qué es un </a:t>
            </a:r>
            <a:r>
              <a:rPr lang="es-ES" dirty="0" err="1"/>
              <a:t>framework</a:t>
            </a:r>
            <a:r>
              <a:rPr lang="es-ES" dirty="0"/>
              <a:t> web?</a:t>
            </a:r>
          </a:p>
        </p:txBody>
      </p:sp>
      <p:sp>
        <p:nvSpPr>
          <p:cNvPr id="5" name="Marcador de posición de contenido 4"/>
          <p:cNvSpPr>
            <a:spLocks noGrp="1"/>
          </p:cNvSpPr>
          <p:nvPr>
            <p:ph sz="half" idx="1"/>
          </p:nvPr>
        </p:nvSpPr>
        <p:spPr>
          <a:xfrm>
            <a:off x="1522413" y="1905000"/>
            <a:ext cx="6804247" cy="4267200"/>
          </a:xfrm>
        </p:spPr>
        <p:txBody>
          <a:bodyPr rtlCol="0">
            <a:normAutofit/>
          </a:bodyPr>
          <a:lstStyle/>
          <a:p>
            <a:pPr marL="0" indent="0" rtl="0">
              <a:buNone/>
            </a:pPr>
            <a:r>
              <a:rPr lang="es-ES" sz="3200" dirty="0"/>
              <a:t>Por lo tanto, </a:t>
            </a:r>
            <a:r>
              <a:rPr lang="es-ES" sz="3200" dirty="0" err="1"/>
              <a:t>Vue.Js</a:t>
            </a:r>
            <a:r>
              <a:rPr lang="es-ES" sz="3200" dirty="0"/>
              <a:t> es un poderoso </a:t>
            </a:r>
            <a:r>
              <a:rPr lang="es-ES" sz="3200" dirty="0" err="1"/>
              <a:t>framework</a:t>
            </a:r>
            <a:r>
              <a:rPr lang="es-ES" sz="3200" dirty="0"/>
              <a:t> que nos ayuda a crear aplicaciones web complejas o más escalables. </a:t>
            </a:r>
          </a:p>
          <a:p>
            <a:pPr marL="0" indent="0" rtl="0">
              <a:buNone/>
            </a:pPr>
            <a:endParaRPr lang="es-ES" sz="3200" dirty="0"/>
          </a:p>
          <a:p>
            <a:pPr marL="0" indent="0" rtl="0">
              <a:buNone/>
            </a:pPr>
            <a:r>
              <a:rPr lang="es-ES" sz="3200" dirty="0" err="1"/>
              <a:t>Asi</a:t>
            </a:r>
            <a:r>
              <a:rPr lang="es-ES" sz="3200" dirty="0"/>
              <a:t> pues, en la actualidad una aplicación web se compone de dos partes:  </a:t>
            </a:r>
            <a:r>
              <a:rPr lang="es-ES" sz="3200" dirty="0" err="1"/>
              <a:t>Frontend</a:t>
            </a:r>
            <a:r>
              <a:rPr lang="es-ES" sz="3200" dirty="0"/>
              <a:t> y </a:t>
            </a:r>
            <a:r>
              <a:rPr lang="es-ES" sz="3200" dirty="0" err="1"/>
              <a:t>Backend</a:t>
            </a:r>
            <a:r>
              <a:rPr lang="es-ES" sz="3200" dirty="0"/>
              <a:t>.</a:t>
            </a:r>
          </a:p>
        </p:txBody>
      </p:sp>
      <p:pic>
        <p:nvPicPr>
          <p:cNvPr id="3076" name="Picture 4" descr="Instalar VueJS 2 con Vue CLI - Victor Robles | Victor Robles">
            <a:extLst>
              <a:ext uri="{FF2B5EF4-FFF2-40B4-BE49-F238E27FC236}">
                <a16:creationId xmlns:a16="http://schemas.microsoft.com/office/drawing/2014/main" id="{C2883076-7EE3-430A-8C88-295CB29DCEF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320" r="27320"/>
          <a:stretch/>
        </p:blipFill>
        <p:spPr bwMode="auto">
          <a:xfrm>
            <a:off x="8470676" y="1904181"/>
            <a:ext cx="2770821" cy="3733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marL="0" indent="0" rtl="0">
              <a:buNone/>
            </a:pPr>
            <a:r>
              <a:rPr lang="es-ES" dirty="0"/>
              <a:t>¿Qué es </a:t>
            </a:r>
            <a:r>
              <a:rPr lang="es-ES" dirty="0" err="1"/>
              <a:t>frontend</a:t>
            </a:r>
            <a:r>
              <a:rPr lang="es-ES" dirty="0"/>
              <a:t>?</a:t>
            </a:r>
          </a:p>
        </p:txBody>
      </p:sp>
      <p:sp>
        <p:nvSpPr>
          <p:cNvPr id="6" name="Marcador de posición de contenido 5"/>
          <p:cNvSpPr>
            <a:spLocks noGrp="1"/>
          </p:cNvSpPr>
          <p:nvPr>
            <p:ph sz="half" idx="2"/>
          </p:nvPr>
        </p:nvSpPr>
        <p:spPr>
          <a:xfrm>
            <a:off x="1522414" y="1905000"/>
            <a:ext cx="9143999" cy="4678362"/>
          </a:xfrm>
        </p:spPr>
        <p:txBody>
          <a:bodyPr rtlCol="0">
            <a:normAutofit lnSpcReduction="10000"/>
          </a:bodyPr>
          <a:lstStyle/>
          <a:p>
            <a:pPr marL="0" indent="0" rtl="0">
              <a:buNone/>
            </a:pPr>
            <a:r>
              <a:rPr lang="es-ES" sz="2800" dirty="0"/>
              <a:t>El </a:t>
            </a:r>
            <a:r>
              <a:rPr lang="es-ES" sz="2800" dirty="0" err="1"/>
              <a:t>frontend</a:t>
            </a:r>
            <a:r>
              <a:rPr lang="es-ES" sz="2800" dirty="0"/>
              <a:t> es la parte del desarrollo web que se dedica a la parte frontal de un sitio web, en pocas palabras del diseño de un sitio web, desde la estructura del sitio hasta los estilos como colores, fondos, tamaños hasta llegar a las animaciones y efectos.</a:t>
            </a:r>
          </a:p>
          <a:p>
            <a:pPr marL="0" indent="0" rtl="0">
              <a:buNone/>
            </a:pPr>
            <a:endParaRPr lang="es-ES" sz="2800" dirty="0"/>
          </a:p>
          <a:p>
            <a:pPr marL="0" indent="0" rtl="0">
              <a:buNone/>
            </a:pPr>
            <a:r>
              <a:rPr lang="es-ES" sz="2800" dirty="0"/>
              <a:t>Es esa parte de la página con la que interaccionan los usuarios de la misma, es todo el código que se ejecuta en el navegador de un usuario, al que se le denomina una aplicación cliente, es decir, todo lo que el visitante ve y experimenta de forma directa.</a:t>
            </a:r>
          </a:p>
        </p:txBody>
      </p:sp>
      <p:pic>
        <p:nvPicPr>
          <p:cNvPr id="4100" name="Picture 4" descr="Guía para Convertirse en un Desarrollador Frontend: Competencias y  Responsabilidades Laborales">
            <a:extLst>
              <a:ext uri="{FF2B5EF4-FFF2-40B4-BE49-F238E27FC236}">
                <a16:creationId xmlns:a16="http://schemas.microsoft.com/office/drawing/2014/main" id="{5C9D8085-B204-4C99-BB32-7BAA48E3C40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201" t="3099" r="62868" b="64517"/>
          <a:stretch/>
        </p:blipFill>
        <p:spPr bwMode="auto">
          <a:xfrm>
            <a:off x="9766311" y="2996952"/>
            <a:ext cx="1800200" cy="1684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marL="0" indent="0" rtl="0">
              <a:buNone/>
            </a:pPr>
            <a:r>
              <a:rPr lang="es-ES" dirty="0"/>
              <a:t>¿Qué es </a:t>
            </a:r>
            <a:r>
              <a:rPr lang="es-ES" dirty="0" err="1"/>
              <a:t>frontend</a:t>
            </a:r>
            <a:r>
              <a:rPr lang="es-ES" dirty="0"/>
              <a:t>?</a:t>
            </a:r>
          </a:p>
        </p:txBody>
      </p:sp>
      <p:sp>
        <p:nvSpPr>
          <p:cNvPr id="6" name="Marcador de posición de contenido 5"/>
          <p:cNvSpPr>
            <a:spLocks noGrp="1"/>
          </p:cNvSpPr>
          <p:nvPr>
            <p:ph sz="half" idx="2"/>
          </p:nvPr>
        </p:nvSpPr>
        <p:spPr>
          <a:xfrm>
            <a:off x="1522414" y="1637206"/>
            <a:ext cx="9143999" cy="4946156"/>
          </a:xfrm>
        </p:spPr>
        <p:txBody>
          <a:bodyPr rtlCol="0">
            <a:normAutofit fontScale="92500" lnSpcReduction="10000"/>
          </a:bodyPr>
          <a:lstStyle/>
          <a:p>
            <a:pPr marL="0" indent="0" rtl="0">
              <a:buNone/>
            </a:pPr>
            <a:r>
              <a:rPr lang="es-ES" sz="2800" dirty="0"/>
              <a:t>Un </a:t>
            </a:r>
            <a:r>
              <a:rPr lang="es-ES" sz="2800" dirty="0" err="1"/>
              <a:t>front-end</a:t>
            </a:r>
            <a:r>
              <a:rPr lang="es-ES" sz="2800" dirty="0"/>
              <a:t>, es la persona que se dedica básicamente al diseño web, pero esto no significa que no toque código, tanto el </a:t>
            </a:r>
            <a:r>
              <a:rPr lang="es-ES" sz="2800" dirty="0" err="1"/>
              <a:t>front-end</a:t>
            </a:r>
            <a:r>
              <a:rPr lang="es-ES" sz="2800" dirty="0"/>
              <a:t> como el back-</a:t>
            </a:r>
            <a:r>
              <a:rPr lang="es-ES" sz="2800" dirty="0" err="1"/>
              <a:t>end</a:t>
            </a:r>
            <a:r>
              <a:rPr lang="es-ES" sz="2800" dirty="0"/>
              <a:t> están en contacto con código todo el tiempo. Dentro del área de </a:t>
            </a:r>
            <a:r>
              <a:rPr lang="es-ES" sz="2800" dirty="0" err="1"/>
              <a:t>front-end</a:t>
            </a:r>
            <a:r>
              <a:rPr lang="es-ES" sz="2800" dirty="0"/>
              <a:t> se trabaja con lenguajes o lenguajes de etiquetas de hipertexto, etiquetadores,  mayormente del lado del cliente, como: HTML, CSS, </a:t>
            </a:r>
            <a:r>
              <a:rPr lang="es-ES" sz="2800" dirty="0" err="1"/>
              <a:t>Javascript</a:t>
            </a:r>
            <a:r>
              <a:rPr lang="es-ES" sz="2800" dirty="0"/>
              <a:t>.</a:t>
            </a:r>
          </a:p>
          <a:p>
            <a:pPr marL="0" indent="0" rtl="0">
              <a:buNone/>
            </a:pPr>
            <a:endParaRPr lang="es-ES" sz="2800" dirty="0"/>
          </a:p>
          <a:p>
            <a:pPr marL="0" indent="0" rtl="0">
              <a:buNone/>
            </a:pPr>
            <a:r>
              <a:rPr lang="es-ES" sz="2800" dirty="0"/>
              <a:t>¿Qué es el </a:t>
            </a:r>
            <a:r>
              <a:rPr lang="es-ES" sz="2800" dirty="0" err="1"/>
              <a:t>backend</a:t>
            </a:r>
            <a:r>
              <a:rPr lang="es-ES" sz="2800" dirty="0"/>
              <a:t>?</a:t>
            </a:r>
          </a:p>
          <a:p>
            <a:pPr marL="0" indent="0" rtl="0">
              <a:buNone/>
            </a:pPr>
            <a:r>
              <a:rPr lang="es-ES" sz="2800" dirty="0"/>
              <a:t>Mientras que el </a:t>
            </a:r>
            <a:r>
              <a:rPr lang="es-ES" sz="2800" dirty="0" err="1"/>
              <a:t>frontend</a:t>
            </a:r>
            <a:r>
              <a:rPr lang="es-ES" sz="2800" dirty="0"/>
              <a:t> es la capa de programación ejecutada en el navegador del usuario, el </a:t>
            </a:r>
            <a:r>
              <a:rPr lang="es-ES" sz="2800" dirty="0" err="1"/>
              <a:t>backend</a:t>
            </a:r>
            <a:r>
              <a:rPr lang="es-ES" sz="2800" dirty="0"/>
              <a:t> procesa la información que alimentará el </a:t>
            </a:r>
            <a:r>
              <a:rPr lang="es-ES" sz="2800" dirty="0" err="1"/>
              <a:t>frontend</a:t>
            </a:r>
            <a:r>
              <a:rPr lang="es-ES" sz="2800" dirty="0"/>
              <a:t> de datos, este se desarrolla desde un servidor web.</a:t>
            </a:r>
          </a:p>
        </p:txBody>
      </p:sp>
      <p:pic>
        <p:nvPicPr>
          <p:cNvPr id="4" name="Imagen 3">
            <a:extLst>
              <a:ext uri="{FF2B5EF4-FFF2-40B4-BE49-F238E27FC236}">
                <a16:creationId xmlns:a16="http://schemas.microsoft.com/office/drawing/2014/main" id="{0D7A7853-2247-4D3C-B55D-A7FB4620548D}"/>
              </a:ext>
            </a:extLst>
          </p:cNvPr>
          <p:cNvPicPr>
            <a:picLocks noChangeAspect="1"/>
          </p:cNvPicPr>
          <p:nvPr/>
        </p:nvPicPr>
        <p:blipFill>
          <a:blip r:embed="rId3"/>
          <a:stretch>
            <a:fillRect/>
          </a:stretch>
        </p:blipFill>
        <p:spPr>
          <a:xfrm>
            <a:off x="1522412" y="4725144"/>
            <a:ext cx="10364646" cy="142895"/>
          </a:xfrm>
          <a:prstGeom prst="rect">
            <a:avLst/>
          </a:prstGeom>
        </p:spPr>
      </p:pic>
      <p:pic>
        <p:nvPicPr>
          <p:cNvPr id="5122" name="Picture 2" descr="Qué es Vue? - Javascript en español - Lenguaje JS">
            <a:extLst>
              <a:ext uri="{FF2B5EF4-FFF2-40B4-BE49-F238E27FC236}">
                <a16:creationId xmlns:a16="http://schemas.microsoft.com/office/drawing/2014/main" id="{B062EA8A-9AC7-467D-AF67-DB214F4D000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66421" y="3429000"/>
            <a:ext cx="3528392" cy="1464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3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marL="0" indent="0" rtl="0">
              <a:buNone/>
            </a:pPr>
            <a:r>
              <a:rPr lang="es-ES" sz="3200" dirty="0"/>
              <a:t>¿Qué es el </a:t>
            </a:r>
            <a:r>
              <a:rPr lang="es-ES" sz="3200" dirty="0" err="1"/>
              <a:t>backend</a:t>
            </a:r>
            <a:r>
              <a:rPr lang="es-ES" sz="3200" dirty="0"/>
              <a:t>?</a:t>
            </a:r>
          </a:p>
        </p:txBody>
      </p:sp>
      <p:sp>
        <p:nvSpPr>
          <p:cNvPr id="6" name="Marcador de posición de contenido 5"/>
          <p:cNvSpPr>
            <a:spLocks noGrp="1"/>
          </p:cNvSpPr>
          <p:nvPr>
            <p:ph sz="half" idx="2"/>
          </p:nvPr>
        </p:nvSpPr>
        <p:spPr>
          <a:xfrm>
            <a:off x="1522414" y="1637206"/>
            <a:ext cx="9143999" cy="4946156"/>
          </a:xfrm>
        </p:spPr>
        <p:txBody>
          <a:bodyPr rtlCol="0">
            <a:normAutofit fontScale="92500" lnSpcReduction="20000"/>
          </a:bodyPr>
          <a:lstStyle/>
          <a:p>
            <a:pPr marL="0" indent="0" rtl="0">
              <a:buNone/>
            </a:pPr>
            <a:r>
              <a:rPr lang="es-ES" sz="2800" dirty="0"/>
              <a:t>Por lo tanto, el </a:t>
            </a:r>
            <a:r>
              <a:rPr lang="es-ES" sz="2800" dirty="0" err="1"/>
              <a:t>backend</a:t>
            </a:r>
            <a:r>
              <a:rPr lang="es-ES" sz="2800" dirty="0"/>
              <a:t> es la capa de acceso a los datos, ya sea de un software o de un dispositivo en general, es la lógica tecnológica que hace que una página web funcione, lo que queda oculto a ojos del visitante.</a:t>
            </a:r>
          </a:p>
          <a:p>
            <a:pPr marL="0" indent="0" rtl="0">
              <a:buNone/>
            </a:pPr>
            <a:r>
              <a:rPr lang="es-ES" sz="2800" dirty="0"/>
              <a:t>El </a:t>
            </a:r>
            <a:r>
              <a:rPr lang="es-ES" sz="2800" dirty="0" err="1"/>
              <a:t>backend</a:t>
            </a:r>
            <a:r>
              <a:rPr lang="es-ES" sz="2800" dirty="0"/>
              <a:t> de una solución, determina qué tan bien se ejecutará la aplicación y qué experiencia, positiva o negativa, obtendrá el usuario de su uso.</a:t>
            </a:r>
          </a:p>
          <a:p>
            <a:pPr marL="0" indent="0" rtl="0">
              <a:buNone/>
            </a:pPr>
            <a:r>
              <a:rPr lang="es-ES" sz="2800" dirty="0"/>
              <a:t>Trabajar en este apartado supone algo totalmente diferente al </a:t>
            </a:r>
            <a:r>
              <a:rPr lang="es-ES" sz="2800" dirty="0" err="1"/>
              <a:t>frontend</a:t>
            </a:r>
            <a:r>
              <a:rPr lang="es-ES" sz="2800" dirty="0"/>
              <a:t>, ya que exige el dominio de otros términos de programación, lenguajes que requieren una lógica, ya que esta área es también la encargada de optimizar recursos, de la seguridad de un sitio y otros factores. </a:t>
            </a:r>
          </a:p>
          <a:p>
            <a:pPr marL="0" indent="0" rtl="0">
              <a:buNone/>
            </a:pPr>
            <a:r>
              <a:rPr lang="es-ES" sz="2800" dirty="0"/>
              <a:t>Aquí se utilizan </a:t>
            </a:r>
            <a:r>
              <a:rPr lang="es-ES" sz="2800" dirty="0" err="1"/>
              <a:t>frameworks</a:t>
            </a:r>
            <a:r>
              <a:rPr lang="es-ES" sz="2800" dirty="0"/>
              <a:t> como PHP, </a:t>
            </a:r>
            <a:r>
              <a:rPr lang="es-ES" sz="2800" dirty="0" err="1"/>
              <a:t>Javascript</a:t>
            </a:r>
            <a:r>
              <a:rPr lang="es-ES" sz="2800" dirty="0"/>
              <a:t>, Python y Ruby, entre otros.</a:t>
            </a:r>
          </a:p>
        </p:txBody>
      </p:sp>
      <p:pic>
        <p:nvPicPr>
          <p:cNvPr id="4102" name="Picture 6" descr="Guía para Convertirse en un Desarrollador Frontend: Competencias y  Responsabilidades Laborales">
            <a:extLst>
              <a:ext uri="{FF2B5EF4-FFF2-40B4-BE49-F238E27FC236}">
                <a16:creationId xmlns:a16="http://schemas.microsoft.com/office/drawing/2014/main" id="{C1979BF1-40FF-4D7D-9D6D-43D0E4284C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889" t="4217" r="17830" b="65633"/>
          <a:stretch/>
        </p:blipFill>
        <p:spPr bwMode="auto">
          <a:xfrm>
            <a:off x="10666411" y="3102172"/>
            <a:ext cx="1418825" cy="2016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7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marL="0" indent="0" rtl="0">
              <a:buNone/>
            </a:pPr>
            <a:r>
              <a:rPr lang="es-ES" sz="3200" dirty="0"/>
              <a:t>¿Qué es el </a:t>
            </a:r>
            <a:r>
              <a:rPr lang="es-ES" sz="3200" dirty="0" err="1"/>
              <a:t>backend</a:t>
            </a:r>
            <a:r>
              <a:rPr lang="es-ES" sz="3200" dirty="0"/>
              <a:t>?</a:t>
            </a:r>
          </a:p>
        </p:txBody>
      </p:sp>
      <p:sp>
        <p:nvSpPr>
          <p:cNvPr id="6" name="Marcador de posición de contenido 5"/>
          <p:cNvSpPr>
            <a:spLocks noGrp="1"/>
          </p:cNvSpPr>
          <p:nvPr>
            <p:ph sz="half" idx="2"/>
          </p:nvPr>
        </p:nvSpPr>
        <p:spPr>
          <a:xfrm>
            <a:off x="1522415" y="1637206"/>
            <a:ext cx="7380310" cy="4946156"/>
          </a:xfrm>
        </p:spPr>
        <p:txBody>
          <a:bodyPr rtlCol="0">
            <a:normAutofit fontScale="92500" lnSpcReduction="10000"/>
          </a:bodyPr>
          <a:lstStyle/>
          <a:p>
            <a:pPr marL="0" indent="0" rtl="0">
              <a:buNone/>
            </a:pPr>
            <a:r>
              <a:rPr lang="es-ES" sz="2800" dirty="0"/>
              <a:t>El flujo de trabajo de un </a:t>
            </a:r>
            <a:r>
              <a:rPr lang="es-ES" sz="2800" dirty="0" err="1"/>
              <a:t>backend</a:t>
            </a:r>
            <a:r>
              <a:rPr lang="es-ES" sz="2800" dirty="0"/>
              <a:t> consiste en darle funciones a un sitio; mientras que el </a:t>
            </a:r>
            <a:r>
              <a:rPr lang="es-ES" sz="2800" dirty="0" err="1"/>
              <a:t>frontend</a:t>
            </a:r>
            <a:r>
              <a:rPr lang="es-ES" sz="2800" dirty="0"/>
              <a:t> hace un sitio estático, el </a:t>
            </a:r>
            <a:r>
              <a:rPr lang="es-ES" sz="2800" dirty="0" err="1"/>
              <a:t>backend</a:t>
            </a:r>
            <a:r>
              <a:rPr lang="es-ES" sz="2800" dirty="0"/>
              <a:t> después le da funciones y adapta el sistema programado a ese sitio web.</a:t>
            </a:r>
          </a:p>
          <a:p>
            <a:pPr marL="0" indent="0" rtl="0">
              <a:buNone/>
            </a:pPr>
            <a:endParaRPr lang="es-ES" sz="2800" dirty="0"/>
          </a:p>
          <a:p>
            <a:pPr marL="0" indent="0" rtl="0">
              <a:buNone/>
            </a:pPr>
            <a:r>
              <a:rPr lang="es-ES" sz="2800" dirty="0"/>
              <a:t>Por lo tanto, </a:t>
            </a:r>
            <a:r>
              <a:rPr lang="es-ES" sz="2800" dirty="0" err="1"/>
              <a:t>Vue.Js</a:t>
            </a:r>
            <a:r>
              <a:rPr lang="es-ES" sz="2800" dirty="0"/>
              <a:t> nos ayuda también a organizar los archivos de una  aplicación compleja , ya que en una aplicación con varios servicios al usuario puede tener, por ejemplo,  muchos archivos java </a:t>
            </a:r>
            <a:r>
              <a:rPr lang="es-ES" sz="2800" dirty="0" err="1"/>
              <a:t>scrip</a:t>
            </a:r>
            <a:r>
              <a:rPr lang="es-ES" sz="2800" dirty="0"/>
              <a:t> ; y esto nos puede originar que se tenga un código desorganizado, y por lo tanto, la App o aplicación será lenta, dando como resultado que los usuarios no </a:t>
            </a:r>
            <a:r>
              <a:rPr lang="es-ES" sz="2800" dirty="0" err="1"/>
              <a:t>esten</a:t>
            </a:r>
            <a:r>
              <a:rPr lang="es-ES" sz="2800" dirty="0"/>
              <a:t> contentos con la aplicación.</a:t>
            </a:r>
          </a:p>
        </p:txBody>
      </p:sp>
      <p:pic>
        <p:nvPicPr>
          <p:cNvPr id="4" name="Imagen 3" descr="Un dibujo de una cara feliz&#10;&#10;Descripción generada automáticamente con confianza baja">
            <a:extLst>
              <a:ext uri="{FF2B5EF4-FFF2-40B4-BE49-F238E27FC236}">
                <a16:creationId xmlns:a16="http://schemas.microsoft.com/office/drawing/2014/main" id="{FE75CBCF-20F0-40DE-868F-EDCF04829A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4692" y="2708920"/>
            <a:ext cx="3451860" cy="1996440"/>
          </a:xfrm>
          <a:prstGeom prst="rect">
            <a:avLst/>
          </a:prstGeom>
        </p:spPr>
      </p:pic>
    </p:spTree>
    <p:extLst>
      <p:ext uri="{BB962C8B-B14F-4D97-AF65-F5344CB8AC3E}">
        <p14:creationId xmlns:p14="http://schemas.microsoft.com/office/powerpoint/2010/main" val="362529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16 x 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Office_9529500_TF02804846_TF02804846" id="{65FD6923-A55A-4D8A-AB6E-792F5126A260}" vid="{862C69AA-365A-4DD1-97BC-168A1699736E}"/>
    </a:ext>
  </a:extLst>
</a:theme>
</file>

<file path=ppt/theme/theme2.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de pizarra para el ámbito educativo (panorámica)</Template>
  <TotalTime>166</TotalTime>
  <Words>1460</Words>
  <Application>Microsoft Office PowerPoint</Application>
  <PresentationFormat>Personalizado</PresentationFormat>
  <Paragraphs>98</Paragraphs>
  <Slides>19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Consolas</vt:lpstr>
      <vt:lpstr>Corbel</vt:lpstr>
      <vt:lpstr>Pizarra 16 x 9</vt:lpstr>
      <vt:lpstr>Presentación de PowerPoint</vt:lpstr>
      <vt:lpstr>Código QR del Tema</vt:lpstr>
      <vt:lpstr>Introducción</vt:lpstr>
      <vt:lpstr>¿Qué es un framework web?</vt:lpstr>
      <vt:lpstr>¿Qué es un framework web?</vt:lpstr>
      <vt:lpstr>¿Qué es frontend?</vt:lpstr>
      <vt:lpstr>¿Qué es frontend?</vt:lpstr>
      <vt:lpstr>¿Qué es el backend?</vt:lpstr>
      <vt:lpstr>¿Qué es el backend?</vt:lpstr>
      <vt:lpstr>Vue.js</vt:lpstr>
      <vt:lpstr>Vue.js</vt:lpstr>
      <vt:lpstr>Ecosistema</vt:lpstr>
      <vt:lpstr>Características principales</vt:lpstr>
      <vt:lpstr>Reutilización del código</vt:lpstr>
      <vt:lpstr>Plantillas web</vt:lpstr>
      <vt:lpstr>Seguridad web:</vt:lpstr>
      <vt:lpstr>Ofertas de empleo:</vt:lpstr>
      <vt:lpstr>Código QR del cuestionario</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Ramos Orozco</dc:creator>
  <cp:lastModifiedBy>Daniel Ramos Orozco</cp:lastModifiedBy>
  <cp:revision>2</cp:revision>
  <dcterms:created xsi:type="dcterms:W3CDTF">2022-04-20T18:01:28Z</dcterms:created>
  <dcterms:modified xsi:type="dcterms:W3CDTF">2022-04-20T20:47:40Z</dcterms:modified>
</cp:coreProperties>
</file>