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59" r:id="rId6"/>
    <p:sldId id="260"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p:scale>
          <a:sx n="40" d="100"/>
          <a:sy n="40" d="100"/>
        </p:scale>
        <p:origin x="57"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05/02/2023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05/02/2023</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0.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7E9E-57BB-5FDB-2AB3-76D61E312FC2}"/>
              </a:ext>
            </a:extLst>
          </p:cNvPr>
          <p:cNvSpPr>
            <a:spLocks noGrp="1"/>
          </p:cNvSpPr>
          <p:nvPr>
            <p:ph type="ctrTitle"/>
          </p:nvPr>
        </p:nvSpPr>
        <p:spPr/>
        <p:txBody>
          <a:bodyPr/>
          <a:lstStyle/>
          <a:p>
            <a:r>
              <a:rPr lang="en-GB" dirty="0"/>
              <a:t>TE3001B: Robotics Foundation</a:t>
            </a:r>
          </a:p>
        </p:txBody>
      </p:sp>
      <p:sp>
        <p:nvSpPr>
          <p:cNvPr id="3" name="Subtitle 2">
            <a:extLst>
              <a:ext uri="{FF2B5EF4-FFF2-40B4-BE49-F238E27FC236}">
                <a16:creationId xmlns:a16="http://schemas.microsoft.com/office/drawing/2014/main" id="{BAC9DDDB-CAAA-BE54-E687-97306B64AAA2}"/>
              </a:ext>
            </a:extLst>
          </p:cNvPr>
          <p:cNvSpPr>
            <a:spLocks noGrp="1"/>
          </p:cNvSpPr>
          <p:nvPr>
            <p:ph type="subTitle" idx="1"/>
          </p:nvPr>
        </p:nvSpPr>
        <p:spPr/>
        <p:txBody>
          <a:bodyPr/>
          <a:lstStyle/>
          <a:p>
            <a:r>
              <a:rPr lang="en-GB" dirty="0"/>
              <a:t>Course description</a:t>
            </a:r>
          </a:p>
        </p:txBody>
      </p:sp>
    </p:spTree>
    <p:extLst>
      <p:ext uri="{BB962C8B-B14F-4D97-AF65-F5344CB8AC3E}">
        <p14:creationId xmlns:p14="http://schemas.microsoft.com/office/powerpoint/2010/main" val="258101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DA8EB-9B81-E87E-DEF9-D90C3EF78F8D}"/>
              </a:ext>
            </a:extLst>
          </p:cNvPr>
          <p:cNvSpPr>
            <a:spLocks noGrp="1"/>
          </p:cNvSpPr>
          <p:nvPr>
            <p:ph sz="half" idx="1"/>
          </p:nvPr>
        </p:nvSpPr>
        <p:spPr/>
        <p:txBody>
          <a:bodyPr>
            <a:normAutofit/>
          </a:bodyPr>
          <a:lstStyle/>
          <a:p>
            <a:pPr>
              <a:lnSpc>
                <a:spcPct val="150000"/>
              </a:lnSpc>
            </a:pPr>
            <a:r>
              <a:rPr lang="en-GB" sz="1400" dirty="0"/>
              <a:t>This course, developed by Manchester Robotics ltd. (MCR2), introduces the basic concepts and general knowledge of the ROS environment to the user.</a:t>
            </a:r>
          </a:p>
          <a:p>
            <a:pPr>
              <a:lnSpc>
                <a:spcPct val="150000"/>
              </a:lnSpc>
            </a:pPr>
            <a:r>
              <a:rPr lang="en-GB" sz="1400" dirty="0"/>
              <a:t>This course is divided into five session, carefully designed for the user to learn about the different aspects of ROS  from topics and messages to control and simulation and simulation using ROS..</a:t>
            </a:r>
          </a:p>
          <a:p>
            <a:pPr>
              <a:lnSpc>
                <a:spcPct val="150000"/>
              </a:lnSpc>
            </a:pPr>
            <a:r>
              <a:rPr lang="en-US" sz="1400" dirty="0"/>
              <a:t>This course will be based on challenges to make the student aware of ROS basics and ROS communication with hardware.</a:t>
            </a:r>
            <a:endParaRPr lang="en-GB" sz="2000" dirty="0"/>
          </a:p>
        </p:txBody>
      </p:sp>
      <p:pic>
        <p:nvPicPr>
          <p:cNvPr id="5" name="Content Placeholder 4">
            <a:extLst>
              <a:ext uri="{FF2B5EF4-FFF2-40B4-BE49-F238E27FC236}">
                <a16:creationId xmlns:a16="http://schemas.microsoft.com/office/drawing/2014/main" id="{1DC429CA-43AD-6056-DE0D-F3374B8F1B45}"/>
              </a:ext>
            </a:extLst>
          </p:cNvPr>
          <p:cNvPicPr>
            <a:picLocks noGrp="1" noChangeAspect="1"/>
          </p:cNvPicPr>
          <p:nvPr>
            <p:ph sz="half" idx="2"/>
          </p:nvPr>
        </p:nvPicPr>
        <p:blipFill>
          <a:blip r:embed="rId2"/>
          <a:stretch>
            <a:fillRect/>
          </a:stretch>
        </p:blipFill>
        <p:spPr>
          <a:xfrm>
            <a:off x="9249014" y="1685302"/>
            <a:ext cx="2561986" cy="680527"/>
          </a:xfrm>
          <a:prstGeom prst="rect">
            <a:avLst/>
          </a:prstGeom>
        </p:spPr>
      </p:pic>
      <p:sp>
        <p:nvSpPr>
          <p:cNvPr id="2" name="Title 1">
            <a:extLst>
              <a:ext uri="{FF2B5EF4-FFF2-40B4-BE49-F238E27FC236}">
                <a16:creationId xmlns:a16="http://schemas.microsoft.com/office/drawing/2014/main" id="{5BE77F55-5DDE-05AC-4FB7-458AF1F27816}"/>
              </a:ext>
            </a:extLst>
          </p:cNvPr>
          <p:cNvSpPr>
            <a:spLocks noGrp="1"/>
          </p:cNvSpPr>
          <p:nvPr>
            <p:ph type="title"/>
          </p:nvPr>
        </p:nvSpPr>
        <p:spPr/>
        <p:txBody>
          <a:bodyPr/>
          <a:lstStyle/>
          <a:p>
            <a:r>
              <a:rPr lang="en-GB" dirty="0"/>
              <a:t>Introduction</a:t>
            </a:r>
          </a:p>
        </p:txBody>
      </p:sp>
      <p:pic>
        <p:nvPicPr>
          <p:cNvPr id="7" name="Picture 6" descr="A picture containing text, sign&#10;&#10;Description automatically generated">
            <a:extLst>
              <a:ext uri="{FF2B5EF4-FFF2-40B4-BE49-F238E27FC236}">
                <a16:creationId xmlns:a16="http://schemas.microsoft.com/office/drawing/2014/main" id="{778D3CAF-0DCE-8A27-73AF-9E95BBE15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307" y="2729634"/>
            <a:ext cx="2933500" cy="768480"/>
          </a:xfrm>
          <a:prstGeom prst="rect">
            <a:avLst/>
          </a:prstGeom>
        </p:spPr>
      </p:pic>
      <p:pic>
        <p:nvPicPr>
          <p:cNvPr id="8" name="Picture 7" descr="Diagram, engineering drawing&#10;&#10;Description automatically generated">
            <a:extLst>
              <a:ext uri="{FF2B5EF4-FFF2-40B4-BE49-F238E27FC236}">
                <a16:creationId xmlns:a16="http://schemas.microsoft.com/office/drawing/2014/main" id="{81A598E8-0FF0-4207-86CA-4D6677950348}"/>
              </a:ext>
            </a:extLst>
          </p:cNvPr>
          <p:cNvPicPr>
            <a:picLocks noChangeAspect="1"/>
          </p:cNvPicPr>
          <p:nvPr/>
        </p:nvPicPr>
        <p:blipFill rotWithShape="1">
          <a:blip r:embed="rId4">
            <a:extLst>
              <a:ext uri="{28A0092B-C50C-407E-A947-70E740481C1C}">
                <a14:useLocalDpi xmlns:a14="http://schemas.microsoft.com/office/drawing/2010/main" val="0"/>
              </a:ext>
            </a:extLst>
          </a:blip>
          <a:srcRect l="14854" t="5310" r="23430" b="1053"/>
          <a:stretch/>
        </p:blipFill>
        <p:spPr>
          <a:xfrm>
            <a:off x="7541773" y="4001294"/>
            <a:ext cx="3414481" cy="2621555"/>
          </a:xfrm>
          <a:prstGeom prst="rect">
            <a:avLst/>
          </a:prstGeom>
        </p:spPr>
      </p:pic>
    </p:spTree>
    <p:extLst>
      <p:ext uri="{BB962C8B-B14F-4D97-AF65-F5344CB8AC3E}">
        <p14:creationId xmlns:p14="http://schemas.microsoft.com/office/powerpoint/2010/main" val="169169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61038D-4A3A-D024-4958-B4B5352D3A0F}"/>
              </a:ext>
            </a:extLst>
          </p:cNvPr>
          <p:cNvSpPr>
            <a:spLocks noGrp="1"/>
          </p:cNvSpPr>
          <p:nvPr>
            <p:ph sz="half" idx="1"/>
          </p:nvPr>
        </p:nvSpPr>
        <p:spPr/>
        <p:txBody>
          <a:bodyPr>
            <a:normAutofit/>
          </a:bodyPr>
          <a:lstStyle/>
          <a:p>
            <a:pPr marL="0" indent="0">
              <a:lnSpc>
                <a:spcPct val="150000"/>
              </a:lnSpc>
              <a:buNone/>
            </a:pPr>
            <a:r>
              <a:rPr lang="en-GB" sz="1400" dirty="0"/>
              <a:t>These are the general requirements. A set of requirements for each session will be shown in the following slides. (Some items may be repeated)</a:t>
            </a:r>
          </a:p>
          <a:p>
            <a:pPr>
              <a:lnSpc>
                <a:spcPct val="150000"/>
              </a:lnSpc>
            </a:pPr>
            <a:r>
              <a:rPr lang="en-GB" sz="1400" dirty="0"/>
              <a:t>Computer with access to Zoom (online classes).</a:t>
            </a:r>
          </a:p>
          <a:p>
            <a:pPr>
              <a:lnSpc>
                <a:spcPct val="150000"/>
              </a:lnSpc>
            </a:pPr>
            <a:r>
              <a:rPr lang="en-GB" sz="1400" dirty="0"/>
              <a:t>Computer with Ubuntu 18.04 and ROS Melodic or MCR2 virtual machine (installation instructions in the presentation MCR2_VM_ROS).</a:t>
            </a:r>
          </a:p>
          <a:p>
            <a:pPr>
              <a:lnSpc>
                <a:spcPct val="150000"/>
              </a:lnSpc>
            </a:pPr>
            <a:r>
              <a:rPr lang="en-GB" sz="1400" dirty="0"/>
              <a:t>Knowledge of Windows. </a:t>
            </a:r>
          </a:p>
          <a:p>
            <a:pPr>
              <a:lnSpc>
                <a:spcPct val="150000"/>
              </a:lnSpc>
            </a:pPr>
            <a:r>
              <a:rPr lang="en-GB" sz="1400" dirty="0"/>
              <a:t>Basic knowledge of Ubuntu (recommended).</a:t>
            </a:r>
          </a:p>
          <a:p>
            <a:pPr>
              <a:lnSpc>
                <a:spcPct val="150000"/>
              </a:lnSpc>
            </a:pPr>
            <a:r>
              <a:rPr lang="en-GB" sz="1400" dirty="0"/>
              <a:t>Basic understanding of robotics (recommended).</a:t>
            </a:r>
          </a:p>
        </p:txBody>
      </p:sp>
      <p:sp>
        <p:nvSpPr>
          <p:cNvPr id="3" name="Content Placeholder 2">
            <a:extLst>
              <a:ext uri="{FF2B5EF4-FFF2-40B4-BE49-F238E27FC236}">
                <a16:creationId xmlns:a16="http://schemas.microsoft.com/office/drawing/2014/main" id="{C2329EB0-2B9C-75AC-BED4-2AE0A8B5BD08}"/>
              </a:ext>
            </a:extLst>
          </p:cNvPr>
          <p:cNvSpPr>
            <a:spLocks noGrp="1"/>
          </p:cNvSpPr>
          <p:nvPr>
            <p:ph sz="half" idx="2"/>
          </p:nvPr>
        </p:nvSpPr>
        <p:spPr/>
        <p:txBody>
          <a:bodyPr>
            <a:normAutofit/>
          </a:bodyPr>
          <a:lstStyle/>
          <a:p>
            <a:pPr>
              <a:lnSpc>
                <a:spcPct val="140000"/>
              </a:lnSpc>
            </a:pPr>
            <a:r>
              <a:rPr lang="en-GB" sz="1400" dirty="0"/>
              <a:t>Access to </a:t>
            </a:r>
            <a:r>
              <a:rPr lang="en-GB" sz="1400" dirty="0" err="1"/>
              <a:t>Hackerboard</a:t>
            </a:r>
            <a:r>
              <a:rPr lang="en-GB" sz="1400" dirty="0"/>
              <a:t> and a MCR2 DC motor. </a:t>
            </a:r>
          </a:p>
          <a:p>
            <a:pPr lvl="1">
              <a:lnSpc>
                <a:spcPct val="140000"/>
              </a:lnSpc>
            </a:pPr>
            <a:r>
              <a:rPr lang="en-GB" sz="1400" dirty="0"/>
              <a:t>In case you have no access to the </a:t>
            </a:r>
            <a:r>
              <a:rPr lang="en-GB" sz="1400" dirty="0" err="1"/>
              <a:t>Hackeborad</a:t>
            </a:r>
            <a:r>
              <a:rPr lang="en-GB" sz="1400" dirty="0"/>
              <a:t>, can be replaced for an Arduino Mega, a L298n Motor Driver and a DC motor brushed with encoder (More information in Session 2 Slide)</a:t>
            </a:r>
          </a:p>
        </p:txBody>
      </p:sp>
      <p:sp>
        <p:nvSpPr>
          <p:cNvPr id="4" name="Title 3">
            <a:extLst>
              <a:ext uri="{FF2B5EF4-FFF2-40B4-BE49-F238E27FC236}">
                <a16:creationId xmlns:a16="http://schemas.microsoft.com/office/drawing/2014/main" id="{37A83B81-0B22-8A39-E384-B36917AFC22F}"/>
              </a:ext>
            </a:extLst>
          </p:cNvPr>
          <p:cNvSpPr>
            <a:spLocks noGrp="1"/>
          </p:cNvSpPr>
          <p:nvPr>
            <p:ph type="title"/>
          </p:nvPr>
        </p:nvSpPr>
        <p:spPr/>
        <p:txBody>
          <a:bodyPr/>
          <a:lstStyle/>
          <a:p>
            <a:r>
              <a:rPr lang="en-GB" dirty="0"/>
              <a:t>General Requirements</a:t>
            </a:r>
          </a:p>
        </p:txBody>
      </p:sp>
    </p:spTree>
    <p:extLst>
      <p:ext uri="{BB962C8B-B14F-4D97-AF65-F5344CB8AC3E}">
        <p14:creationId xmlns:p14="http://schemas.microsoft.com/office/powerpoint/2010/main" val="358558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A715BC5-655E-D9D9-C1D8-F263267B707F}"/>
              </a:ext>
            </a:extLst>
          </p:cNvPr>
          <p:cNvGrpSpPr/>
          <p:nvPr/>
        </p:nvGrpSpPr>
        <p:grpSpPr>
          <a:xfrm>
            <a:off x="297807" y="261182"/>
            <a:ext cx="11782936" cy="6485129"/>
            <a:chOff x="297807" y="261182"/>
            <a:chExt cx="11782936" cy="6485129"/>
          </a:xfrm>
        </p:grpSpPr>
        <p:pic>
          <p:nvPicPr>
            <p:cNvPr id="2" name="Picture 1">
              <a:extLst>
                <a:ext uri="{FF2B5EF4-FFF2-40B4-BE49-F238E27FC236}">
                  <a16:creationId xmlns:a16="http://schemas.microsoft.com/office/drawing/2014/main" id="{31B909BF-87A6-9631-8F9D-C9C8AB060B13}"/>
                </a:ext>
              </a:extLst>
            </p:cNvPr>
            <p:cNvPicPr>
              <a:picLocks noChangeAspect="1"/>
            </p:cNvPicPr>
            <p:nvPr/>
          </p:nvPicPr>
          <p:blipFill>
            <a:blip r:embed="rId2"/>
            <a:stretch>
              <a:fillRect/>
            </a:stretch>
          </p:blipFill>
          <p:spPr>
            <a:xfrm>
              <a:off x="3115098" y="2828523"/>
              <a:ext cx="2699697" cy="1360562"/>
            </a:xfrm>
            <a:prstGeom prst="rect">
              <a:avLst/>
            </a:prstGeom>
          </p:spPr>
        </p:pic>
        <p:pic>
          <p:nvPicPr>
            <p:cNvPr id="4" name="Picture 2" descr="H-Bridge with L298N motor driver - parts submit - fritzing forum">
              <a:extLst>
                <a:ext uri="{FF2B5EF4-FFF2-40B4-BE49-F238E27FC236}">
                  <a16:creationId xmlns:a16="http://schemas.microsoft.com/office/drawing/2014/main" id="{B73CEA89-D1C6-2C00-514B-405B16293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811" y="261182"/>
              <a:ext cx="1488697" cy="14710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E7F34E0-AA81-839E-1188-D175A77D1A8F}"/>
                </a:ext>
              </a:extLst>
            </p:cNvPr>
            <p:cNvPicPr>
              <a:picLocks noChangeAspect="1"/>
            </p:cNvPicPr>
            <p:nvPr/>
          </p:nvPicPr>
          <p:blipFill>
            <a:blip r:embed="rId4"/>
            <a:stretch>
              <a:fillRect/>
            </a:stretch>
          </p:blipFill>
          <p:spPr>
            <a:xfrm>
              <a:off x="471084" y="1841677"/>
              <a:ext cx="1185679" cy="1028751"/>
            </a:xfrm>
            <a:prstGeom prst="rect">
              <a:avLst/>
            </a:prstGeom>
          </p:spPr>
        </p:pic>
        <p:cxnSp>
          <p:nvCxnSpPr>
            <p:cNvPr id="15" name="Straight Connector 14">
              <a:extLst>
                <a:ext uri="{FF2B5EF4-FFF2-40B4-BE49-F238E27FC236}">
                  <a16:creationId xmlns:a16="http://schemas.microsoft.com/office/drawing/2014/main" id="{72923B35-6596-B394-6B12-75001B4CD6D7}"/>
                </a:ext>
              </a:extLst>
            </p:cNvPr>
            <p:cNvCxnSpPr>
              <a:cxnSpLocks/>
            </p:cNvCxnSpPr>
            <p:nvPr/>
          </p:nvCxnSpPr>
          <p:spPr>
            <a:xfrm flipH="1">
              <a:off x="6367967" y="350044"/>
              <a:ext cx="9240" cy="6381753"/>
            </a:xfrm>
            <a:prstGeom prst="line">
              <a:avLst/>
            </a:prstGeom>
            <a:ln/>
          </p:spPr>
          <p:style>
            <a:lnRef idx="1">
              <a:schemeClr val="dk1"/>
            </a:lnRef>
            <a:fillRef idx="0">
              <a:schemeClr val="dk1"/>
            </a:fillRef>
            <a:effectRef idx="0">
              <a:schemeClr val="dk1"/>
            </a:effectRef>
            <a:fontRef idx="minor">
              <a:schemeClr val="tx1"/>
            </a:fontRef>
          </p:style>
        </p:cxnSp>
        <p:pic>
          <p:nvPicPr>
            <p:cNvPr id="1026" name="Picture 2" descr="Elegoo 120pcs Multicolored Dupont Wire 40pin Male to Female, 40pin Male to  Male, 40pin Female to Female Breadboard Jumper Wires Ribbon Cables Kit for  arduino : Amazon.com.mx: Herramientas y Mejoras del Hogar">
              <a:extLst>
                <a:ext uri="{FF2B5EF4-FFF2-40B4-BE49-F238E27FC236}">
                  <a16:creationId xmlns:a16="http://schemas.microsoft.com/office/drawing/2014/main" id="{2224E90F-EECB-159F-44F7-92B62F48FD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03313" y="4603062"/>
              <a:ext cx="1350485" cy="14183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com: Encoder Metal Gearmotor 12V DC 80 RPM Motor de engranaje con  codificador para Arduino y impresoras 3D : Industrial y Científico">
              <a:extLst>
                <a:ext uri="{FF2B5EF4-FFF2-40B4-BE49-F238E27FC236}">
                  <a16:creationId xmlns:a16="http://schemas.microsoft.com/office/drawing/2014/main" id="{CBE08F08-669D-AC22-8BBE-6ACAAC9736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424" y="4507155"/>
              <a:ext cx="1953976" cy="167730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7DF96CE-D79E-C86E-C7B6-C81E9C0500B5}"/>
                </a:ext>
              </a:extLst>
            </p:cNvPr>
            <p:cNvSpPr txBox="1"/>
            <p:nvPr/>
          </p:nvSpPr>
          <p:spPr>
            <a:xfrm>
              <a:off x="1930401" y="673538"/>
              <a:ext cx="1928000" cy="646331"/>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Motor Driver L298n (</a:t>
              </a:r>
              <a:r>
                <a:rPr lang="en-US" dirty="0" err="1">
                  <a:solidFill>
                    <a:schemeClr val="bg2">
                      <a:lumMod val="50000"/>
                    </a:schemeClr>
                  </a:solidFill>
                  <a:latin typeface="Nexa Bold" panose="02000000000000000000" pitchFamily="50" charset="0"/>
                </a:rPr>
                <a:t>Steren</a:t>
              </a:r>
              <a:r>
                <a:rPr lang="en-US" dirty="0">
                  <a:solidFill>
                    <a:schemeClr val="bg2">
                      <a:lumMod val="50000"/>
                    </a:schemeClr>
                  </a:solidFill>
                  <a:latin typeface="Nexa Bold" panose="02000000000000000000" pitchFamily="50" charset="0"/>
                </a:rPr>
                <a:t>)</a:t>
              </a:r>
              <a:endParaRPr lang="en-GB" sz="1400" dirty="0">
                <a:solidFill>
                  <a:schemeClr val="bg2">
                    <a:lumMod val="50000"/>
                  </a:schemeClr>
                </a:solidFill>
                <a:latin typeface="Nexa Bold" panose="02000000000000000000" pitchFamily="50" charset="0"/>
              </a:endParaRPr>
            </a:p>
          </p:txBody>
        </p:sp>
        <p:sp>
          <p:nvSpPr>
            <p:cNvPr id="17" name="TextBox 16">
              <a:extLst>
                <a:ext uri="{FF2B5EF4-FFF2-40B4-BE49-F238E27FC236}">
                  <a16:creationId xmlns:a16="http://schemas.microsoft.com/office/drawing/2014/main" id="{555FA62E-55E1-2EF0-326F-A6F441185040}"/>
                </a:ext>
              </a:extLst>
            </p:cNvPr>
            <p:cNvSpPr txBox="1"/>
            <p:nvPr/>
          </p:nvSpPr>
          <p:spPr>
            <a:xfrm>
              <a:off x="1787715" y="2032886"/>
              <a:ext cx="1653895" cy="646331"/>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Battery Pack 5 to 12 V</a:t>
              </a:r>
              <a:endParaRPr lang="en-GB" sz="1400" dirty="0">
                <a:solidFill>
                  <a:schemeClr val="bg2">
                    <a:lumMod val="50000"/>
                  </a:schemeClr>
                </a:solidFill>
                <a:latin typeface="Nexa Bold" panose="02000000000000000000" pitchFamily="50" charset="0"/>
              </a:endParaRPr>
            </a:p>
          </p:txBody>
        </p:sp>
        <p:sp>
          <p:nvSpPr>
            <p:cNvPr id="18" name="TextBox 17">
              <a:extLst>
                <a:ext uri="{FF2B5EF4-FFF2-40B4-BE49-F238E27FC236}">
                  <a16:creationId xmlns:a16="http://schemas.microsoft.com/office/drawing/2014/main" id="{D055A97C-1029-7657-CD70-2EA9CF11CD9F}"/>
                </a:ext>
              </a:extLst>
            </p:cNvPr>
            <p:cNvSpPr txBox="1"/>
            <p:nvPr/>
          </p:nvSpPr>
          <p:spPr>
            <a:xfrm>
              <a:off x="471084" y="3324138"/>
              <a:ext cx="2012626" cy="369332"/>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Arduino Mega</a:t>
              </a:r>
              <a:endParaRPr lang="en-GB" sz="1400" dirty="0">
                <a:solidFill>
                  <a:schemeClr val="bg2">
                    <a:lumMod val="50000"/>
                  </a:schemeClr>
                </a:solidFill>
                <a:latin typeface="Nexa Bold" panose="02000000000000000000" pitchFamily="50" charset="0"/>
              </a:endParaRPr>
            </a:p>
          </p:txBody>
        </p:sp>
        <p:sp>
          <p:nvSpPr>
            <p:cNvPr id="19" name="TextBox 18">
              <a:extLst>
                <a:ext uri="{FF2B5EF4-FFF2-40B4-BE49-F238E27FC236}">
                  <a16:creationId xmlns:a16="http://schemas.microsoft.com/office/drawing/2014/main" id="{FA77D04A-1956-A22B-6D30-150A4524F98B}"/>
                </a:ext>
              </a:extLst>
            </p:cNvPr>
            <p:cNvSpPr txBox="1"/>
            <p:nvPr/>
          </p:nvSpPr>
          <p:spPr>
            <a:xfrm>
              <a:off x="297807" y="6050596"/>
              <a:ext cx="2012626" cy="646331"/>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Dupont Wires (M-F, M-M)</a:t>
              </a:r>
              <a:endParaRPr lang="en-GB" sz="1400" dirty="0">
                <a:solidFill>
                  <a:schemeClr val="bg2">
                    <a:lumMod val="50000"/>
                  </a:schemeClr>
                </a:solidFill>
                <a:latin typeface="Nexa Bold" panose="02000000000000000000" pitchFamily="50" charset="0"/>
              </a:endParaRPr>
            </a:p>
          </p:txBody>
        </p:sp>
        <p:sp>
          <p:nvSpPr>
            <p:cNvPr id="20" name="TextBox 19">
              <a:extLst>
                <a:ext uri="{FF2B5EF4-FFF2-40B4-BE49-F238E27FC236}">
                  <a16:creationId xmlns:a16="http://schemas.microsoft.com/office/drawing/2014/main" id="{23BF1377-488C-9C3A-352C-51843FD9D841}"/>
                </a:ext>
              </a:extLst>
            </p:cNvPr>
            <p:cNvSpPr txBox="1"/>
            <p:nvPr/>
          </p:nvSpPr>
          <p:spPr>
            <a:xfrm>
              <a:off x="2365829" y="6099980"/>
              <a:ext cx="3563257" cy="646331"/>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6VDC Brushed Motor (Puzzlebot motor or equivalent)</a:t>
              </a:r>
              <a:endParaRPr lang="en-GB" sz="1400" dirty="0">
                <a:solidFill>
                  <a:schemeClr val="bg2">
                    <a:lumMod val="50000"/>
                  </a:schemeClr>
                </a:solidFill>
                <a:latin typeface="Nexa Bold" panose="02000000000000000000" pitchFamily="50" charset="0"/>
              </a:endParaRPr>
            </a:p>
          </p:txBody>
        </p:sp>
        <p:pic>
          <p:nvPicPr>
            <p:cNvPr id="23" name="Picture 22">
              <a:extLst>
                <a:ext uri="{FF2B5EF4-FFF2-40B4-BE49-F238E27FC236}">
                  <a16:creationId xmlns:a16="http://schemas.microsoft.com/office/drawing/2014/main" id="{F6A916BB-BAE5-319B-409E-94B775DF4644}"/>
                </a:ext>
              </a:extLst>
            </p:cNvPr>
            <p:cNvPicPr>
              <a:picLocks noChangeAspect="1"/>
            </p:cNvPicPr>
            <p:nvPr/>
          </p:nvPicPr>
          <p:blipFill rotWithShape="1">
            <a:blip r:embed="rId7">
              <a:extLst>
                <a:ext uri="{28A0092B-C50C-407E-A947-70E740481C1C}">
                  <a14:useLocalDpi xmlns:a14="http://schemas.microsoft.com/office/drawing/2010/main" val="0"/>
                </a:ext>
              </a:extLst>
            </a:blip>
            <a:srcRect l="24503" r="18543" b="9462"/>
            <a:stretch/>
          </p:blipFill>
          <p:spPr>
            <a:xfrm>
              <a:off x="7220465" y="1226457"/>
              <a:ext cx="2776920" cy="2651902"/>
            </a:xfrm>
            <a:prstGeom prst="rect">
              <a:avLst/>
            </a:prstGeom>
          </p:spPr>
        </p:pic>
        <p:sp>
          <p:nvSpPr>
            <p:cNvPr id="24" name="TextBox 23">
              <a:extLst>
                <a:ext uri="{FF2B5EF4-FFF2-40B4-BE49-F238E27FC236}">
                  <a16:creationId xmlns:a16="http://schemas.microsoft.com/office/drawing/2014/main" id="{2F383AD1-276B-6579-642D-E483EF04B4F7}"/>
                </a:ext>
              </a:extLst>
            </p:cNvPr>
            <p:cNvSpPr txBox="1"/>
            <p:nvPr/>
          </p:nvSpPr>
          <p:spPr>
            <a:xfrm>
              <a:off x="10152743" y="2032885"/>
              <a:ext cx="1928000" cy="646331"/>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MCR2 </a:t>
              </a:r>
              <a:r>
                <a:rPr lang="en-US" dirty="0" err="1">
                  <a:solidFill>
                    <a:schemeClr val="bg2">
                      <a:lumMod val="50000"/>
                    </a:schemeClr>
                  </a:solidFill>
                  <a:latin typeface="Nexa Bold" panose="02000000000000000000" pitchFamily="50" charset="0"/>
                </a:rPr>
                <a:t>Hackerboard</a:t>
              </a:r>
              <a:endParaRPr lang="en-GB" sz="1400" dirty="0">
                <a:solidFill>
                  <a:schemeClr val="bg2">
                    <a:lumMod val="50000"/>
                  </a:schemeClr>
                </a:solidFill>
                <a:latin typeface="Nexa Bold" panose="02000000000000000000" pitchFamily="50" charset="0"/>
              </a:endParaRPr>
            </a:p>
          </p:txBody>
        </p:sp>
        <p:pic>
          <p:nvPicPr>
            <p:cNvPr id="25" name="Picture 4" descr="Amazon.com: Encoder Metal Gearmotor 12V DC 80 RPM Motor de engranaje con  codificador para Arduino y impresoras 3D : Industrial y Científico">
              <a:extLst>
                <a:ext uri="{FF2B5EF4-FFF2-40B4-BE49-F238E27FC236}">
                  <a16:creationId xmlns:a16="http://schemas.microsoft.com/office/drawing/2014/main" id="{C0529C31-3B46-910D-78DB-00ADE6AE01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5069" y="4268471"/>
              <a:ext cx="1953976" cy="167730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ED68009-D19A-29A1-1CA2-79A910A2B8A6}"/>
                </a:ext>
              </a:extLst>
            </p:cNvPr>
            <p:cNvSpPr txBox="1"/>
            <p:nvPr/>
          </p:nvSpPr>
          <p:spPr>
            <a:xfrm>
              <a:off x="6560474" y="5861296"/>
              <a:ext cx="3563257" cy="646331"/>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6VDC Brushed Motor (Puzzlebot motor or equivalent)</a:t>
              </a:r>
              <a:endParaRPr lang="en-GB" sz="1400" dirty="0">
                <a:solidFill>
                  <a:schemeClr val="bg2">
                    <a:lumMod val="50000"/>
                  </a:schemeClr>
                </a:solidFill>
                <a:latin typeface="Nexa Bold" panose="02000000000000000000" pitchFamily="50" charset="0"/>
              </a:endParaRPr>
            </a:p>
          </p:txBody>
        </p:sp>
        <p:pic>
          <p:nvPicPr>
            <p:cNvPr id="27" name="Picture 26">
              <a:extLst>
                <a:ext uri="{FF2B5EF4-FFF2-40B4-BE49-F238E27FC236}">
                  <a16:creationId xmlns:a16="http://schemas.microsoft.com/office/drawing/2014/main" id="{176B22EB-3C57-D9EF-3EB0-8194EBA3E907}"/>
                </a:ext>
              </a:extLst>
            </p:cNvPr>
            <p:cNvPicPr>
              <a:picLocks noChangeAspect="1"/>
            </p:cNvPicPr>
            <p:nvPr/>
          </p:nvPicPr>
          <p:blipFill>
            <a:blip r:embed="rId4"/>
            <a:stretch>
              <a:fillRect/>
            </a:stretch>
          </p:blipFill>
          <p:spPr>
            <a:xfrm>
              <a:off x="10628773" y="3508804"/>
              <a:ext cx="1185679" cy="1028751"/>
            </a:xfrm>
            <a:prstGeom prst="rect">
              <a:avLst/>
            </a:prstGeom>
          </p:spPr>
        </p:pic>
        <p:sp>
          <p:nvSpPr>
            <p:cNvPr id="28" name="TextBox 27">
              <a:extLst>
                <a:ext uri="{FF2B5EF4-FFF2-40B4-BE49-F238E27FC236}">
                  <a16:creationId xmlns:a16="http://schemas.microsoft.com/office/drawing/2014/main" id="{B79CE369-931A-8683-142D-DFFA2B10B669}"/>
                </a:ext>
              </a:extLst>
            </p:cNvPr>
            <p:cNvSpPr txBox="1"/>
            <p:nvPr/>
          </p:nvSpPr>
          <p:spPr>
            <a:xfrm>
              <a:off x="10234465" y="4645459"/>
              <a:ext cx="1846278" cy="923330"/>
            </a:xfrm>
            <a:prstGeom prst="rect">
              <a:avLst/>
            </a:prstGeom>
            <a:noFill/>
          </p:spPr>
          <p:txBody>
            <a:bodyPr wrap="square">
              <a:spAutoFit/>
            </a:bodyPr>
            <a:lstStyle/>
            <a:p>
              <a:pPr lvl="0"/>
              <a:r>
                <a:rPr lang="en-US" dirty="0">
                  <a:solidFill>
                    <a:schemeClr val="bg2">
                      <a:lumMod val="50000"/>
                    </a:schemeClr>
                  </a:solidFill>
                  <a:latin typeface="Nexa Bold" panose="02000000000000000000" pitchFamily="50" charset="0"/>
                </a:rPr>
                <a:t>Battery Pack or Power bank 5 to 12 V</a:t>
              </a:r>
              <a:endParaRPr lang="en-GB" sz="1400" dirty="0">
                <a:solidFill>
                  <a:schemeClr val="bg2">
                    <a:lumMod val="50000"/>
                  </a:schemeClr>
                </a:solidFill>
                <a:latin typeface="Nexa Bold" panose="02000000000000000000" pitchFamily="50" charset="0"/>
              </a:endParaRPr>
            </a:p>
          </p:txBody>
        </p:sp>
      </p:grpSp>
    </p:spTree>
    <p:extLst>
      <p:ext uri="{BB962C8B-B14F-4D97-AF65-F5344CB8AC3E}">
        <p14:creationId xmlns:p14="http://schemas.microsoft.com/office/powerpoint/2010/main" val="8541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2799B-EB68-6919-2235-11E5FDFF0DD4}"/>
              </a:ext>
            </a:extLst>
          </p:cNvPr>
          <p:cNvSpPr>
            <a:spLocks noGrp="1"/>
          </p:cNvSpPr>
          <p:nvPr>
            <p:ph sz="half" idx="1"/>
          </p:nvPr>
        </p:nvSpPr>
        <p:spPr>
          <a:xfrm>
            <a:off x="838200" y="1825625"/>
            <a:ext cx="5181600" cy="4767680"/>
          </a:xfrm>
        </p:spPr>
        <p:txBody>
          <a:bodyPr>
            <a:normAutofit/>
          </a:bodyPr>
          <a:lstStyle/>
          <a:p>
            <a:pPr marL="0" indent="0">
              <a:buNone/>
            </a:pPr>
            <a:r>
              <a:rPr lang="en-US" sz="2000" dirty="0">
                <a:latin typeface="Nexa-Bold" panose="01000000000000000000" pitchFamily="2" charset="0"/>
              </a:rPr>
              <a:t>Session 1:</a:t>
            </a:r>
          </a:p>
          <a:p>
            <a:r>
              <a:rPr lang="en-US" sz="1400" dirty="0">
                <a:latin typeface="Nexa-ExtraLight" panose="01000000000000000000" pitchFamily="2" charset="0"/>
              </a:rPr>
              <a:t>Who we are? Introduction to MCR2.</a:t>
            </a:r>
          </a:p>
          <a:p>
            <a:r>
              <a:rPr lang="en-US" sz="1400" dirty="0">
                <a:latin typeface="Nexa-ExtraLight" panose="01000000000000000000" pitchFamily="2" charset="0"/>
              </a:rPr>
              <a:t>Introduction to Robotics</a:t>
            </a:r>
          </a:p>
          <a:p>
            <a:r>
              <a:rPr lang="en-US" sz="1400" dirty="0">
                <a:latin typeface="Nexa-ExtraLight" panose="01000000000000000000" pitchFamily="2" charset="0"/>
              </a:rPr>
              <a:t>Introduction to VM, Ubuntu</a:t>
            </a:r>
          </a:p>
          <a:p>
            <a:pPr marL="0" indent="0">
              <a:buNone/>
            </a:pPr>
            <a:endParaRPr lang="en-US" sz="1400" dirty="0">
              <a:latin typeface="Nexa-ExtraLight" panose="01000000000000000000" pitchFamily="2" charset="0"/>
            </a:endParaRPr>
          </a:p>
          <a:p>
            <a:pPr marL="0" indent="0">
              <a:buNone/>
            </a:pPr>
            <a:r>
              <a:rPr lang="en-US" sz="2000" dirty="0">
                <a:latin typeface="Nexa-Bold" panose="01000000000000000000" pitchFamily="2" charset="0"/>
              </a:rPr>
              <a:t>Session 2:</a:t>
            </a:r>
          </a:p>
          <a:p>
            <a:r>
              <a:rPr lang="en-US" sz="1400" dirty="0">
                <a:latin typeface="Nexa-ExtraLight" panose="01000000000000000000" pitchFamily="2" charset="0"/>
              </a:rPr>
              <a:t>Introduction to ROS</a:t>
            </a:r>
          </a:p>
          <a:p>
            <a:r>
              <a:rPr lang="en-US" sz="1400" dirty="0">
                <a:latin typeface="Nexa-ExtraLight" panose="01000000000000000000" pitchFamily="2" charset="0"/>
              </a:rPr>
              <a:t>Overview of the ROS Environment: Topics, messages, ROS.</a:t>
            </a:r>
          </a:p>
          <a:p>
            <a:r>
              <a:rPr lang="en-US" sz="1400" dirty="0">
                <a:latin typeface="Nexa-ExtraLight" panose="01000000000000000000" pitchFamily="2" charset="0"/>
              </a:rPr>
              <a:t>Activity 1 (Talker and Listener)</a:t>
            </a:r>
          </a:p>
          <a:p>
            <a:r>
              <a:rPr lang="en-US" sz="1400" dirty="0">
                <a:latin typeface="Nexa-ExtraLight" panose="01000000000000000000" pitchFamily="2" charset="0"/>
              </a:rPr>
              <a:t>Launch files</a:t>
            </a:r>
          </a:p>
          <a:p>
            <a:r>
              <a:rPr lang="en-US" sz="1400" dirty="0">
                <a:latin typeface="Nexa-ExtraLight" panose="01000000000000000000" pitchFamily="2" charset="0"/>
              </a:rPr>
              <a:t>Activity 2: Launch Files</a:t>
            </a:r>
          </a:p>
          <a:p>
            <a:r>
              <a:rPr lang="en-US" sz="1400" dirty="0">
                <a:latin typeface="Nexa-ExtraLight" panose="01000000000000000000" pitchFamily="2" charset="0"/>
              </a:rPr>
              <a:t>Q&amp;A</a:t>
            </a:r>
          </a:p>
          <a:p>
            <a:r>
              <a:rPr lang="en-US" sz="1400" dirty="0">
                <a:latin typeface="Nexa-ExtraLight" panose="01000000000000000000" pitchFamily="2" charset="0"/>
              </a:rPr>
              <a:t>Mini challenge: Generate a node that send a signal to another node to process it.</a:t>
            </a:r>
            <a:endParaRPr lang="en-GB" sz="1400" dirty="0">
              <a:latin typeface="Nexa-ExtraLight" panose="01000000000000000000" pitchFamily="2" charset="0"/>
            </a:endParaRPr>
          </a:p>
        </p:txBody>
      </p:sp>
      <p:sp>
        <p:nvSpPr>
          <p:cNvPr id="3" name="Content Placeholder 2">
            <a:extLst>
              <a:ext uri="{FF2B5EF4-FFF2-40B4-BE49-F238E27FC236}">
                <a16:creationId xmlns:a16="http://schemas.microsoft.com/office/drawing/2014/main" id="{3DB2C56E-0019-0A77-2FC7-35E4CB871995}"/>
              </a:ext>
            </a:extLst>
          </p:cNvPr>
          <p:cNvSpPr>
            <a:spLocks noGrp="1"/>
          </p:cNvSpPr>
          <p:nvPr>
            <p:ph sz="half" idx="2"/>
          </p:nvPr>
        </p:nvSpPr>
        <p:spPr/>
        <p:txBody>
          <a:bodyPr>
            <a:normAutofit/>
          </a:bodyPr>
          <a:lstStyle/>
          <a:p>
            <a:pPr marL="0" indent="0">
              <a:buNone/>
            </a:pPr>
            <a:r>
              <a:rPr lang="en-GB" sz="2000" dirty="0">
                <a:latin typeface="Nexa-Bold" panose="01000000000000000000" pitchFamily="2" charset="0"/>
              </a:rPr>
              <a:t>Requirements</a:t>
            </a:r>
          </a:p>
          <a:p>
            <a:pPr>
              <a:lnSpc>
                <a:spcPct val="150000"/>
              </a:lnSpc>
            </a:pPr>
            <a:r>
              <a:rPr lang="en-GB" sz="1400" dirty="0"/>
              <a:t>Computer with access to Zoom. </a:t>
            </a:r>
          </a:p>
          <a:p>
            <a:pPr>
              <a:lnSpc>
                <a:spcPct val="150000"/>
              </a:lnSpc>
            </a:pPr>
            <a:r>
              <a:rPr lang="en-GB" sz="1400" dirty="0"/>
              <a:t>Have Ubuntu 18.04 and ROS Melodic Installed (Full installation). Instructions on how to install Ubuntu and ROS can be found in the presentation MCR2_VM_ROS.</a:t>
            </a:r>
          </a:p>
          <a:p>
            <a:pPr>
              <a:lnSpc>
                <a:spcPct val="150000"/>
              </a:lnSpc>
            </a:pPr>
            <a:r>
              <a:rPr lang="en-GB" sz="1400" dirty="0"/>
              <a:t>In case Ubuntu 18.04 cannot be installed, MCR2 offers a Virtual Machine with ROS preinstalled (installation instructions in the presentation MCR2_VM_ROS).</a:t>
            </a:r>
          </a:p>
          <a:p>
            <a:pPr>
              <a:lnSpc>
                <a:spcPct val="150000"/>
              </a:lnSpc>
            </a:pPr>
            <a:endParaRPr lang="en-GB" sz="1800" dirty="0"/>
          </a:p>
          <a:p>
            <a:pPr lvl="1">
              <a:lnSpc>
                <a:spcPct val="150000"/>
              </a:lnSpc>
            </a:pPr>
            <a:endParaRPr lang="en-GB" sz="1400" dirty="0"/>
          </a:p>
          <a:p>
            <a:pPr marL="0" indent="0">
              <a:buNone/>
            </a:pPr>
            <a:endParaRPr lang="en-GB" dirty="0"/>
          </a:p>
        </p:txBody>
      </p:sp>
      <p:sp>
        <p:nvSpPr>
          <p:cNvPr id="4" name="Title 3">
            <a:extLst>
              <a:ext uri="{FF2B5EF4-FFF2-40B4-BE49-F238E27FC236}">
                <a16:creationId xmlns:a16="http://schemas.microsoft.com/office/drawing/2014/main" id="{73E924D9-F98A-A829-17A9-4F066F402F9D}"/>
              </a:ext>
            </a:extLst>
          </p:cNvPr>
          <p:cNvSpPr>
            <a:spLocks noGrp="1"/>
          </p:cNvSpPr>
          <p:nvPr>
            <p:ph type="title"/>
          </p:nvPr>
        </p:nvSpPr>
        <p:spPr/>
        <p:txBody>
          <a:bodyPr/>
          <a:lstStyle/>
          <a:p>
            <a:r>
              <a:rPr lang="en-GB" dirty="0"/>
              <a:t>Week 1: Introduction</a:t>
            </a:r>
          </a:p>
        </p:txBody>
      </p:sp>
    </p:spTree>
    <p:extLst>
      <p:ext uri="{BB962C8B-B14F-4D97-AF65-F5344CB8AC3E}">
        <p14:creationId xmlns:p14="http://schemas.microsoft.com/office/powerpoint/2010/main" val="2066007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2799B-EB68-6919-2235-11E5FDFF0DD4}"/>
              </a:ext>
            </a:extLst>
          </p:cNvPr>
          <p:cNvSpPr>
            <a:spLocks noGrp="1"/>
          </p:cNvSpPr>
          <p:nvPr>
            <p:ph sz="half" idx="1"/>
          </p:nvPr>
        </p:nvSpPr>
        <p:spPr/>
        <p:txBody>
          <a:bodyPr>
            <a:normAutofit/>
          </a:bodyPr>
          <a:lstStyle/>
          <a:p>
            <a:pPr marL="0" indent="0">
              <a:lnSpc>
                <a:spcPct val="100000"/>
              </a:lnSpc>
              <a:buNone/>
            </a:pPr>
            <a:r>
              <a:rPr lang="en-GB" sz="2000" dirty="0">
                <a:latin typeface="Nexa-Bold" panose="01000000000000000000" pitchFamily="2" charset="0"/>
              </a:rPr>
              <a:t>Session 1:</a:t>
            </a:r>
          </a:p>
          <a:p>
            <a:pPr>
              <a:lnSpc>
                <a:spcPct val="100000"/>
              </a:lnSpc>
            </a:pPr>
            <a:r>
              <a:rPr lang="en-GB" sz="1400" dirty="0">
                <a:latin typeface="Nexa-ExtraLight" panose="01000000000000000000" pitchFamily="2" charset="0"/>
              </a:rPr>
              <a:t>ROS Namespaces</a:t>
            </a:r>
          </a:p>
          <a:p>
            <a:pPr>
              <a:lnSpc>
                <a:spcPct val="100000"/>
              </a:lnSpc>
            </a:pPr>
            <a:r>
              <a:rPr lang="en-GB" sz="1400" dirty="0">
                <a:latin typeface="Nexa-ExtraLight" panose="01000000000000000000" pitchFamily="2" charset="0"/>
              </a:rPr>
              <a:t>ROS Parameter Server</a:t>
            </a:r>
          </a:p>
          <a:p>
            <a:pPr>
              <a:lnSpc>
                <a:spcPct val="100000"/>
              </a:lnSpc>
            </a:pPr>
            <a:r>
              <a:rPr lang="en-GB" sz="1400" dirty="0">
                <a:latin typeface="Nexa-ExtraLight" panose="01000000000000000000" pitchFamily="2" charset="0"/>
              </a:rPr>
              <a:t>Activity 1: Parametrise previous nodes</a:t>
            </a:r>
          </a:p>
          <a:p>
            <a:pPr>
              <a:lnSpc>
                <a:spcPct val="100000"/>
              </a:lnSpc>
            </a:pPr>
            <a:r>
              <a:rPr lang="en-GB" sz="1400" dirty="0">
                <a:latin typeface="Nexa-ExtraLight" panose="01000000000000000000" pitchFamily="2" charset="0"/>
              </a:rPr>
              <a:t>ROS Custom Messages</a:t>
            </a:r>
          </a:p>
          <a:p>
            <a:pPr marL="0" indent="0">
              <a:lnSpc>
                <a:spcPct val="100000"/>
              </a:lnSpc>
              <a:buNone/>
            </a:pPr>
            <a:r>
              <a:rPr lang="en-GB" sz="2000" dirty="0">
                <a:latin typeface="Nexa-Bold" panose="01000000000000000000" pitchFamily="2" charset="0"/>
              </a:rPr>
              <a:t>Session 2:</a:t>
            </a:r>
          </a:p>
          <a:p>
            <a:pPr>
              <a:lnSpc>
                <a:spcPct val="100000"/>
              </a:lnSpc>
            </a:pPr>
            <a:r>
              <a:rPr lang="en-GB" sz="1400" dirty="0">
                <a:latin typeface="Nexa-ExtraLight" panose="01000000000000000000" pitchFamily="2" charset="0"/>
              </a:rPr>
              <a:t>Control Basics: Continuous time only/ no theory just practicalities.</a:t>
            </a:r>
          </a:p>
          <a:p>
            <a:pPr>
              <a:lnSpc>
                <a:spcPct val="100000"/>
              </a:lnSpc>
            </a:pPr>
            <a:r>
              <a:rPr lang="en-GB" sz="1400" dirty="0">
                <a:latin typeface="Nexa-ExtraLight" panose="01000000000000000000" pitchFamily="2" charset="0"/>
              </a:rPr>
              <a:t>Q&amp;A</a:t>
            </a:r>
          </a:p>
          <a:p>
            <a:pPr>
              <a:lnSpc>
                <a:spcPct val="100000"/>
              </a:lnSpc>
            </a:pPr>
            <a:r>
              <a:rPr lang="en-GB" sz="1400" dirty="0">
                <a:latin typeface="Nexa-ExtraLight" panose="01000000000000000000" pitchFamily="2" charset="0"/>
              </a:rPr>
              <a:t>Mini challenge: P/PI Controller from scratch to a 1st order simulated system.</a:t>
            </a:r>
          </a:p>
        </p:txBody>
      </p:sp>
      <p:sp>
        <p:nvSpPr>
          <p:cNvPr id="3" name="Content Placeholder 2">
            <a:extLst>
              <a:ext uri="{FF2B5EF4-FFF2-40B4-BE49-F238E27FC236}">
                <a16:creationId xmlns:a16="http://schemas.microsoft.com/office/drawing/2014/main" id="{3DB2C56E-0019-0A77-2FC7-35E4CB871995}"/>
              </a:ext>
            </a:extLst>
          </p:cNvPr>
          <p:cNvSpPr>
            <a:spLocks noGrp="1"/>
          </p:cNvSpPr>
          <p:nvPr>
            <p:ph sz="half" idx="2"/>
          </p:nvPr>
        </p:nvSpPr>
        <p:spPr>
          <a:xfrm>
            <a:off x="6172200" y="1825624"/>
            <a:ext cx="5181600" cy="4756919"/>
          </a:xfrm>
        </p:spPr>
        <p:txBody>
          <a:bodyPr>
            <a:normAutofit/>
          </a:bodyPr>
          <a:lstStyle/>
          <a:p>
            <a:pPr marL="0" indent="0">
              <a:buNone/>
            </a:pPr>
            <a:r>
              <a:rPr lang="en-GB" sz="2000" dirty="0">
                <a:latin typeface="Nexa-Bold" panose="01000000000000000000" pitchFamily="2" charset="0"/>
              </a:rPr>
              <a:t>Requirements</a:t>
            </a:r>
          </a:p>
          <a:p>
            <a:pPr>
              <a:lnSpc>
                <a:spcPct val="150000"/>
              </a:lnSpc>
            </a:pPr>
            <a:r>
              <a:rPr lang="en-GB" sz="1400" dirty="0"/>
              <a:t>Requirements of Session 1.</a:t>
            </a:r>
          </a:p>
        </p:txBody>
      </p:sp>
      <p:sp>
        <p:nvSpPr>
          <p:cNvPr id="4" name="Title 3">
            <a:extLst>
              <a:ext uri="{FF2B5EF4-FFF2-40B4-BE49-F238E27FC236}">
                <a16:creationId xmlns:a16="http://schemas.microsoft.com/office/drawing/2014/main" id="{73E924D9-F98A-A829-17A9-4F066F402F9D}"/>
              </a:ext>
            </a:extLst>
          </p:cNvPr>
          <p:cNvSpPr>
            <a:spLocks noGrp="1"/>
          </p:cNvSpPr>
          <p:nvPr>
            <p:ph type="title"/>
          </p:nvPr>
        </p:nvSpPr>
        <p:spPr/>
        <p:txBody>
          <a:bodyPr/>
          <a:lstStyle/>
          <a:p>
            <a:r>
              <a:rPr lang="en-GB" dirty="0"/>
              <a:t>Week 2: ROS Practicalities</a:t>
            </a:r>
          </a:p>
        </p:txBody>
      </p:sp>
    </p:spTree>
    <p:extLst>
      <p:ext uri="{BB962C8B-B14F-4D97-AF65-F5344CB8AC3E}">
        <p14:creationId xmlns:p14="http://schemas.microsoft.com/office/powerpoint/2010/main" val="193146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2799B-EB68-6919-2235-11E5FDFF0DD4}"/>
              </a:ext>
            </a:extLst>
          </p:cNvPr>
          <p:cNvSpPr>
            <a:spLocks noGrp="1"/>
          </p:cNvSpPr>
          <p:nvPr>
            <p:ph sz="half" idx="1"/>
          </p:nvPr>
        </p:nvSpPr>
        <p:spPr/>
        <p:txBody>
          <a:bodyPr>
            <a:normAutofit/>
          </a:bodyPr>
          <a:lstStyle/>
          <a:p>
            <a:pPr marL="0" indent="0">
              <a:buNone/>
            </a:pPr>
            <a:r>
              <a:rPr lang="en-GB" sz="2000" dirty="0">
                <a:latin typeface="Nexa-Bold" panose="01000000000000000000" pitchFamily="2" charset="0"/>
              </a:rPr>
              <a:t>Session 1:</a:t>
            </a:r>
          </a:p>
          <a:p>
            <a:r>
              <a:rPr lang="en-GB" sz="1400" dirty="0">
                <a:latin typeface="Nexa-ExtraLight" panose="01000000000000000000" pitchFamily="2" charset="0"/>
              </a:rPr>
              <a:t>Motor Control Theory</a:t>
            </a:r>
          </a:p>
          <a:p>
            <a:r>
              <a:rPr lang="en-GB" sz="1400" dirty="0">
                <a:latin typeface="Nexa-ExtraLight" panose="01000000000000000000" pitchFamily="2" charset="0"/>
              </a:rPr>
              <a:t>ROS Serial</a:t>
            </a:r>
          </a:p>
          <a:p>
            <a:r>
              <a:rPr lang="en-GB" sz="1400" dirty="0">
                <a:latin typeface="Nexa-ExtraLight" panose="01000000000000000000" pitchFamily="2" charset="0"/>
              </a:rPr>
              <a:t>Arduino</a:t>
            </a:r>
          </a:p>
          <a:p>
            <a:r>
              <a:rPr lang="en-GB" sz="1400" dirty="0">
                <a:latin typeface="Nexa-ExtraLight" panose="01000000000000000000" pitchFamily="2" charset="0"/>
              </a:rPr>
              <a:t>ROS Serial/Arduino Communication.</a:t>
            </a:r>
          </a:p>
          <a:p>
            <a:r>
              <a:rPr lang="en-GB" sz="1400" dirty="0">
                <a:latin typeface="Nexa-ExtraLight" panose="01000000000000000000" pitchFamily="2" charset="0"/>
              </a:rPr>
              <a:t>Mini Challenge: Motor Speed regulation using ROS.</a:t>
            </a:r>
          </a:p>
          <a:p>
            <a:pPr marL="0" indent="0">
              <a:buNone/>
            </a:pPr>
            <a:r>
              <a:rPr lang="en-GB" sz="2000" dirty="0">
                <a:latin typeface="Nexa-Bold" panose="01000000000000000000" pitchFamily="2" charset="0"/>
              </a:rPr>
              <a:t>Session 2:</a:t>
            </a:r>
          </a:p>
          <a:p>
            <a:r>
              <a:rPr lang="en-GB" sz="1400" dirty="0">
                <a:latin typeface="Nexa-ExtraLight" panose="01000000000000000000" pitchFamily="2" charset="0"/>
              </a:rPr>
              <a:t>Q&amp;A Session.</a:t>
            </a:r>
            <a:endParaRPr lang="en-GB" sz="1050" dirty="0">
              <a:latin typeface="Nexa-ExtraLight" panose="01000000000000000000" pitchFamily="2" charset="0"/>
            </a:endParaRPr>
          </a:p>
        </p:txBody>
      </p:sp>
      <p:sp>
        <p:nvSpPr>
          <p:cNvPr id="3" name="Content Placeholder 2">
            <a:extLst>
              <a:ext uri="{FF2B5EF4-FFF2-40B4-BE49-F238E27FC236}">
                <a16:creationId xmlns:a16="http://schemas.microsoft.com/office/drawing/2014/main" id="{3DB2C56E-0019-0A77-2FC7-35E4CB871995}"/>
              </a:ext>
            </a:extLst>
          </p:cNvPr>
          <p:cNvSpPr>
            <a:spLocks noGrp="1"/>
          </p:cNvSpPr>
          <p:nvPr>
            <p:ph sz="half" idx="2"/>
          </p:nvPr>
        </p:nvSpPr>
        <p:spPr/>
        <p:txBody>
          <a:bodyPr>
            <a:normAutofit/>
          </a:bodyPr>
          <a:lstStyle/>
          <a:p>
            <a:pPr marL="0" indent="0">
              <a:buNone/>
            </a:pPr>
            <a:r>
              <a:rPr lang="en-GB" sz="2000" dirty="0">
                <a:latin typeface="Nexa-Bold" panose="01000000000000000000" pitchFamily="2" charset="0"/>
              </a:rPr>
              <a:t>Requirements</a:t>
            </a:r>
          </a:p>
          <a:p>
            <a:pPr>
              <a:lnSpc>
                <a:spcPct val="150000"/>
              </a:lnSpc>
            </a:pPr>
            <a:r>
              <a:rPr lang="en-GB" sz="1400" dirty="0"/>
              <a:t>Requirements of Session 1.</a:t>
            </a:r>
          </a:p>
          <a:p>
            <a:pPr>
              <a:lnSpc>
                <a:spcPct val="150000"/>
              </a:lnSpc>
            </a:pPr>
            <a:r>
              <a:rPr lang="en-US" sz="1400" dirty="0"/>
              <a:t>Installation of the Arduino IDE and the </a:t>
            </a:r>
            <a:r>
              <a:rPr lang="en-US" sz="1400" dirty="0" err="1"/>
              <a:t>Rosserial</a:t>
            </a:r>
            <a:r>
              <a:rPr lang="en-US" sz="1400" dirty="0"/>
              <a:t> package in the VM or Ubuntu (See instructions on Session2 MCR2_Arduino_IDE_Confirguration),</a:t>
            </a:r>
          </a:p>
          <a:p>
            <a:pPr>
              <a:lnSpc>
                <a:spcPct val="150000"/>
              </a:lnSpc>
            </a:pPr>
            <a:r>
              <a:rPr lang="en-US" sz="1400" dirty="0"/>
              <a:t> Access to Hackerboard and a MCR2 DC motor.</a:t>
            </a:r>
          </a:p>
          <a:p>
            <a:pPr>
              <a:lnSpc>
                <a:spcPct val="150000"/>
              </a:lnSpc>
            </a:pPr>
            <a:r>
              <a:rPr lang="en-US" sz="1400" dirty="0"/>
              <a:t>In case you have no access to the </a:t>
            </a:r>
            <a:r>
              <a:rPr lang="en-US" sz="1400" dirty="0" err="1"/>
              <a:t>Hackeborad</a:t>
            </a:r>
            <a:r>
              <a:rPr lang="en-US" sz="1400" dirty="0"/>
              <a:t>, the hardware can be replaced for an Arduino Mega, a L298n Motor Driver and a DC motor brushed with encoder.</a:t>
            </a:r>
            <a:endParaRPr lang="en-GB" dirty="0"/>
          </a:p>
        </p:txBody>
      </p:sp>
      <p:sp>
        <p:nvSpPr>
          <p:cNvPr id="4" name="Title 3">
            <a:extLst>
              <a:ext uri="{FF2B5EF4-FFF2-40B4-BE49-F238E27FC236}">
                <a16:creationId xmlns:a16="http://schemas.microsoft.com/office/drawing/2014/main" id="{73E924D9-F98A-A829-17A9-4F066F402F9D}"/>
              </a:ext>
            </a:extLst>
          </p:cNvPr>
          <p:cNvSpPr>
            <a:spLocks noGrp="1"/>
          </p:cNvSpPr>
          <p:nvPr>
            <p:ph type="title"/>
          </p:nvPr>
        </p:nvSpPr>
        <p:spPr/>
        <p:txBody>
          <a:bodyPr/>
          <a:lstStyle/>
          <a:p>
            <a:r>
              <a:rPr lang="en-GB" dirty="0"/>
              <a:t>Week 3: ROS-Hardware Communication</a:t>
            </a:r>
          </a:p>
        </p:txBody>
      </p:sp>
    </p:spTree>
    <p:extLst>
      <p:ext uri="{BB962C8B-B14F-4D97-AF65-F5344CB8AC3E}">
        <p14:creationId xmlns:p14="http://schemas.microsoft.com/office/powerpoint/2010/main" val="257171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2799B-EB68-6919-2235-11E5FDFF0DD4}"/>
              </a:ext>
            </a:extLst>
          </p:cNvPr>
          <p:cNvSpPr>
            <a:spLocks noGrp="1"/>
          </p:cNvSpPr>
          <p:nvPr>
            <p:ph sz="half" idx="1"/>
          </p:nvPr>
        </p:nvSpPr>
        <p:spPr>
          <a:xfrm>
            <a:off x="838200" y="1825624"/>
            <a:ext cx="5181600" cy="4821917"/>
          </a:xfrm>
        </p:spPr>
        <p:txBody>
          <a:bodyPr>
            <a:normAutofit/>
          </a:bodyPr>
          <a:lstStyle/>
          <a:p>
            <a:pPr marL="0" indent="0">
              <a:lnSpc>
                <a:spcPct val="100000"/>
              </a:lnSpc>
              <a:buNone/>
            </a:pPr>
            <a:r>
              <a:rPr lang="en-US" sz="2000" kern="1200" dirty="0">
                <a:solidFill>
                  <a:schemeClr val="bg2">
                    <a:lumMod val="50000"/>
                  </a:schemeClr>
                </a:solidFill>
                <a:latin typeface="Nexa-Bold" panose="01000000000000000000" pitchFamily="2" charset="0"/>
              </a:rPr>
              <a:t>Session 1:</a:t>
            </a:r>
          </a:p>
          <a:p>
            <a:pPr>
              <a:lnSpc>
                <a:spcPct val="100000"/>
              </a:lnSpc>
            </a:pPr>
            <a:r>
              <a:rPr lang="en-US" sz="1400" kern="1200" dirty="0">
                <a:solidFill>
                  <a:schemeClr val="bg2">
                    <a:lumMod val="50000"/>
                  </a:schemeClr>
                </a:solidFill>
                <a:latin typeface="Nexa-Light" panose="01000000000000000000" pitchFamily="2" charset="0"/>
                <a:ea typeface="+mn-ea"/>
                <a:cs typeface="+mn-cs"/>
              </a:rPr>
              <a:t>Encoder Basic Theory</a:t>
            </a:r>
          </a:p>
          <a:p>
            <a:pPr>
              <a:lnSpc>
                <a:spcPct val="100000"/>
              </a:lnSpc>
            </a:pPr>
            <a:r>
              <a:rPr lang="en-US" sz="1400" kern="1200" dirty="0">
                <a:solidFill>
                  <a:schemeClr val="bg2">
                    <a:lumMod val="50000"/>
                  </a:schemeClr>
                </a:solidFill>
                <a:latin typeface="Nexa-Light" panose="01000000000000000000" pitchFamily="2" charset="0"/>
                <a:ea typeface="+mn-ea"/>
                <a:cs typeface="+mn-cs"/>
              </a:rPr>
              <a:t>Mini Challenge: Acquire data from the encoders using Arduino.</a:t>
            </a:r>
          </a:p>
          <a:p>
            <a:pPr>
              <a:lnSpc>
                <a:spcPct val="100000"/>
              </a:lnSpc>
            </a:pPr>
            <a:r>
              <a:rPr lang="en-US" sz="1400" kern="1200" dirty="0">
                <a:solidFill>
                  <a:schemeClr val="bg2">
                    <a:lumMod val="50000"/>
                  </a:schemeClr>
                </a:solidFill>
                <a:latin typeface="Nexa-Light" panose="01000000000000000000" pitchFamily="2" charset="0"/>
                <a:ea typeface="+mn-ea"/>
                <a:cs typeface="+mn-cs"/>
              </a:rPr>
              <a:t>Presentation of the Challenge: PID Controller using ROS and compare with simulation.</a:t>
            </a:r>
          </a:p>
          <a:p>
            <a:pPr marL="0" indent="0">
              <a:lnSpc>
                <a:spcPct val="100000"/>
              </a:lnSpc>
              <a:buNone/>
            </a:pPr>
            <a:r>
              <a:rPr lang="en-US" sz="2000" kern="1200" dirty="0">
                <a:solidFill>
                  <a:schemeClr val="bg2">
                    <a:lumMod val="50000"/>
                  </a:schemeClr>
                </a:solidFill>
                <a:latin typeface="Nexa-Bold" panose="01000000000000000000" pitchFamily="2" charset="0"/>
              </a:rPr>
              <a:t>Session 2:</a:t>
            </a:r>
          </a:p>
          <a:p>
            <a:pPr>
              <a:lnSpc>
                <a:spcPct val="100000"/>
              </a:lnSpc>
            </a:pPr>
            <a:r>
              <a:rPr lang="en-US" sz="1400" kern="1200" dirty="0">
                <a:solidFill>
                  <a:schemeClr val="bg2">
                    <a:lumMod val="50000"/>
                  </a:schemeClr>
                </a:solidFill>
                <a:latin typeface="Nexa-Light" panose="01000000000000000000" pitchFamily="2" charset="0"/>
                <a:ea typeface="+mn-ea"/>
                <a:cs typeface="+mn-cs"/>
              </a:rPr>
              <a:t>Q&amp;A Session.</a:t>
            </a:r>
          </a:p>
        </p:txBody>
      </p:sp>
      <p:sp>
        <p:nvSpPr>
          <p:cNvPr id="3" name="Content Placeholder 2">
            <a:extLst>
              <a:ext uri="{FF2B5EF4-FFF2-40B4-BE49-F238E27FC236}">
                <a16:creationId xmlns:a16="http://schemas.microsoft.com/office/drawing/2014/main" id="{3DB2C56E-0019-0A77-2FC7-35E4CB871995}"/>
              </a:ext>
            </a:extLst>
          </p:cNvPr>
          <p:cNvSpPr>
            <a:spLocks noGrp="1"/>
          </p:cNvSpPr>
          <p:nvPr>
            <p:ph sz="half" idx="2"/>
          </p:nvPr>
        </p:nvSpPr>
        <p:spPr>
          <a:xfrm>
            <a:off x="6172200" y="1825625"/>
            <a:ext cx="5181600" cy="4821918"/>
          </a:xfrm>
        </p:spPr>
        <p:txBody>
          <a:bodyPr>
            <a:normAutofit/>
          </a:bodyPr>
          <a:lstStyle/>
          <a:p>
            <a:pPr marL="0" indent="0">
              <a:buNone/>
            </a:pPr>
            <a:r>
              <a:rPr lang="en-GB" sz="2000" dirty="0">
                <a:latin typeface="Nexa-Bold" panose="01000000000000000000" pitchFamily="2" charset="0"/>
              </a:rPr>
              <a:t>Requirements</a:t>
            </a:r>
          </a:p>
          <a:p>
            <a:pPr>
              <a:lnSpc>
                <a:spcPct val="150000"/>
              </a:lnSpc>
            </a:pPr>
            <a:r>
              <a:rPr lang="en-US" sz="1400" dirty="0">
                <a:latin typeface="Nexa-ExtraLight" panose="01000000000000000000" pitchFamily="2" charset="0"/>
              </a:rPr>
              <a:t>Session 1 Requirements.</a:t>
            </a:r>
          </a:p>
          <a:p>
            <a:pPr>
              <a:lnSpc>
                <a:spcPct val="150000"/>
              </a:lnSpc>
            </a:pPr>
            <a:r>
              <a:rPr lang="en-US" sz="1400" dirty="0">
                <a:latin typeface="Nexa-ExtraLight" panose="01000000000000000000" pitchFamily="2" charset="0"/>
              </a:rPr>
              <a:t>Session 3 Requirements.</a:t>
            </a:r>
          </a:p>
        </p:txBody>
      </p:sp>
      <p:sp>
        <p:nvSpPr>
          <p:cNvPr id="4" name="Title 3">
            <a:extLst>
              <a:ext uri="{FF2B5EF4-FFF2-40B4-BE49-F238E27FC236}">
                <a16:creationId xmlns:a16="http://schemas.microsoft.com/office/drawing/2014/main" id="{73E924D9-F98A-A829-17A9-4F066F402F9D}"/>
              </a:ext>
            </a:extLst>
          </p:cNvPr>
          <p:cNvSpPr>
            <a:spLocks noGrp="1"/>
          </p:cNvSpPr>
          <p:nvPr>
            <p:ph type="title"/>
          </p:nvPr>
        </p:nvSpPr>
        <p:spPr/>
        <p:txBody>
          <a:bodyPr/>
          <a:lstStyle/>
          <a:p>
            <a:r>
              <a:rPr lang="en-GB" dirty="0"/>
              <a:t>Week 4: ROS Data Acquisition</a:t>
            </a:r>
          </a:p>
        </p:txBody>
      </p:sp>
    </p:spTree>
    <p:extLst>
      <p:ext uri="{BB962C8B-B14F-4D97-AF65-F5344CB8AC3E}">
        <p14:creationId xmlns:p14="http://schemas.microsoft.com/office/powerpoint/2010/main" val="361709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2799B-EB68-6919-2235-11E5FDFF0DD4}"/>
              </a:ext>
            </a:extLst>
          </p:cNvPr>
          <p:cNvSpPr>
            <a:spLocks noGrp="1"/>
          </p:cNvSpPr>
          <p:nvPr>
            <p:ph sz="half" idx="1"/>
          </p:nvPr>
        </p:nvSpPr>
        <p:spPr>
          <a:xfrm>
            <a:off x="757989" y="1859366"/>
            <a:ext cx="4668253" cy="3939856"/>
          </a:xfrm>
        </p:spPr>
        <p:txBody>
          <a:bodyPr>
            <a:normAutofit/>
          </a:bodyPr>
          <a:lstStyle/>
          <a:p>
            <a:pPr marL="0" indent="0">
              <a:lnSpc>
                <a:spcPct val="100000"/>
              </a:lnSpc>
              <a:buNone/>
            </a:pPr>
            <a:r>
              <a:rPr lang="en-US" sz="2000" dirty="0">
                <a:latin typeface="Nexa-Bold" panose="01000000000000000000" pitchFamily="2" charset="0"/>
              </a:rPr>
              <a:t>Session 1:</a:t>
            </a:r>
          </a:p>
          <a:p>
            <a:pPr algn="l">
              <a:lnSpc>
                <a:spcPct val="100000"/>
              </a:lnSpc>
              <a:buFont typeface="Arial" panose="020B0604020202020204" pitchFamily="34" charset="0"/>
              <a:buChar char="•"/>
            </a:pPr>
            <a:r>
              <a:rPr lang="en-US" sz="1400" b="0" i="0" dirty="0">
                <a:solidFill>
                  <a:srgbClr val="24292F"/>
                </a:solidFill>
                <a:effectLst/>
                <a:latin typeface="Nexa-ExtraLight" panose="01000000000000000000" pitchFamily="2" charset="0"/>
              </a:rPr>
              <a:t>Q&amp;A Session.</a:t>
            </a:r>
          </a:p>
          <a:p>
            <a:pPr marL="0" indent="0">
              <a:lnSpc>
                <a:spcPct val="100000"/>
              </a:lnSpc>
              <a:buNone/>
            </a:pPr>
            <a:r>
              <a:rPr lang="en-US" sz="2000" dirty="0">
                <a:latin typeface="Nexa-Bold" panose="01000000000000000000" pitchFamily="2" charset="0"/>
              </a:rPr>
              <a:t>Session 2:</a:t>
            </a:r>
          </a:p>
          <a:p>
            <a:pPr algn="l">
              <a:lnSpc>
                <a:spcPct val="100000"/>
              </a:lnSpc>
              <a:buFont typeface="Arial" panose="020B0604020202020204" pitchFamily="34" charset="0"/>
              <a:buChar char="•"/>
            </a:pPr>
            <a:r>
              <a:rPr lang="en-US" sz="1400" b="0" i="0" dirty="0">
                <a:solidFill>
                  <a:srgbClr val="24292F"/>
                </a:solidFill>
                <a:effectLst/>
                <a:latin typeface="Nexa-ExtraLight" panose="01000000000000000000" pitchFamily="2" charset="0"/>
              </a:rPr>
              <a:t>Final Challenge Presentation.</a:t>
            </a:r>
          </a:p>
          <a:p>
            <a:pPr marL="0" indent="0">
              <a:buNone/>
            </a:pPr>
            <a:endParaRPr lang="en-GB" dirty="0">
              <a:latin typeface="Nexa-Bold" panose="01000000000000000000" pitchFamily="2" charset="0"/>
            </a:endParaRPr>
          </a:p>
        </p:txBody>
      </p:sp>
      <p:sp>
        <p:nvSpPr>
          <p:cNvPr id="3" name="Content Placeholder 2">
            <a:extLst>
              <a:ext uri="{FF2B5EF4-FFF2-40B4-BE49-F238E27FC236}">
                <a16:creationId xmlns:a16="http://schemas.microsoft.com/office/drawing/2014/main" id="{3DB2C56E-0019-0A77-2FC7-35E4CB871995}"/>
              </a:ext>
            </a:extLst>
          </p:cNvPr>
          <p:cNvSpPr>
            <a:spLocks noGrp="1"/>
          </p:cNvSpPr>
          <p:nvPr>
            <p:ph sz="half" idx="2"/>
          </p:nvPr>
        </p:nvSpPr>
        <p:spPr>
          <a:xfrm>
            <a:off x="6172199" y="1446302"/>
            <a:ext cx="5680923" cy="5290959"/>
          </a:xfrm>
        </p:spPr>
        <p:txBody>
          <a:bodyPr>
            <a:normAutofit/>
          </a:bodyPr>
          <a:lstStyle/>
          <a:p>
            <a:pPr marL="0" indent="0">
              <a:buNone/>
            </a:pPr>
            <a:r>
              <a:rPr lang="en-GB" sz="2000" dirty="0">
                <a:latin typeface="Nexa-Bold" panose="01000000000000000000" pitchFamily="2" charset="0"/>
              </a:rPr>
              <a:t>Requirements</a:t>
            </a:r>
          </a:p>
          <a:p>
            <a:pPr>
              <a:lnSpc>
                <a:spcPct val="150000"/>
              </a:lnSpc>
            </a:pPr>
            <a:r>
              <a:rPr lang="en-US" sz="1400" dirty="0"/>
              <a:t>Session 1 Requirements.</a:t>
            </a:r>
          </a:p>
          <a:p>
            <a:pPr>
              <a:lnSpc>
                <a:spcPct val="150000"/>
              </a:lnSpc>
            </a:pPr>
            <a:r>
              <a:rPr lang="en-US" sz="1400" dirty="0"/>
              <a:t>Session 3 Requirements</a:t>
            </a:r>
            <a:endParaRPr lang="en-GB" sz="1400" dirty="0">
              <a:latin typeface="Nexa-Bold" panose="01000000000000000000" pitchFamily="2" charset="0"/>
            </a:endParaRPr>
          </a:p>
        </p:txBody>
      </p:sp>
      <p:sp>
        <p:nvSpPr>
          <p:cNvPr id="4" name="Title 3">
            <a:extLst>
              <a:ext uri="{FF2B5EF4-FFF2-40B4-BE49-F238E27FC236}">
                <a16:creationId xmlns:a16="http://schemas.microsoft.com/office/drawing/2014/main" id="{73E924D9-F98A-A829-17A9-4F066F402F9D}"/>
              </a:ext>
            </a:extLst>
          </p:cNvPr>
          <p:cNvSpPr>
            <a:spLocks noGrp="1"/>
          </p:cNvSpPr>
          <p:nvPr>
            <p:ph type="title"/>
          </p:nvPr>
        </p:nvSpPr>
        <p:spPr/>
        <p:txBody>
          <a:bodyPr/>
          <a:lstStyle/>
          <a:p>
            <a:r>
              <a:rPr lang="en-GB" dirty="0"/>
              <a:t>Week 5: Final Challenge</a:t>
            </a:r>
          </a:p>
        </p:txBody>
      </p:sp>
    </p:spTree>
    <p:extLst>
      <p:ext uri="{BB962C8B-B14F-4D97-AF65-F5344CB8AC3E}">
        <p14:creationId xmlns:p14="http://schemas.microsoft.com/office/powerpoint/2010/main" val="4179346201"/>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2590</TotalTime>
  <Words>662</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Calibri Light</vt:lpstr>
      <vt:lpstr>Consolas</vt:lpstr>
      <vt:lpstr>Nexa Bold</vt:lpstr>
      <vt:lpstr>Nexa-Bold</vt:lpstr>
      <vt:lpstr>Nexa-Book</vt:lpstr>
      <vt:lpstr>Nexa-ExtraLight</vt:lpstr>
      <vt:lpstr>Nexa-Light</vt:lpstr>
      <vt:lpstr>MCR2 Theme</vt:lpstr>
      <vt:lpstr>TE3001B: Robotics Foundation</vt:lpstr>
      <vt:lpstr>Introduction</vt:lpstr>
      <vt:lpstr>General Requirements</vt:lpstr>
      <vt:lpstr>PowerPoint Presentation</vt:lpstr>
      <vt:lpstr>Week 1: Introduction</vt:lpstr>
      <vt:lpstr>Week 2: ROS Practicalities</vt:lpstr>
      <vt:lpstr>Week 3: ROS-Hardware Communication</vt:lpstr>
      <vt:lpstr>Week 4: ROS Data Acquisition</vt:lpstr>
      <vt:lpstr>Week 5: Final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Martinez</dc:creator>
  <cp:lastModifiedBy>Mario Martinez</cp:lastModifiedBy>
  <cp:revision>13</cp:revision>
  <dcterms:created xsi:type="dcterms:W3CDTF">2022-11-10T18:38:46Z</dcterms:created>
  <dcterms:modified xsi:type="dcterms:W3CDTF">2023-02-05T22:07:40Z</dcterms:modified>
</cp:coreProperties>
</file>