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4" d="100"/>
          <a:sy n="84" d="100"/>
        </p:scale>
        <p:origin x="63"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04/02/2023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04/02/2023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usty-nv/jetson-inference/blob/master/docs/building-repo-2.md"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7E9E-57BB-5FDB-2AB3-76D61E312FC2}"/>
              </a:ext>
            </a:extLst>
          </p:cNvPr>
          <p:cNvSpPr>
            <a:spLocks noGrp="1"/>
          </p:cNvSpPr>
          <p:nvPr>
            <p:ph type="ctrTitle"/>
          </p:nvPr>
        </p:nvSpPr>
        <p:spPr/>
        <p:txBody>
          <a:bodyPr/>
          <a:lstStyle/>
          <a:p>
            <a:r>
              <a:rPr lang="en-GB" dirty="0"/>
              <a:t>ROS Workshop</a:t>
            </a:r>
          </a:p>
        </p:txBody>
      </p:sp>
      <p:sp>
        <p:nvSpPr>
          <p:cNvPr id="3" name="Subtitle 2">
            <a:extLst>
              <a:ext uri="{FF2B5EF4-FFF2-40B4-BE49-F238E27FC236}">
                <a16:creationId xmlns:a16="http://schemas.microsoft.com/office/drawing/2014/main" id="{BAC9DDDB-CAAA-BE54-E687-97306B64AAA2}"/>
              </a:ext>
            </a:extLst>
          </p:cNvPr>
          <p:cNvSpPr>
            <a:spLocks noGrp="1"/>
          </p:cNvSpPr>
          <p:nvPr>
            <p:ph type="subTitle" idx="1"/>
          </p:nvPr>
        </p:nvSpPr>
        <p:spPr/>
        <p:txBody>
          <a:bodyPr/>
          <a:lstStyle/>
          <a:p>
            <a:r>
              <a:rPr lang="en-GB" dirty="0"/>
              <a:t>Course description</a:t>
            </a:r>
          </a:p>
        </p:txBody>
      </p:sp>
    </p:spTree>
    <p:extLst>
      <p:ext uri="{BB962C8B-B14F-4D97-AF65-F5344CB8AC3E}">
        <p14:creationId xmlns:p14="http://schemas.microsoft.com/office/powerpoint/2010/main" val="258101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255578" y="1446302"/>
            <a:ext cx="5764222" cy="5369101"/>
          </a:xfrm>
        </p:spPr>
        <p:txBody>
          <a:bodyPr>
            <a:normAutofit/>
          </a:bodyPr>
          <a:lstStyle/>
          <a:p>
            <a:pPr marL="0" indent="0">
              <a:lnSpc>
                <a:spcPct val="70000"/>
              </a:lnSpc>
              <a:buNone/>
            </a:pPr>
            <a:r>
              <a:rPr lang="en-US" sz="2000" dirty="0">
                <a:latin typeface="Nexa-Bold" panose="01000000000000000000" pitchFamily="2" charset="0"/>
              </a:rPr>
              <a:t>Requirements</a:t>
            </a:r>
          </a:p>
          <a:p>
            <a:pPr marL="342900" lvl="0" indent="-342900">
              <a:lnSpc>
                <a:spcPct val="160000"/>
              </a:lnSpc>
              <a:buFont typeface="Symbol" panose="05050102010706020507" pitchFamily="18" charset="2"/>
              <a:buChar char=""/>
            </a:pPr>
            <a:r>
              <a:rPr lang="en-GB" sz="1400" dirty="0">
                <a:effectLst/>
                <a:latin typeface="Nexa Light" panose="02000000000000000000" pitchFamily="50" charset="0"/>
                <a:ea typeface="Calibri" panose="020F0502020204030204" pitchFamily="34" charset="0"/>
                <a:cs typeface="Times New Roman" panose="02020603050405020304" pitchFamily="18" charset="0"/>
              </a:rPr>
              <a:t>Jetson Nano </a:t>
            </a:r>
            <a:endParaRPr lang="en-US" sz="1400" dirty="0">
              <a:effectLst/>
              <a:latin typeface="Nexa Light" panose="02000000000000000000" pitchFamily="50" charset="0"/>
              <a:ea typeface="Calibri" panose="020F0502020204030204" pitchFamily="34" charset="0"/>
              <a:cs typeface="Times New Roman" panose="02020603050405020304" pitchFamily="18" charset="0"/>
            </a:endParaRPr>
          </a:p>
          <a:p>
            <a:pPr marL="342900" lvl="0" indent="-342900">
              <a:lnSpc>
                <a:spcPct val="160000"/>
              </a:lnSpc>
              <a:buFont typeface="Symbol" panose="05050102010706020507" pitchFamily="18" charset="2"/>
              <a:buChar char=""/>
            </a:pPr>
            <a:r>
              <a:rPr lang="en-GB" sz="1400" dirty="0">
                <a:effectLst/>
                <a:latin typeface="Nexa Light" panose="02000000000000000000" pitchFamily="50" charset="0"/>
                <a:ea typeface="Calibri" panose="020F0502020204030204" pitchFamily="34" charset="0"/>
                <a:cs typeface="Times New Roman" panose="02020603050405020304" pitchFamily="18" charset="0"/>
              </a:rPr>
              <a:t>Google drive account </a:t>
            </a:r>
            <a:endParaRPr lang="en-US" sz="1400" dirty="0">
              <a:effectLst/>
              <a:latin typeface="Nexa Light" panose="02000000000000000000" pitchFamily="50" charset="0"/>
              <a:ea typeface="Calibri" panose="020F0502020204030204" pitchFamily="34" charset="0"/>
              <a:cs typeface="Times New Roman" panose="02020603050405020304" pitchFamily="18" charset="0"/>
            </a:endParaRPr>
          </a:p>
          <a:p>
            <a:pPr marL="342900" lvl="0" indent="-342900">
              <a:lnSpc>
                <a:spcPct val="160000"/>
              </a:lnSpc>
              <a:buFont typeface="Symbol" panose="05050102010706020507" pitchFamily="18" charset="2"/>
              <a:buChar char=""/>
            </a:pPr>
            <a:r>
              <a:rPr lang="en-GB" sz="1400" dirty="0">
                <a:effectLst/>
                <a:latin typeface="Nexa Light" panose="02000000000000000000" pitchFamily="50" charset="0"/>
                <a:ea typeface="Calibri" panose="020F0502020204030204" pitchFamily="34" charset="0"/>
                <a:cs typeface="Times New Roman" panose="02020603050405020304" pitchFamily="18" charset="0"/>
              </a:rPr>
              <a:t>Build from source the jetson inference project using python 3: </a:t>
            </a:r>
            <a:r>
              <a:rPr lang="en-GB" sz="1400" u="sng" dirty="0">
                <a:solidFill>
                  <a:srgbClr val="0563C1"/>
                </a:solidFill>
                <a:effectLst/>
                <a:latin typeface="Nexa Light" panose="02000000000000000000" pitchFamily="50" charset="0"/>
                <a:ea typeface="Calibri" panose="020F0502020204030204" pitchFamily="34" charset="0"/>
                <a:cs typeface="Times New Roman" panose="02020603050405020304" pitchFamily="18" charset="0"/>
                <a:hlinkClick r:id="rId2"/>
              </a:rPr>
              <a:t>https://github.com/dusty-nv/jetson-inference/blob/master/docs/building-repo-2.md</a:t>
            </a:r>
            <a:r>
              <a:rPr lang="en-GB" sz="1400" dirty="0">
                <a:effectLst/>
                <a:latin typeface="Nexa Light" panose="02000000000000000000" pitchFamily="50" charset="0"/>
                <a:ea typeface="Calibri" panose="020F0502020204030204" pitchFamily="34" charset="0"/>
                <a:cs typeface="Times New Roman" panose="02020603050405020304" pitchFamily="18" charset="0"/>
              </a:rPr>
              <a:t> </a:t>
            </a:r>
            <a:endParaRPr lang="en-US" sz="1400" dirty="0">
              <a:effectLst/>
              <a:latin typeface="Nexa Light" panose="02000000000000000000" pitchFamily="50" charset="0"/>
              <a:ea typeface="Calibri" panose="020F0502020204030204" pitchFamily="34" charset="0"/>
              <a:cs typeface="Times New Roman" panose="02020603050405020304" pitchFamily="18" charset="0"/>
            </a:endParaRPr>
          </a:p>
          <a:p>
            <a:pPr marL="342900" lvl="0" indent="-342900">
              <a:lnSpc>
                <a:spcPct val="160000"/>
              </a:lnSpc>
              <a:buFont typeface="Symbol" panose="05050102010706020507" pitchFamily="18" charset="2"/>
              <a:buChar char=""/>
            </a:pPr>
            <a:r>
              <a:rPr lang="en-GB" sz="1400" dirty="0">
                <a:effectLst/>
                <a:latin typeface="Nexa Light" panose="02000000000000000000" pitchFamily="50" charset="0"/>
                <a:ea typeface="Calibri" panose="020F0502020204030204" pitchFamily="34" charset="0"/>
                <a:cs typeface="Times New Roman" panose="02020603050405020304" pitchFamily="18" charset="0"/>
              </a:rPr>
              <a:t>Install </a:t>
            </a:r>
            <a:r>
              <a:rPr lang="en-GB" sz="1400" dirty="0" err="1">
                <a:effectLst/>
                <a:latin typeface="Nexa Light" panose="02000000000000000000" pitchFamily="50" charset="0"/>
                <a:ea typeface="Calibri" panose="020F0502020204030204" pitchFamily="34" charset="0"/>
                <a:cs typeface="Times New Roman" panose="02020603050405020304" pitchFamily="18" charset="0"/>
              </a:rPr>
              <a:t>Tensorflow</a:t>
            </a:r>
            <a:r>
              <a:rPr lang="en-GB" sz="1400" dirty="0">
                <a:effectLst/>
                <a:latin typeface="Nexa Light" panose="02000000000000000000" pitchFamily="50" charset="0"/>
                <a:ea typeface="Calibri" panose="020F0502020204030204" pitchFamily="34" charset="0"/>
                <a:cs typeface="Times New Roman" panose="02020603050405020304" pitchFamily="18" charset="0"/>
              </a:rPr>
              <a:t> 1.15</a:t>
            </a:r>
            <a:endParaRPr lang="en-US" sz="1400" dirty="0">
              <a:effectLst/>
              <a:latin typeface="Nexa Light" panose="02000000000000000000" pitchFamily="50" charset="0"/>
              <a:ea typeface="Calibri" panose="020F0502020204030204" pitchFamily="34" charset="0"/>
              <a:cs typeface="Times New Roman" panose="02020603050405020304" pitchFamily="18" charset="0"/>
            </a:endParaRPr>
          </a:p>
          <a:p>
            <a:pPr marL="0" indent="0">
              <a:buNone/>
            </a:pPr>
            <a:endParaRPr lang="en-US" sz="1800" dirty="0"/>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199" y="1446302"/>
            <a:ext cx="5680923" cy="5290959"/>
          </a:xfrm>
        </p:spPr>
        <p:txBody>
          <a:bodyPr>
            <a:normAutofit/>
          </a:bodyPr>
          <a:lstStyle/>
          <a:p>
            <a:pPr marL="342900" lvl="0" indent="-342900">
              <a:lnSpc>
                <a:spcPct val="160000"/>
              </a:lnSpc>
              <a:buFont typeface="Symbol" panose="05050102010706020507" pitchFamily="18" charset="2"/>
              <a:buChar char=""/>
            </a:pPr>
            <a:r>
              <a:rPr lang="en-GB" sz="1400" dirty="0">
                <a:latin typeface="Nexa Light" panose="02000000000000000000" pitchFamily="50" charset="0"/>
                <a:cs typeface="Times New Roman" panose="02020603050405020304" pitchFamily="18" charset="0"/>
              </a:rPr>
              <a:t>Install ONNX runtime </a:t>
            </a:r>
            <a:endParaRPr lang="en-US" sz="1400" dirty="0">
              <a:latin typeface="Nexa Light" panose="02000000000000000000" pitchFamily="50" charset="0"/>
              <a:cs typeface="Times New Roman" panose="02020603050405020304" pitchFamily="18" charset="0"/>
            </a:endParaRPr>
          </a:p>
          <a:p>
            <a:pPr marL="457200">
              <a:lnSpc>
                <a:spcPct val="16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Nexa Light" panose="02000000000000000000" pitchFamily="50" charset="0"/>
                <a:cs typeface="Times New Roman" panose="02020603050405020304" pitchFamily="18" charset="0"/>
              </a:rPr>
              <a:t># Download pip wheel from location mentioned above</a:t>
            </a:r>
            <a:endParaRPr lang="en-US" sz="1400" dirty="0">
              <a:latin typeface="Nexa Light" panose="02000000000000000000" pitchFamily="50" charset="0"/>
              <a:cs typeface="Times New Roman" panose="02020603050405020304" pitchFamily="18" charset="0"/>
            </a:endParaRPr>
          </a:p>
          <a:p>
            <a:pPr marL="457200">
              <a:lnSpc>
                <a:spcPct val="16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Nexa Light" panose="02000000000000000000" pitchFamily="50" charset="0"/>
                <a:cs typeface="Times New Roman" panose="02020603050405020304" pitchFamily="18" charset="0"/>
              </a:rPr>
              <a:t>$ </a:t>
            </a:r>
            <a:r>
              <a:rPr lang="en-GB" sz="1400" dirty="0" err="1">
                <a:latin typeface="Nexa Light" panose="02000000000000000000" pitchFamily="50" charset="0"/>
                <a:cs typeface="Times New Roman" panose="02020603050405020304" pitchFamily="18" charset="0"/>
              </a:rPr>
              <a:t>wget</a:t>
            </a:r>
            <a:r>
              <a:rPr lang="en-GB" sz="1400" dirty="0">
                <a:latin typeface="Nexa Light" panose="02000000000000000000" pitchFamily="50" charset="0"/>
                <a:cs typeface="Times New Roman" panose="02020603050405020304" pitchFamily="18" charset="0"/>
              </a:rPr>
              <a:t> https://nvidia.box.com/shared/static/jy7nqva7l88mq9i8bw3g3sklzf4kccn2.whl -O onnxruntime_gpu-1.10.0-cp36-cp36m-linux_aarch64.whl</a:t>
            </a:r>
            <a:endParaRPr lang="en-US" sz="1400" dirty="0">
              <a:latin typeface="Nexa Light" panose="02000000000000000000" pitchFamily="50" charset="0"/>
              <a:cs typeface="Times New Roman" panose="02020603050405020304" pitchFamily="18" charset="0"/>
            </a:endParaRPr>
          </a:p>
          <a:p>
            <a:pPr marL="457200">
              <a:lnSpc>
                <a:spcPct val="16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Nexa Light" panose="02000000000000000000" pitchFamily="50" charset="0"/>
                <a:cs typeface="Times New Roman" panose="02020603050405020304" pitchFamily="18" charset="0"/>
              </a:rPr>
              <a:t># Install pip wheel</a:t>
            </a:r>
            <a:endParaRPr lang="en-US" sz="1400" dirty="0">
              <a:latin typeface="Nexa Light" panose="02000000000000000000" pitchFamily="50" charset="0"/>
              <a:cs typeface="Times New Roman" panose="02020603050405020304" pitchFamily="18" charset="0"/>
            </a:endParaRPr>
          </a:p>
          <a:p>
            <a:pPr marL="457200">
              <a:lnSpc>
                <a:spcPct val="16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latin typeface="Nexa Light" panose="02000000000000000000" pitchFamily="50" charset="0"/>
                <a:cs typeface="Times New Roman" panose="02020603050405020304" pitchFamily="18" charset="0"/>
              </a:rPr>
              <a:t>$ pip3 install onnxruntime_gpu-1.10.0-cp36-cp36m-linux_aarch64.whl</a:t>
            </a:r>
            <a:endParaRPr lang="en-US" sz="1400" dirty="0">
              <a:latin typeface="Nexa Light" panose="02000000000000000000" pitchFamily="50" charset="0"/>
              <a:cs typeface="Times New Roman" panose="02020603050405020304" pitchFamily="18" charset="0"/>
            </a:endParaRPr>
          </a:p>
          <a:p>
            <a:pPr marL="0" indent="0">
              <a:buNone/>
            </a:pPr>
            <a:endParaRPr lang="en-GB" sz="2000" dirty="0">
              <a:latin typeface="Nexa-Bold" panose="01000000000000000000" pitchFamily="2" charset="0"/>
            </a:endParaRPr>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5</a:t>
            </a:r>
          </a:p>
        </p:txBody>
      </p:sp>
    </p:spTree>
    <p:extLst>
      <p:ext uri="{BB962C8B-B14F-4D97-AF65-F5344CB8AC3E}">
        <p14:creationId xmlns:p14="http://schemas.microsoft.com/office/powerpoint/2010/main" val="354980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DA8EB-9B81-E87E-DEF9-D90C3EF78F8D}"/>
              </a:ext>
            </a:extLst>
          </p:cNvPr>
          <p:cNvSpPr>
            <a:spLocks noGrp="1"/>
          </p:cNvSpPr>
          <p:nvPr>
            <p:ph sz="half" idx="1"/>
          </p:nvPr>
        </p:nvSpPr>
        <p:spPr/>
        <p:txBody>
          <a:bodyPr>
            <a:normAutofit/>
          </a:bodyPr>
          <a:lstStyle/>
          <a:p>
            <a:pPr>
              <a:lnSpc>
                <a:spcPct val="150000"/>
              </a:lnSpc>
            </a:pPr>
            <a:r>
              <a:rPr lang="en-GB" sz="1400" dirty="0"/>
              <a:t>This course, developed by Manchester Robotics ltd. (MCR2), introduces the basic concepts and general knowledge of the ROS environment to the user.</a:t>
            </a:r>
          </a:p>
          <a:p>
            <a:pPr>
              <a:lnSpc>
                <a:spcPct val="150000"/>
              </a:lnSpc>
            </a:pPr>
            <a:r>
              <a:rPr lang="en-GB" sz="1400" dirty="0"/>
              <a:t>This course is divided into five session, carefully designed for the user to learn about the different aspects of ROS  from topics and messages to control, simulation and AI using ROS.</a:t>
            </a:r>
          </a:p>
          <a:p>
            <a:pPr>
              <a:lnSpc>
                <a:spcPct val="150000"/>
              </a:lnSpc>
            </a:pPr>
            <a:r>
              <a:rPr lang="en-GB" sz="1400" dirty="0"/>
              <a:t>During the course the student will interact with Manchester Robotics, learning platform the Puzzlebot. A mobile robotic platform designed to implement the different robotic algorithms (low level to high level) described throughout the course.</a:t>
            </a:r>
          </a:p>
          <a:p>
            <a:pPr>
              <a:lnSpc>
                <a:spcPct val="150000"/>
              </a:lnSpc>
            </a:pPr>
            <a:endParaRPr lang="en-GB" sz="2000" dirty="0"/>
          </a:p>
        </p:txBody>
      </p:sp>
      <p:pic>
        <p:nvPicPr>
          <p:cNvPr id="5" name="Content Placeholder 4">
            <a:extLst>
              <a:ext uri="{FF2B5EF4-FFF2-40B4-BE49-F238E27FC236}">
                <a16:creationId xmlns:a16="http://schemas.microsoft.com/office/drawing/2014/main" id="{1DC429CA-43AD-6056-DE0D-F3374B8F1B45}"/>
              </a:ext>
            </a:extLst>
          </p:cNvPr>
          <p:cNvPicPr>
            <a:picLocks noGrp="1" noChangeAspect="1"/>
          </p:cNvPicPr>
          <p:nvPr>
            <p:ph sz="half" idx="2"/>
          </p:nvPr>
        </p:nvPicPr>
        <p:blipFill>
          <a:blip r:embed="rId2"/>
          <a:stretch>
            <a:fillRect/>
          </a:stretch>
        </p:blipFill>
        <p:spPr>
          <a:xfrm>
            <a:off x="9249014" y="1685302"/>
            <a:ext cx="2561986" cy="680527"/>
          </a:xfrm>
          <a:prstGeom prst="rect">
            <a:avLst/>
          </a:prstGeom>
        </p:spPr>
      </p:pic>
      <p:sp>
        <p:nvSpPr>
          <p:cNvPr id="2" name="Title 1">
            <a:extLst>
              <a:ext uri="{FF2B5EF4-FFF2-40B4-BE49-F238E27FC236}">
                <a16:creationId xmlns:a16="http://schemas.microsoft.com/office/drawing/2014/main" id="{5BE77F55-5DDE-05AC-4FB7-458AF1F27816}"/>
              </a:ext>
            </a:extLst>
          </p:cNvPr>
          <p:cNvSpPr>
            <a:spLocks noGrp="1"/>
          </p:cNvSpPr>
          <p:nvPr>
            <p:ph type="title"/>
          </p:nvPr>
        </p:nvSpPr>
        <p:spPr/>
        <p:txBody>
          <a:bodyPr/>
          <a:lstStyle/>
          <a:p>
            <a:r>
              <a:rPr lang="en-GB" dirty="0"/>
              <a:t>Introduction</a:t>
            </a:r>
          </a:p>
        </p:txBody>
      </p:sp>
      <p:pic>
        <p:nvPicPr>
          <p:cNvPr id="7" name="Picture 6" descr="A picture containing text, sign&#10;&#10;Description automatically generated">
            <a:extLst>
              <a:ext uri="{FF2B5EF4-FFF2-40B4-BE49-F238E27FC236}">
                <a16:creationId xmlns:a16="http://schemas.microsoft.com/office/drawing/2014/main" id="{778D3CAF-0DCE-8A27-73AF-9E95BBE15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07" y="2729634"/>
            <a:ext cx="2933500" cy="768480"/>
          </a:xfrm>
          <a:prstGeom prst="rect">
            <a:avLst/>
          </a:prstGeom>
        </p:spPr>
      </p:pic>
      <p:pic>
        <p:nvPicPr>
          <p:cNvPr id="8" name="Picture 7" descr="Diagram, engineering drawing&#10;&#10;Description automatically generated">
            <a:extLst>
              <a:ext uri="{FF2B5EF4-FFF2-40B4-BE49-F238E27FC236}">
                <a16:creationId xmlns:a16="http://schemas.microsoft.com/office/drawing/2014/main" id="{81A598E8-0FF0-4207-86CA-4D6677950348}"/>
              </a:ext>
            </a:extLst>
          </p:cNvPr>
          <p:cNvPicPr>
            <a:picLocks noChangeAspect="1"/>
          </p:cNvPicPr>
          <p:nvPr/>
        </p:nvPicPr>
        <p:blipFill rotWithShape="1">
          <a:blip r:embed="rId4">
            <a:extLst>
              <a:ext uri="{28A0092B-C50C-407E-A947-70E740481C1C}">
                <a14:useLocalDpi xmlns:a14="http://schemas.microsoft.com/office/drawing/2010/main" val="0"/>
              </a:ext>
            </a:extLst>
          </a:blip>
          <a:srcRect l="14854" t="5310" r="23430" b="1053"/>
          <a:stretch/>
        </p:blipFill>
        <p:spPr>
          <a:xfrm>
            <a:off x="7541773" y="4001294"/>
            <a:ext cx="3414481" cy="2621555"/>
          </a:xfrm>
          <a:prstGeom prst="rect">
            <a:avLst/>
          </a:prstGeom>
        </p:spPr>
      </p:pic>
    </p:spTree>
    <p:extLst>
      <p:ext uri="{BB962C8B-B14F-4D97-AF65-F5344CB8AC3E}">
        <p14:creationId xmlns:p14="http://schemas.microsoft.com/office/powerpoint/2010/main" val="169169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1038D-4A3A-D024-4958-B4B5352D3A0F}"/>
              </a:ext>
            </a:extLst>
          </p:cNvPr>
          <p:cNvSpPr>
            <a:spLocks noGrp="1"/>
          </p:cNvSpPr>
          <p:nvPr>
            <p:ph sz="half" idx="1"/>
          </p:nvPr>
        </p:nvSpPr>
        <p:spPr/>
        <p:txBody>
          <a:bodyPr>
            <a:normAutofit/>
          </a:bodyPr>
          <a:lstStyle/>
          <a:p>
            <a:pPr marL="0" indent="0">
              <a:lnSpc>
                <a:spcPct val="150000"/>
              </a:lnSpc>
              <a:buNone/>
            </a:pPr>
            <a:r>
              <a:rPr lang="en-GB" sz="1400" dirty="0"/>
              <a:t>These are the general requirements. A set of requirements for each session will be shown in the following slides. (Some items may be repeated)</a:t>
            </a:r>
          </a:p>
          <a:p>
            <a:pPr>
              <a:lnSpc>
                <a:spcPct val="150000"/>
              </a:lnSpc>
            </a:pPr>
            <a:r>
              <a:rPr lang="en-GB" sz="1400" dirty="0"/>
              <a:t>Computer with access to Zoom (online classes).</a:t>
            </a:r>
          </a:p>
          <a:p>
            <a:pPr>
              <a:lnSpc>
                <a:spcPct val="150000"/>
              </a:lnSpc>
            </a:pPr>
            <a:r>
              <a:rPr lang="en-GB" sz="1400" dirty="0"/>
              <a:t>Computer with Ubuntu 18.04 and ROS Melodic or MCR2 virtual machine (installation instructions in the presentation MCR2_VM_ROS).</a:t>
            </a:r>
          </a:p>
          <a:p>
            <a:pPr>
              <a:lnSpc>
                <a:spcPct val="150000"/>
              </a:lnSpc>
            </a:pPr>
            <a:r>
              <a:rPr lang="en-GB" sz="1400" dirty="0"/>
              <a:t>Knowledge of Windows. </a:t>
            </a:r>
          </a:p>
          <a:p>
            <a:pPr>
              <a:lnSpc>
                <a:spcPct val="150000"/>
              </a:lnSpc>
            </a:pPr>
            <a:r>
              <a:rPr lang="en-GB" sz="1400" dirty="0"/>
              <a:t>Basic knowledge of Ubuntu (recommended).</a:t>
            </a:r>
          </a:p>
          <a:p>
            <a:pPr>
              <a:lnSpc>
                <a:spcPct val="150000"/>
              </a:lnSpc>
            </a:pPr>
            <a:r>
              <a:rPr lang="en-GB" sz="1400" dirty="0"/>
              <a:t>Basic understanding of robotics (recommended).</a:t>
            </a:r>
          </a:p>
          <a:p>
            <a:endParaRPr lang="en-GB" dirty="0"/>
          </a:p>
          <a:p>
            <a:endParaRPr lang="en-GB" dirty="0"/>
          </a:p>
        </p:txBody>
      </p:sp>
      <p:sp>
        <p:nvSpPr>
          <p:cNvPr id="3" name="Content Placeholder 2">
            <a:extLst>
              <a:ext uri="{FF2B5EF4-FFF2-40B4-BE49-F238E27FC236}">
                <a16:creationId xmlns:a16="http://schemas.microsoft.com/office/drawing/2014/main" id="{C2329EB0-2B9C-75AC-BED4-2AE0A8B5BD08}"/>
              </a:ext>
            </a:extLst>
          </p:cNvPr>
          <p:cNvSpPr>
            <a:spLocks noGrp="1"/>
          </p:cNvSpPr>
          <p:nvPr>
            <p:ph sz="half" idx="2"/>
          </p:nvPr>
        </p:nvSpPr>
        <p:spPr/>
        <p:txBody>
          <a:bodyPr>
            <a:normAutofit/>
          </a:bodyPr>
          <a:lstStyle/>
          <a:p>
            <a:pPr>
              <a:lnSpc>
                <a:spcPct val="150000"/>
              </a:lnSpc>
            </a:pPr>
            <a:r>
              <a:rPr lang="en-GB" sz="1400" dirty="0"/>
              <a:t>Basic knowledge of Ubuntu (recommended).</a:t>
            </a:r>
          </a:p>
          <a:p>
            <a:pPr>
              <a:lnSpc>
                <a:spcPct val="140000"/>
              </a:lnSpc>
            </a:pPr>
            <a:r>
              <a:rPr lang="en-GB" sz="1400" dirty="0"/>
              <a:t>Access to a Puzzlebot or an  NVIDIA Jetson Nano with Manchester Robotics image.</a:t>
            </a:r>
          </a:p>
          <a:p>
            <a:pPr>
              <a:lnSpc>
                <a:spcPct val="140000"/>
              </a:lnSpc>
            </a:pPr>
            <a:r>
              <a:rPr lang="en-GB" sz="1400" dirty="0"/>
              <a:t>Access to </a:t>
            </a:r>
            <a:r>
              <a:rPr lang="en-GB" sz="1400" dirty="0" err="1"/>
              <a:t>Hackerboard</a:t>
            </a:r>
            <a:r>
              <a:rPr lang="en-GB" sz="1400" dirty="0"/>
              <a:t> and a MCR2 DC motor. </a:t>
            </a:r>
          </a:p>
          <a:p>
            <a:pPr lvl="1">
              <a:lnSpc>
                <a:spcPct val="140000"/>
              </a:lnSpc>
            </a:pPr>
            <a:r>
              <a:rPr lang="en-GB" sz="1400" dirty="0"/>
              <a:t>In case you have no access to the </a:t>
            </a:r>
            <a:r>
              <a:rPr lang="en-GB" sz="1400" dirty="0" err="1"/>
              <a:t>Hackeborad</a:t>
            </a:r>
            <a:r>
              <a:rPr lang="en-GB" sz="1400" dirty="0"/>
              <a:t>, can be replaced for an Arduino Mega, a L298n Motor Driver and a DC motor brushed with encoder (More information in Session 2 Slide)</a:t>
            </a:r>
          </a:p>
        </p:txBody>
      </p:sp>
      <p:sp>
        <p:nvSpPr>
          <p:cNvPr id="4" name="Title 3">
            <a:extLst>
              <a:ext uri="{FF2B5EF4-FFF2-40B4-BE49-F238E27FC236}">
                <a16:creationId xmlns:a16="http://schemas.microsoft.com/office/drawing/2014/main" id="{37A83B81-0B22-8A39-E384-B36917AFC22F}"/>
              </a:ext>
            </a:extLst>
          </p:cNvPr>
          <p:cNvSpPr>
            <a:spLocks noGrp="1"/>
          </p:cNvSpPr>
          <p:nvPr>
            <p:ph type="title"/>
          </p:nvPr>
        </p:nvSpPr>
        <p:spPr/>
        <p:txBody>
          <a:bodyPr/>
          <a:lstStyle/>
          <a:p>
            <a:r>
              <a:rPr lang="en-GB" dirty="0"/>
              <a:t>General Requirements</a:t>
            </a:r>
          </a:p>
        </p:txBody>
      </p:sp>
    </p:spTree>
    <p:extLst>
      <p:ext uri="{BB962C8B-B14F-4D97-AF65-F5344CB8AC3E}">
        <p14:creationId xmlns:p14="http://schemas.microsoft.com/office/powerpoint/2010/main" val="358558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p:txBody>
          <a:bodyPr/>
          <a:lstStyle/>
          <a:p>
            <a:pPr marL="0" indent="0">
              <a:buNone/>
            </a:pPr>
            <a:r>
              <a:rPr lang="en-GB" sz="2000" dirty="0">
                <a:latin typeface="Nexa-Bold" panose="01000000000000000000" pitchFamily="2" charset="0"/>
              </a:rPr>
              <a:t>Topics</a:t>
            </a:r>
          </a:p>
          <a:p>
            <a:pPr>
              <a:lnSpc>
                <a:spcPct val="150000"/>
              </a:lnSpc>
            </a:pPr>
            <a:r>
              <a:rPr lang="en-GB" sz="1400" dirty="0"/>
              <a:t>Introduction to ROS</a:t>
            </a:r>
          </a:p>
          <a:p>
            <a:pPr>
              <a:lnSpc>
                <a:spcPct val="150000"/>
              </a:lnSpc>
            </a:pPr>
            <a:r>
              <a:rPr lang="en-GB" sz="1400" dirty="0"/>
              <a:t>Overview of the ROS Environment. </a:t>
            </a:r>
          </a:p>
          <a:p>
            <a:pPr lvl="1">
              <a:lnSpc>
                <a:spcPct val="150000"/>
              </a:lnSpc>
            </a:pPr>
            <a:r>
              <a:rPr lang="en-GB" sz="1400" dirty="0"/>
              <a:t>Topics, messages, ROS.</a:t>
            </a:r>
          </a:p>
          <a:p>
            <a:pPr>
              <a:lnSpc>
                <a:spcPct val="150000"/>
              </a:lnSpc>
            </a:pPr>
            <a:r>
              <a:rPr lang="en-GB" sz="1400" dirty="0"/>
              <a:t>Activity 1 (Talker and Listener)</a:t>
            </a:r>
          </a:p>
          <a:p>
            <a:pPr>
              <a:lnSpc>
                <a:spcPct val="150000"/>
              </a:lnSpc>
            </a:pPr>
            <a:r>
              <a:rPr lang="en-GB" sz="1400" dirty="0"/>
              <a:t>Launch files</a:t>
            </a:r>
          </a:p>
          <a:p>
            <a:pPr>
              <a:lnSpc>
                <a:spcPct val="150000"/>
              </a:lnSpc>
            </a:pPr>
            <a:r>
              <a:rPr lang="en-GB" sz="1400" dirty="0"/>
              <a:t>Q&amp;A</a:t>
            </a:r>
          </a:p>
          <a:p>
            <a:pPr>
              <a:lnSpc>
                <a:spcPct val="150000"/>
              </a:lnSpc>
            </a:pPr>
            <a:r>
              <a:rPr lang="en-GB" sz="1400" dirty="0"/>
              <a:t>Challenge</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Computer with access to Zoom. </a:t>
            </a:r>
          </a:p>
          <a:p>
            <a:pPr>
              <a:lnSpc>
                <a:spcPct val="150000"/>
              </a:lnSpc>
            </a:pPr>
            <a:r>
              <a:rPr lang="en-GB" sz="1400" dirty="0"/>
              <a:t>Have Ubuntu 18.04 and ROS Melodic Installed (Full installation). Instructions on how to install Ubuntu and ROS can be found in the presentation MCR2_VM_ROS.</a:t>
            </a:r>
          </a:p>
          <a:p>
            <a:pPr>
              <a:lnSpc>
                <a:spcPct val="150000"/>
              </a:lnSpc>
            </a:pPr>
            <a:r>
              <a:rPr lang="en-GB" sz="1400" dirty="0"/>
              <a:t>In case Ubuntu 18.04 cannot be installed, MCR2 offers a Virtual Machine with ROS preinstalled (installation instructions in the presentation MCR2_VM_ROS).</a:t>
            </a:r>
          </a:p>
          <a:p>
            <a:pPr>
              <a:lnSpc>
                <a:spcPct val="150000"/>
              </a:lnSpc>
            </a:pPr>
            <a:endParaRPr lang="en-GB" sz="1800" dirty="0"/>
          </a:p>
          <a:p>
            <a:pPr lvl="1">
              <a:lnSpc>
                <a:spcPct val="150000"/>
              </a:lnSpc>
            </a:pPr>
            <a:endParaRPr lang="en-GB" sz="1400" dirty="0"/>
          </a:p>
          <a:p>
            <a:pPr marL="0" indent="0">
              <a:buNone/>
            </a:pP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1</a:t>
            </a:r>
          </a:p>
        </p:txBody>
      </p:sp>
    </p:spTree>
    <p:extLst>
      <p:ext uri="{BB962C8B-B14F-4D97-AF65-F5344CB8AC3E}">
        <p14:creationId xmlns:p14="http://schemas.microsoft.com/office/powerpoint/2010/main" val="206600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p:txBody>
          <a:bodyPr>
            <a:normAutofit/>
          </a:bodyPr>
          <a:lstStyle/>
          <a:p>
            <a:pPr marL="0" indent="0">
              <a:buNone/>
            </a:pPr>
            <a:r>
              <a:rPr lang="en-GB" sz="2000" dirty="0">
                <a:latin typeface="Nexa-Bold" panose="01000000000000000000" pitchFamily="2" charset="0"/>
              </a:rPr>
              <a:t>Topics</a:t>
            </a:r>
          </a:p>
          <a:p>
            <a:pPr>
              <a:lnSpc>
                <a:spcPct val="150000"/>
              </a:lnSpc>
            </a:pPr>
            <a:r>
              <a:rPr lang="en-GB" sz="1400" dirty="0"/>
              <a:t>ROS Namespaces</a:t>
            </a:r>
          </a:p>
          <a:p>
            <a:pPr>
              <a:lnSpc>
                <a:spcPct val="150000"/>
              </a:lnSpc>
            </a:pPr>
            <a:r>
              <a:rPr lang="en-GB" sz="1400" dirty="0"/>
              <a:t>ROS Parameter Server</a:t>
            </a:r>
          </a:p>
          <a:p>
            <a:pPr>
              <a:lnSpc>
                <a:spcPct val="150000"/>
              </a:lnSpc>
            </a:pPr>
            <a:r>
              <a:rPr lang="en-GB" sz="1400" dirty="0"/>
              <a:t>ROS Custom Messages</a:t>
            </a:r>
          </a:p>
          <a:p>
            <a:pPr>
              <a:lnSpc>
                <a:spcPct val="150000"/>
              </a:lnSpc>
            </a:pPr>
            <a:r>
              <a:rPr lang="en-GB" sz="1400" dirty="0"/>
              <a:t>Activity 1: Parametrise previous nodes</a:t>
            </a:r>
          </a:p>
          <a:p>
            <a:pPr>
              <a:lnSpc>
                <a:spcPct val="150000"/>
              </a:lnSpc>
            </a:pPr>
            <a:r>
              <a:rPr lang="en-GB" sz="1400" dirty="0" err="1"/>
              <a:t>Rosserial</a:t>
            </a:r>
            <a:endParaRPr lang="en-GB" sz="1400" dirty="0"/>
          </a:p>
          <a:p>
            <a:pPr>
              <a:lnSpc>
                <a:spcPct val="150000"/>
              </a:lnSpc>
            </a:pPr>
            <a:r>
              <a:rPr lang="en-GB" sz="1400" dirty="0"/>
              <a:t>Activity 2: Hello World (Arduino/</a:t>
            </a:r>
            <a:r>
              <a:rPr lang="en-GB" sz="1400" dirty="0" err="1"/>
              <a:t>Hackerboard</a:t>
            </a:r>
            <a:r>
              <a:rPr lang="en-GB" sz="1400" dirty="0"/>
              <a:t> ROS)</a:t>
            </a:r>
          </a:p>
          <a:p>
            <a:pPr>
              <a:lnSpc>
                <a:spcPct val="150000"/>
              </a:lnSpc>
            </a:pPr>
            <a:r>
              <a:rPr lang="en-GB" sz="1400" dirty="0"/>
              <a:t>Q&amp;A</a:t>
            </a:r>
          </a:p>
          <a:p>
            <a:pPr>
              <a:lnSpc>
                <a:spcPct val="150000"/>
              </a:lnSpc>
            </a:pPr>
            <a:r>
              <a:rPr lang="en-GB" sz="1400" dirty="0"/>
              <a:t>Challenge</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200" y="1825624"/>
            <a:ext cx="5181600" cy="4756919"/>
          </a:xfrm>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Requirements of Session 1.</a:t>
            </a:r>
          </a:p>
          <a:p>
            <a:pPr>
              <a:lnSpc>
                <a:spcPct val="150000"/>
              </a:lnSpc>
            </a:pPr>
            <a:r>
              <a:rPr lang="en-GB" sz="1400" dirty="0"/>
              <a:t>Installation of the Arduino IDE and the </a:t>
            </a:r>
            <a:r>
              <a:rPr lang="en-GB" sz="1400" dirty="0" err="1"/>
              <a:t>Rosserial</a:t>
            </a:r>
            <a:r>
              <a:rPr lang="en-GB" sz="1400" dirty="0"/>
              <a:t> package in the VM or Ubuntu (See instructions on presentation MCR2_Arduino_IDE_Confirguration).</a:t>
            </a:r>
          </a:p>
          <a:p>
            <a:pPr>
              <a:lnSpc>
                <a:spcPct val="140000"/>
              </a:lnSpc>
            </a:pPr>
            <a:r>
              <a:rPr lang="en-GB" sz="1400" dirty="0"/>
              <a:t>Access to </a:t>
            </a:r>
            <a:r>
              <a:rPr lang="en-GB" sz="1400" dirty="0" err="1"/>
              <a:t>Hackerboard</a:t>
            </a:r>
            <a:r>
              <a:rPr lang="en-GB" sz="1400" dirty="0"/>
              <a:t> and a MCR2 DC motor. </a:t>
            </a:r>
          </a:p>
          <a:p>
            <a:pPr lvl="1">
              <a:lnSpc>
                <a:spcPct val="140000"/>
              </a:lnSpc>
            </a:pPr>
            <a:r>
              <a:rPr lang="en-GB" sz="1400" dirty="0"/>
              <a:t>In case you have no access to the </a:t>
            </a:r>
            <a:r>
              <a:rPr lang="en-GB" sz="1400" dirty="0" err="1"/>
              <a:t>Hackeborad</a:t>
            </a:r>
            <a:r>
              <a:rPr lang="en-GB" sz="1400" dirty="0"/>
              <a:t>, can be replaced for an Arduino Mega, a L298n Motor Driver module and a DC motor brushed with encoder. See next slide for components list.</a:t>
            </a:r>
          </a:p>
          <a:p>
            <a:pPr marL="0" indent="0">
              <a:buNone/>
            </a:pP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2</a:t>
            </a:r>
          </a:p>
        </p:txBody>
      </p:sp>
    </p:spTree>
    <p:extLst>
      <p:ext uri="{BB962C8B-B14F-4D97-AF65-F5344CB8AC3E}">
        <p14:creationId xmlns:p14="http://schemas.microsoft.com/office/powerpoint/2010/main" val="193146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15BC5-655E-D9D9-C1D8-F263267B707F}"/>
              </a:ext>
            </a:extLst>
          </p:cNvPr>
          <p:cNvGrpSpPr/>
          <p:nvPr/>
        </p:nvGrpSpPr>
        <p:grpSpPr>
          <a:xfrm>
            <a:off x="297807" y="261182"/>
            <a:ext cx="11782936" cy="6485129"/>
            <a:chOff x="297807" y="261182"/>
            <a:chExt cx="11782936" cy="6485129"/>
          </a:xfrm>
        </p:grpSpPr>
        <p:pic>
          <p:nvPicPr>
            <p:cNvPr id="2" name="Picture 1">
              <a:extLst>
                <a:ext uri="{FF2B5EF4-FFF2-40B4-BE49-F238E27FC236}">
                  <a16:creationId xmlns:a16="http://schemas.microsoft.com/office/drawing/2014/main" id="{31B909BF-87A6-9631-8F9D-C9C8AB060B13}"/>
                </a:ext>
              </a:extLst>
            </p:cNvPr>
            <p:cNvPicPr>
              <a:picLocks noChangeAspect="1"/>
            </p:cNvPicPr>
            <p:nvPr/>
          </p:nvPicPr>
          <p:blipFill>
            <a:blip r:embed="rId2"/>
            <a:stretch>
              <a:fillRect/>
            </a:stretch>
          </p:blipFill>
          <p:spPr>
            <a:xfrm>
              <a:off x="3115098" y="2828523"/>
              <a:ext cx="2699697" cy="1360562"/>
            </a:xfrm>
            <a:prstGeom prst="rect">
              <a:avLst/>
            </a:prstGeom>
          </p:spPr>
        </p:pic>
        <p:pic>
          <p:nvPicPr>
            <p:cNvPr id="4" name="Picture 2" descr="H-Bridge with L298N motor driver - parts submit - fritzing forum">
              <a:extLst>
                <a:ext uri="{FF2B5EF4-FFF2-40B4-BE49-F238E27FC236}">
                  <a16:creationId xmlns:a16="http://schemas.microsoft.com/office/drawing/2014/main" id="{B73CEA89-D1C6-2C00-514B-405B16293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811" y="261182"/>
              <a:ext cx="1488697" cy="1471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7F34E0-AA81-839E-1188-D175A77D1A8F}"/>
                </a:ext>
              </a:extLst>
            </p:cNvPr>
            <p:cNvPicPr>
              <a:picLocks noChangeAspect="1"/>
            </p:cNvPicPr>
            <p:nvPr/>
          </p:nvPicPr>
          <p:blipFill>
            <a:blip r:embed="rId4"/>
            <a:stretch>
              <a:fillRect/>
            </a:stretch>
          </p:blipFill>
          <p:spPr>
            <a:xfrm>
              <a:off x="471084" y="1841677"/>
              <a:ext cx="1185679" cy="1028751"/>
            </a:xfrm>
            <a:prstGeom prst="rect">
              <a:avLst/>
            </a:prstGeom>
          </p:spPr>
        </p:pic>
        <p:cxnSp>
          <p:nvCxnSpPr>
            <p:cNvPr id="15" name="Straight Connector 14">
              <a:extLst>
                <a:ext uri="{FF2B5EF4-FFF2-40B4-BE49-F238E27FC236}">
                  <a16:creationId xmlns:a16="http://schemas.microsoft.com/office/drawing/2014/main" id="{72923B35-6596-B394-6B12-75001B4CD6D7}"/>
                </a:ext>
              </a:extLst>
            </p:cNvPr>
            <p:cNvCxnSpPr>
              <a:cxnSpLocks/>
            </p:cNvCxnSpPr>
            <p:nvPr/>
          </p:nvCxnSpPr>
          <p:spPr>
            <a:xfrm flipH="1">
              <a:off x="6560474" y="261182"/>
              <a:ext cx="28603" cy="6470615"/>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Elegoo 120pcs Multicolored Dupont Wire 40pin Male to Female, 40pin Male to  Male, 40pin Female to Female Breadboard Jumper Wires Ribbon Cables Kit for  arduino : Amazon.com.mx: Herramientas y Mejoras del Hogar">
              <a:extLst>
                <a:ext uri="{FF2B5EF4-FFF2-40B4-BE49-F238E27FC236}">
                  <a16:creationId xmlns:a16="http://schemas.microsoft.com/office/drawing/2014/main" id="{2224E90F-EECB-159F-44F7-92B62F48FD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03313" y="4603062"/>
              <a:ext cx="1350485" cy="1418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Encoder Metal Gearmotor 12V DC 80 RPM Motor de engranaje con  codificador para Arduino y impresoras 3D : Industrial y Científico">
              <a:extLst>
                <a:ext uri="{FF2B5EF4-FFF2-40B4-BE49-F238E27FC236}">
                  <a16:creationId xmlns:a16="http://schemas.microsoft.com/office/drawing/2014/main" id="{CBE08F08-669D-AC22-8BBE-6ACAAC973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424" y="4507155"/>
              <a:ext cx="1953976" cy="167730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7DF96CE-D79E-C86E-C7B6-C81E9C0500B5}"/>
                </a:ext>
              </a:extLst>
            </p:cNvPr>
            <p:cNvSpPr txBox="1"/>
            <p:nvPr/>
          </p:nvSpPr>
          <p:spPr>
            <a:xfrm>
              <a:off x="1930401" y="673538"/>
              <a:ext cx="1928000"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Motor Driver L298n (</a:t>
              </a:r>
              <a:r>
                <a:rPr lang="en-US" dirty="0" err="1">
                  <a:solidFill>
                    <a:schemeClr val="bg2">
                      <a:lumMod val="50000"/>
                    </a:schemeClr>
                  </a:solidFill>
                  <a:latin typeface="Nexa Bold" panose="02000000000000000000" pitchFamily="50" charset="0"/>
                </a:rPr>
                <a:t>Steren</a:t>
              </a:r>
              <a:r>
                <a:rPr lang="en-US" dirty="0">
                  <a:solidFill>
                    <a:schemeClr val="bg2">
                      <a:lumMod val="50000"/>
                    </a:schemeClr>
                  </a:solidFill>
                  <a:latin typeface="Nexa Bold" panose="02000000000000000000" pitchFamily="50" charset="0"/>
                </a:rPr>
                <a:t>)</a:t>
              </a:r>
              <a:endParaRPr lang="en-GB" sz="1400" dirty="0">
                <a:solidFill>
                  <a:schemeClr val="bg2">
                    <a:lumMod val="50000"/>
                  </a:schemeClr>
                </a:solidFill>
                <a:latin typeface="Nexa Bold" panose="02000000000000000000" pitchFamily="50" charset="0"/>
              </a:endParaRPr>
            </a:p>
          </p:txBody>
        </p:sp>
        <p:sp>
          <p:nvSpPr>
            <p:cNvPr id="17" name="TextBox 16">
              <a:extLst>
                <a:ext uri="{FF2B5EF4-FFF2-40B4-BE49-F238E27FC236}">
                  <a16:creationId xmlns:a16="http://schemas.microsoft.com/office/drawing/2014/main" id="{555FA62E-55E1-2EF0-326F-A6F441185040}"/>
                </a:ext>
              </a:extLst>
            </p:cNvPr>
            <p:cNvSpPr txBox="1"/>
            <p:nvPr/>
          </p:nvSpPr>
          <p:spPr>
            <a:xfrm>
              <a:off x="1787715" y="2032886"/>
              <a:ext cx="1653895"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Battery Pack 5 to 12 V</a:t>
              </a:r>
              <a:endParaRPr lang="en-GB" sz="1400" dirty="0">
                <a:solidFill>
                  <a:schemeClr val="bg2">
                    <a:lumMod val="50000"/>
                  </a:schemeClr>
                </a:solidFill>
                <a:latin typeface="Nexa Bold" panose="02000000000000000000" pitchFamily="50" charset="0"/>
              </a:endParaRPr>
            </a:p>
          </p:txBody>
        </p:sp>
        <p:sp>
          <p:nvSpPr>
            <p:cNvPr id="18" name="TextBox 17">
              <a:extLst>
                <a:ext uri="{FF2B5EF4-FFF2-40B4-BE49-F238E27FC236}">
                  <a16:creationId xmlns:a16="http://schemas.microsoft.com/office/drawing/2014/main" id="{D055A97C-1029-7657-CD70-2EA9CF11CD9F}"/>
                </a:ext>
              </a:extLst>
            </p:cNvPr>
            <p:cNvSpPr txBox="1"/>
            <p:nvPr/>
          </p:nvSpPr>
          <p:spPr>
            <a:xfrm>
              <a:off x="471084" y="3324138"/>
              <a:ext cx="2012626" cy="369332"/>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Arduino Mega</a:t>
              </a:r>
              <a:endParaRPr lang="en-GB" sz="1400" dirty="0">
                <a:solidFill>
                  <a:schemeClr val="bg2">
                    <a:lumMod val="50000"/>
                  </a:schemeClr>
                </a:solidFill>
                <a:latin typeface="Nexa Bold" panose="02000000000000000000" pitchFamily="50" charset="0"/>
              </a:endParaRPr>
            </a:p>
          </p:txBody>
        </p:sp>
        <p:sp>
          <p:nvSpPr>
            <p:cNvPr id="19" name="TextBox 18">
              <a:extLst>
                <a:ext uri="{FF2B5EF4-FFF2-40B4-BE49-F238E27FC236}">
                  <a16:creationId xmlns:a16="http://schemas.microsoft.com/office/drawing/2014/main" id="{FA77D04A-1956-A22B-6D30-150A4524F98B}"/>
                </a:ext>
              </a:extLst>
            </p:cNvPr>
            <p:cNvSpPr txBox="1"/>
            <p:nvPr/>
          </p:nvSpPr>
          <p:spPr>
            <a:xfrm>
              <a:off x="297807" y="6050596"/>
              <a:ext cx="2012626"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Dupont Wires (M-F, M-M)</a:t>
              </a:r>
              <a:endParaRPr lang="en-GB" sz="1400" dirty="0">
                <a:solidFill>
                  <a:schemeClr val="bg2">
                    <a:lumMod val="50000"/>
                  </a:schemeClr>
                </a:solidFill>
                <a:latin typeface="Nexa Bold" panose="02000000000000000000" pitchFamily="50" charset="0"/>
              </a:endParaRPr>
            </a:p>
          </p:txBody>
        </p:sp>
        <p:sp>
          <p:nvSpPr>
            <p:cNvPr id="20" name="TextBox 19">
              <a:extLst>
                <a:ext uri="{FF2B5EF4-FFF2-40B4-BE49-F238E27FC236}">
                  <a16:creationId xmlns:a16="http://schemas.microsoft.com/office/drawing/2014/main" id="{23BF1377-488C-9C3A-352C-51843FD9D841}"/>
                </a:ext>
              </a:extLst>
            </p:cNvPr>
            <p:cNvSpPr txBox="1"/>
            <p:nvPr/>
          </p:nvSpPr>
          <p:spPr>
            <a:xfrm>
              <a:off x="2365829" y="6099980"/>
              <a:ext cx="3563257"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6VDC Brushed Motor (Puzzlebot motor or equivalent)</a:t>
              </a:r>
              <a:endParaRPr lang="en-GB" sz="1400" dirty="0">
                <a:solidFill>
                  <a:schemeClr val="bg2">
                    <a:lumMod val="50000"/>
                  </a:schemeClr>
                </a:solidFill>
                <a:latin typeface="Nexa Bold" panose="02000000000000000000" pitchFamily="50" charset="0"/>
              </a:endParaRPr>
            </a:p>
          </p:txBody>
        </p:sp>
        <p:pic>
          <p:nvPicPr>
            <p:cNvPr id="23" name="Picture 22">
              <a:extLst>
                <a:ext uri="{FF2B5EF4-FFF2-40B4-BE49-F238E27FC236}">
                  <a16:creationId xmlns:a16="http://schemas.microsoft.com/office/drawing/2014/main" id="{F6A916BB-BAE5-319B-409E-94B775DF4644}"/>
                </a:ext>
              </a:extLst>
            </p:cNvPr>
            <p:cNvPicPr>
              <a:picLocks noChangeAspect="1"/>
            </p:cNvPicPr>
            <p:nvPr/>
          </p:nvPicPr>
          <p:blipFill rotWithShape="1">
            <a:blip r:embed="rId7">
              <a:extLst>
                <a:ext uri="{28A0092B-C50C-407E-A947-70E740481C1C}">
                  <a14:useLocalDpi xmlns:a14="http://schemas.microsoft.com/office/drawing/2010/main" val="0"/>
                </a:ext>
              </a:extLst>
            </a:blip>
            <a:srcRect l="24503" r="18543" b="9462"/>
            <a:stretch/>
          </p:blipFill>
          <p:spPr>
            <a:xfrm>
              <a:off x="7220465" y="1226457"/>
              <a:ext cx="2776920" cy="2651902"/>
            </a:xfrm>
            <a:prstGeom prst="rect">
              <a:avLst/>
            </a:prstGeom>
          </p:spPr>
        </p:pic>
        <p:sp>
          <p:nvSpPr>
            <p:cNvPr id="24" name="TextBox 23">
              <a:extLst>
                <a:ext uri="{FF2B5EF4-FFF2-40B4-BE49-F238E27FC236}">
                  <a16:creationId xmlns:a16="http://schemas.microsoft.com/office/drawing/2014/main" id="{2F383AD1-276B-6579-642D-E483EF04B4F7}"/>
                </a:ext>
              </a:extLst>
            </p:cNvPr>
            <p:cNvSpPr txBox="1"/>
            <p:nvPr/>
          </p:nvSpPr>
          <p:spPr>
            <a:xfrm>
              <a:off x="10152743" y="2032885"/>
              <a:ext cx="1928000"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MCR2 </a:t>
              </a:r>
              <a:r>
                <a:rPr lang="en-US" dirty="0" err="1">
                  <a:solidFill>
                    <a:schemeClr val="bg2">
                      <a:lumMod val="50000"/>
                    </a:schemeClr>
                  </a:solidFill>
                  <a:latin typeface="Nexa Bold" panose="02000000000000000000" pitchFamily="50" charset="0"/>
                </a:rPr>
                <a:t>Hackerboard</a:t>
              </a:r>
              <a:endParaRPr lang="en-GB" sz="1400" dirty="0">
                <a:solidFill>
                  <a:schemeClr val="bg2">
                    <a:lumMod val="50000"/>
                  </a:schemeClr>
                </a:solidFill>
                <a:latin typeface="Nexa Bold" panose="02000000000000000000" pitchFamily="50" charset="0"/>
              </a:endParaRPr>
            </a:p>
          </p:txBody>
        </p:sp>
        <p:pic>
          <p:nvPicPr>
            <p:cNvPr id="25" name="Picture 4" descr="Amazon.com: Encoder Metal Gearmotor 12V DC 80 RPM Motor de engranaje con  codificador para Arduino y impresoras 3D : Industrial y Científico">
              <a:extLst>
                <a:ext uri="{FF2B5EF4-FFF2-40B4-BE49-F238E27FC236}">
                  <a16:creationId xmlns:a16="http://schemas.microsoft.com/office/drawing/2014/main" id="{C0529C31-3B46-910D-78DB-00ADE6AE0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069" y="4268471"/>
              <a:ext cx="1953976" cy="167730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ED68009-D19A-29A1-1CA2-79A910A2B8A6}"/>
                </a:ext>
              </a:extLst>
            </p:cNvPr>
            <p:cNvSpPr txBox="1"/>
            <p:nvPr/>
          </p:nvSpPr>
          <p:spPr>
            <a:xfrm>
              <a:off x="6560474" y="5861296"/>
              <a:ext cx="3563257"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6VDC Brushed Motor (Puzzlebot motor or equivalent)</a:t>
              </a:r>
              <a:endParaRPr lang="en-GB" sz="1400" dirty="0">
                <a:solidFill>
                  <a:schemeClr val="bg2">
                    <a:lumMod val="50000"/>
                  </a:schemeClr>
                </a:solidFill>
                <a:latin typeface="Nexa Bold" panose="02000000000000000000" pitchFamily="50" charset="0"/>
              </a:endParaRPr>
            </a:p>
          </p:txBody>
        </p:sp>
        <p:pic>
          <p:nvPicPr>
            <p:cNvPr id="27" name="Picture 26">
              <a:extLst>
                <a:ext uri="{FF2B5EF4-FFF2-40B4-BE49-F238E27FC236}">
                  <a16:creationId xmlns:a16="http://schemas.microsoft.com/office/drawing/2014/main" id="{176B22EB-3C57-D9EF-3EB0-8194EBA3E907}"/>
                </a:ext>
              </a:extLst>
            </p:cNvPr>
            <p:cNvPicPr>
              <a:picLocks noChangeAspect="1"/>
            </p:cNvPicPr>
            <p:nvPr/>
          </p:nvPicPr>
          <p:blipFill>
            <a:blip r:embed="rId4"/>
            <a:stretch>
              <a:fillRect/>
            </a:stretch>
          </p:blipFill>
          <p:spPr>
            <a:xfrm>
              <a:off x="10628773" y="3508804"/>
              <a:ext cx="1185679" cy="1028751"/>
            </a:xfrm>
            <a:prstGeom prst="rect">
              <a:avLst/>
            </a:prstGeom>
          </p:spPr>
        </p:pic>
        <p:sp>
          <p:nvSpPr>
            <p:cNvPr id="28" name="TextBox 27">
              <a:extLst>
                <a:ext uri="{FF2B5EF4-FFF2-40B4-BE49-F238E27FC236}">
                  <a16:creationId xmlns:a16="http://schemas.microsoft.com/office/drawing/2014/main" id="{B79CE369-931A-8683-142D-DFFA2B10B669}"/>
                </a:ext>
              </a:extLst>
            </p:cNvPr>
            <p:cNvSpPr txBox="1"/>
            <p:nvPr/>
          </p:nvSpPr>
          <p:spPr>
            <a:xfrm>
              <a:off x="10234465" y="4645459"/>
              <a:ext cx="1846278" cy="923330"/>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Battery Pack or Power bank 5 to 12 V</a:t>
              </a:r>
              <a:endParaRPr lang="en-GB" sz="1400" dirty="0">
                <a:solidFill>
                  <a:schemeClr val="bg2">
                    <a:lumMod val="50000"/>
                  </a:schemeClr>
                </a:solidFill>
                <a:latin typeface="Nexa Bold" panose="02000000000000000000" pitchFamily="50" charset="0"/>
              </a:endParaRPr>
            </a:p>
          </p:txBody>
        </p:sp>
      </p:grpSp>
    </p:spTree>
    <p:extLst>
      <p:ext uri="{BB962C8B-B14F-4D97-AF65-F5344CB8AC3E}">
        <p14:creationId xmlns:p14="http://schemas.microsoft.com/office/powerpoint/2010/main" val="8541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p:txBody>
          <a:bodyPr>
            <a:normAutofit/>
          </a:bodyPr>
          <a:lstStyle/>
          <a:p>
            <a:pPr marL="0" indent="0">
              <a:buNone/>
            </a:pPr>
            <a:r>
              <a:rPr lang="en-GB" sz="2000" dirty="0">
                <a:latin typeface="Nexa-Bold" panose="01000000000000000000" pitchFamily="2" charset="0"/>
              </a:rPr>
              <a:t>Topics</a:t>
            </a:r>
          </a:p>
          <a:p>
            <a:pPr>
              <a:lnSpc>
                <a:spcPct val="150000"/>
              </a:lnSpc>
            </a:pPr>
            <a:r>
              <a:rPr lang="en-GB" sz="1400" dirty="0"/>
              <a:t>ROS Visualisation Tools</a:t>
            </a:r>
          </a:p>
          <a:p>
            <a:pPr>
              <a:lnSpc>
                <a:spcPct val="150000"/>
              </a:lnSpc>
            </a:pPr>
            <a:r>
              <a:rPr lang="en-GB" sz="1400" dirty="0"/>
              <a:t>Robot Modelling</a:t>
            </a:r>
          </a:p>
          <a:p>
            <a:pPr>
              <a:lnSpc>
                <a:spcPct val="150000"/>
              </a:lnSpc>
            </a:pPr>
            <a:r>
              <a:rPr lang="en-GB" sz="1400" dirty="0"/>
              <a:t>Activities</a:t>
            </a:r>
          </a:p>
          <a:p>
            <a:pPr>
              <a:lnSpc>
                <a:spcPct val="150000"/>
              </a:lnSpc>
            </a:pPr>
            <a:r>
              <a:rPr lang="en-GB" sz="1400" dirty="0"/>
              <a:t>Puzzlebot Gazebo Simulation</a:t>
            </a:r>
          </a:p>
          <a:p>
            <a:pPr>
              <a:lnSpc>
                <a:spcPct val="150000"/>
              </a:lnSpc>
            </a:pPr>
            <a:r>
              <a:rPr lang="en-GB" sz="1400" dirty="0"/>
              <a:t>Challenge</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Requirements of Session 1.</a:t>
            </a:r>
          </a:p>
          <a:p>
            <a:pPr marL="0" indent="0">
              <a:buNone/>
            </a:pP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3</a:t>
            </a:r>
          </a:p>
        </p:txBody>
      </p:sp>
    </p:spTree>
    <p:extLst>
      <p:ext uri="{BB962C8B-B14F-4D97-AF65-F5344CB8AC3E}">
        <p14:creationId xmlns:p14="http://schemas.microsoft.com/office/powerpoint/2010/main" val="257171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838200" y="1825624"/>
            <a:ext cx="5181600" cy="4821917"/>
          </a:xfrm>
        </p:spPr>
        <p:txBody>
          <a:bodyPr>
            <a:normAutofit/>
          </a:bodyPr>
          <a:lstStyle/>
          <a:p>
            <a:pPr marL="0" indent="0">
              <a:buNone/>
            </a:pPr>
            <a:r>
              <a:rPr lang="en-GB" sz="2000" dirty="0">
                <a:latin typeface="Nexa-Bold" panose="01000000000000000000" pitchFamily="2" charset="0"/>
              </a:rPr>
              <a:t>Topics</a:t>
            </a:r>
          </a:p>
          <a:p>
            <a:pPr marL="60325" indent="0" algn="l" defTabSz="914400" rtl="0" eaLnBrk="1" fontAlgn="b" latinLnBrk="0" hangingPunct="1">
              <a:lnSpc>
                <a:spcPct val="150000"/>
              </a:lnSpc>
              <a:tabLst>
                <a:tab pos="457200" algn="l"/>
              </a:tabLst>
            </a:pPr>
            <a:r>
              <a:rPr lang="en-US" sz="1400" kern="1200" dirty="0">
                <a:solidFill>
                  <a:schemeClr val="bg2">
                    <a:lumMod val="50000"/>
                  </a:schemeClr>
                </a:solidFill>
                <a:latin typeface="Nexa-Light" panose="01000000000000000000" pitchFamily="2" charset="0"/>
                <a:ea typeface="+mn-ea"/>
                <a:cs typeface="+mn-cs"/>
              </a:rPr>
              <a:t>Introduction to the Puzzlebot and NVIDIA Jetson</a:t>
            </a:r>
          </a:p>
          <a:p>
            <a:pPr marL="60325" indent="0" algn="l" defTabSz="914400" rtl="0" eaLnBrk="1" fontAlgn="b" latinLnBrk="0" hangingPunct="1">
              <a:lnSpc>
                <a:spcPct val="150000"/>
              </a:lnSpc>
              <a:tabLst>
                <a:tab pos="457200" algn="l"/>
              </a:tabLst>
            </a:pPr>
            <a:r>
              <a:rPr lang="en-US" sz="1400" kern="1200" dirty="0">
                <a:solidFill>
                  <a:schemeClr val="bg2">
                    <a:lumMod val="50000"/>
                  </a:schemeClr>
                </a:solidFill>
                <a:latin typeface="Nexa-Light" panose="01000000000000000000" pitchFamily="2" charset="0"/>
                <a:ea typeface="+mn-ea"/>
                <a:cs typeface="+mn-cs"/>
              </a:rPr>
              <a:t>OpenCV introduction and outline</a:t>
            </a:r>
          </a:p>
          <a:p>
            <a:pPr marL="0" algn="l" defTabSz="914400" rtl="0" eaLnBrk="1" latinLnBrk="0" hangingPunct="1">
              <a:lnSpc>
                <a:spcPct val="150000"/>
              </a:lnSpc>
            </a:pPr>
            <a:r>
              <a:rPr lang="en-US" sz="1400" kern="1200" dirty="0">
                <a:solidFill>
                  <a:schemeClr val="bg2">
                    <a:lumMod val="50000"/>
                  </a:schemeClr>
                </a:solidFill>
                <a:latin typeface="Nexa-Light" panose="01000000000000000000" pitchFamily="2" charset="0"/>
                <a:ea typeface="+mn-ea"/>
                <a:cs typeface="+mn-cs"/>
              </a:rPr>
              <a:t>Interfacing with camera. Image pre and postprocessing</a:t>
            </a:r>
          </a:p>
          <a:p>
            <a:pPr marL="0" algn="l" defTabSz="914400" rtl="0" eaLnBrk="1" latinLnBrk="0" hangingPunct="1">
              <a:lnSpc>
                <a:spcPct val="150000"/>
              </a:lnSpc>
            </a:pPr>
            <a:r>
              <a:rPr lang="en-US" sz="1400" kern="1200" dirty="0">
                <a:solidFill>
                  <a:schemeClr val="bg2">
                    <a:lumMod val="50000"/>
                  </a:schemeClr>
                </a:solidFill>
                <a:latin typeface="Nexa-Light" panose="01000000000000000000" pitchFamily="2" charset="0"/>
                <a:ea typeface="+mn-ea"/>
                <a:cs typeface="+mn-cs"/>
              </a:rPr>
              <a:t>Guided activity</a:t>
            </a:r>
          </a:p>
          <a:p>
            <a:pPr marL="0" algn="l" defTabSz="914400" rtl="0" eaLnBrk="1" latinLnBrk="0" hangingPunct="1">
              <a:lnSpc>
                <a:spcPct val="150000"/>
              </a:lnSpc>
            </a:pPr>
            <a:r>
              <a:rPr lang="en-US" sz="1400" kern="1200" dirty="0">
                <a:solidFill>
                  <a:schemeClr val="bg2">
                    <a:lumMod val="50000"/>
                  </a:schemeClr>
                </a:solidFill>
                <a:latin typeface="Nexa-Light" panose="01000000000000000000" pitchFamily="2" charset="0"/>
                <a:ea typeface="+mn-ea"/>
                <a:cs typeface="+mn-cs"/>
              </a:rPr>
              <a:t>Image identification and recognition</a:t>
            </a:r>
          </a:p>
          <a:p>
            <a:pPr marL="0" algn="l" defTabSz="914400" rtl="0" eaLnBrk="1" latinLnBrk="0" hangingPunct="1">
              <a:lnSpc>
                <a:spcPct val="150000"/>
              </a:lnSpc>
            </a:pPr>
            <a:r>
              <a:rPr lang="en-US" sz="1400" kern="1200" dirty="0">
                <a:solidFill>
                  <a:schemeClr val="bg2">
                    <a:lumMod val="50000"/>
                  </a:schemeClr>
                </a:solidFill>
                <a:latin typeface="Nexa-Light" panose="01000000000000000000" pitchFamily="2" charset="0"/>
                <a:ea typeface="+mn-ea"/>
                <a:cs typeface="+mn-cs"/>
              </a:rPr>
              <a:t>Guided activity</a:t>
            </a:r>
          </a:p>
          <a:p>
            <a:pPr marL="0" algn="l" defTabSz="914400" rtl="0" eaLnBrk="1" latinLnBrk="0" hangingPunct="1">
              <a:lnSpc>
                <a:spcPct val="150000"/>
              </a:lnSpc>
            </a:pPr>
            <a:r>
              <a:rPr lang="en-US" sz="1400" kern="1200" dirty="0">
                <a:solidFill>
                  <a:schemeClr val="bg2">
                    <a:lumMod val="50000"/>
                  </a:schemeClr>
                </a:solidFill>
                <a:latin typeface="Nexa-Light" panose="01000000000000000000" pitchFamily="2" charset="0"/>
                <a:ea typeface="+mn-ea"/>
                <a:cs typeface="+mn-cs"/>
              </a:rPr>
              <a:t>Challenge</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200" y="1825625"/>
            <a:ext cx="5181600" cy="4821918"/>
          </a:xfrm>
        </p:spPr>
        <p:txBody>
          <a:bodyPr>
            <a:normAutofit fontScale="40000" lnSpcReduction="20000"/>
          </a:bodyPr>
          <a:lstStyle/>
          <a:p>
            <a:pPr marL="0" indent="0">
              <a:buNone/>
            </a:pPr>
            <a:r>
              <a:rPr lang="en-GB" sz="4200" dirty="0">
                <a:latin typeface="Nexa-Bold" panose="01000000000000000000" pitchFamily="2" charset="0"/>
              </a:rPr>
              <a:t>Requirements</a:t>
            </a:r>
          </a:p>
          <a:p>
            <a:pPr>
              <a:lnSpc>
                <a:spcPct val="150000"/>
              </a:lnSpc>
            </a:pPr>
            <a:r>
              <a:rPr lang="en-US" sz="2900" dirty="0"/>
              <a:t>Session 1 Requirements</a:t>
            </a:r>
          </a:p>
          <a:p>
            <a:pPr>
              <a:lnSpc>
                <a:spcPct val="150000"/>
              </a:lnSpc>
            </a:pPr>
            <a:r>
              <a:rPr lang="en-US" sz="2900" dirty="0"/>
              <a:t>Print the markers located on GitHub</a:t>
            </a:r>
          </a:p>
          <a:p>
            <a:pPr>
              <a:lnSpc>
                <a:spcPct val="150000"/>
              </a:lnSpc>
            </a:pPr>
            <a:r>
              <a:rPr lang="en-US" sz="2900" dirty="0"/>
              <a:t>Camera (webcam or external camera)</a:t>
            </a:r>
          </a:p>
          <a:p>
            <a:pPr>
              <a:lnSpc>
                <a:spcPct val="150000"/>
              </a:lnSpc>
            </a:pPr>
            <a:r>
              <a:rPr lang="en-US" sz="2900" dirty="0"/>
              <a:t>Check that OpenCV is installed, open a terminal and type:</a:t>
            </a:r>
          </a:p>
          <a:p>
            <a:pPr marL="0" indent="0">
              <a:lnSpc>
                <a:spcPct val="150000"/>
              </a:lnSpc>
              <a:buNone/>
            </a:pPr>
            <a:r>
              <a:rPr lang="en-US" sz="2900" dirty="0"/>
              <a:t>	python –c “import cv2; print(cv2.__version__)”</a:t>
            </a:r>
          </a:p>
          <a:p>
            <a:pPr>
              <a:lnSpc>
                <a:spcPct val="150000"/>
              </a:lnSpc>
            </a:pPr>
            <a:r>
              <a:rPr lang="en-US" sz="2900" dirty="0"/>
              <a:t>If the command returns a version #, that means OpenCV is installed</a:t>
            </a:r>
          </a:p>
          <a:p>
            <a:pPr>
              <a:lnSpc>
                <a:spcPct val="150000"/>
              </a:lnSpc>
            </a:pPr>
            <a:r>
              <a:rPr lang="en-US" sz="2900" dirty="0"/>
              <a:t>If not, then run the following commands in terminal:</a:t>
            </a:r>
          </a:p>
          <a:p>
            <a:pPr marL="0" indent="0">
              <a:lnSpc>
                <a:spcPct val="150000"/>
              </a:lnSpc>
              <a:buNone/>
            </a:pPr>
            <a:r>
              <a:rPr lang="en-US" sz="2900" dirty="0"/>
              <a:t>	</a:t>
            </a:r>
            <a:r>
              <a:rPr lang="en-US" sz="2900" dirty="0" err="1"/>
              <a:t>sudo</a:t>
            </a:r>
            <a:r>
              <a:rPr lang="en-US" sz="2900" dirty="0"/>
              <a:t> apt update</a:t>
            </a:r>
          </a:p>
          <a:p>
            <a:pPr marL="0" indent="0">
              <a:lnSpc>
                <a:spcPct val="150000"/>
              </a:lnSpc>
              <a:buNone/>
            </a:pPr>
            <a:r>
              <a:rPr lang="en-US" sz="2900" dirty="0"/>
              <a:t>	</a:t>
            </a:r>
            <a:r>
              <a:rPr lang="en-US" sz="2900" dirty="0" err="1"/>
              <a:t>sudo</a:t>
            </a:r>
            <a:r>
              <a:rPr lang="en-US" sz="2900" dirty="0"/>
              <a:t> apt install python-</a:t>
            </a:r>
            <a:r>
              <a:rPr lang="en-US" sz="2900" dirty="0" err="1"/>
              <a:t>opencv</a:t>
            </a:r>
            <a:endParaRPr lang="en-US" sz="2900" dirty="0"/>
          </a:p>
          <a:p>
            <a:pPr>
              <a:lnSpc>
                <a:spcPct val="150000"/>
              </a:lnSpc>
            </a:pPr>
            <a:r>
              <a:rPr lang="en-US" sz="2900" dirty="0"/>
              <a:t>Finally, install the ROS package that is used to interface with OpenCV:</a:t>
            </a:r>
          </a:p>
          <a:p>
            <a:pPr marL="0" indent="0">
              <a:lnSpc>
                <a:spcPct val="150000"/>
              </a:lnSpc>
              <a:buNone/>
            </a:pPr>
            <a:r>
              <a:rPr lang="en-US" sz="2900" dirty="0"/>
              <a:t>	</a:t>
            </a:r>
            <a:r>
              <a:rPr lang="en-US" sz="2900" dirty="0" err="1"/>
              <a:t>sudo</a:t>
            </a:r>
            <a:r>
              <a:rPr lang="en-US" sz="2900" dirty="0"/>
              <a:t> apt install </a:t>
            </a:r>
            <a:r>
              <a:rPr lang="en-US" sz="2900" dirty="0" err="1"/>
              <a:t>ros</a:t>
            </a:r>
            <a:r>
              <a:rPr lang="en-US" sz="2900" dirty="0"/>
              <a:t>-melodic-cv-bridge</a:t>
            </a:r>
          </a:p>
          <a:p>
            <a:pPr>
              <a:lnSpc>
                <a:spcPct val="150000"/>
              </a:lnSpc>
            </a:pP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4</a:t>
            </a:r>
          </a:p>
        </p:txBody>
      </p:sp>
    </p:spTree>
    <p:extLst>
      <p:ext uri="{BB962C8B-B14F-4D97-AF65-F5344CB8AC3E}">
        <p14:creationId xmlns:p14="http://schemas.microsoft.com/office/powerpoint/2010/main" val="361709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255578" y="1446302"/>
            <a:ext cx="5764222" cy="5369101"/>
          </a:xfrm>
        </p:spPr>
        <p:txBody>
          <a:bodyPr>
            <a:normAutofit fontScale="85000" lnSpcReduction="20000"/>
          </a:bodyPr>
          <a:lstStyle/>
          <a:p>
            <a:pPr marL="0" indent="0">
              <a:buNone/>
            </a:pPr>
            <a:r>
              <a:rPr lang="en-GB" dirty="0">
                <a:latin typeface="Nexa-Bold" panose="01000000000000000000" pitchFamily="2" charset="0"/>
              </a:rPr>
              <a:t>Topics</a:t>
            </a:r>
          </a:p>
          <a:p>
            <a:pPr>
              <a:lnSpc>
                <a:spcPct val="170000"/>
              </a:lnSpc>
            </a:pPr>
            <a:r>
              <a:rPr lang="en-GB" sz="1600" dirty="0"/>
              <a:t>Introduction to neural networks </a:t>
            </a:r>
            <a:endParaRPr lang="en-US" sz="1600" dirty="0"/>
          </a:p>
          <a:p>
            <a:pPr marL="742950" lvl="1" indent="-285750">
              <a:lnSpc>
                <a:spcPct val="170000"/>
              </a:lnSpc>
              <a:buFont typeface="Courier New" panose="02070309020205020404" pitchFamily="49" charset="0"/>
              <a:buChar char="o"/>
            </a:pPr>
            <a:r>
              <a:rPr lang="en-GB" sz="1600" dirty="0"/>
              <a:t>What is a neural network?</a:t>
            </a:r>
            <a:endParaRPr lang="en-US" sz="1600" dirty="0"/>
          </a:p>
          <a:p>
            <a:pPr marL="742950" lvl="1" indent="-285750">
              <a:lnSpc>
                <a:spcPct val="170000"/>
              </a:lnSpc>
              <a:buFont typeface="Courier New" panose="02070309020205020404" pitchFamily="49" charset="0"/>
              <a:buChar char="o"/>
            </a:pPr>
            <a:r>
              <a:rPr lang="en-GB" sz="1600" dirty="0"/>
              <a:t>What is a neuron</a:t>
            </a:r>
            <a:endParaRPr lang="en-US" sz="1600" dirty="0"/>
          </a:p>
          <a:p>
            <a:pPr marL="742950" lvl="1" indent="-285750">
              <a:lnSpc>
                <a:spcPct val="170000"/>
              </a:lnSpc>
              <a:buFont typeface="Courier New" panose="02070309020205020404" pitchFamily="49" charset="0"/>
              <a:buChar char="o"/>
            </a:pPr>
            <a:r>
              <a:rPr lang="en-GB" sz="1600" dirty="0"/>
              <a:t>Designing a simple convolutional neural network for image classification </a:t>
            </a:r>
            <a:endParaRPr lang="en-US" sz="1600" dirty="0"/>
          </a:p>
          <a:p>
            <a:pPr marL="742950" lvl="1" indent="-285750">
              <a:lnSpc>
                <a:spcPct val="170000"/>
              </a:lnSpc>
              <a:buFont typeface="Courier New" panose="02070309020205020404" pitchFamily="49" charset="0"/>
              <a:buChar char="o"/>
            </a:pPr>
            <a:r>
              <a:rPr lang="en-GB" sz="1600" dirty="0"/>
              <a:t>A brief walkthrough of google collab and the training code </a:t>
            </a:r>
            <a:endParaRPr lang="en-US" sz="1600" dirty="0"/>
          </a:p>
          <a:p>
            <a:pPr marL="742950" lvl="1" indent="-285750">
              <a:lnSpc>
                <a:spcPct val="170000"/>
              </a:lnSpc>
              <a:buFont typeface="Courier New" panose="02070309020205020404" pitchFamily="49" charset="0"/>
              <a:buChar char="o"/>
            </a:pPr>
            <a:r>
              <a:rPr lang="en-GB" sz="1600" dirty="0"/>
              <a:t>A brief explanation of the dataset </a:t>
            </a:r>
            <a:endParaRPr lang="en-US" sz="1600" dirty="0"/>
          </a:p>
          <a:p>
            <a:pPr marL="742950" lvl="1" indent="-285750">
              <a:lnSpc>
                <a:spcPct val="170000"/>
              </a:lnSpc>
              <a:buFont typeface="Courier New" panose="02070309020205020404" pitchFamily="49" charset="0"/>
              <a:buChar char="o"/>
            </a:pPr>
            <a:r>
              <a:rPr lang="en-GB" sz="1600" dirty="0"/>
              <a:t>Activity 1: Deploy a CNN into a ROS to perform image classification </a:t>
            </a:r>
          </a:p>
          <a:p>
            <a:pPr>
              <a:lnSpc>
                <a:spcPct val="170000"/>
              </a:lnSpc>
            </a:pPr>
            <a:r>
              <a:rPr lang="en-GB" sz="1600" dirty="0"/>
              <a:t>Traffic sign detection vs Traffic sign classification</a:t>
            </a:r>
            <a:endParaRPr lang="en-US" sz="1600" dirty="0"/>
          </a:p>
          <a:p>
            <a:pPr marL="742950" lvl="1" indent="-285750">
              <a:lnSpc>
                <a:spcPct val="170000"/>
              </a:lnSpc>
              <a:buFont typeface="Courier New" panose="02070309020205020404" pitchFamily="49" charset="0"/>
              <a:buChar char="o"/>
            </a:pPr>
            <a:r>
              <a:rPr lang="en-GB" sz="1600" dirty="0"/>
              <a:t>Jetson Inference: Of-the-shelf solutions for AI in ROS</a:t>
            </a:r>
            <a:endParaRPr lang="en-US" sz="1600" dirty="0"/>
          </a:p>
          <a:p>
            <a:pPr marL="742950" lvl="1" indent="-285750">
              <a:lnSpc>
                <a:spcPct val="170000"/>
              </a:lnSpc>
              <a:buFont typeface="Courier New" panose="02070309020205020404" pitchFamily="49" charset="0"/>
              <a:buChar char="o"/>
            </a:pPr>
            <a:r>
              <a:rPr lang="en-GB" sz="1600" dirty="0"/>
              <a:t>A brief overview of the contents inside jetson-inference</a:t>
            </a:r>
            <a:endParaRPr lang="en-US" sz="1600" dirty="0"/>
          </a:p>
          <a:p>
            <a:pPr marL="742950" lvl="1" indent="-285750">
              <a:lnSpc>
                <a:spcPct val="170000"/>
              </a:lnSpc>
              <a:buFont typeface="Courier New" panose="02070309020205020404" pitchFamily="49" charset="0"/>
              <a:buChar char="o"/>
            </a:pPr>
            <a:endParaRPr lang="en-US" sz="1400" dirty="0"/>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199" y="1446302"/>
            <a:ext cx="5680923" cy="5290959"/>
          </a:xfrm>
        </p:spPr>
        <p:txBody>
          <a:bodyPr>
            <a:normAutofit fontScale="40000" lnSpcReduction="20000"/>
          </a:bodyPr>
          <a:lstStyle/>
          <a:p>
            <a:pPr marL="742950" lvl="1" indent="-285750">
              <a:lnSpc>
                <a:spcPct val="170000"/>
              </a:lnSpc>
              <a:buFont typeface="Courier New" panose="02070309020205020404" pitchFamily="49" charset="0"/>
              <a:buChar char="o"/>
            </a:pPr>
            <a:r>
              <a:rPr lang="en-GB" sz="3500" dirty="0"/>
              <a:t>Activity 2: Test one of the prebuild AI solutions in the jetson Nano and implement it In a ROS node</a:t>
            </a:r>
            <a:endParaRPr lang="en-US" sz="3500" dirty="0"/>
          </a:p>
          <a:p>
            <a:pPr marL="742950" lvl="1" indent="-285750">
              <a:lnSpc>
                <a:spcPct val="170000"/>
              </a:lnSpc>
              <a:buFont typeface="Courier New" panose="02070309020205020404" pitchFamily="49" charset="0"/>
              <a:buChar char="o"/>
            </a:pPr>
            <a:r>
              <a:rPr lang="en-GB" sz="3500" dirty="0"/>
              <a:t>Region proposal networks: YOLOv5</a:t>
            </a:r>
            <a:endParaRPr lang="en-US" sz="3500" dirty="0"/>
          </a:p>
          <a:p>
            <a:pPr marL="742950" lvl="1" indent="-285750">
              <a:lnSpc>
                <a:spcPct val="170000"/>
              </a:lnSpc>
              <a:buFont typeface="Courier New" panose="02070309020205020404" pitchFamily="49" charset="0"/>
              <a:buChar char="o"/>
            </a:pPr>
            <a:r>
              <a:rPr lang="en-GB" sz="3500" dirty="0"/>
              <a:t>Transfer learning </a:t>
            </a:r>
            <a:endParaRPr lang="en-US" sz="3500" dirty="0"/>
          </a:p>
          <a:p>
            <a:pPr marL="742950" lvl="1" indent="-285750">
              <a:lnSpc>
                <a:spcPct val="170000"/>
              </a:lnSpc>
              <a:buFont typeface="Courier New" panose="02070309020205020404" pitchFamily="49" charset="0"/>
              <a:buChar char="o"/>
            </a:pPr>
            <a:r>
              <a:rPr lang="en-GB" sz="3500" dirty="0"/>
              <a:t>Overview of a </a:t>
            </a:r>
            <a:r>
              <a:rPr lang="en-GB" sz="3500" dirty="0" err="1"/>
              <a:t>Yolo</a:t>
            </a:r>
            <a:r>
              <a:rPr lang="en-GB" sz="3500" dirty="0"/>
              <a:t> annotated Dataset </a:t>
            </a:r>
            <a:endParaRPr lang="en-US" sz="3500" dirty="0"/>
          </a:p>
          <a:p>
            <a:pPr marL="742950" lvl="1" indent="-285750">
              <a:lnSpc>
                <a:spcPct val="170000"/>
              </a:lnSpc>
              <a:buFont typeface="Courier New" panose="02070309020205020404" pitchFamily="49" charset="0"/>
              <a:buChar char="o"/>
            </a:pPr>
            <a:r>
              <a:rPr lang="en-GB" sz="3500" dirty="0"/>
              <a:t>Activity 3: Deploy the sign detection model in ROS</a:t>
            </a:r>
          </a:p>
          <a:p>
            <a:pPr>
              <a:lnSpc>
                <a:spcPct val="170000"/>
              </a:lnSpc>
            </a:pPr>
            <a:r>
              <a:rPr lang="en-GB" sz="3500" dirty="0"/>
              <a:t>AI in edge devices, model optimisation for jetson Nano</a:t>
            </a:r>
            <a:endParaRPr lang="en-US" sz="3500" dirty="0"/>
          </a:p>
          <a:p>
            <a:pPr marL="742950" lvl="1" indent="-285750">
              <a:lnSpc>
                <a:spcPct val="170000"/>
              </a:lnSpc>
              <a:buFont typeface="Courier New" panose="02070309020205020404" pitchFamily="49" charset="0"/>
              <a:buChar char="o"/>
            </a:pPr>
            <a:r>
              <a:rPr lang="en-GB" sz="3500" dirty="0"/>
              <a:t>Design pipeline </a:t>
            </a:r>
            <a:endParaRPr lang="en-US" sz="3500" dirty="0"/>
          </a:p>
          <a:p>
            <a:pPr marL="742950" lvl="1" indent="-285750">
              <a:lnSpc>
                <a:spcPct val="170000"/>
              </a:lnSpc>
              <a:buFont typeface="Courier New" panose="02070309020205020404" pitchFamily="49" charset="0"/>
              <a:buChar char="o"/>
            </a:pPr>
            <a:r>
              <a:rPr lang="en-GB" sz="3500" dirty="0" err="1"/>
              <a:t>TensorRT</a:t>
            </a:r>
            <a:r>
              <a:rPr lang="en-GB" sz="3500" dirty="0"/>
              <a:t> and </a:t>
            </a:r>
            <a:r>
              <a:rPr lang="en-GB" sz="3500" dirty="0" err="1"/>
              <a:t>hadware</a:t>
            </a:r>
            <a:r>
              <a:rPr lang="en-GB" sz="3500" dirty="0"/>
              <a:t> acceleration </a:t>
            </a:r>
            <a:endParaRPr lang="en-US" sz="3500" dirty="0"/>
          </a:p>
          <a:p>
            <a:pPr marL="742950" lvl="1" indent="-285750">
              <a:lnSpc>
                <a:spcPct val="170000"/>
              </a:lnSpc>
              <a:buFont typeface="Courier New" panose="02070309020205020404" pitchFamily="49" charset="0"/>
              <a:buChar char="o"/>
            </a:pPr>
            <a:r>
              <a:rPr lang="en-GB" sz="3500" dirty="0"/>
              <a:t>TF vs ONNX vs </a:t>
            </a:r>
            <a:r>
              <a:rPr lang="en-GB" sz="3500" dirty="0" err="1"/>
              <a:t>TensorRT</a:t>
            </a:r>
            <a:r>
              <a:rPr lang="en-GB" sz="3500" dirty="0"/>
              <a:t> </a:t>
            </a:r>
            <a:endParaRPr lang="en-US" sz="3500" dirty="0"/>
          </a:p>
          <a:p>
            <a:pPr marL="742950" lvl="1" indent="-285750">
              <a:lnSpc>
                <a:spcPct val="170000"/>
              </a:lnSpc>
              <a:buFont typeface="Courier New" panose="02070309020205020404" pitchFamily="49" charset="0"/>
              <a:buChar char="o"/>
            </a:pPr>
            <a:r>
              <a:rPr lang="en-GB" sz="3500" dirty="0"/>
              <a:t>Challenge: Reactive navigation with traffic sign detection with Tensor RT </a:t>
            </a:r>
            <a:endParaRPr lang="en-US" sz="3500" dirty="0"/>
          </a:p>
          <a:p>
            <a:pPr marL="0" indent="0">
              <a:buNone/>
            </a:pPr>
            <a:endParaRPr lang="en-GB" sz="2000" dirty="0">
              <a:latin typeface="Nexa-Bold" panose="01000000000000000000" pitchFamily="2" charset="0"/>
            </a:endParaRPr>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Session 5</a:t>
            </a:r>
          </a:p>
        </p:txBody>
      </p:sp>
    </p:spTree>
    <p:extLst>
      <p:ext uri="{BB962C8B-B14F-4D97-AF65-F5344CB8AC3E}">
        <p14:creationId xmlns:p14="http://schemas.microsoft.com/office/powerpoint/2010/main" val="4179346201"/>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TotalTime>
  <Words>903</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Calibri Light</vt:lpstr>
      <vt:lpstr>Consolas</vt:lpstr>
      <vt:lpstr>Courier New</vt:lpstr>
      <vt:lpstr>Nexa Bold</vt:lpstr>
      <vt:lpstr>Nexa Light</vt:lpstr>
      <vt:lpstr>Nexa-Bold</vt:lpstr>
      <vt:lpstr>Nexa-Book</vt:lpstr>
      <vt:lpstr>Nexa-Light</vt:lpstr>
      <vt:lpstr>Symbol</vt:lpstr>
      <vt:lpstr>MCR2 Theme</vt:lpstr>
      <vt:lpstr>ROS Workshop</vt:lpstr>
      <vt:lpstr>Introduction</vt:lpstr>
      <vt:lpstr>General Requirements</vt:lpstr>
      <vt:lpstr>Session 1</vt:lpstr>
      <vt:lpstr>Session 2</vt:lpstr>
      <vt:lpstr>PowerPoint Presentation</vt:lpstr>
      <vt:lpstr>Session 3</vt:lpstr>
      <vt:lpstr>Session 4</vt:lpstr>
      <vt:lpstr>Session 5</vt:lpstr>
      <vt:lpstr>Session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12</cp:revision>
  <dcterms:created xsi:type="dcterms:W3CDTF">2022-11-10T18:38:46Z</dcterms:created>
  <dcterms:modified xsi:type="dcterms:W3CDTF">2023-02-05T21:26:14Z</dcterms:modified>
</cp:coreProperties>
</file>