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794500" cy="9921875"/>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77329D-1243-4D35-B6A7-2EB4E7D364C8}">
  <a:tblStyle styleId="{5B77329D-1243-4D35-B6A7-2EB4E7D364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0" name="Google Shape;50;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a login bash is invoked, /etc/profile is sourced (executed in the current environment). After that, three files are checked for existence. The checks for these files are done always in the same order:</a:t>
            </a:r>
            <a:endParaRPr/>
          </a:p>
          <a:p>
            <a:pPr indent="9525" lvl="1" marL="447675" rtl="0" algn="l">
              <a:spcBef>
                <a:spcPts val="300"/>
              </a:spcBef>
              <a:spcAft>
                <a:spcPts val="0"/>
              </a:spcAft>
              <a:buNone/>
            </a:pPr>
            <a:r>
              <a:rPr lang="en-GB"/>
              <a:t>if  ~/.bash_profile exists then source (run) it, otherwise:</a:t>
            </a:r>
            <a:br>
              <a:rPr lang="en-GB"/>
            </a:br>
            <a:r>
              <a:rPr lang="en-GB"/>
              <a:t>if  ~/.bash_login exists then source (run) it, otherwise:</a:t>
            </a:r>
            <a:br>
              <a:rPr lang="en-GB"/>
            </a:br>
            <a:r>
              <a:rPr lang="en-GB"/>
              <a:t>if  ~/.profile exists then source it</a:t>
            </a:r>
            <a:endParaRPr/>
          </a:p>
          <a:p>
            <a:pPr indent="0" lvl="0" marL="0" rtl="0" algn="l">
              <a:spcBef>
                <a:spcPts val="300"/>
              </a:spcBef>
              <a:spcAft>
                <a:spcPts val="0"/>
              </a:spcAft>
              <a:buNone/>
            </a:pPr>
            <a:r>
              <a:rPr lang="en-GB"/>
              <a:t>Once the match is found, the other files are ignored, even if they exist. The /etc/bashrc file is used by both the ~/.bash_profile and the ~/.bashrc files. That means that in effect the /etc/bashrc file is sourced on all interactive invocations of bash, whether it is a login or non-login shell.</a:t>
            </a:r>
            <a:endParaRPr/>
          </a:p>
          <a:p>
            <a:pPr indent="0" lvl="0" marL="0" rtl="0" algn="l">
              <a:spcBef>
                <a:spcPts val="300"/>
              </a:spcBef>
              <a:spcAft>
                <a:spcPts val="0"/>
              </a:spcAft>
              <a:buNone/>
            </a:pPr>
            <a:r>
              <a:rPr lang="en-GB"/>
              <a:t>There is an additional start-up file which is rarely seen called ~/.inputrc.  This is used by Chet Ramey's readline C library, which underlies Bash.  The contents of this file are not shell commands, but directives to the readline application to control key bindings.  It is unlikely you will ever need or see it, but if you do then consult man readline.</a:t>
            </a:r>
            <a:endParaRPr/>
          </a:p>
          <a:p>
            <a:pPr indent="0" lvl="0" marL="0" rtl="0" algn="l">
              <a:spcBef>
                <a:spcPts val="300"/>
              </a:spcBef>
              <a:spcAft>
                <a:spcPts val="0"/>
              </a:spcAft>
              <a:buNone/>
            </a:pPr>
            <a:r>
              <a:rPr lang="en-GB"/>
              <a:t>Bash, like the C-shell, also has a file executed on exit called ~/.bash_logout.   </a:t>
            </a:r>
            <a:endParaRPr/>
          </a:p>
          <a:p>
            <a:pPr indent="0" lvl="0" marL="0" rtl="0" algn="l">
              <a:spcBef>
                <a:spcPts val="300"/>
              </a:spcBef>
              <a:spcAft>
                <a:spcPts val="0"/>
              </a:spcAft>
              <a:buNone/>
            </a:pPr>
            <a:r>
              <a:rPr lang="en-GB"/>
              <a:t>Note that, unlike other shells, none of these files are executed by Bash shell scripts.</a:t>
            </a:r>
            <a:endParaRPr/>
          </a:p>
          <a:p>
            <a:pPr indent="0" lvl="0" marL="0" rtl="0" algn="l">
              <a:spcBef>
                <a:spcPts val="300"/>
              </a:spcBef>
              <a:spcAft>
                <a:spcPts val="0"/>
              </a:spcAft>
              <a:buNone/>
            </a:pPr>
            <a:r>
              <a:t/>
            </a:r>
            <a:endParaRPr/>
          </a:p>
        </p:txBody>
      </p:sp>
      <p:sp>
        <p:nvSpPr>
          <p:cNvPr id="129" name="Google Shape;129;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4" name="Google Shape;144;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0" name="Google Shape;150;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7" name="Google Shape;157;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4" name="Google Shape;164;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chapter looks closer at the set of definitions that control the manner in which the Bash interactive session behaves, as well as those settings that Bash conveys to programs, thus helping them in correct runtime behaviour.</a:t>
            </a:r>
            <a:endParaRPr/>
          </a:p>
          <a:p>
            <a:pPr indent="0" lvl="0" marL="0" rtl="0" algn="l">
              <a:spcBef>
                <a:spcPts val="300"/>
              </a:spcBef>
              <a:spcAft>
                <a:spcPts val="0"/>
              </a:spcAft>
              <a:buNone/>
            </a:pPr>
            <a:r>
              <a:rPr lang="en-GB"/>
              <a:t>We will re-visit shell variables, this time from the perspective of their purpose. Shell environment includes alias and function definitions, and we will have a brief look at both. </a:t>
            </a:r>
            <a:endParaRPr/>
          </a:p>
          <a:p>
            <a:pPr indent="0" lvl="0" marL="0" rtl="0" algn="l">
              <a:spcBef>
                <a:spcPts val="300"/>
              </a:spcBef>
              <a:spcAft>
                <a:spcPts val="0"/>
              </a:spcAft>
              <a:buNone/>
            </a:pPr>
            <a:r>
              <a:rPr lang="en-GB"/>
              <a:t>The final part of the chapter discusses the configuration files used to customise the behaviour of your shell and its environment.</a:t>
            </a:r>
            <a:endParaRPr/>
          </a:p>
        </p:txBody>
      </p:sp>
      <p:sp>
        <p:nvSpPr>
          <p:cNvPr id="56" name="Google Shape;56;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Every process maintains a set of definitions. Many of them are hardwired in the code of the program, some will be established by various configuration files read by the process at start time, and the rest will have come from the set of exported variables inherited from the parent process.</a:t>
            </a:r>
            <a:endParaRPr/>
          </a:p>
          <a:p>
            <a:pPr indent="0" lvl="0" marL="0" rtl="0" algn="l">
              <a:spcBef>
                <a:spcPts val="300"/>
              </a:spcBef>
              <a:spcAft>
                <a:spcPts val="0"/>
              </a:spcAft>
              <a:buNone/>
            </a:pPr>
            <a:r>
              <a:rPr lang="en-GB"/>
              <a:t>When a program normally stored in a file on disk is executed, it becomes a process (instance of a program being executed, in memory) and runs as a child to the calling shell. The calling shell could be your interactive shell, or it could be another program or application.</a:t>
            </a:r>
            <a:endParaRPr/>
          </a:p>
          <a:p>
            <a:pPr indent="0" lvl="0" marL="0" rtl="0" algn="l">
              <a:spcBef>
                <a:spcPts val="300"/>
              </a:spcBef>
              <a:spcAft>
                <a:spcPts val="0"/>
              </a:spcAft>
              <a:buNone/>
            </a:pPr>
            <a:r>
              <a:rPr lang="en-GB"/>
              <a:t>Parent and child processes communicate with each other by using signals, and the parent holds responsibility for the child's behaviour. Once the child process completes, it informs the parent of the fact. It also passes to the parent a flag, which  conveys an exit status. This exit status (a numerical value) is assigned in the parent's shell to a variable ?. This way, the calling process can always recall if the last child succeeded or not. More about this later...</a:t>
            </a:r>
            <a:endParaRPr/>
          </a:p>
        </p:txBody>
      </p:sp>
      <p:sp>
        <p:nvSpPr>
          <p:cNvPr id="64" name="Google Shape;64;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Shell variables are used to hold strings that can be substituted into command lines. Variable names can contain letters, digits or underscores, but must start with a letter. </a:t>
            </a:r>
            <a:endParaRPr/>
          </a:p>
          <a:p>
            <a:pPr indent="0" lvl="0" marL="0" rtl="0" algn="l">
              <a:spcBef>
                <a:spcPts val="300"/>
              </a:spcBef>
              <a:spcAft>
                <a:spcPts val="0"/>
              </a:spcAft>
              <a:buNone/>
            </a:pPr>
            <a:r>
              <a:rPr lang="en-GB"/>
              <a:t>The shell also defines some special variables that have non-alphanumeric names.  To substitute a variable's value, prefix the name with a dollar ($).  To separate the variable name from any surrounding text, it can be enclosed in braces.   	</a:t>
            </a:r>
            <a:endParaRPr/>
          </a:p>
          <a:p>
            <a:pPr indent="0" lvl="0" marL="0" rtl="0" algn="l">
              <a:spcBef>
                <a:spcPts val="300"/>
              </a:spcBef>
              <a:spcAft>
                <a:spcPts val="0"/>
              </a:spcAft>
              <a:buNone/>
            </a:pPr>
            <a:r>
              <a:rPr lang="en-GB"/>
              <a:t>Values containing white-space should be enclosed in quotes to prevent the shell from recognising them as argument separators.  Multiple variable assignments can be given on a single line before executing the optional export command.</a:t>
            </a:r>
            <a:endParaRPr/>
          </a:p>
          <a:p>
            <a:pPr indent="0" lvl="0" marL="0" rtl="0" algn="l">
              <a:spcBef>
                <a:spcPts val="300"/>
              </a:spcBef>
              <a:spcAft>
                <a:spcPts val="0"/>
              </a:spcAft>
              <a:buNone/>
            </a:pPr>
            <a:r>
              <a:rPr lang="en-GB"/>
              <a:t>Variables can be used anywhere on the command line, including at the start, where normally the command name is given.  For example:</a:t>
            </a:r>
            <a:endParaRPr/>
          </a:p>
          <a:p>
            <a:pPr indent="9525" lvl="1" marL="447675" rtl="0" algn="l">
              <a:spcBef>
                <a:spcPts val="300"/>
              </a:spcBef>
              <a:spcAft>
                <a:spcPts val="0"/>
              </a:spcAft>
              <a:buNone/>
            </a:pPr>
            <a:r>
              <a:rPr lang="en-GB"/>
              <a:t>$ EDI=/usr/local/src/editor/bin/editor</a:t>
            </a:r>
            <a:endParaRPr/>
          </a:p>
          <a:p>
            <a:pPr indent="9525" lvl="1" marL="447675" rtl="0" algn="l">
              <a:spcBef>
                <a:spcPts val="300"/>
              </a:spcBef>
              <a:spcAft>
                <a:spcPts val="0"/>
              </a:spcAft>
              <a:buNone/>
            </a:pPr>
            <a:r>
              <a:rPr lang="en-GB"/>
              <a:t>$ $EDI file</a:t>
            </a:r>
            <a:endParaRPr/>
          </a:p>
          <a:p>
            <a:pPr indent="0" lvl="0" marL="0" rtl="0" algn="l">
              <a:spcBef>
                <a:spcPts val="300"/>
              </a:spcBef>
              <a:spcAft>
                <a:spcPts val="0"/>
              </a:spcAft>
              <a:buNone/>
            </a:pPr>
            <a:r>
              <a:rPr lang="en-GB"/>
              <a:t>The set command without any arguments will list all the variables currently defined within the shell. set is also used to set various shell options, </a:t>
            </a:r>
            <a:endParaRPr/>
          </a:p>
          <a:p>
            <a:pPr indent="0" lvl="0" marL="0" rtl="0" algn="l">
              <a:spcBef>
                <a:spcPts val="300"/>
              </a:spcBef>
              <a:spcAft>
                <a:spcPts val="0"/>
              </a:spcAft>
              <a:buNone/>
            </a:pPr>
            <a:r>
              <a:rPr lang="en-GB"/>
              <a:t>The exported part of the environment can be listed using the export or env commands with no arguments.  env is also used to call a program with a tailored environment (see man env). </a:t>
            </a:r>
            <a:endParaRPr/>
          </a:p>
          <a:p>
            <a:pPr indent="0" lvl="0" marL="0" rtl="0" algn="l">
              <a:spcBef>
                <a:spcPts val="300"/>
              </a:spcBef>
              <a:spcAft>
                <a:spcPts val="0"/>
              </a:spcAft>
              <a:buNone/>
            </a:pPr>
            <a:r>
              <a:rPr lang="en-GB"/>
              <a:t>The unset command will remove a variable, or list of variables, from the shell (and its environment). As with the export command, unset expects a list of variable names, so don't put a dollar sign in front of the names! </a:t>
            </a:r>
            <a:endParaRPr/>
          </a:p>
        </p:txBody>
      </p:sp>
      <p:sp>
        <p:nvSpPr>
          <p:cNvPr id="70" name="Google Shape;70;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shell uses the variable PATH to search for commands. Each directory in the list specified by PATH is searched in turn for the named program.  The first program found is executed. If a command is not in one of the named directories, it will not be found. </a:t>
            </a:r>
            <a:endParaRPr/>
          </a:p>
          <a:p>
            <a:pPr indent="0" lvl="0" marL="0" rtl="0" algn="l">
              <a:spcBef>
                <a:spcPts val="300"/>
              </a:spcBef>
              <a:spcAft>
                <a:spcPts val="0"/>
              </a:spcAft>
              <a:buNone/>
            </a:pPr>
            <a:r>
              <a:rPr lang="en-GB"/>
              <a:t>Built-in shell commands will always be found in preference to external commands.  It is possible for a program early on in the search path to hide a program of the same name in another directory.  A common mistake by new UNIX users is to write C programs, putting them in a file called test.c.  The compiled program (called test) is usually hidden by the standard test program on the system.</a:t>
            </a:r>
            <a:endParaRPr/>
          </a:p>
          <a:p>
            <a:pPr indent="0" lvl="0" marL="0" rtl="0" algn="l">
              <a:spcBef>
                <a:spcPts val="300"/>
              </a:spcBef>
              <a:spcAft>
                <a:spcPts val="0"/>
              </a:spcAft>
              <a:buNone/>
            </a:pPr>
            <a:r>
              <a:rPr lang="en-GB"/>
              <a:t>The PATH usually includes the current directory (.), which tells the shell to search the current directory as well as named directories.  Omitting this entry will prevent the shell from finding programs in the current directory. Two adjacent colons define a null directory; also a path beginning or ending with a colon defines the current directory.  </a:t>
            </a:r>
            <a:endParaRPr/>
          </a:p>
          <a:p>
            <a:pPr indent="0" lvl="0" marL="0" rtl="0" algn="l">
              <a:spcBef>
                <a:spcPts val="300"/>
              </a:spcBef>
              <a:spcAft>
                <a:spcPts val="0"/>
              </a:spcAft>
              <a:buNone/>
            </a:pPr>
            <a:r>
              <a:rPr lang="en-GB"/>
              <a:t>An occasional error is to include too many colons in a search path.  Each specified directory is always searched.  The following example includes four searches of the current directory, and is very inefficient:</a:t>
            </a:r>
            <a:endParaRPr/>
          </a:p>
          <a:p>
            <a:pPr indent="0" lvl="0" marL="0" rtl="0" algn="l">
              <a:spcBef>
                <a:spcPts val="300"/>
              </a:spcBef>
              <a:spcAft>
                <a:spcPts val="0"/>
              </a:spcAft>
              <a:buNone/>
            </a:pPr>
            <a:r>
              <a:rPr lang="en-GB"/>
              <a:t>	PATH=:/bin:/usr/bin:.:/usr/local/bin::</a:t>
            </a:r>
            <a:endParaRPr/>
          </a:p>
          <a:p>
            <a:pPr indent="0" lvl="0" marL="0" rtl="0" algn="l">
              <a:spcBef>
                <a:spcPts val="300"/>
              </a:spcBef>
              <a:spcAft>
                <a:spcPts val="0"/>
              </a:spcAft>
              <a:buNone/>
            </a:pPr>
            <a:r>
              <a:rPr lang="en-GB"/>
              <a:t>The super user should never include dot in the root search path, as this is, indirectly, a major cause of security violations!</a:t>
            </a:r>
            <a:endParaRPr/>
          </a:p>
        </p:txBody>
      </p:sp>
      <p:sp>
        <p:nvSpPr>
          <p:cNvPr id="82" name="Google Shape;82;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shell makes use of a number of standard variables to customise the user's login environment.  Several of these variables are given default values by the shell.  A few variables that have no meaning to the shell, but that are used by standard Unix programs, are set up when the user logs in.</a:t>
            </a:r>
            <a:endParaRPr/>
          </a:p>
          <a:p>
            <a:pPr indent="0" lvl="0" marL="0" rtl="0" algn="l">
              <a:spcBef>
                <a:spcPts val="300"/>
              </a:spcBef>
              <a:spcAft>
                <a:spcPts val="0"/>
              </a:spcAft>
              <a:buNone/>
            </a:pPr>
            <a:r>
              <a:rPr lang="en-GB"/>
              <a:t>The shell variable HOME tells cd where the user’s home directory is (if no argument is specified), and MAIL tells the shell which mail file to check for the arrival of mail.  The MAIL variable is exported to the environment, and is used by the mail program to specify the default mail file. </a:t>
            </a:r>
            <a:endParaRPr/>
          </a:p>
          <a:p>
            <a:pPr indent="0" lvl="0" marL="0" rtl="0" algn="l">
              <a:spcBef>
                <a:spcPts val="300"/>
              </a:spcBef>
              <a:spcAft>
                <a:spcPts val="0"/>
              </a:spcAft>
              <a:buNone/>
            </a:pPr>
            <a:r>
              <a:rPr lang="en-GB"/>
              <a:t>VISUAL and EDITOR variables are used by some utilities, often front end administrative programs.  When a utility is expected to modify a configuration file interactively, you will be ‘put’ in the editor behind VISUAL or EDITOR.  These variables are also used by your shell to decide what to use for command line editing (as an alternative to set -o editor_name).</a:t>
            </a:r>
            <a:endParaRPr/>
          </a:p>
          <a:p>
            <a:pPr indent="0" lvl="0" marL="0" rtl="0" algn="l">
              <a:spcBef>
                <a:spcPts val="300"/>
              </a:spcBef>
              <a:spcAft>
                <a:spcPts val="0"/>
              </a:spcAft>
              <a:buNone/>
            </a:pPr>
            <a:r>
              <a:rPr lang="en-GB"/>
              <a:t>Non-shell-specific variables include LOGNAME, which is initialised to your login name, and is primarily for information.  The TERM variable needs to be set to define the terminal type if specialised programs such as the visual editor (vi) are used. </a:t>
            </a:r>
            <a:endParaRPr/>
          </a:p>
          <a:p>
            <a:pPr indent="0" lvl="0" marL="0" rtl="0" algn="l">
              <a:spcBef>
                <a:spcPts val="300"/>
              </a:spcBef>
              <a:spcAft>
                <a:spcPts val="0"/>
              </a:spcAft>
              <a:buNone/>
            </a:pPr>
            <a:r>
              <a:rPr lang="en-GB"/>
              <a:t>Many systems use system-wide variables for defining the location of special directories or programs.  For example, the Oracle database system uses a variable called  ORACLE_HOME to specify the location of its home directory.</a:t>
            </a:r>
            <a:endParaRPr/>
          </a:p>
        </p:txBody>
      </p:sp>
      <p:sp>
        <p:nvSpPr>
          <p:cNvPr id="92" name="Google Shape;92;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Aliases allow commands to be renamed or shortened.  For example, many people think grep is a particularly badly named command.  With an alias you can call it whatever you like:	alias search=grep</a:t>
            </a:r>
            <a:endParaRPr/>
          </a:p>
          <a:p>
            <a:pPr indent="0" lvl="0" marL="0" rtl="0" algn="l">
              <a:spcBef>
                <a:spcPts val="300"/>
              </a:spcBef>
              <a:spcAft>
                <a:spcPts val="0"/>
              </a:spcAft>
              <a:buNone/>
            </a:pPr>
            <a:r>
              <a:rPr lang="en-GB"/>
              <a:t>Now search is equivalent to grep so that “search while *.c” is exactly equivalent to the corresponding grep command. </a:t>
            </a:r>
            <a:endParaRPr/>
          </a:p>
          <a:p>
            <a:pPr indent="0" lvl="0" marL="0" rtl="0" algn="l">
              <a:spcBef>
                <a:spcPts val="300"/>
              </a:spcBef>
              <a:spcAft>
                <a:spcPts val="0"/>
              </a:spcAft>
              <a:buNone/>
            </a:pPr>
            <a:r>
              <a:rPr lang="en-GB"/>
              <a:t>For all the examples we gave, beware of flippant use of aliases.  Unless you have a VERY good reason for renaming existing commands, DO NOT do it.  Sensible use of aliases should be restricted to creating tracked aliases (speed up searches) and creating aliases to make commands safer, like </a:t>
            </a:r>
            <a:br>
              <a:rPr lang="en-GB"/>
            </a:br>
            <a:r>
              <a:rPr lang="en-GB"/>
              <a:t>	alias rm='rm -i'</a:t>
            </a:r>
            <a:endParaRPr/>
          </a:p>
          <a:p>
            <a:pPr indent="0" lvl="0" marL="0" rtl="0" algn="l">
              <a:spcBef>
                <a:spcPts val="300"/>
              </a:spcBef>
              <a:spcAft>
                <a:spcPts val="0"/>
              </a:spcAft>
              <a:buNone/>
            </a:pPr>
            <a:r>
              <a:rPr lang="en-GB"/>
              <a:t>Aliases are useful, but have a number of drawbacks compared with functions.  In Bash they cannot be exported, which is probably a good thing since (by default) they cannot be used in shell scripts.</a:t>
            </a:r>
            <a:endParaRPr/>
          </a:p>
        </p:txBody>
      </p:sp>
      <p:sp>
        <p:nvSpPr>
          <p:cNvPr id="99" name="Google Shape;99;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Functions are part of the environment, defined and controlled by the function command.  Rather like as alias, a function allows a new name to be used instead of an existing command (or sequence of commands).</a:t>
            </a:r>
            <a:endParaRPr/>
          </a:p>
          <a:p>
            <a:pPr indent="0" lvl="0" marL="0" rtl="0" algn="l">
              <a:spcBef>
                <a:spcPts val="300"/>
              </a:spcBef>
              <a:spcAft>
                <a:spcPts val="0"/>
              </a:spcAft>
              <a:buNone/>
            </a:pPr>
            <a:r>
              <a:rPr lang="en-GB"/>
              <a:t>From the user’s perspective, the main difference between a function and an alias is the fact that when calling a function on the command line we can also include additional information as arguments (if we so wish).  These arguments will be accessible within the commands used inside the function, through special shell variables.  We will see that kind of behaviour later.</a:t>
            </a:r>
            <a:endParaRPr/>
          </a:p>
          <a:p>
            <a:pPr indent="0" lvl="0" marL="0" rtl="0" algn="l">
              <a:spcBef>
                <a:spcPts val="300"/>
              </a:spcBef>
              <a:spcAft>
                <a:spcPts val="0"/>
              </a:spcAft>
              <a:buNone/>
            </a:pPr>
            <a:r>
              <a:rPr lang="en-GB"/>
              <a:t>By the way, if, by any chance, you tried the above function example, you may wonder how to get back to a normal screen again.  Try:</a:t>
            </a:r>
            <a:br>
              <a:rPr lang="en-GB"/>
            </a:br>
            <a:r>
              <a:rPr lang="en-GB"/>
              <a:t>	 	tput reset</a:t>
            </a:r>
            <a:endParaRPr/>
          </a:p>
          <a:p>
            <a:pPr indent="0" lvl="0" marL="0" rtl="0" algn="l">
              <a:spcBef>
                <a:spcPts val="300"/>
              </a:spcBef>
              <a:spcAft>
                <a:spcPts val="0"/>
              </a:spcAft>
              <a:buNone/>
            </a:pPr>
            <a:r>
              <a:rPr lang="en-GB"/>
              <a:t>Rather like aliases, in most shells, functions defined at the command line prompt ‘disappear’ when you log out.  In order to ‘preserve’ both alias and function definitions we will use files, which the shell is instructed to read every time it starts.</a:t>
            </a:r>
            <a:endParaRPr/>
          </a:p>
          <a:p>
            <a:pPr indent="0" lvl="0" marL="0" rtl="0" algn="l">
              <a:spcBef>
                <a:spcPts val="300"/>
              </a:spcBef>
              <a:spcAft>
                <a:spcPts val="0"/>
              </a:spcAft>
              <a:buNone/>
            </a:pPr>
            <a:r>
              <a:rPr lang="en-GB"/>
              <a:t>The biggest advantage of using functions is in script design, where functions will allow a block of commands to be executed with a simple call, without going to disk (remember, functions are part of the environment, just like variables and aliases).</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07" name="Google Shape;107;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Bash has three ways of altering its behaviour: environment variables, the set command, and the shopt command (described overleaf).  Most of the time none of these have to be set; often you will be quite happy with the defaults.  When you do need to set an option, then use –o to set it and +o to unset.  </a:t>
            </a:r>
            <a:endParaRPr/>
          </a:p>
          <a:p>
            <a:pPr indent="0" lvl="0" marL="0" rtl="0" algn="l">
              <a:spcBef>
                <a:spcPts val="300"/>
              </a:spcBef>
              <a:spcAft>
                <a:spcPts val="0"/>
              </a:spcAft>
              <a:buNone/>
            </a:pPr>
            <a:r>
              <a:rPr lang="en-GB"/>
              <a:t>To find a list of options, see "Bash and vi references" in the Appendix, or man bash. </a:t>
            </a:r>
            <a:endParaRPr/>
          </a:p>
        </p:txBody>
      </p:sp>
      <p:sp>
        <p:nvSpPr>
          <p:cNvPr id="114" name="Google Shape;114;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grpSp>
        <p:nvGrpSpPr>
          <p:cNvPr id="14" name="Google Shape;14;p2"/>
          <p:cNvGrpSpPr/>
          <p:nvPr/>
        </p:nvGrpSpPr>
        <p:grpSpPr>
          <a:xfrm>
            <a:off x="3594062" y="5003340"/>
            <a:ext cx="4752098" cy="1257026"/>
            <a:chOff x="3594062" y="5003340"/>
            <a:chExt cx="4752098" cy="1257026"/>
          </a:xfrm>
        </p:grpSpPr>
        <p:pic>
          <p:nvPicPr>
            <p:cNvPr descr="AmazonWebservices_Logo.svg.png" id="15" name="Google Shape;15;p2"/>
            <p:cNvPicPr preferRelativeResize="0"/>
            <p:nvPr/>
          </p:nvPicPr>
          <p:blipFill rotWithShape="1">
            <a:blip r:embed="rId2">
              <a:alphaModFix/>
            </a:blip>
            <a:srcRect b="0" l="0" r="0" t="0"/>
            <a:stretch/>
          </p:blipFill>
          <p:spPr>
            <a:xfrm>
              <a:off x="3594062" y="5279783"/>
              <a:ext cx="2004604" cy="753730"/>
            </a:xfrm>
            <a:prstGeom prst="rect">
              <a:avLst/>
            </a:prstGeom>
            <a:noFill/>
            <a:ln>
              <a:noFill/>
            </a:ln>
          </p:spPr>
        </p:pic>
        <p:pic>
          <p:nvPicPr>
            <p:cNvPr descr="QA Consulting - Tall Blue-01.png" id="16" name="Google Shape;16;p2"/>
            <p:cNvPicPr preferRelativeResize="0"/>
            <p:nvPr/>
          </p:nvPicPr>
          <p:blipFill rotWithShape="1">
            <a:blip r:embed="rId3">
              <a:alphaModFix/>
            </a:blip>
            <a:srcRect b="0" l="0" r="0" t="0"/>
            <a:stretch/>
          </p:blipFill>
          <p:spPr>
            <a:xfrm>
              <a:off x="6230166" y="5003340"/>
              <a:ext cx="2115994" cy="1257026"/>
            </a:xfrm>
            <a:prstGeom prst="rect">
              <a:avLst/>
            </a:prstGeom>
            <a:noFill/>
            <a:ln>
              <a:noFill/>
            </a:ln>
          </p:spPr>
        </p:pic>
        <p:cxnSp>
          <p:nvCxnSpPr>
            <p:cNvPr id="17" name="Google Shape;17;p2"/>
            <p:cNvCxnSpPr/>
            <p:nvPr/>
          </p:nvCxnSpPr>
          <p:spPr>
            <a:xfrm>
              <a:off x="6096000" y="5144310"/>
              <a:ext cx="0" cy="1088469"/>
            </a:xfrm>
            <a:prstGeom prst="straightConnector1">
              <a:avLst/>
            </a:prstGeom>
            <a:noFill/>
            <a:ln cap="flat" cmpd="sng" w="9525">
              <a:solidFill>
                <a:srgbClr val="D3D3D5"/>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4" name="Shape 24"/>
        <p:cNvGrpSpPr/>
        <p:nvPr/>
      </p:nvGrpSpPr>
      <p:grpSpPr>
        <a:xfrm>
          <a:off x="0" y="0"/>
          <a:ext cx="0" cy="0"/>
          <a:chOff x="0" y="0"/>
          <a:chExt cx="0" cy="0"/>
        </a:xfrm>
      </p:grpSpPr>
      <p:sp>
        <p:nvSpPr>
          <p:cNvPr id="25" name="Google Shape;25;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8" name="Shape 28"/>
        <p:cNvGrpSpPr/>
        <p:nvPr/>
      </p:nvGrpSpPr>
      <p:grpSpPr>
        <a:xfrm>
          <a:off x="0" y="0"/>
          <a:ext cx="0" cy="0"/>
          <a:chOff x="0" y="0"/>
          <a:chExt cx="0" cy="0"/>
        </a:xfrm>
      </p:grpSpPr>
      <p:sp>
        <p:nvSpPr>
          <p:cNvPr id="29" name="Google Shape;29;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32" name="Shape 32"/>
        <p:cNvGrpSpPr/>
        <p:nvPr/>
      </p:nvGrpSpPr>
      <p:grpSpPr>
        <a:xfrm>
          <a:off x="0" y="0"/>
          <a:ext cx="0" cy="0"/>
          <a:chOff x="0" y="0"/>
          <a:chExt cx="0" cy="0"/>
        </a:xfrm>
      </p:grpSpPr>
      <p:sp>
        <p:nvSpPr>
          <p:cNvPr id="33" name="Google Shape;33;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7" name="Shape 37"/>
        <p:cNvGrpSpPr/>
        <p:nvPr/>
      </p:nvGrpSpPr>
      <p:grpSpPr>
        <a:xfrm>
          <a:off x="0" y="0"/>
          <a:ext cx="0" cy="0"/>
          <a:chOff x="0" y="0"/>
          <a:chExt cx="0" cy="0"/>
        </a:xfrm>
      </p:grpSpPr>
      <p:sp>
        <p:nvSpPr>
          <p:cNvPr id="38" name="Google Shape;38;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40" name="Google Shape;40;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42" name="Shape 42"/>
        <p:cNvGrpSpPr/>
        <p:nvPr/>
      </p:nvGrpSpPr>
      <p:grpSpPr>
        <a:xfrm>
          <a:off x="0" y="0"/>
          <a:ext cx="0" cy="0"/>
          <a:chOff x="0" y="0"/>
          <a:chExt cx="0" cy="0"/>
        </a:xfrm>
      </p:grpSpPr>
      <p:sp>
        <p:nvSpPr>
          <p:cNvPr id="43" name="Google Shape;43;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44" name="Google Shape;44;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latin typeface="Arial"/>
                <a:ea typeface="Arial"/>
                <a:cs typeface="Arial"/>
                <a:sym typeface="Arial"/>
              </a:rPr>
              <a:t>Bash Environment</a:t>
            </a:r>
            <a:endParaRPr/>
          </a:p>
        </p:txBody>
      </p:sp>
      <p:sp>
        <p:nvSpPr>
          <p:cNvPr id="53" name="Google Shape;53;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YOU ARE IN CONTROL OF YOUR SESSION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Environment for all </a:t>
            </a:r>
            <a:r>
              <a:rPr b="1" i="1" lang="en-GB"/>
              <a:t>interactive</a:t>
            </a:r>
            <a:r>
              <a:rPr lang="en-GB"/>
              <a:t> Bash </a:t>
            </a:r>
            <a:r>
              <a:rPr b="1" i="1" lang="en-GB"/>
              <a:t>login</a:t>
            </a:r>
            <a:r>
              <a:rPr lang="en-GB"/>
              <a:t> shells initialised at start-up</a:t>
            </a:r>
            <a:endParaRPr/>
          </a:p>
          <a:p>
            <a:pPr indent="-165100" lvl="1" marL="622300" rtl="0" algn="l">
              <a:lnSpc>
                <a:spcPct val="100000"/>
              </a:lnSpc>
              <a:spcBef>
                <a:spcPts val="2000"/>
              </a:spcBef>
              <a:spcAft>
                <a:spcPts val="0"/>
              </a:spcAft>
              <a:buSzPts val="1800"/>
              <a:buChar char="›"/>
            </a:pPr>
            <a:r>
              <a:rPr lang="en-GB"/>
              <a:t>First system configuration is loaded</a:t>
            </a:r>
            <a:endParaRPr/>
          </a:p>
          <a:p>
            <a:pPr indent="-165100" lvl="1" marL="622300" rtl="0" algn="l">
              <a:lnSpc>
                <a:spcPct val="100000"/>
              </a:lnSpc>
              <a:spcBef>
                <a:spcPts val="2000"/>
              </a:spcBef>
              <a:spcAft>
                <a:spcPts val="0"/>
              </a:spcAft>
              <a:buSzPts val="1800"/>
              <a:buChar char="›"/>
            </a:pPr>
            <a:r>
              <a:rPr lang="en-GB"/>
              <a:t>Then user own files are loaded</a:t>
            </a:r>
            <a:endParaRPr/>
          </a:p>
          <a:p>
            <a:pPr indent="-71438" lvl="0" marL="185738" marR="0" rtl="0" algn="l">
              <a:lnSpc>
                <a:spcPct val="100000"/>
              </a:lnSpc>
              <a:spcBef>
                <a:spcPts val="2000"/>
              </a:spcBef>
              <a:spcAft>
                <a:spcPts val="0"/>
              </a:spcAft>
              <a:buClr>
                <a:srgbClr val="008FD0"/>
              </a:buClr>
              <a:buSzPts val="1800"/>
              <a:buFont typeface="Arial"/>
              <a:buNone/>
            </a:pPr>
            <a:r>
              <a:t/>
            </a:r>
            <a:endParaRPr b="1" sz="1800">
              <a:solidFill>
                <a:srgbClr val="3333CC"/>
              </a:solidFill>
              <a:latin typeface="Quattrocento Sans"/>
              <a:ea typeface="Quattrocento Sans"/>
              <a:cs typeface="Quattrocento Sans"/>
              <a:sym typeface="Quattrocento Sans"/>
            </a:endParaRPr>
          </a:p>
          <a:p>
            <a:pPr indent="-7937" lvl="0" marL="185738" marR="0" rtl="0" algn="l">
              <a:lnSpc>
                <a:spcPct val="100000"/>
              </a:lnSpc>
              <a:spcBef>
                <a:spcPts val="2000"/>
              </a:spcBef>
              <a:spcAft>
                <a:spcPts val="0"/>
              </a:spcAft>
              <a:buClr>
                <a:srgbClr val="008FD0"/>
              </a:buClr>
              <a:buSzPts val="2800"/>
              <a:buFont typeface="Arial"/>
              <a:buNone/>
            </a:pPr>
            <a:r>
              <a:t/>
            </a:r>
            <a:endParaRPr sz="2800"/>
          </a:p>
          <a:p>
            <a:pPr indent="0" lvl="1" marL="457200" rtl="0" algn="l">
              <a:lnSpc>
                <a:spcPct val="100000"/>
              </a:lnSpc>
              <a:spcBef>
                <a:spcPts val="2000"/>
              </a:spcBef>
              <a:spcAft>
                <a:spcPts val="0"/>
              </a:spcAft>
              <a:buSzPts val="1600"/>
              <a:buNone/>
            </a:pPr>
            <a:r>
              <a:t/>
            </a:r>
            <a:endParaRPr sz="1600"/>
          </a:p>
          <a:p>
            <a:pPr indent="-185738" lvl="0" marL="185738" marR="0" rtl="0" algn="l">
              <a:lnSpc>
                <a:spcPct val="100000"/>
              </a:lnSpc>
              <a:spcBef>
                <a:spcPts val="2000"/>
              </a:spcBef>
              <a:spcAft>
                <a:spcPts val="0"/>
              </a:spcAft>
              <a:buClr>
                <a:srgbClr val="008FD0"/>
              </a:buClr>
              <a:buSzPts val="1800"/>
              <a:buFont typeface="Arial"/>
              <a:buChar char="›"/>
            </a:pPr>
            <a:r>
              <a:rPr lang="en-GB"/>
              <a:t>On exit, </a:t>
            </a:r>
            <a:r>
              <a:rPr b="1" lang="en-GB">
                <a:solidFill>
                  <a:srgbClr val="0000C8"/>
                </a:solidFill>
              </a:rPr>
              <a:t>~/.bash_logout </a:t>
            </a:r>
            <a:r>
              <a:rPr lang="en-GB"/>
              <a:t>is run (if exists)</a:t>
            </a:r>
            <a:endParaRPr/>
          </a:p>
          <a:p>
            <a:pPr indent="-165100" lvl="1" marL="622300" rtl="0" algn="l">
              <a:lnSpc>
                <a:spcPct val="100000"/>
              </a:lnSpc>
              <a:spcBef>
                <a:spcPts val="2000"/>
              </a:spcBef>
              <a:spcAft>
                <a:spcPts val="0"/>
              </a:spcAft>
              <a:buSzPts val="1800"/>
              <a:buChar char="›"/>
            </a:pPr>
            <a:r>
              <a:rPr lang="en-GB"/>
              <a:t>Used to tidy up files or perform other house-keeping tasks</a:t>
            </a:r>
            <a:endParaRPr/>
          </a:p>
        </p:txBody>
      </p:sp>
      <p:sp>
        <p:nvSpPr>
          <p:cNvPr id="132" name="Google Shape;132;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Start-up files for login Bash shells</a:t>
            </a:r>
            <a:endParaRPr/>
          </a:p>
        </p:txBody>
      </p:sp>
      <p:sp>
        <p:nvSpPr>
          <p:cNvPr id="133" name="Google Shape;133;p18"/>
          <p:cNvSpPr/>
          <p:nvPr/>
        </p:nvSpPr>
        <p:spPr>
          <a:xfrm>
            <a:off x="1133255" y="3189068"/>
            <a:ext cx="2021417" cy="1271588"/>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login</a:t>
            </a:r>
            <a:br>
              <a:rPr b="1" i="0" lang="en-GB" sz="2000" u="none" cap="none" strike="noStrike">
                <a:solidFill>
                  <a:srgbClr val="3333CC"/>
                </a:solidFill>
                <a:latin typeface="Quattrocento Sans"/>
                <a:ea typeface="Quattrocento Sans"/>
                <a:cs typeface="Quattrocento Sans"/>
                <a:sym typeface="Quattrocento Sans"/>
              </a:rPr>
            </a:br>
            <a:r>
              <a:rPr b="1" i="0" lang="en-GB" sz="2000" u="none" cap="none" strike="noStrike">
                <a:solidFill>
                  <a:srgbClr val="3333CC"/>
                </a:solidFill>
                <a:latin typeface="Quattrocento Sans"/>
                <a:ea typeface="Quattrocento Sans"/>
                <a:cs typeface="Quattrocento Sans"/>
                <a:sym typeface="Quattrocento Sans"/>
              </a:rPr>
              <a:t>bash</a:t>
            </a:r>
            <a:endParaRPr/>
          </a:p>
        </p:txBody>
      </p:sp>
      <p:cxnSp>
        <p:nvCxnSpPr>
          <p:cNvPr id="134" name="Google Shape;134;p18"/>
          <p:cNvCxnSpPr/>
          <p:nvPr/>
        </p:nvCxnSpPr>
        <p:spPr>
          <a:xfrm rot="10800000">
            <a:off x="3359988" y="3312893"/>
            <a:ext cx="774700" cy="0"/>
          </a:xfrm>
          <a:prstGeom prst="straightConnector1">
            <a:avLst/>
          </a:prstGeom>
          <a:noFill/>
          <a:ln cap="flat" cmpd="sng" w="28575">
            <a:solidFill>
              <a:srgbClr val="118F20"/>
            </a:solidFill>
            <a:prstDash val="solid"/>
            <a:miter lim="800000"/>
            <a:headEnd len="med" w="med" type="none"/>
            <a:tailEnd len="med" w="med" type="triangle"/>
          </a:ln>
        </p:spPr>
      </p:cxnSp>
      <p:sp>
        <p:nvSpPr>
          <p:cNvPr id="135" name="Google Shape;135;p18"/>
          <p:cNvSpPr txBox="1"/>
          <p:nvPr/>
        </p:nvSpPr>
        <p:spPr>
          <a:xfrm>
            <a:off x="4134688" y="4178083"/>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~/.bash_profile</a:t>
            </a:r>
            <a:endParaRPr b="1" i="0" sz="2000" u="none" cap="none" strike="noStrike">
              <a:solidFill>
                <a:srgbClr val="3333CC"/>
              </a:solidFill>
              <a:latin typeface="Quattrocento Sans"/>
              <a:ea typeface="Quattrocento Sans"/>
              <a:cs typeface="Quattrocento Sans"/>
              <a:sym typeface="Quattrocento Sans"/>
            </a:endParaRPr>
          </a:p>
        </p:txBody>
      </p:sp>
      <p:sp>
        <p:nvSpPr>
          <p:cNvPr id="136" name="Google Shape;136;p18"/>
          <p:cNvSpPr txBox="1"/>
          <p:nvPr/>
        </p:nvSpPr>
        <p:spPr>
          <a:xfrm>
            <a:off x="4215122" y="3089057"/>
            <a:ext cx="2607733"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3333CC"/>
              </a:buClr>
              <a:buSzPts val="1800"/>
              <a:buFont typeface="Arial"/>
              <a:buNone/>
            </a:pPr>
            <a:r>
              <a:rPr b="1" i="0" lang="en-GB" sz="1800" u="none" cap="none" strike="noStrike">
                <a:solidFill>
                  <a:srgbClr val="3333CC"/>
                </a:solidFill>
                <a:latin typeface="Quattrocento Sans"/>
                <a:ea typeface="Quattrocento Sans"/>
                <a:cs typeface="Quattrocento Sans"/>
                <a:sym typeface="Quattrocento Sans"/>
              </a:rPr>
              <a:t>/</a:t>
            </a:r>
            <a:r>
              <a:rPr b="1" i="0" lang="en-GB" sz="2000" u="none" cap="none" strike="noStrike">
                <a:solidFill>
                  <a:srgbClr val="3333CC"/>
                </a:solidFill>
                <a:latin typeface="Quattrocento Sans"/>
                <a:ea typeface="Quattrocento Sans"/>
                <a:cs typeface="Quattrocento Sans"/>
                <a:sym typeface="Quattrocento Sans"/>
              </a:rPr>
              <a:t>etc/profile</a:t>
            </a:r>
            <a:endParaRPr/>
          </a:p>
        </p:txBody>
      </p:sp>
      <p:cxnSp>
        <p:nvCxnSpPr>
          <p:cNvPr id="137" name="Google Shape;137;p18"/>
          <p:cNvCxnSpPr/>
          <p:nvPr/>
        </p:nvCxnSpPr>
        <p:spPr>
          <a:xfrm rot="10800000">
            <a:off x="3349405" y="3673256"/>
            <a:ext cx="774700" cy="0"/>
          </a:xfrm>
          <a:prstGeom prst="straightConnector1">
            <a:avLst/>
          </a:prstGeom>
          <a:noFill/>
          <a:ln cap="flat" cmpd="sng" w="28575">
            <a:solidFill>
              <a:srgbClr val="118F20"/>
            </a:solidFill>
            <a:prstDash val="solid"/>
            <a:miter lim="800000"/>
            <a:headEnd len="med" w="med" type="none"/>
            <a:tailEnd len="med" w="med" type="triangle"/>
          </a:ln>
        </p:spPr>
      </p:cxnSp>
      <p:sp>
        <p:nvSpPr>
          <p:cNvPr id="138" name="Google Shape;138;p18"/>
          <p:cNvSpPr txBox="1"/>
          <p:nvPr/>
        </p:nvSpPr>
        <p:spPr>
          <a:xfrm>
            <a:off x="4134688" y="3830420"/>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~/.bashrc</a:t>
            </a:r>
            <a:endParaRPr b="1" i="0" sz="2000" u="none" cap="none" strike="noStrike">
              <a:solidFill>
                <a:srgbClr val="3333CC"/>
              </a:solidFill>
              <a:latin typeface="Quattrocento Sans"/>
              <a:ea typeface="Quattrocento Sans"/>
              <a:cs typeface="Quattrocento Sans"/>
              <a:sym typeface="Quattrocento Sans"/>
            </a:endParaRPr>
          </a:p>
        </p:txBody>
      </p:sp>
      <p:sp>
        <p:nvSpPr>
          <p:cNvPr id="139" name="Google Shape;139;p18"/>
          <p:cNvSpPr txBox="1"/>
          <p:nvPr/>
        </p:nvSpPr>
        <p:spPr>
          <a:xfrm>
            <a:off x="4213005" y="3473233"/>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/etc/bashrc</a:t>
            </a:r>
            <a:endParaRPr b="1" i="0" sz="2000" u="none" cap="none" strike="noStrike">
              <a:solidFill>
                <a:srgbClr val="3333CC"/>
              </a:solidFill>
              <a:latin typeface="Quattrocento Sans"/>
              <a:ea typeface="Quattrocento Sans"/>
              <a:cs typeface="Quattrocento Sans"/>
              <a:sym typeface="Quattrocento Sans"/>
            </a:endParaRPr>
          </a:p>
        </p:txBody>
      </p:sp>
      <p:cxnSp>
        <p:nvCxnSpPr>
          <p:cNvPr id="140" name="Google Shape;140;p18"/>
          <p:cNvCxnSpPr/>
          <p:nvPr/>
        </p:nvCxnSpPr>
        <p:spPr>
          <a:xfrm rot="10800000">
            <a:off x="3359988" y="4033618"/>
            <a:ext cx="774700" cy="0"/>
          </a:xfrm>
          <a:prstGeom prst="straightConnector1">
            <a:avLst/>
          </a:prstGeom>
          <a:noFill/>
          <a:ln cap="flat" cmpd="sng" w="28575">
            <a:solidFill>
              <a:srgbClr val="118F20"/>
            </a:solidFill>
            <a:prstDash val="solid"/>
            <a:miter lim="800000"/>
            <a:headEnd len="med" w="med" type="none"/>
            <a:tailEnd len="med" w="med" type="triangle"/>
          </a:ln>
        </p:spPr>
      </p:cxnSp>
      <p:cxnSp>
        <p:nvCxnSpPr>
          <p:cNvPr id="141" name="Google Shape;141;p18"/>
          <p:cNvCxnSpPr/>
          <p:nvPr/>
        </p:nvCxnSpPr>
        <p:spPr>
          <a:xfrm rot="10800000">
            <a:off x="3359988" y="4393981"/>
            <a:ext cx="774700" cy="0"/>
          </a:xfrm>
          <a:prstGeom prst="straightConnector1">
            <a:avLst/>
          </a:prstGeom>
          <a:noFill/>
          <a:ln cap="flat" cmpd="sng" w="28575">
            <a:solidFill>
              <a:srgbClr val="118F20"/>
            </a:solidFill>
            <a:prstDash val="solid"/>
            <a:miter lim="800000"/>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Shell maintains set of definitions</a:t>
            </a:r>
            <a:endParaRPr/>
          </a:p>
          <a:p>
            <a:pPr indent="-165100" lvl="1" marL="622300" rtl="0" algn="l">
              <a:lnSpc>
                <a:spcPct val="100000"/>
              </a:lnSpc>
              <a:spcBef>
                <a:spcPts val="2000"/>
              </a:spcBef>
              <a:spcAft>
                <a:spcPts val="0"/>
              </a:spcAft>
              <a:buSzPts val="1800"/>
              <a:buChar char="›"/>
            </a:pPr>
            <a:r>
              <a:rPr lang="en-GB"/>
              <a:t>To control the session and provide environment to sub-shells</a:t>
            </a:r>
            <a:endParaRPr/>
          </a:p>
          <a:p>
            <a:pPr indent="-165100" lvl="1" marL="622300" rtl="0" algn="l">
              <a:lnSpc>
                <a:spcPct val="100000"/>
              </a:lnSpc>
              <a:spcBef>
                <a:spcPts val="2000"/>
              </a:spcBef>
              <a:spcAft>
                <a:spcPts val="0"/>
              </a:spcAft>
              <a:buSzPts val="1800"/>
              <a:buChar char="›"/>
            </a:pPr>
            <a:r>
              <a:rPr lang="en-GB"/>
              <a:t>Variables, aliases and functions are part of shell environment</a:t>
            </a:r>
            <a:endParaRPr/>
          </a:p>
          <a:p>
            <a:pPr indent="-165100" lvl="1" marL="622300" rtl="0" algn="l">
              <a:lnSpc>
                <a:spcPct val="100000"/>
              </a:lnSpc>
              <a:spcBef>
                <a:spcPts val="2000"/>
              </a:spcBef>
              <a:spcAft>
                <a:spcPts val="0"/>
              </a:spcAft>
              <a:buSzPts val="1800"/>
              <a:buChar char="›"/>
            </a:pPr>
            <a:r>
              <a:rPr lang="en-GB"/>
              <a:t>Definitions created at the command line go when you log out</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p:txBody>
      </p:sp>
      <p:sp>
        <p:nvSpPr>
          <p:cNvPr id="147" name="Google Shape;147;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53" name="Google Shape;153;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 (1)</a:t>
            </a:r>
            <a:endParaRPr/>
          </a:p>
        </p:txBody>
      </p:sp>
      <p:graphicFrame>
        <p:nvGraphicFramePr>
          <p:cNvPr id="154" name="Google Shape;154;p20"/>
          <p:cNvGraphicFramePr/>
          <p:nvPr/>
        </p:nvGraphicFramePr>
        <p:xfrm>
          <a:off x="427512" y="1460500"/>
          <a:ext cx="3000000" cy="3000000"/>
        </p:xfrm>
        <a:graphic>
          <a:graphicData uri="http://schemas.openxmlformats.org/drawingml/2006/table">
            <a:tbl>
              <a:tblPr>
                <a:noFill/>
                <a:tableStyleId>{5B77329D-1243-4D35-B6A7-2EB4E7D364C8}</a:tableStyleId>
              </a:tblPr>
              <a:tblGrid>
                <a:gridCol w="2261975"/>
                <a:gridCol w="9138350"/>
              </a:tblGrid>
              <a:tr h="1809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shell environment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set of definitions (variables, aliases and functions) describing the behaviour of the shell during its start-up and the resulting session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variables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placeholders for the information used by programs, to control their configuration and behaviour</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export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  (or mark) variables passed to child processes (also declare -x)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aliases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synonym for an existing command</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26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alias(builtin)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lists aliases, defined in the current process, or define new ones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unalias(builtin)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remove alias definition from the current process space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functions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batch programs stored in memory rather than file on disk</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localisation variables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set of variables defining the localisation dependent behaviour, such as formatting of numbers, date, collation sequences, etc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60" name="Google Shape;160;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 (2)</a:t>
            </a:r>
            <a:endParaRPr/>
          </a:p>
        </p:txBody>
      </p:sp>
      <p:graphicFrame>
        <p:nvGraphicFramePr>
          <p:cNvPr id="161" name="Google Shape;161;p21"/>
          <p:cNvGraphicFramePr/>
          <p:nvPr/>
        </p:nvGraphicFramePr>
        <p:xfrm>
          <a:off x="415636" y="1424937"/>
          <a:ext cx="3000000" cy="3000000"/>
        </p:xfrm>
        <a:graphic>
          <a:graphicData uri="http://schemas.openxmlformats.org/drawingml/2006/table">
            <a:tbl>
              <a:tblPr>
                <a:noFill/>
                <a:tableStyleId>{5B77329D-1243-4D35-B6A7-2EB4E7D364C8}</a:tableStyleId>
              </a:tblPr>
              <a:tblGrid>
                <a:gridCol w="2231800"/>
                <a:gridCol w="9168500"/>
              </a:tblGrid>
              <a:tr h="1809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set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current definitions; set -o to toggle shell options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shopt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optional bash settings (bash specific)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/etc/profile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system-wide login shell start-up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/etc/bashrc</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system-wide login and non-login shell start-up file; never called directly, instead must be sourced by other start-up scripts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~/.bashrc</a:t>
                      </a:r>
                      <a:br>
                        <a:rPr b="1" i="0" lang="en-GB" sz="1400" u="none" cap="none" strike="noStrike">
                          <a:solidFill>
                            <a:srgbClr val="134183"/>
                          </a:solidFill>
                          <a:latin typeface="Arial"/>
                          <a:ea typeface="Arial"/>
                          <a:cs typeface="Arial"/>
                          <a:sym typeface="Arial"/>
                        </a:rPr>
                      </a:br>
                      <a:r>
                        <a:rPr b="0" i="0" lang="en-GB" sz="1400" u="none" cap="none" strike="noStrike">
                          <a:solidFill>
                            <a:srgbClr val="0000C8"/>
                          </a:solidFill>
                          <a:latin typeface="Arial"/>
                          <a:ea typeface="Arial"/>
                          <a:cs typeface="Arial"/>
                          <a:sym typeface="Arial"/>
                        </a:rPr>
                        <a:t>~/.bash_profile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specific configuration files for login shells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~/.bash_login</a:t>
                      </a:r>
                      <a:r>
                        <a:rPr b="1" i="0" lang="en-GB" sz="1400" u="none" cap="none" strike="noStrike">
                          <a:solidFill>
                            <a:srgbClr val="134183"/>
                          </a:solidFill>
                          <a:latin typeface="Arial"/>
                          <a:ea typeface="Arial"/>
                          <a:cs typeface="Arial"/>
                          <a:sym typeface="Arial"/>
                        </a:rPr>
                        <a:t> </a:t>
                      </a:r>
                      <a:r>
                        <a:rPr b="0" i="0" lang="en-GB" sz="1400" u="none" cap="none" strike="noStrike">
                          <a:solidFill>
                            <a:srgbClr val="0000C8"/>
                          </a:solidFill>
                          <a:latin typeface="Arial"/>
                          <a:ea typeface="Arial"/>
                          <a:cs typeface="Arial"/>
                          <a:sym typeface="Arial"/>
                        </a:rPr>
                        <a:t>~/.profile</a:t>
                      </a:r>
                      <a:r>
                        <a:rPr b="1" i="0" lang="en-GB" sz="1400" u="none" cap="none" strike="noStrike">
                          <a:solidFill>
                            <a:srgbClr val="134183"/>
                          </a:solidFill>
                          <a:latin typeface="Arial"/>
                          <a:ea typeface="Arial"/>
                          <a:cs typeface="Arial"/>
                          <a:sym typeface="Arial"/>
                        </a:rPr>
                        <a:t> </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if .bash_profile not present, these are alternative files that bash looks for; if .bash_login found, .profile ignored</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~/.bashrc</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specific configuration files for non-login shells;  used only if $BASH_ENV variable is set to it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PS1</a:t>
                      </a:r>
                      <a:r>
                        <a:rPr b="1" i="0" lang="en-GB" sz="1400" u="none" cap="none" strike="noStrike">
                          <a:solidFill>
                            <a:srgbClr val="134183"/>
                          </a:solidFill>
                          <a:latin typeface="Arial"/>
                          <a:ea typeface="Arial"/>
                          <a:cs typeface="Arial"/>
                          <a:sym typeface="Arial"/>
                        </a:rPr>
                        <a:t>, </a:t>
                      </a:r>
                      <a:r>
                        <a:rPr b="0" i="0" lang="en-GB" sz="1400" u="none" cap="none" strike="noStrike">
                          <a:solidFill>
                            <a:srgbClr val="0000C8"/>
                          </a:solidFill>
                          <a:latin typeface="Arial"/>
                          <a:ea typeface="Arial"/>
                          <a:cs typeface="Arial"/>
                          <a:sym typeface="Arial"/>
                        </a:rPr>
                        <a:t>PS2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variables; primary and secondary shell command line prompts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PATH</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variable; list of directories used by the shell to locate commands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167" name="Google Shape;167;p22"/>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Shell definitions</a:t>
            </a:r>
            <a:endParaRPr/>
          </a:p>
          <a:p>
            <a:pPr indent="-165100" lvl="1" marL="622300" rtl="0" algn="l">
              <a:lnSpc>
                <a:spcPct val="100000"/>
              </a:lnSpc>
              <a:spcBef>
                <a:spcPts val="2000"/>
              </a:spcBef>
              <a:spcAft>
                <a:spcPts val="0"/>
              </a:spcAft>
              <a:buSzPts val="1800"/>
              <a:buChar char="›"/>
            </a:pPr>
            <a:r>
              <a:rPr lang="en-GB"/>
              <a:t>Creating, expanding and sharing shell </a:t>
            </a:r>
            <a:r>
              <a:rPr b="1" i="1" lang="en-GB"/>
              <a:t>variables</a:t>
            </a:r>
            <a:endParaRPr/>
          </a:p>
          <a:p>
            <a:pPr indent="-165100" lvl="1" marL="622300" rtl="0" algn="l">
              <a:lnSpc>
                <a:spcPct val="100000"/>
              </a:lnSpc>
              <a:spcBef>
                <a:spcPts val="2000"/>
              </a:spcBef>
              <a:spcAft>
                <a:spcPts val="0"/>
              </a:spcAft>
              <a:buSzPts val="1800"/>
              <a:buChar char="›"/>
            </a:pPr>
            <a:r>
              <a:rPr lang="en-GB"/>
              <a:t>Shell </a:t>
            </a:r>
            <a:r>
              <a:rPr b="1" i="1" lang="en-GB"/>
              <a:t>aliases</a:t>
            </a:r>
            <a:endParaRPr/>
          </a:p>
          <a:p>
            <a:pPr indent="-165100" lvl="1" marL="622300" rtl="0" algn="l">
              <a:lnSpc>
                <a:spcPct val="100000"/>
              </a:lnSpc>
              <a:spcBef>
                <a:spcPts val="2000"/>
              </a:spcBef>
              <a:spcAft>
                <a:spcPts val="0"/>
              </a:spcAft>
              <a:buSzPts val="1800"/>
              <a:buChar char="›"/>
            </a:pPr>
            <a:r>
              <a:rPr lang="en-GB"/>
              <a:t>Shell </a:t>
            </a:r>
            <a:r>
              <a:rPr b="1" i="1" lang="en-GB"/>
              <a:t>functions</a:t>
            </a:r>
            <a:r>
              <a:rPr lang="en-GB"/>
              <a:t> </a:t>
            </a:r>
            <a:endParaRPr/>
          </a:p>
          <a:p>
            <a:pPr indent="-185738" lvl="0" marL="185738" marR="0" rtl="0" algn="l">
              <a:lnSpc>
                <a:spcPct val="100000"/>
              </a:lnSpc>
              <a:spcBef>
                <a:spcPts val="2000"/>
              </a:spcBef>
              <a:spcAft>
                <a:spcPts val="0"/>
              </a:spcAft>
              <a:buClr>
                <a:srgbClr val="008FD0"/>
              </a:buClr>
              <a:buSzPts val="1800"/>
              <a:buFont typeface="Arial"/>
              <a:buChar char="›"/>
            </a:pPr>
            <a:r>
              <a:rPr lang="en-GB"/>
              <a:t>Character sets and localisation</a:t>
            </a:r>
            <a:endParaRPr/>
          </a:p>
          <a:p>
            <a:pPr indent="-165100" lvl="1" marL="622300" rtl="0" algn="l">
              <a:lnSpc>
                <a:spcPct val="100000"/>
              </a:lnSpc>
              <a:spcBef>
                <a:spcPts val="2000"/>
              </a:spcBef>
              <a:spcAft>
                <a:spcPts val="0"/>
              </a:spcAft>
              <a:buSzPts val="1800"/>
              <a:buChar char="›"/>
            </a:pPr>
            <a:r>
              <a:rPr lang="en-GB"/>
              <a:t>Bash variables to control these</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Controlling shell behaviour</a:t>
            </a:r>
            <a:endParaRPr/>
          </a:p>
          <a:p>
            <a:pPr indent="-165100" lvl="1" marL="622300" rtl="0" algn="l">
              <a:lnSpc>
                <a:spcPct val="100000"/>
              </a:lnSpc>
              <a:spcBef>
                <a:spcPts val="2000"/>
              </a:spcBef>
              <a:spcAft>
                <a:spcPts val="0"/>
              </a:spcAft>
              <a:buSzPts val="1800"/>
              <a:buChar char="›"/>
            </a:pPr>
            <a:r>
              <a:rPr lang="en-GB"/>
              <a:t>With </a:t>
            </a:r>
            <a:r>
              <a:rPr b="1" lang="en-GB">
                <a:solidFill>
                  <a:srgbClr val="0000C8"/>
                </a:solidFill>
              </a:rPr>
              <a:t>set –o </a:t>
            </a:r>
            <a:r>
              <a:rPr lang="en-GB"/>
              <a:t>and </a:t>
            </a:r>
            <a:r>
              <a:rPr b="1" lang="en-GB">
                <a:solidFill>
                  <a:srgbClr val="0000C8"/>
                </a:solidFill>
              </a:rPr>
              <a:t>shopt</a:t>
            </a:r>
            <a:endParaRPr b="1">
              <a:solidFill>
                <a:srgbClr val="0000C8"/>
              </a:solidFill>
            </a:endParaRPr>
          </a:p>
          <a:p>
            <a:pPr indent="-50800" lvl="1" marL="622300" rtl="0" algn="l">
              <a:lnSpc>
                <a:spcPct val="100000"/>
              </a:lnSpc>
              <a:spcBef>
                <a:spcPts val="2000"/>
              </a:spcBef>
              <a:spcAft>
                <a:spcPts val="0"/>
              </a:spcAft>
              <a:buSzPts val="1800"/>
              <a:buNone/>
            </a:pPr>
            <a:r>
              <a:t/>
            </a:r>
            <a:endParaRPr/>
          </a:p>
        </p:txBody>
      </p:sp>
      <p:sp>
        <p:nvSpPr>
          <p:cNvPr id="59" name="Google Shape;59;p10"/>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Interactive start-up files</a:t>
            </a:r>
            <a:endParaRPr/>
          </a:p>
          <a:p>
            <a:pPr indent="-165100" lvl="1" marL="622300" rtl="0" algn="l">
              <a:lnSpc>
                <a:spcPct val="100000"/>
              </a:lnSpc>
              <a:spcBef>
                <a:spcPts val="2000"/>
              </a:spcBef>
              <a:spcAft>
                <a:spcPts val="0"/>
              </a:spcAft>
              <a:buSzPts val="1800"/>
              <a:buChar char="›"/>
            </a:pPr>
            <a:r>
              <a:rPr lang="en-GB"/>
              <a:t>Start-up files for login shells</a:t>
            </a:r>
            <a:endParaRPr/>
          </a:p>
          <a:p>
            <a:pPr indent="-165100" lvl="1" marL="622300" rtl="0" algn="l">
              <a:lnSpc>
                <a:spcPct val="100000"/>
              </a:lnSpc>
              <a:spcBef>
                <a:spcPts val="2000"/>
              </a:spcBef>
              <a:spcAft>
                <a:spcPts val="0"/>
              </a:spcAft>
              <a:buSzPts val="1800"/>
              <a:buChar char="›"/>
            </a:pPr>
            <a:r>
              <a:rPr lang="en-GB"/>
              <a:t>Start-up files for non-login shells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0" name="Google Shape;60;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61" name="Google Shape;61;p10"/>
          <p:cNvPicPr preferRelativeResize="0"/>
          <p:nvPr/>
        </p:nvPicPr>
        <p:blipFill rotWithShape="1">
          <a:blip r:embed="rId3">
            <a:alphaModFix/>
          </a:blip>
          <a:srcRect b="0" l="0" r="0" t="0"/>
          <a:stretch/>
        </p:blipFill>
        <p:spPr>
          <a:xfrm>
            <a:off x="9339975" y="3357285"/>
            <a:ext cx="2186657" cy="273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Environment definitions comprise:</a:t>
            </a:r>
            <a:endParaRPr/>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Variables – </a:t>
            </a:r>
            <a:r>
              <a:rPr i="1" lang="en-GB"/>
              <a:t>content held in a callable key word</a:t>
            </a:r>
            <a:endParaRPr b="1" i="1"/>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Aliases – </a:t>
            </a:r>
            <a:r>
              <a:rPr i="1" lang="en-GB"/>
              <a:t>commonly command substitution held in a callable key word</a:t>
            </a:r>
            <a:endParaRPr b="1" i="1"/>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Functions – </a:t>
            </a:r>
            <a:r>
              <a:rPr i="1" lang="en-GB"/>
              <a:t>repeatable content held in a callable key word</a:t>
            </a:r>
            <a:endParaRPr b="1" i="1"/>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7" name="Google Shape;67;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BASH definitions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Variables are defined using assignment</a:t>
            </a:r>
            <a:endParaRPr/>
          </a:p>
          <a:p>
            <a:pPr indent="-165100" lvl="1" marL="622300" rtl="0" algn="l">
              <a:lnSpc>
                <a:spcPct val="100000"/>
              </a:lnSpc>
              <a:spcBef>
                <a:spcPts val="2000"/>
              </a:spcBef>
              <a:spcAft>
                <a:spcPts val="0"/>
              </a:spcAft>
              <a:buSzPts val="1800"/>
              <a:buChar char="›"/>
            </a:pPr>
            <a:r>
              <a:rPr lang="en-GB"/>
              <a:t>Variable names must begin with a letter</a:t>
            </a:r>
            <a:endParaRPr sz="3200"/>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Must be exported to be seen by a child</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Get the value with </a:t>
            </a:r>
            <a:r>
              <a:rPr b="1" lang="en-GB">
                <a:solidFill>
                  <a:srgbClr val="0000C8"/>
                </a:solidFill>
              </a:rPr>
              <a:t>$name</a:t>
            </a:r>
            <a:r>
              <a:rPr lang="en-GB">
                <a:solidFill>
                  <a:srgbClr val="0000C8"/>
                </a:solidFill>
              </a:rPr>
              <a:t> </a:t>
            </a:r>
            <a:r>
              <a:rPr lang="en-GB"/>
              <a:t>or </a:t>
            </a:r>
            <a:r>
              <a:rPr b="1" lang="en-GB">
                <a:solidFill>
                  <a:srgbClr val="0000C8"/>
                </a:solidFill>
              </a:rPr>
              <a:t>${name}</a:t>
            </a:r>
            <a:endParaRPr/>
          </a:p>
          <a:p>
            <a:pPr indent="-185738" lvl="0" marL="185738" rtl="0" algn="l">
              <a:lnSpc>
                <a:spcPct val="100000"/>
              </a:lnSpc>
              <a:spcBef>
                <a:spcPts val="2000"/>
              </a:spcBef>
              <a:spcAft>
                <a:spcPts val="0"/>
              </a:spcAft>
              <a:buSzPts val="1800"/>
              <a:buNone/>
            </a:pPr>
            <a:r>
              <a:t/>
            </a:r>
            <a:endParaRPr/>
          </a:p>
          <a:p>
            <a:pPr indent="-165100" lvl="1" marL="622300" rtl="0" algn="l">
              <a:lnSpc>
                <a:spcPct val="100000"/>
              </a:lnSpc>
              <a:spcBef>
                <a:spcPts val="1600"/>
              </a:spcBef>
              <a:spcAft>
                <a:spcPts val="0"/>
              </a:spcAft>
              <a:buSzPts val="1800"/>
              <a:buChar char="›"/>
            </a:pPr>
            <a:r>
              <a:rPr lang="en-GB"/>
              <a:t>Use </a:t>
            </a:r>
            <a:r>
              <a:rPr b="1" lang="en-GB">
                <a:solidFill>
                  <a:srgbClr val="0000C8"/>
                </a:solidFill>
              </a:rPr>
              <a:t>set</a:t>
            </a:r>
            <a:r>
              <a:rPr lang="en-GB"/>
              <a:t> to display all variables, </a:t>
            </a:r>
            <a:endParaRPr/>
          </a:p>
          <a:p>
            <a:pPr indent="-165100" lvl="1" marL="622300" rtl="0" algn="l">
              <a:lnSpc>
                <a:spcPct val="100000"/>
              </a:lnSpc>
              <a:spcBef>
                <a:spcPts val="1200"/>
              </a:spcBef>
              <a:spcAft>
                <a:spcPts val="0"/>
              </a:spcAft>
              <a:buSzPts val="1800"/>
              <a:buChar char="›"/>
            </a:pPr>
            <a:r>
              <a:rPr lang="en-GB"/>
              <a:t>Use </a:t>
            </a:r>
            <a:r>
              <a:rPr b="1" lang="en-GB">
                <a:solidFill>
                  <a:srgbClr val="0000C8"/>
                </a:solidFill>
              </a:rPr>
              <a:t>env</a:t>
            </a:r>
            <a:r>
              <a:rPr lang="en-GB"/>
              <a:t> to display </a:t>
            </a:r>
            <a:r>
              <a:rPr b="1" i="1" lang="en-GB"/>
              <a:t>exported</a:t>
            </a:r>
            <a:r>
              <a:rPr lang="en-GB"/>
              <a:t> </a:t>
            </a:r>
            <a:r>
              <a:rPr b="1" i="1" lang="en-GB"/>
              <a:t>variables</a:t>
            </a:r>
            <a:endParaRPr/>
          </a:p>
          <a:p>
            <a:pPr indent="-165100" lvl="1" marL="622300" rtl="0" algn="l">
              <a:lnSpc>
                <a:spcPct val="100000"/>
              </a:lnSpc>
              <a:spcBef>
                <a:spcPts val="1200"/>
              </a:spcBef>
              <a:spcAft>
                <a:spcPts val="0"/>
              </a:spcAft>
              <a:buSzPts val="1800"/>
              <a:buChar char="›"/>
            </a:pPr>
            <a:r>
              <a:rPr lang="en-GB"/>
              <a:t>Use </a:t>
            </a:r>
            <a:r>
              <a:rPr b="1" lang="en-GB">
                <a:solidFill>
                  <a:srgbClr val="0000C8"/>
                </a:solidFill>
              </a:rPr>
              <a:t>unset</a:t>
            </a:r>
            <a:r>
              <a:rPr lang="en-GB"/>
              <a:t> to delete variables</a:t>
            </a:r>
            <a:endParaRPr/>
          </a:p>
          <a:p>
            <a:pPr indent="0" lvl="0" marL="0" rtl="0" algn="l">
              <a:lnSpc>
                <a:spcPct val="100000"/>
              </a:lnSpc>
              <a:spcBef>
                <a:spcPts val="1600"/>
              </a:spcBef>
              <a:spcAft>
                <a:spcPts val="0"/>
              </a:spcAft>
              <a:buSzPts val="1800"/>
              <a:buNone/>
            </a:pPr>
            <a:r>
              <a:t/>
            </a:r>
            <a:endParaRPr/>
          </a:p>
        </p:txBody>
      </p:sp>
      <p:sp>
        <p:nvSpPr>
          <p:cNvPr id="73" name="Google Shape;73;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Shell Variables</a:t>
            </a:r>
            <a:endParaRPr/>
          </a:p>
        </p:txBody>
      </p:sp>
      <p:sp>
        <p:nvSpPr>
          <p:cNvPr id="74" name="Google Shape;74;p12"/>
          <p:cNvSpPr/>
          <p:nvPr/>
        </p:nvSpPr>
        <p:spPr>
          <a:xfrm>
            <a:off x="867770" y="4490221"/>
            <a:ext cx="1045745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echo $greet ${user}</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Hi Joe</a:t>
            </a:r>
            <a:endParaRPr/>
          </a:p>
        </p:txBody>
      </p:sp>
      <p:sp>
        <p:nvSpPr>
          <p:cNvPr id="75" name="Google Shape;75;p12"/>
          <p:cNvSpPr/>
          <p:nvPr/>
        </p:nvSpPr>
        <p:spPr>
          <a:xfrm>
            <a:off x="885825" y="3519516"/>
            <a:ext cx="5600700"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export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a:t>
            </a:r>
            <a:endParaRPr/>
          </a:p>
        </p:txBody>
      </p:sp>
      <p:sp>
        <p:nvSpPr>
          <p:cNvPr id="76" name="Google Shape;76;p12"/>
          <p:cNvSpPr/>
          <p:nvPr/>
        </p:nvSpPr>
        <p:spPr>
          <a:xfrm>
            <a:off x="885825" y="2540691"/>
            <a:ext cx="8172449"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user=Joe</a:t>
            </a:r>
            <a:endParaRPr/>
          </a:p>
        </p:txBody>
      </p:sp>
      <p:sp>
        <p:nvSpPr>
          <p:cNvPr id="77" name="Google Shape;77;p12"/>
          <p:cNvSpPr/>
          <p:nvPr/>
        </p:nvSpPr>
        <p:spPr>
          <a:xfrm>
            <a:off x="5238751" y="3597302"/>
            <a:ext cx="3781424"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export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greet=Hi</a:t>
            </a:r>
            <a:endParaRPr/>
          </a:p>
        </p:txBody>
      </p:sp>
      <p:sp>
        <p:nvSpPr>
          <p:cNvPr id="78" name="Google Shape;78;p12"/>
          <p:cNvSpPr/>
          <p:nvPr/>
        </p:nvSpPr>
        <p:spPr>
          <a:xfrm>
            <a:off x="8810625" y="2381254"/>
            <a:ext cx="2514600" cy="593167"/>
          </a:xfrm>
          <a:prstGeom prst="roundRect">
            <a:avLst>
              <a:gd fmla="val 1271"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no spaces either side</a:t>
            </a:r>
            <a:br>
              <a:rPr b="0" i="1" lang="en-GB" sz="1600" u="none" cap="none" strike="noStrike">
                <a:solidFill>
                  <a:schemeClr val="dk1"/>
                </a:solidFill>
                <a:latin typeface="Quattrocento Sans"/>
                <a:ea typeface="Quattrocento Sans"/>
                <a:cs typeface="Quattrocento Sans"/>
                <a:sym typeface="Quattrocento Sans"/>
              </a:rPr>
            </a:br>
            <a:r>
              <a:rPr b="0" i="1" lang="en-GB" sz="1600" u="none" cap="none" strike="noStrike">
                <a:solidFill>
                  <a:schemeClr val="dk1"/>
                </a:solidFill>
                <a:latin typeface="Quattrocento Sans"/>
                <a:ea typeface="Quattrocento Sans"/>
                <a:cs typeface="Quattrocento Sans"/>
                <a:sym typeface="Quattrocento Sans"/>
              </a:rPr>
              <a:t>of the = character</a:t>
            </a:r>
            <a:endParaRPr/>
          </a:p>
        </p:txBody>
      </p:sp>
      <p:sp>
        <p:nvSpPr>
          <p:cNvPr id="79" name="Google Shape;79;p12"/>
          <p:cNvSpPr/>
          <p:nvPr/>
        </p:nvSpPr>
        <p:spPr>
          <a:xfrm>
            <a:off x="8810625" y="3478330"/>
            <a:ext cx="2514600" cy="593167"/>
          </a:xfrm>
          <a:prstGeom prst="roundRect">
            <a:avLst>
              <a:gd fmla="val 0"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OK to define &amp; export </a:t>
            </a:r>
            <a:br>
              <a:rPr b="0" i="1" lang="en-GB" sz="1600" u="none" cap="none" strike="noStrike">
                <a:solidFill>
                  <a:schemeClr val="dk1"/>
                </a:solidFill>
                <a:latin typeface="Quattrocento Sans"/>
                <a:ea typeface="Quattrocento Sans"/>
                <a:cs typeface="Quattrocento Sans"/>
                <a:sym typeface="Quattrocento Sans"/>
              </a:rPr>
            </a:br>
            <a:r>
              <a:rPr b="0" i="1" lang="en-GB" sz="1600" u="none" cap="none" strike="noStrike">
                <a:solidFill>
                  <a:schemeClr val="dk1"/>
                </a:solidFill>
                <a:latin typeface="Quattrocento Sans"/>
                <a:ea typeface="Quattrocento Sans"/>
                <a:cs typeface="Quattrocento Sans"/>
                <a:sym typeface="Quattrocento Sans"/>
              </a:rPr>
              <a:t>at the same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shell uses variable </a:t>
            </a:r>
            <a:r>
              <a:rPr b="1" lang="en-GB">
                <a:solidFill>
                  <a:srgbClr val="0000C8"/>
                </a:solidFill>
              </a:rPr>
              <a:t>PATH</a:t>
            </a:r>
            <a:r>
              <a:rPr lang="en-GB"/>
              <a:t> to locate programs</a:t>
            </a:r>
            <a:endParaRPr/>
          </a:p>
          <a:p>
            <a:pPr indent="-165100" lvl="1" marL="622300" rtl="0" algn="l">
              <a:lnSpc>
                <a:spcPct val="100000"/>
              </a:lnSpc>
              <a:spcBef>
                <a:spcPts val="1200"/>
              </a:spcBef>
              <a:spcAft>
                <a:spcPts val="0"/>
              </a:spcAft>
              <a:buSzPts val="1800"/>
              <a:buChar char="›"/>
            </a:pPr>
            <a:r>
              <a:rPr lang="en-GB"/>
              <a:t>The shell searches each directory until program found</a:t>
            </a:r>
            <a:endParaRPr/>
          </a:p>
          <a:p>
            <a:pPr indent="-165100" lvl="1" marL="622300" rtl="0" algn="l">
              <a:lnSpc>
                <a:spcPct val="100000"/>
              </a:lnSpc>
              <a:spcBef>
                <a:spcPts val="1200"/>
              </a:spcBef>
              <a:spcAft>
                <a:spcPts val="0"/>
              </a:spcAft>
              <a:buSzPts val="1800"/>
              <a:buChar char="›"/>
            </a:pPr>
            <a:r>
              <a:rPr lang="en-GB"/>
              <a:t>Order directories for efficient searching</a:t>
            </a:r>
            <a:endParaRPr/>
          </a:p>
          <a:p>
            <a:pPr indent="-165100" lvl="1" marL="622300" rtl="0" algn="l">
              <a:lnSpc>
                <a:spcPct val="100000"/>
              </a:lnSpc>
              <a:spcBef>
                <a:spcPts val="1200"/>
              </a:spcBef>
              <a:spcAft>
                <a:spcPts val="0"/>
              </a:spcAft>
              <a:buSzPts val="1800"/>
              <a:buChar char="›"/>
            </a:pPr>
            <a:r>
              <a:rPr lang="en-GB"/>
              <a:t>The current directory must be included explicitly</a:t>
            </a:r>
            <a:endParaRPr/>
          </a:p>
          <a:p>
            <a:pPr indent="-185738" lvl="0" marL="185738" rtl="0" algn="l">
              <a:lnSpc>
                <a:spcPct val="100000"/>
              </a:lnSpc>
              <a:spcBef>
                <a:spcPts val="1200"/>
              </a:spcBef>
              <a:spcAft>
                <a:spcPts val="0"/>
              </a:spcAft>
              <a:buSzPts val="1800"/>
              <a:buChar char="›"/>
            </a:pPr>
            <a:r>
              <a:rPr lang="en-GB"/>
              <a:t>Typical </a:t>
            </a:r>
            <a:r>
              <a:rPr b="1" lang="en-GB">
                <a:solidFill>
                  <a:srgbClr val="0000C8"/>
                </a:solidFill>
              </a:rPr>
              <a:t>PATH</a:t>
            </a:r>
            <a:r>
              <a:rPr lang="en-GB"/>
              <a:t> setting:</a:t>
            </a:r>
            <a:endParaRPr/>
          </a:p>
          <a:p>
            <a:pPr indent="-165100" lvl="1" marL="622300" rtl="0" algn="l">
              <a:lnSpc>
                <a:spcPct val="100000"/>
              </a:lnSpc>
              <a:spcBef>
                <a:spcPts val="1200"/>
              </a:spcBef>
              <a:spcAft>
                <a:spcPts val="0"/>
              </a:spcAft>
              <a:buSzPts val="1800"/>
              <a:buChar char="›"/>
            </a:pPr>
            <a:r>
              <a:rPr lang="en-GB"/>
              <a:t>Note that the default </a:t>
            </a:r>
            <a:r>
              <a:rPr b="1" lang="en-GB">
                <a:solidFill>
                  <a:srgbClr val="0000C8"/>
                </a:solidFill>
              </a:rPr>
              <a:t>PATH</a:t>
            </a:r>
            <a:r>
              <a:rPr lang="en-GB"/>
              <a:t> doesn’t include the current directory</a:t>
            </a:r>
            <a:endParaRPr/>
          </a:p>
          <a:p>
            <a:pPr indent="-50800" lvl="1" marL="622300" rtl="0" algn="l">
              <a:lnSpc>
                <a:spcPct val="100000"/>
              </a:lnSpc>
              <a:spcBef>
                <a:spcPts val="1200"/>
              </a:spcBef>
              <a:spcAft>
                <a:spcPts val="0"/>
              </a:spcAft>
              <a:buSzPts val="1800"/>
              <a:buNone/>
            </a:pPr>
            <a:r>
              <a:t/>
            </a:r>
            <a:endParaRPr>
              <a:solidFill>
                <a:srgbClr val="0000C8"/>
              </a:solidFill>
            </a:endParaRPr>
          </a:p>
          <a:p>
            <a:pPr indent="-1857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Use </a:t>
            </a:r>
            <a:r>
              <a:rPr b="1" lang="en-GB">
                <a:solidFill>
                  <a:srgbClr val="0000C8"/>
                </a:solidFill>
              </a:rPr>
              <a:t>type</a:t>
            </a:r>
            <a:r>
              <a:rPr b="0" lang="en-GB"/>
              <a:t> </a:t>
            </a:r>
            <a:r>
              <a:rPr lang="en-GB"/>
              <a:t>to display where a program comes from</a:t>
            </a:r>
            <a:endParaRPr/>
          </a:p>
        </p:txBody>
      </p:sp>
      <p:sp>
        <p:nvSpPr>
          <p:cNvPr id="85" name="Google Shape;85;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Search path</a:t>
            </a:r>
            <a:endParaRPr/>
          </a:p>
        </p:txBody>
      </p:sp>
      <p:sp>
        <p:nvSpPr>
          <p:cNvPr id="86" name="Google Shape;86;p13"/>
          <p:cNvSpPr/>
          <p:nvPr/>
        </p:nvSpPr>
        <p:spPr>
          <a:xfrm>
            <a:off x="857827" y="5360293"/>
            <a:ext cx="6152573"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type tty</a:t>
            </a:r>
            <a:endParaRPr b="1" i="0" sz="2000" u="none" cap="none" strike="noStrike">
              <a:solidFill>
                <a:schemeClr val="dk1"/>
              </a:solidFill>
              <a:latin typeface="Courier New"/>
              <a:ea typeface="Courier New"/>
              <a:cs typeface="Courier New"/>
              <a:sym typeface="Courier New"/>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tty is /usr/bin/tty</a:t>
            </a:r>
            <a:endParaRPr b="0" i="0" sz="2000" u="none" cap="none" strike="noStrike">
              <a:solidFill>
                <a:schemeClr val="dk1"/>
              </a:solidFill>
              <a:latin typeface="Courier New"/>
              <a:ea typeface="Courier New"/>
              <a:cs typeface="Courier New"/>
              <a:sym typeface="Courier New"/>
            </a:endParaRPr>
          </a:p>
        </p:txBody>
      </p:sp>
      <p:sp>
        <p:nvSpPr>
          <p:cNvPr id="87" name="Google Shape;87;p13"/>
          <p:cNvSpPr/>
          <p:nvPr/>
        </p:nvSpPr>
        <p:spPr>
          <a:xfrm>
            <a:off x="857827" y="4044321"/>
            <a:ext cx="10467398"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echo $PATH</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/bin:/usr/bin:/usr/local/bin:/usr/bin/X11</a:t>
            </a:r>
            <a:endParaRPr/>
          </a:p>
        </p:txBody>
      </p:sp>
      <p:sp>
        <p:nvSpPr>
          <p:cNvPr id="88" name="Google Shape;88;p13"/>
          <p:cNvSpPr/>
          <p:nvPr/>
        </p:nvSpPr>
        <p:spPr>
          <a:xfrm>
            <a:off x="5210175" y="5598418"/>
            <a:ext cx="611505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type cd</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cd is a shell builtin</a:t>
            </a:r>
            <a:endParaRPr b="0" i="0" sz="2000" u="none" cap="none" strike="noStrike">
              <a:solidFill>
                <a:schemeClr val="dk1"/>
              </a:solidFill>
              <a:latin typeface="Courier New"/>
              <a:ea typeface="Courier New"/>
              <a:cs typeface="Courier New"/>
              <a:sym typeface="Courier New"/>
            </a:endParaRPr>
          </a:p>
        </p:txBody>
      </p:sp>
      <p:sp>
        <p:nvSpPr>
          <p:cNvPr id="89" name="Google Shape;89;p13"/>
          <p:cNvSpPr/>
          <p:nvPr/>
        </p:nvSpPr>
        <p:spPr>
          <a:xfrm>
            <a:off x="7192108" y="1680417"/>
            <a:ext cx="4028383" cy="1241815"/>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rgbClr val="000000"/>
                </a:solidFill>
                <a:latin typeface="Arial"/>
                <a:ea typeface="Arial"/>
                <a:cs typeface="Arial"/>
                <a:sym typeface="Arial"/>
              </a:rPr>
              <a:t>current directory</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is </a:t>
            </a:r>
            <a:r>
              <a:rPr b="1" i="0" lang="en-GB" sz="1800" u="none" cap="none" strike="noStrike">
                <a:solidFill>
                  <a:srgbClr val="000000"/>
                </a:solidFill>
                <a:latin typeface="Arial"/>
                <a:ea typeface="Arial"/>
                <a:cs typeface="Arial"/>
                <a:sym typeface="Arial"/>
              </a:rPr>
              <a:t>NOT</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searched by default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Bash recognises a number of standard variables</a:t>
            </a:r>
            <a:endParaRPr/>
          </a:p>
          <a:p>
            <a:pPr indent="-165100" lvl="1" marL="622300" rtl="0" algn="l">
              <a:lnSpc>
                <a:spcPct val="100000"/>
              </a:lnSpc>
              <a:spcBef>
                <a:spcPts val="2000"/>
              </a:spcBef>
              <a:spcAft>
                <a:spcPts val="0"/>
              </a:spcAft>
              <a:buSzPts val="1800"/>
              <a:buChar char="›"/>
            </a:pPr>
            <a:r>
              <a:rPr lang="en-GB"/>
              <a:t>Use </a:t>
            </a:r>
            <a:r>
              <a:rPr b="1" lang="en-GB">
                <a:solidFill>
                  <a:srgbClr val="0000C8"/>
                </a:solidFill>
              </a:rPr>
              <a:t>man</a:t>
            </a:r>
            <a:r>
              <a:rPr b="1" lang="en-GB"/>
              <a:t> </a:t>
            </a:r>
            <a:r>
              <a:rPr b="1" lang="en-GB">
                <a:solidFill>
                  <a:srgbClr val="0000C8"/>
                </a:solidFill>
              </a:rPr>
              <a:t>bash</a:t>
            </a:r>
            <a:r>
              <a:rPr b="1" lang="en-GB"/>
              <a:t> </a:t>
            </a:r>
            <a:r>
              <a:rPr lang="en-GB"/>
              <a:t>for more information on shell variables</a:t>
            </a:r>
            <a:endParaRPr/>
          </a:p>
        </p:txBody>
      </p:sp>
      <p:sp>
        <p:nvSpPr>
          <p:cNvPr id="95" name="Google Shape;95;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Some Shell Variables</a:t>
            </a:r>
            <a:endParaRPr/>
          </a:p>
        </p:txBody>
      </p:sp>
      <p:sp>
        <p:nvSpPr>
          <p:cNvPr id="96" name="Google Shape;96;p14"/>
          <p:cNvSpPr/>
          <p:nvPr/>
        </p:nvSpPr>
        <p:spPr>
          <a:xfrm>
            <a:off x="889158" y="2504802"/>
            <a:ext cx="10436068" cy="3962677"/>
          </a:xfrm>
          <a:prstGeom prst="roundRect">
            <a:avLst>
              <a:gd fmla="val 9134"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HOME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user home directory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PATH</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search path</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PS1, PS2</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primary and secondary prompt strings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HISTFILE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history-file name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HISTSIZE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number of lines in history file</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TERM</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defines the terminal type, vi will fall over without it</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VISUAL</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defines the visual (screen) editor</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EDITOR</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default editor (used by commands if VISUAL not set)</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LOGNAME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your login name</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SHELL</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the name of the login shell</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EXINIT</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ex and vi  initialisation commands</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PAGER</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preferred pager for man command ( more, less or pg)</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TMOUT</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time (in seconds) before shell exits if no input given</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UID</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current user identifier (read-only)</a:t>
            </a:r>
            <a:endParaRPr b="0" i="1"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An </a:t>
            </a:r>
            <a:r>
              <a:rPr b="1" lang="en-GB">
                <a:solidFill>
                  <a:srgbClr val="0000C8"/>
                </a:solidFill>
              </a:rPr>
              <a:t>alias</a:t>
            </a:r>
            <a:r>
              <a:rPr lang="en-GB"/>
              <a:t> is an environmental definition created to:</a:t>
            </a:r>
            <a:endParaRPr/>
          </a:p>
          <a:p>
            <a:pPr indent="-165100" lvl="1" marL="622300" rtl="0" algn="l">
              <a:lnSpc>
                <a:spcPct val="100000"/>
              </a:lnSpc>
              <a:spcBef>
                <a:spcPts val="2000"/>
              </a:spcBef>
              <a:spcAft>
                <a:spcPts val="0"/>
              </a:spcAft>
              <a:buSzPts val="1800"/>
              <a:buChar char="›"/>
            </a:pPr>
            <a:r>
              <a:rPr lang="en-GB"/>
              <a:t>Give new name or reduce typing</a:t>
            </a:r>
            <a:endParaRPr/>
          </a:p>
          <a:p>
            <a:pPr indent="0" lvl="1" marL="457200" rtl="0" algn="l">
              <a:lnSpc>
                <a:spcPct val="100000"/>
              </a:lnSpc>
              <a:spcBef>
                <a:spcPts val="2000"/>
              </a:spcBef>
              <a:spcAft>
                <a:spcPts val="0"/>
              </a:spcAft>
              <a:buSzPts val="2400"/>
              <a:buNone/>
            </a:pPr>
            <a:r>
              <a:t/>
            </a:r>
            <a:endParaRPr sz="2400"/>
          </a:p>
          <a:p>
            <a:pPr indent="-165100" lvl="1" marL="622300" rtl="0" algn="l">
              <a:lnSpc>
                <a:spcPct val="100000"/>
              </a:lnSpc>
              <a:spcBef>
                <a:spcPts val="2000"/>
              </a:spcBef>
              <a:spcAft>
                <a:spcPts val="0"/>
              </a:spcAft>
              <a:buSzPts val="1800"/>
              <a:buChar char="›"/>
            </a:pPr>
            <a:r>
              <a:rPr lang="en-GB"/>
              <a:t>Override existing commands</a:t>
            </a:r>
            <a:endParaRPr/>
          </a:p>
          <a:p>
            <a:pPr indent="-50800" lvl="1" marL="6223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rPr lang="en-GB"/>
              <a:t>					</a:t>
            </a:r>
            <a:endParaRPr/>
          </a:p>
          <a:p>
            <a:pPr indent="-185738" lvl="0" marL="185738" marR="0" rtl="0" algn="l">
              <a:lnSpc>
                <a:spcPct val="100000"/>
              </a:lnSpc>
              <a:spcBef>
                <a:spcPts val="2000"/>
              </a:spcBef>
              <a:spcAft>
                <a:spcPts val="0"/>
              </a:spcAft>
              <a:buClr>
                <a:srgbClr val="008FD0"/>
              </a:buClr>
              <a:buSzPts val="1800"/>
              <a:buFont typeface="Arial"/>
              <a:buChar char="›"/>
            </a:pPr>
            <a:r>
              <a:rPr lang="en-GB"/>
              <a:t>Aliases defined at the prompt will be lost at logout</a:t>
            </a:r>
            <a:endParaRPr/>
          </a:p>
          <a:p>
            <a:pPr indent="-165100" lvl="1" marL="622300" rtl="0" algn="l">
              <a:lnSpc>
                <a:spcPct val="100000"/>
              </a:lnSpc>
              <a:spcBef>
                <a:spcPts val="2000"/>
              </a:spcBef>
              <a:spcAft>
                <a:spcPts val="0"/>
              </a:spcAft>
              <a:buSzPts val="1800"/>
              <a:buChar char="›"/>
            </a:pPr>
            <a:r>
              <a:rPr lang="en-GB"/>
              <a:t>As memory belonging to the shell is cleared</a:t>
            </a:r>
            <a:endParaRPr/>
          </a:p>
          <a:p>
            <a:pPr indent="-165100" lvl="1" marL="622300" rtl="0" algn="l">
              <a:lnSpc>
                <a:spcPct val="100000"/>
              </a:lnSpc>
              <a:spcBef>
                <a:spcPts val="2000"/>
              </a:spcBef>
              <a:spcAft>
                <a:spcPts val="0"/>
              </a:spcAft>
              <a:buSzPts val="1800"/>
              <a:buChar char="›"/>
            </a:pPr>
            <a:r>
              <a:rPr lang="en-GB"/>
              <a:t>Aliases are useful, but functions are more powerful</a:t>
            </a:r>
            <a:endParaRPr/>
          </a:p>
        </p:txBody>
      </p:sp>
      <p:sp>
        <p:nvSpPr>
          <p:cNvPr id="102" name="Google Shape;102;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Aliases in Bash</a:t>
            </a:r>
            <a:endParaRPr/>
          </a:p>
        </p:txBody>
      </p:sp>
      <p:sp>
        <p:nvSpPr>
          <p:cNvPr id="103" name="Google Shape;103;p15"/>
          <p:cNvSpPr/>
          <p:nvPr/>
        </p:nvSpPr>
        <p:spPr>
          <a:xfrm>
            <a:off x="885825" y="2631824"/>
            <a:ext cx="10439400" cy="38985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91425">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alias</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lf="/bin/ls -CaF"</a:t>
            </a:r>
            <a:endParaRPr/>
          </a:p>
        </p:txBody>
      </p:sp>
      <p:sp>
        <p:nvSpPr>
          <p:cNvPr id="104" name="Google Shape;104;p15"/>
          <p:cNvSpPr/>
          <p:nvPr/>
        </p:nvSpPr>
        <p:spPr>
          <a:xfrm>
            <a:off x="885825" y="3605402"/>
            <a:ext cx="10439400" cy="121058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alias</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rm=echo</a:t>
            </a:r>
            <a:endParaRPr/>
          </a:p>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/tmp/junk</a:t>
            </a:r>
            <a:endParaRPr/>
          </a:p>
          <a:p>
            <a:pPr indent="0" lvl="0" marL="0" marR="0" rtl="0" algn="l">
              <a:spcBef>
                <a:spcPts val="0"/>
              </a:spcBef>
              <a:spcAft>
                <a:spcPts val="0"/>
              </a:spcAft>
              <a:buClr>
                <a:srgbClr val="42427A"/>
              </a:buClr>
              <a:buSzPts val="1800"/>
              <a:buFont typeface="Courier New"/>
              <a:buNone/>
            </a:pPr>
            <a:r>
              <a:rPr b="0" i="0" lang="en-GB" sz="1800" u="none" cap="none" strike="noStrike">
                <a:solidFill>
                  <a:schemeClr val="dk1"/>
                </a:solidFill>
                <a:latin typeface="Courier New"/>
                <a:ea typeface="Courier New"/>
                <a:cs typeface="Courier New"/>
                <a:sym typeface="Courier New"/>
              </a:rPr>
              <a:t>/tmp/junk</a:t>
            </a:r>
            <a:endParaRPr/>
          </a:p>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unalias</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 </a:t>
            </a:r>
            <a:r>
              <a:rPr b="1" lang="en-GB">
                <a:solidFill>
                  <a:srgbClr val="0000C8"/>
                </a:solidFill>
              </a:rPr>
              <a:t>function</a:t>
            </a:r>
            <a:r>
              <a:rPr lang="en-GB"/>
              <a:t> is another environmental definition</a:t>
            </a:r>
            <a:endParaRPr/>
          </a:p>
          <a:p>
            <a:pPr indent="-165100" lvl="1" marL="622300" rtl="0" algn="l">
              <a:lnSpc>
                <a:spcPct val="100000"/>
              </a:lnSpc>
              <a:spcBef>
                <a:spcPts val="2000"/>
              </a:spcBef>
              <a:spcAft>
                <a:spcPts val="0"/>
              </a:spcAft>
              <a:buSzPts val="1800"/>
              <a:buChar char="›"/>
            </a:pPr>
            <a:r>
              <a:rPr lang="en-GB"/>
              <a:t>Allows assignment of several commands to one function name</a:t>
            </a:r>
            <a:endParaRPr/>
          </a:p>
          <a:p>
            <a:pPr indent="-165100" lvl="1" marL="622300" rtl="0" algn="l">
              <a:lnSpc>
                <a:spcPct val="100000"/>
              </a:lnSpc>
              <a:spcBef>
                <a:spcPts val="2000"/>
              </a:spcBef>
              <a:spcAft>
                <a:spcPts val="0"/>
              </a:spcAft>
              <a:buSzPts val="1800"/>
              <a:buChar char="›"/>
            </a:pPr>
            <a:r>
              <a:rPr lang="en-GB"/>
              <a:t>Allows passing information to commands within</a:t>
            </a:r>
            <a:endParaRPr/>
          </a:p>
          <a:p>
            <a:pPr indent="-50800" lvl="1" marL="6223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Functions are typically defined within a script</a:t>
            </a:r>
            <a:endParaRPr/>
          </a:p>
          <a:p>
            <a:pPr indent="-165100" lvl="1" marL="622300" rtl="0" algn="l">
              <a:lnSpc>
                <a:spcPct val="100000"/>
              </a:lnSpc>
              <a:spcBef>
                <a:spcPts val="2000"/>
              </a:spcBef>
              <a:spcAft>
                <a:spcPts val="0"/>
              </a:spcAft>
              <a:buSzPts val="1800"/>
              <a:buChar char="›"/>
            </a:pPr>
            <a:r>
              <a:rPr lang="en-GB"/>
              <a:t>Can create repeatable, modular code</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937" lvl="0" marL="185738" marR="0" rtl="0" algn="l">
              <a:lnSpc>
                <a:spcPct val="100000"/>
              </a:lnSpc>
              <a:spcBef>
                <a:spcPts val="2000"/>
              </a:spcBef>
              <a:spcAft>
                <a:spcPts val="0"/>
              </a:spcAft>
              <a:buClr>
                <a:srgbClr val="008FD0"/>
              </a:buClr>
              <a:buSzPts val="2800"/>
              <a:buFont typeface="Arial"/>
              <a:buNone/>
            </a:pPr>
            <a:r>
              <a:t/>
            </a:r>
            <a:endParaRPr sz="2800"/>
          </a:p>
        </p:txBody>
      </p:sp>
      <p:sp>
        <p:nvSpPr>
          <p:cNvPr id="110" name="Google Shape;110;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Simple Functions</a:t>
            </a:r>
            <a:endParaRPr/>
          </a:p>
        </p:txBody>
      </p:sp>
      <p:sp>
        <p:nvSpPr>
          <p:cNvPr id="111" name="Google Shape;111;p16"/>
          <p:cNvSpPr/>
          <p:nvPr/>
        </p:nvSpPr>
        <p:spPr>
          <a:xfrm>
            <a:off x="1533445" y="3242443"/>
            <a:ext cx="9165910" cy="1625624"/>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helloWorld() {</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echo “Hello World!”</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ls</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pwd</a:t>
            </a:r>
            <a:endParaRPr b="0" i="0" sz="1800" u="none" cap="none" strike="noStrike">
              <a:solidFill>
                <a:schemeClr val="dk1"/>
              </a:solidFill>
              <a:latin typeface="Courier New"/>
              <a:ea typeface="Courier New"/>
              <a:cs typeface="Courier New"/>
              <a:sym typeface="Courier New"/>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 </a:t>
            </a:r>
            <a:r>
              <a:rPr b="1" lang="en-GB">
                <a:solidFill>
                  <a:srgbClr val="0000C8"/>
                </a:solidFill>
              </a:rPr>
              <a:t>set</a:t>
            </a:r>
            <a:r>
              <a:rPr lang="en-GB"/>
              <a:t> to change traditional </a:t>
            </a:r>
            <a:r>
              <a:rPr b="1" i="1" lang="en-GB"/>
              <a:t>shell</a:t>
            </a:r>
            <a:r>
              <a:rPr lang="en-GB"/>
              <a:t> </a:t>
            </a:r>
            <a:r>
              <a:rPr b="1" i="1" lang="en-GB"/>
              <a:t>options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50800" lvl="1" marL="6223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Some options can also be set using shorthand notations</a:t>
            </a:r>
            <a:endParaRPr/>
          </a:p>
        </p:txBody>
      </p:sp>
      <p:sp>
        <p:nvSpPr>
          <p:cNvPr id="117" name="Google Shape;117;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Generic shell options</a:t>
            </a:r>
            <a:endParaRPr/>
          </a:p>
        </p:txBody>
      </p:sp>
      <p:sp>
        <p:nvSpPr>
          <p:cNvPr id="118" name="Google Shape;118;p17"/>
          <p:cNvSpPr/>
          <p:nvPr/>
        </p:nvSpPr>
        <p:spPr>
          <a:xfrm>
            <a:off x="895476" y="3220722"/>
            <a:ext cx="10429749"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-o vi</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allexport</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allexport</a:t>
            </a:r>
            <a:endParaRPr b="1" i="0" sz="2000" u="none" cap="none" strike="noStrike">
              <a:solidFill>
                <a:schemeClr val="dk1"/>
              </a:solidFill>
              <a:latin typeface="Courier New"/>
              <a:ea typeface="Courier New"/>
              <a:cs typeface="Courier New"/>
              <a:sym typeface="Courier New"/>
            </a:endParaRPr>
          </a:p>
        </p:txBody>
      </p:sp>
      <p:sp>
        <p:nvSpPr>
          <p:cNvPr id="119" name="Google Shape;119;p17"/>
          <p:cNvSpPr/>
          <p:nvPr/>
        </p:nvSpPr>
        <p:spPr>
          <a:xfrm>
            <a:off x="876427" y="5058943"/>
            <a:ext cx="4705349"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-x</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+x</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-C</a:t>
            </a:r>
            <a:endParaRPr/>
          </a:p>
        </p:txBody>
      </p:sp>
      <p:sp>
        <p:nvSpPr>
          <p:cNvPr id="120" name="Google Shape;120;p17"/>
          <p:cNvSpPr/>
          <p:nvPr/>
        </p:nvSpPr>
        <p:spPr>
          <a:xfrm>
            <a:off x="6504643" y="5060529"/>
            <a:ext cx="482058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xtrace</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xtrace</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noclobber</a:t>
            </a:r>
            <a:endParaRPr b="1" i="0" sz="2000" u="none" cap="none" strike="noStrike">
              <a:solidFill>
                <a:schemeClr val="dk1"/>
              </a:solidFill>
              <a:latin typeface="Courier New"/>
              <a:ea typeface="Courier New"/>
              <a:cs typeface="Courier New"/>
              <a:sym typeface="Courier New"/>
            </a:endParaRPr>
          </a:p>
        </p:txBody>
      </p:sp>
      <p:sp>
        <p:nvSpPr>
          <p:cNvPr id="121" name="Google Shape;121;p17"/>
          <p:cNvSpPr txBox="1"/>
          <p:nvPr/>
        </p:nvSpPr>
        <p:spPr>
          <a:xfrm>
            <a:off x="5634694" y="5207406"/>
            <a:ext cx="563034" cy="52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22" name="Google Shape;122;p17"/>
          <p:cNvCxnSpPr/>
          <p:nvPr/>
        </p:nvCxnSpPr>
        <p:spPr>
          <a:xfrm>
            <a:off x="5820961" y="5448706"/>
            <a:ext cx="480482" cy="1588"/>
          </a:xfrm>
          <a:prstGeom prst="straightConnector1">
            <a:avLst/>
          </a:prstGeom>
          <a:noFill/>
          <a:ln cap="flat" cmpd="sng" w="36000">
            <a:solidFill>
              <a:srgbClr val="000000"/>
            </a:solidFill>
            <a:prstDash val="solid"/>
            <a:round/>
            <a:headEnd len="med" w="med" type="none"/>
            <a:tailEnd len="med" w="med" type="none"/>
          </a:ln>
        </p:spPr>
      </p:cxnSp>
      <p:cxnSp>
        <p:nvCxnSpPr>
          <p:cNvPr id="123" name="Google Shape;123;p17"/>
          <p:cNvCxnSpPr/>
          <p:nvPr/>
        </p:nvCxnSpPr>
        <p:spPr>
          <a:xfrm>
            <a:off x="5820961" y="5664606"/>
            <a:ext cx="480482" cy="1588"/>
          </a:xfrm>
          <a:prstGeom prst="straightConnector1">
            <a:avLst/>
          </a:prstGeom>
          <a:noFill/>
          <a:ln cap="flat" cmpd="sng" w="36000">
            <a:solidFill>
              <a:srgbClr val="000000"/>
            </a:solidFill>
            <a:prstDash val="solid"/>
            <a:round/>
            <a:headEnd len="med" w="med" type="none"/>
            <a:tailEnd len="med" w="med" type="none"/>
          </a:ln>
        </p:spPr>
      </p:cxnSp>
      <p:cxnSp>
        <p:nvCxnSpPr>
          <p:cNvPr id="124" name="Google Shape;124;p17"/>
          <p:cNvCxnSpPr/>
          <p:nvPr/>
        </p:nvCxnSpPr>
        <p:spPr>
          <a:xfrm>
            <a:off x="5820961" y="5556656"/>
            <a:ext cx="480482" cy="1588"/>
          </a:xfrm>
          <a:prstGeom prst="straightConnector1">
            <a:avLst/>
          </a:prstGeom>
          <a:noFill/>
          <a:ln cap="flat" cmpd="sng" w="36000">
            <a:solidFill>
              <a:srgbClr val="000000"/>
            </a:solidFill>
            <a:prstDash val="solid"/>
            <a:round/>
            <a:headEnd len="med" w="med" type="none"/>
            <a:tailEnd len="med" w="med" type="none"/>
          </a:ln>
        </p:spPr>
      </p:cxnSp>
      <p:sp>
        <p:nvSpPr>
          <p:cNvPr id="125" name="Google Shape;125;p17"/>
          <p:cNvSpPr/>
          <p:nvPr/>
        </p:nvSpPr>
        <p:spPr>
          <a:xfrm>
            <a:off x="885825" y="1971675"/>
            <a:ext cx="10439400" cy="1038225"/>
          </a:xfrm>
          <a:prstGeom prst="roundRect">
            <a:avLst>
              <a:gd fmla="val 9134"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85725" lvl="0" marL="457200" marR="0" rtl="0" algn="l">
              <a:lnSpc>
                <a:spcPct val="80000"/>
              </a:lnSpc>
              <a:spcBef>
                <a:spcPts val="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a:t>
            </a:r>
            <a:r>
              <a:rPr b="1" i="0" lang="en-GB" sz="2000" u="none" cap="none" strike="noStrike">
                <a:solidFill>
                  <a:srgbClr val="000066"/>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display current options and settings</a:t>
            </a:r>
            <a:endParaRPr/>
          </a:p>
          <a:p>
            <a:pPr indent="85725" lvl="0" marL="457200" marR="0" rtl="0" algn="l">
              <a:lnSpc>
                <a:spcPct val="80000"/>
              </a:lnSpc>
              <a:spcBef>
                <a:spcPts val="50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   </a:t>
            </a:r>
            <a:r>
              <a:rPr b="1" i="1" lang="en-GB" sz="2000" u="none" cap="none" strike="noStrike">
                <a:solidFill>
                  <a:srgbClr val="3333CC"/>
                </a:solidFill>
                <a:latin typeface="Quattrocento Sans"/>
                <a:ea typeface="Quattrocento Sans"/>
                <a:cs typeface="Quattrocento Sans"/>
                <a:sym typeface="Quattrocento Sans"/>
              </a:rPr>
              <a:t>option</a:t>
            </a:r>
            <a:r>
              <a:rPr b="1" i="0" lang="en-GB" sz="2000" u="none" cap="none" strike="noStrike">
                <a:solidFill>
                  <a:srgbClr val="3333CC"/>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turn the option on</a:t>
            </a:r>
            <a:endParaRPr/>
          </a:p>
          <a:p>
            <a:pPr indent="85725" lvl="0" marL="457200" marR="0" rtl="0" algn="l">
              <a:lnSpc>
                <a:spcPct val="80000"/>
              </a:lnSpc>
              <a:spcBef>
                <a:spcPts val="50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  </a:t>
            </a:r>
            <a:r>
              <a:rPr b="1" i="1" lang="en-GB" sz="2000" u="none" cap="none" strike="noStrike">
                <a:solidFill>
                  <a:srgbClr val="3333CC"/>
                </a:solidFill>
                <a:latin typeface="Quattrocento Sans"/>
                <a:ea typeface="Quattrocento Sans"/>
                <a:cs typeface="Quattrocento Sans"/>
                <a:sym typeface="Quattrocento Sans"/>
              </a:rPr>
              <a:t>option</a:t>
            </a:r>
            <a:r>
              <a:rPr b="1" i="0" lang="en-GB" sz="2000" u="none" cap="none" strike="noStrike">
                <a:solidFill>
                  <a:srgbClr val="3333CC"/>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turn the option off</a:t>
            </a:r>
            <a:endParaRPr b="0" i="1" sz="2000" u="none" cap="none" strike="noStrike">
              <a:solidFill>
                <a:schemeClr val="dk1"/>
              </a:solidFill>
              <a:latin typeface="Quattrocento Sans"/>
              <a:ea typeface="Quattrocento Sans"/>
              <a:cs typeface="Quattrocento Sans"/>
              <a:sym typeface="Quattrocento Sans"/>
            </a:endParaRPr>
          </a:p>
        </p:txBody>
      </p:sp>
      <p:sp>
        <p:nvSpPr>
          <p:cNvPr id="126" name="Google Shape;126;p17"/>
          <p:cNvSpPr/>
          <p:nvPr/>
        </p:nvSpPr>
        <p:spPr>
          <a:xfrm>
            <a:off x="5690329" y="3275135"/>
            <a:ext cx="5587271" cy="885233"/>
          </a:xfrm>
          <a:prstGeom prst="roundRect">
            <a:avLst>
              <a:gd fmla="val 0"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set vi as command line editor</a:t>
            </a:r>
            <a:endParaRPr/>
          </a:p>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automatically export all new variables</a:t>
            </a:r>
            <a:endParaRPr/>
          </a:p>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stop automatic new-variable export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