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794500" cy="9921875"/>
  <p:embeddedFontLs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7B7E878-44CA-448F-84CF-0D63CA95F98E}">
  <a:tblStyle styleId="{47B7E878-44CA-448F-84CF-0D63CA95F98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3125" orient="horz"/>
        <p:guide pos="214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5.xml"/><Relationship Id="rId22" Type="http://schemas.openxmlformats.org/officeDocument/2006/relationships/font" Target="fonts/QuattrocentoSans-italic.fntdata"/><Relationship Id="rId10" Type="http://schemas.openxmlformats.org/officeDocument/2006/relationships/slide" Target="slides/slide4.xml"/><Relationship Id="rId21" Type="http://schemas.openxmlformats.org/officeDocument/2006/relationships/font" Target="fonts/QuattrocentoSans-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 name="Google Shape;4;n"/>
          <p:cNvSpPr txBox="1"/>
          <p:nvPr/>
        </p:nvSpPr>
        <p:spPr>
          <a:xfrm>
            <a:off x="576264" y="179388"/>
            <a:ext cx="5400675" cy="246221"/>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EDIT COURSE TITLE HERE</a:t>
            </a:r>
            <a:r>
              <a:rPr b="0" i="0" lang="en-GB" sz="1000" u="none" cap="none" strike="noStrike">
                <a:solidFill>
                  <a:schemeClr val="accent1"/>
                </a:solidFill>
                <a:latin typeface="Quattrocento Sans"/>
                <a:ea typeface="Quattrocento Sans"/>
                <a:cs typeface="Quattrocento Sans"/>
                <a:sym typeface="Quattrocento Sans"/>
              </a:rPr>
              <a:t>	</a:t>
            </a:r>
            <a:endParaRPr/>
          </a:p>
        </p:txBody>
      </p:sp>
      <p:sp>
        <p:nvSpPr>
          <p:cNvPr id="5" name="Google Shape;5;n"/>
          <p:cNvSpPr txBox="1"/>
          <p:nvPr/>
        </p:nvSpPr>
        <p:spPr>
          <a:xfrm>
            <a:off x="892785" y="9590088"/>
            <a:ext cx="5400675" cy="246221"/>
          </a:xfrm>
          <a:prstGeom prst="rect">
            <a:avLst/>
          </a:prstGeom>
          <a:noFill/>
          <a:ln>
            <a:noFill/>
          </a:ln>
        </p:spPr>
        <p:txBody>
          <a:bodyPr anchorCtr="0" anchor="t" bIns="45700" lIns="0" spcFirstLastPara="1" rIns="0" wrap="square" tIns="45700">
            <a:noAutofit/>
          </a:bodyPr>
          <a:lstStyle/>
          <a:p>
            <a:pPr indent="0" lvl="0" marL="0" marR="0" rtl="0" algn="r">
              <a:spcBef>
                <a:spcPts val="0"/>
              </a:spcBef>
              <a:spcAft>
                <a:spcPts val="0"/>
              </a:spcAft>
              <a:buNone/>
            </a:pP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
        <p:nvSpPr>
          <p:cNvPr id="6" name="Google Shape;6;n"/>
          <p:cNvSpPr txBox="1"/>
          <p:nvPr>
            <p:ph idx="1" type="body"/>
          </p:nvPr>
        </p:nvSpPr>
        <p:spPr>
          <a:xfrm>
            <a:off x="570999" y="3952480"/>
            <a:ext cx="5716002" cy="5461151"/>
          </a:xfrm>
          <a:prstGeom prst="rect">
            <a:avLst/>
          </a:prstGeom>
          <a:noFill/>
          <a:ln>
            <a:noFill/>
          </a:ln>
        </p:spPr>
        <p:txBody>
          <a:bodyPr anchorCtr="0" anchor="t" bIns="0" lIns="0" spcFirstLastPara="1" rIns="0" wrap="square" tIns="0"/>
          <a:lstStyle>
            <a:lvl1pPr indent="-228600" lvl="0" marL="4572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1pPr>
            <a:lvl2pPr indent="-228600" lvl="1" marL="9144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2pPr>
            <a:lvl3pPr indent="-228600" lvl="2" marL="13716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3pPr>
            <a:lvl4pPr indent="-228600" lvl="3" marL="18288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4pPr>
            <a:lvl5pPr indent="-228600" lvl="4" marL="22860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CONTINUED </a:t>
            </a: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6" name="Google Shape;46;p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configuration of the sudo command is stored in the /etc/sudoers file, which can be modified using the visudo command. Unless the environment variable EDITOR is set to another editor, visudo will invoke an automatic editing session on the sudoers file using vi.</a:t>
            </a:r>
            <a:endParaRPr/>
          </a:p>
          <a:p>
            <a:pPr indent="0" lvl="0" marL="0" rtl="0" algn="l">
              <a:spcBef>
                <a:spcPts val="300"/>
              </a:spcBef>
              <a:spcAft>
                <a:spcPts val="0"/>
              </a:spcAft>
              <a:buNone/>
            </a:pPr>
            <a:r>
              <a:rPr lang="en-GB"/>
              <a:t>The sudo facility is quite sophisticated, and configuration can be quite specific and complex. One popular (and relatively simple) method of getting started with sudo is to add selected users to the system group wheel, and configure sudoers file to give privileged access to all members of this group.</a:t>
            </a:r>
            <a:endParaRPr/>
          </a:p>
          <a:p>
            <a:pPr indent="0" lvl="0" marL="0" rtl="0" algn="l">
              <a:spcBef>
                <a:spcPts val="300"/>
              </a:spcBef>
              <a:spcAft>
                <a:spcPts val="0"/>
              </a:spcAft>
              <a:buNone/>
            </a:pPr>
            <a:r>
              <a:rPr lang="en-GB"/>
              <a:t>Users can be added either by editing the /etc/group file using vi, or with the: </a:t>
            </a:r>
            <a:endParaRPr/>
          </a:p>
          <a:p>
            <a:pPr indent="0" lvl="0" marL="0" rtl="0" algn="l">
              <a:spcBef>
                <a:spcPts val="300"/>
              </a:spcBef>
              <a:spcAft>
                <a:spcPts val="0"/>
              </a:spcAft>
              <a:buNone/>
            </a:pPr>
            <a:r>
              <a:rPr lang="en-GB"/>
              <a:t>    # usermod -G wheel &lt;user&gt; </a:t>
            </a:r>
            <a:endParaRPr/>
          </a:p>
          <a:p>
            <a:pPr indent="0" lvl="0" marL="0" rtl="0" algn="l">
              <a:spcBef>
                <a:spcPts val="300"/>
              </a:spcBef>
              <a:spcAft>
                <a:spcPts val="0"/>
              </a:spcAft>
              <a:buNone/>
            </a:pPr>
            <a:r>
              <a:rPr lang="en-GB"/>
              <a:t>command.</a:t>
            </a:r>
            <a:endParaRPr/>
          </a:p>
          <a:p>
            <a:pPr indent="0" lvl="0" marL="0" rtl="0" algn="l">
              <a:spcBef>
                <a:spcPts val="300"/>
              </a:spcBef>
              <a:spcAft>
                <a:spcPts val="0"/>
              </a:spcAft>
              <a:buNone/>
            </a:pPr>
            <a:r>
              <a:rPr lang="en-GB"/>
              <a:t>When a user runs commands as sudo, the PATH variable is that of the original user. That means that full pathnames may have to be used for those tools that are located in one of the 'sbin' directories.</a:t>
            </a:r>
            <a:endParaRPr/>
          </a:p>
        </p:txBody>
      </p:sp>
      <p:sp>
        <p:nvSpPr>
          <p:cNvPr id="138" name="Google Shape;138;p1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61" name="Google Shape;161;p1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69" name="Google Shape;169;p1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76" name="Google Shape;176;p1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It is impossible to avoid delegating administrative tasks to ‘ordinary’ users.  </a:t>
            </a:r>
            <a:endParaRPr/>
          </a:p>
          <a:p>
            <a:pPr indent="0" lvl="0" marL="0" rtl="0" algn="l">
              <a:spcBef>
                <a:spcPts val="300"/>
              </a:spcBef>
              <a:spcAft>
                <a:spcPts val="0"/>
              </a:spcAft>
              <a:buNone/>
            </a:pPr>
            <a:r>
              <a:rPr lang="en-GB"/>
              <a:t>The switch user command (su) and the sudo utilities are  the two most commonly used methods for giving ordinary users access to normally privileged commands.</a:t>
            </a:r>
            <a:endParaRPr/>
          </a:p>
          <a:p>
            <a:pPr indent="0" lvl="0" marL="0" rtl="0" algn="l">
              <a:spcBef>
                <a:spcPts val="300"/>
              </a:spcBef>
              <a:spcAft>
                <a:spcPts val="0"/>
              </a:spcAft>
              <a:buNone/>
            </a:pPr>
            <a:r>
              <a:t/>
            </a:r>
            <a:endParaRPr/>
          </a:p>
        </p:txBody>
      </p:sp>
      <p:sp>
        <p:nvSpPr>
          <p:cNvPr id="52" name="Google Shape;52;p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Most system administration functions are carried out using the root account.  User root has unrestricted access to all system functions.  </a:t>
            </a:r>
            <a:endParaRPr/>
          </a:p>
          <a:p>
            <a:pPr indent="0" lvl="0" marL="0" rtl="0" algn="l">
              <a:spcBef>
                <a:spcPts val="300"/>
              </a:spcBef>
              <a:spcAft>
                <a:spcPts val="0"/>
              </a:spcAft>
              <a:buNone/>
            </a:pPr>
            <a:r>
              <a:rPr lang="en-GB"/>
              <a:t>To clarify, though: we commonly tend to refer to the all privileged account as the 'root' account. However, the name 'root' has little significance. It's root's UID being 0 that makes it powerful. Indeed, any other user, if assigned the UID of 0 will also have unrestricted abilities (although these abilities may be limited by the program assigned to that user).</a:t>
            </a:r>
            <a:endParaRPr/>
          </a:p>
          <a:p>
            <a:pPr indent="0" lvl="0" marL="0" rtl="0" algn="l">
              <a:spcBef>
                <a:spcPts val="300"/>
              </a:spcBef>
              <a:spcAft>
                <a:spcPts val="0"/>
              </a:spcAft>
              <a:buNone/>
            </a:pPr>
            <a:r>
              <a:rPr lang="en-GB"/>
              <a:t>Some additional system accounts are used to administer subsystems.  Use these accounts to ensure that file ownership and permissions are correct for the subsystem. </a:t>
            </a:r>
            <a:endParaRPr/>
          </a:p>
          <a:p>
            <a:pPr indent="0" lvl="0" marL="0" rtl="0" algn="l">
              <a:spcBef>
                <a:spcPts val="300"/>
              </a:spcBef>
              <a:spcAft>
                <a:spcPts val="0"/>
              </a:spcAft>
              <a:buNone/>
            </a:pPr>
            <a:r>
              <a:rPr lang="en-GB"/>
              <a:t>On larger systems, administration may be done by several people.  It is imperative that multiple administrators co-ordinate their activities.  It is possible for one person to undo or corrupt work done by another.</a:t>
            </a:r>
            <a:endParaRPr/>
          </a:p>
        </p:txBody>
      </p:sp>
      <p:sp>
        <p:nvSpPr>
          <p:cNvPr id="59" name="Google Shape;59;p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su command is used by the system administrator to become another user temporarily .  A new shell is invoked with the user and group ids of the specified login name. </a:t>
            </a:r>
            <a:endParaRPr/>
          </a:p>
          <a:p>
            <a:pPr indent="0" lvl="0" marL="0" rtl="0" algn="l">
              <a:spcBef>
                <a:spcPts val="300"/>
              </a:spcBef>
              <a:spcAft>
                <a:spcPts val="0"/>
              </a:spcAft>
              <a:buNone/>
            </a:pPr>
            <a:r>
              <a:rPr lang="en-GB"/>
              <a:t>If the  -  argument is given, the shell executes the login profiles to set up the environment as though the new user had logged in as normal.  Without the - argument, the current environment is used for the new shell.</a:t>
            </a:r>
            <a:endParaRPr/>
          </a:p>
          <a:p>
            <a:pPr indent="0" lvl="0" marL="0" rtl="0" algn="l">
              <a:spcBef>
                <a:spcPts val="300"/>
              </a:spcBef>
              <a:spcAft>
                <a:spcPts val="0"/>
              </a:spcAft>
              <a:buNone/>
            </a:pPr>
            <a:r>
              <a:rPr lang="en-GB"/>
              <a:t>The su command logs all attempts to become a new user.</a:t>
            </a:r>
            <a:endParaRPr/>
          </a:p>
          <a:p>
            <a:pPr indent="0" lvl="0" marL="0" rtl="0" algn="l">
              <a:spcBef>
                <a:spcPts val="300"/>
              </a:spcBef>
              <a:spcAft>
                <a:spcPts val="0"/>
              </a:spcAft>
              <a:buNone/>
            </a:pPr>
            <a:r>
              <a:rPr lang="en-GB"/>
              <a:t>The login command can also be used to become another user.  In this case, the existing login shell is replaced by a new login shell for the named user (i.e. cannot return to existing user).</a:t>
            </a:r>
            <a:endParaRPr/>
          </a:p>
        </p:txBody>
      </p:sp>
      <p:sp>
        <p:nvSpPr>
          <p:cNvPr id="66" name="Google Shape;66;p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su command can be given options for the login program.  For most accounts, the login program is the shell, and the -c option can be used to specify a command to execute (the next parameter given in double quotes).</a:t>
            </a:r>
            <a:endParaRPr/>
          </a:p>
          <a:p>
            <a:pPr indent="0" lvl="0" marL="0" rtl="0" algn="l">
              <a:spcBef>
                <a:spcPts val="300"/>
              </a:spcBef>
              <a:spcAft>
                <a:spcPts val="0"/>
              </a:spcAft>
              <a:buNone/>
            </a:pPr>
            <a:r>
              <a:rPr lang="en-GB"/>
              <a:t>Many modern Unix systems with extra security features can disallow the su command on a per user basis (either from or to individual accounts).</a:t>
            </a:r>
            <a:endParaRPr/>
          </a:p>
          <a:p>
            <a:pPr indent="0" lvl="0" marL="0" rtl="0" algn="l">
              <a:spcBef>
                <a:spcPts val="300"/>
              </a:spcBef>
              <a:spcAft>
                <a:spcPts val="0"/>
              </a:spcAft>
              <a:buNone/>
            </a:pPr>
            <a:r>
              <a:rPr lang="en-GB"/>
              <a:t>To avoid Trojan horse programs, you should always execute su using its full pathname (/bin/su) when changing to the root user.</a:t>
            </a:r>
            <a:endParaRPr/>
          </a:p>
          <a:p>
            <a:pPr indent="0" lvl="0" marL="0" rtl="0" algn="l">
              <a:spcBef>
                <a:spcPts val="300"/>
              </a:spcBef>
              <a:spcAft>
                <a:spcPts val="0"/>
              </a:spcAft>
              <a:buNone/>
            </a:pPr>
            <a:r>
              <a:t/>
            </a:r>
            <a:endParaRPr/>
          </a:p>
        </p:txBody>
      </p:sp>
      <p:sp>
        <p:nvSpPr>
          <p:cNvPr id="73" name="Google Shape;73;p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Answers: </a:t>
            </a:r>
            <a:endParaRPr/>
          </a:p>
          <a:p>
            <a:pPr indent="0" lvl="0" marL="0" rtl="0" algn="l">
              <a:spcBef>
                <a:spcPts val="300"/>
              </a:spcBef>
              <a:spcAft>
                <a:spcPts val="0"/>
              </a:spcAft>
              <a:buNone/>
            </a:pPr>
            <a:r>
              <a:rPr lang="en-GB"/>
              <a:t>(1) - spawn new shell for root; original user's profile; password required (going from ordinary to privileged user)‏</a:t>
            </a:r>
            <a:endParaRPr/>
          </a:p>
          <a:p>
            <a:pPr indent="0" lvl="0" marL="0" rtl="0" algn="l">
              <a:spcBef>
                <a:spcPts val="300"/>
              </a:spcBef>
              <a:spcAft>
                <a:spcPts val="0"/>
              </a:spcAft>
              <a:buNone/>
            </a:pPr>
            <a:r>
              <a:rPr lang="en-GB"/>
              <a:t>(2) - spawn new shell for henry; with henry's environment; no password required (going from superuser to ordinary)‏</a:t>
            </a:r>
            <a:endParaRPr/>
          </a:p>
          <a:p>
            <a:pPr indent="0" lvl="0" marL="0" rtl="0" algn="l">
              <a:spcBef>
                <a:spcPts val="300"/>
              </a:spcBef>
              <a:spcAft>
                <a:spcPts val="0"/>
              </a:spcAft>
              <a:buNone/>
            </a:pPr>
            <a:r>
              <a:rPr lang="en-GB"/>
              <a:t>(3) - spawn new shell for root (default); use root's environment; password is required</a:t>
            </a:r>
            <a:endParaRPr/>
          </a:p>
          <a:p>
            <a:pPr indent="0" lvl="0" marL="0" rtl="0" algn="l">
              <a:spcBef>
                <a:spcPts val="300"/>
              </a:spcBef>
              <a:spcAft>
                <a:spcPts val="0"/>
              </a:spcAft>
              <a:buNone/>
            </a:pPr>
            <a:r>
              <a:rPr lang="en-GB"/>
              <a:t>(4) - spawn new shell for lp, but only for the duration required by the lpshut command; with lp's environment; password not required</a:t>
            </a:r>
            <a:endParaRPr/>
          </a:p>
          <a:p>
            <a:pPr indent="0" lvl="0" marL="0" rtl="0" algn="l">
              <a:spcBef>
                <a:spcPts val="300"/>
              </a:spcBef>
              <a:spcAft>
                <a:spcPts val="0"/>
              </a:spcAft>
              <a:buNone/>
            </a:pPr>
            <a:r>
              <a:rPr lang="en-GB"/>
              <a:t>(5) - end current shell - this is the last root's shell, the one entered into in the step (3); we are back to the shell belonging to henry</a:t>
            </a:r>
            <a:endParaRPr/>
          </a:p>
          <a:p>
            <a:pPr indent="0" lvl="0" marL="0" rtl="0" algn="l">
              <a:spcBef>
                <a:spcPts val="300"/>
              </a:spcBef>
              <a:spcAft>
                <a:spcPts val="0"/>
              </a:spcAft>
              <a:buNone/>
            </a:pPr>
            <a:r>
              <a:rPr lang="en-GB"/>
              <a:t>(6) - spawn new shell for user root, to run the rm command, then return to the previous identity (henry); environment of henry used throughout</a:t>
            </a:r>
            <a:endParaRPr/>
          </a:p>
          <a:p>
            <a:pPr indent="0" lvl="0" marL="0" rtl="0" algn="l">
              <a:spcBef>
                <a:spcPts val="300"/>
              </a:spcBef>
              <a:spcAft>
                <a:spcPts val="0"/>
              </a:spcAft>
              <a:buNone/>
            </a:pPr>
            <a:r>
              <a:t/>
            </a:r>
            <a:endParaRPr/>
          </a:p>
        </p:txBody>
      </p:sp>
      <p:sp>
        <p:nvSpPr>
          <p:cNvPr id="83" name="Google Shape;83;p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There is an important lesson in the example above. If you switch into another user id during a session, the id command will reflect the change. </a:t>
            </a:r>
            <a:endParaRPr/>
          </a:p>
          <a:p>
            <a:pPr indent="0" lvl="0" marL="0" rtl="0" algn="l">
              <a:spcBef>
                <a:spcPts val="300"/>
              </a:spcBef>
              <a:spcAft>
                <a:spcPts val="0"/>
              </a:spcAft>
              <a:buNone/>
            </a:pPr>
            <a:r>
              <a:rPr lang="en-GB"/>
              <a:t>However, the commands from the ‘who’ family (to which command who am I belongs) do not check who you are in real time. Instead, they base their information on the /var/log/wtmp file, which is written at the time user logs in. </a:t>
            </a:r>
            <a:endParaRPr/>
          </a:p>
          <a:p>
            <a:pPr indent="0" lvl="0" marL="0" rtl="0" algn="l">
              <a:spcBef>
                <a:spcPts val="300"/>
              </a:spcBef>
              <a:spcAft>
                <a:spcPts val="0"/>
              </a:spcAft>
              <a:buNone/>
            </a:pPr>
            <a:r>
              <a:rPr lang="en-GB"/>
              <a:t>Beware! Switching identity with su may not satisfy those programs, which use the who command to establish access rights etc.</a:t>
            </a:r>
            <a:endParaRPr/>
          </a:p>
          <a:p>
            <a:pPr indent="0" lvl="0" marL="0" rtl="0" algn="l">
              <a:spcBef>
                <a:spcPts val="300"/>
              </a:spcBef>
              <a:spcAft>
                <a:spcPts val="0"/>
              </a:spcAft>
              <a:buNone/>
            </a:pPr>
            <a:r>
              <a:rPr lang="en-GB"/>
              <a:t>There is also a whoami command, which behaves just like id, in other words always shows the current ID of the user.</a:t>
            </a:r>
            <a:endParaRPr/>
          </a:p>
        </p:txBody>
      </p:sp>
      <p:sp>
        <p:nvSpPr>
          <p:cNvPr id="96" name="Google Shape;96;p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8: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sudo tools is another method, which selectively allows to assign ordinary users to a list of tasks that they will be able to execute with the identity of another user (although typically it is set up to run with super-user's privileges).</a:t>
            </a:r>
            <a:endParaRPr/>
          </a:p>
          <a:p>
            <a:pPr indent="0" lvl="0" marL="0" rtl="0" algn="l">
              <a:spcBef>
                <a:spcPts val="300"/>
              </a:spcBef>
              <a:spcAft>
                <a:spcPts val="0"/>
              </a:spcAft>
              <a:buNone/>
            </a:pPr>
            <a:r>
              <a:rPr lang="en-GB"/>
              <a:t>Its main advantage over su is the ability to selectively assign commands against chosen users. This means that the user doesn't need root's password in order to perform selected administrative tasks. This provides for a much more secure method of delegating superuser's activities without compromising its password.</a:t>
            </a:r>
            <a:endParaRPr/>
          </a:p>
          <a:p>
            <a:pPr indent="0" lvl="0" marL="0" rtl="0" algn="l">
              <a:spcBef>
                <a:spcPts val="300"/>
              </a:spcBef>
              <a:spcAft>
                <a:spcPts val="0"/>
              </a:spcAft>
              <a:buNone/>
            </a:pPr>
            <a:r>
              <a:rPr lang="en-GB"/>
              <a:t>Every sudo transaction is logged, thus the audit trail of all activity is available.</a:t>
            </a:r>
            <a:endParaRPr/>
          </a:p>
          <a:p>
            <a:pPr indent="0" lvl="0" marL="0" rtl="0" algn="l">
              <a:spcBef>
                <a:spcPts val="300"/>
              </a:spcBef>
              <a:spcAft>
                <a:spcPts val="0"/>
              </a:spcAft>
              <a:buNone/>
            </a:pPr>
            <a:r>
              <a:rPr lang="en-GB"/>
              <a:t>All sudo root shells are subject to time restrictions, so an un-attended root session left for more than 5 minutes (default timestamp period) will be automatically terminated.</a:t>
            </a:r>
            <a:endParaRPr/>
          </a:p>
          <a:p>
            <a:pPr indent="0" lvl="0" marL="0" rtl="0" algn="l">
              <a:spcBef>
                <a:spcPts val="300"/>
              </a:spcBef>
              <a:spcAft>
                <a:spcPts val="0"/>
              </a:spcAft>
              <a:buNone/>
            </a:pPr>
            <a:r>
              <a:rPr lang="en-GB"/>
              <a:t> </a:t>
            </a:r>
            <a:endParaRPr/>
          </a:p>
        </p:txBody>
      </p:sp>
      <p:sp>
        <p:nvSpPr>
          <p:cNvPr id="105" name="Google Shape;105;p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9: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When the user enters the sudo session, for example by typing the command on the previous slide: </a:t>
            </a:r>
            <a:endParaRPr/>
          </a:p>
          <a:p>
            <a:pPr indent="0" lvl="0" marL="0" rtl="0" algn="l">
              <a:spcBef>
                <a:spcPts val="300"/>
              </a:spcBef>
              <a:spcAft>
                <a:spcPts val="0"/>
              </a:spcAft>
              <a:buNone/>
            </a:pPr>
            <a:r>
              <a:rPr lang="en-GB"/>
              <a:t>	$ sudo mount /mnt/xp</a:t>
            </a:r>
            <a:endParaRPr/>
          </a:p>
          <a:p>
            <a:pPr indent="0" lvl="0" marL="0" rtl="0" algn="l">
              <a:spcBef>
                <a:spcPts val="300"/>
              </a:spcBef>
              <a:spcAft>
                <a:spcPts val="0"/>
              </a:spcAft>
              <a:buNone/>
            </a:pPr>
            <a:r>
              <a:rPr lang="en-GB"/>
              <a:t>the system will request the password to be entered. The expected password is that of the original user, not root, which surprises some. It shouldn't really: after all, one reason for choosing sudo over su was to avoid giving root's password to ordinary users. We ask for password here, to ensure that a bogus person isn't trying to take advantage of somebody else's session…</a:t>
            </a:r>
            <a:endParaRPr/>
          </a:p>
          <a:p>
            <a:pPr indent="0" lvl="0" marL="0" rtl="0" algn="l">
              <a:spcBef>
                <a:spcPts val="300"/>
              </a:spcBef>
              <a:spcAft>
                <a:spcPts val="0"/>
              </a:spcAft>
              <a:buNone/>
            </a:pPr>
            <a:r>
              <a:rPr lang="en-GB"/>
              <a:t>The ability to execute the requested command will be validated against the sudoers file, and if successful, the command will be executed. All transactions are logged, and the timestamp ticket will be commenced. The 5 minute ticket persist across sudo sessions, and several sudo commands can be executed within that time.</a:t>
            </a:r>
            <a:endParaRPr/>
          </a:p>
        </p:txBody>
      </p:sp>
      <p:sp>
        <p:nvSpPr>
          <p:cNvPr id="112" name="Google Shape;112;p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Title Slide">
  <p:cSld name="QA Template_Title Slide">
    <p:spTree>
      <p:nvGrpSpPr>
        <p:cNvPr id="11" name="Shape 11"/>
        <p:cNvGrpSpPr/>
        <p:nvPr/>
      </p:nvGrpSpPr>
      <p:grpSpPr>
        <a:xfrm>
          <a:off x="0" y="0"/>
          <a:ext cx="0" cy="0"/>
          <a:chOff x="0" y="0"/>
          <a:chExt cx="0" cy="0"/>
        </a:xfrm>
      </p:grpSpPr>
      <p:sp>
        <p:nvSpPr>
          <p:cNvPr id="12" name="Google Shape;12;p2"/>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lstStyle>
            <a:lvl1pPr lvl="0" algn="ctr">
              <a:lnSpc>
                <a:spcPct val="100000"/>
              </a:lnSpc>
              <a:spcBef>
                <a:spcPts val="0"/>
              </a:spcBef>
              <a:spcAft>
                <a:spcPts val="0"/>
              </a:spcAft>
              <a:buClr>
                <a:schemeClr val="dk2"/>
              </a:buClr>
              <a:buSzPts val="6000"/>
              <a:buFont typeface="Arial"/>
              <a:buNone/>
              <a:defRPr b="0" i="0" sz="600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2000"/>
              <a:buNone/>
              <a:defRPr b="0" i="0" sz="2000" cap="none">
                <a:solidFill>
                  <a:schemeClr val="accent6"/>
                </a:solidFill>
                <a:latin typeface="Arial"/>
                <a:ea typeface="Arial"/>
                <a:cs typeface="Arial"/>
                <a:sym typeface="Arial"/>
              </a:defRPr>
            </a:lvl1pPr>
            <a:lvl2pPr lvl="1" algn="ctr">
              <a:spcBef>
                <a:spcPts val="1000"/>
              </a:spcBef>
              <a:spcAft>
                <a:spcPts val="0"/>
              </a:spcAft>
              <a:buSzPts val="1800"/>
              <a:buNone/>
              <a:defRPr>
                <a:solidFill>
                  <a:srgbClr val="989899"/>
                </a:solidFill>
              </a:defRPr>
            </a:lvl2pPr>
            <a:lvl3pPr lvl="2" algn="ctr">
              <a:spcBef>
                <a:spcPts val="1000"/>
              </a:spcBef>
              <a:spcAft>
                <a:spcPts val="0"/>
              </a:spcAft>
              <a:buSzPts val="1600"/>
              <a:buNone/>
              <a:defRPr>
                <a:solidFill>
                  <a:srgbClr val="989899"/>
                </a:solidFill>
              </a:defRPr>
            </a:lvl3pPr>
            <a:lvl4pPr lvl="3" algn="ctr">
              <a:spcBef>
                <a:spcPts val="1000"/>
              </a:spcBef>
              <a:spcAft>
                <a:spcPts val="0"/>
              </a:spcAft>
              <a:buSzPts val="1600"/>
              <a:buNone/>
              <a:defRPr>
                <a:solidFill>
                  <a:srgbClr val="989899"/>
                </a:solidFill>
              </a:defRPr>
            </a:lvl4pPr>
            <a:lvl5pPr lvl="4" algn="ctr">
              <a:spcBef>
                <a:spcPts val="1000"/>
              </a:spcBef>
              <a:spcAft>
                <a:spcPts val="0"/>
              </a:spcAft>
              <a:buSzPts val="1400"/>
              <a:buNone/>
              <a:defRPr>
                <a:solidFill>
                  <a:srgbClr val="989899"/>
                </a:solidFill>
              </a:defRPr>
            </a:lvl5pPr>
            <a:lvl6pPr lvl="5" algn="ctr">
              <a:spcBef>
                <a:spcPts val="1000"/>
              </a:spcBef>
              <a:spcAft>
                <a:spcPts val="0"/>
              </a:spcAft>
              <a:buClr>
                <a:srgbClr val="989899"/>
              </a:buClr>
              <a:buSzPts val="2000"/>
              <a:buNone/>
              <a:defRPr>
                <a:solidFill>
                  <a:srgbClr val="989899"/>
                </a:solidFill>
              </a:defRPr>
            </a:lvl6pPr>
            <a:lvl7pPr lvl="6" algn="ctr">
              <a:spcBef>
                <a:spcPts val="400"/>
              </a:spcBef>
              <a:spcAft>
                <a:spcPts val="0"/>
              </a:spcAft>
              <a:buClr>
                <a:srgbClr val="989899"/>
              </a:buClr>
              <a:buSzPts val="2000"/>
              <a:buNone/>
              <a:defRPr>
                <a:solidFill>
                  <a:srgbClr val="989899"/>
                </a:solidFill>
              </a:defRPr>
            </a:lvl7pPr>
            <a:lvl8pPr lvl="7" algn="ctr">
              <a:spcBef>
                <a:spcPts val="400"/>
              </a:spcBef>
              <a:spcAft>
                <a:spcPts val="0"/>
              </a:spcAft>
              <a:buClr>
                <a:srgbClr val="989899"/>
              </a:buClr>
              <a:buSzPts val="2000"/>
              <a:buNone/>
              <a:defRPr>
                <a:solidFill>
                  <a:srgbClr val="989899"/>
                </a:solidFill>
              </a:defRPr>
            </a:lvl8pPr>
            <a:lvl9pPr lvl="8" algn="ctr">
              <a:spcBef>
                <a:spcPts val="400"/>
              </a:spcBef>
              <a:spcAft>
                <a:spcPts val="0"/>
              </a:spcAft>
              <a:buClr>
                <a:srgbClr val="989899"/>
              </a:buClr>
              <a:buSzPts val="2000"/>
              <a:buNone/>
              <a:defRPr>
                <a:solidFill>
                  <a:srgbClr val="98989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Main Slide">
  <p:cSld name="QA Template_Main Slide">
    <p:spTree>
      <p:nvGrpSpPr>
        <p:cNvPr id="14" name="Shape 14"/>
        <p:cNvGrpSpPr/>
        <p:nvPr/>
      </p:nvGrpSpPr>
      <p:grpSpPr>
        <a:xfrm>
          <a:off x="0" y="0"/>
          <a:ext cx="0" cy="0"/>
          <a:chOff x="0" y="0"/>
          <a:chExt cx="0" cy="0"/>
        </a:xfrm>
      </p:grpSpPr>
      <p:sp>
        <p:nvSpPr>
          <p:cNvPr id="15" name="Google Shape;15;p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 name="Google Shape;16;p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2_Picture Page">
  <p:cSld name="QA Template_2_Picture Page">
    <p:spTree>
      <p:nvGrpSpPr>
        <p:cNvPr id="18" name="Shape 18"/>
        <p:cNvGrpSpPr/>
        <p:nvPr/>
      </p:nvGrpSpPr>
      <p:grpSpPr>
        <a:xfrm>
          <a:off x="0" y="0"/>
          <a:ext cx="0" cy="0"/>
          <a:chOff x="0" y="0"/>
          <a:chExt cx="0" cy="0"/>
        </a:xfrm>
      </p:grpSpPr>
      <p:sp>
        <p:nvSpPr>
          <p:cNvPr id="19" name="Google Shape;19;p4"/>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4"/>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
        <p:nvSpPr>
          <p:cNvPr id="21" name="Google Shape;21;p4"/>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4"/>
          <p:cNvSpPr/>
          <p:nvPr/>
        </p:nvSpPr>
        <p:spPr>
          <a:xfrm>
            <a:off x="6078034" y="1545562"/>
            <a:ext cx="45719" cy="45450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lt1"/>
              </a:solidFill>
              <a:latin typeface="Quattrocento Sans"/>
              <a:ea typeface="Quattrocento Sans"/>
              <a:cs typeface="Quattrocento Sans"/>
              <a:sym typeface="Quattrocento Sans"/>
            </a:endParaRPr>
          </a:p>
        </p:txBody>
      </p:sp>
      <p:sp>
        <p:nvSpPr>
          <p:cNvPr id="23" name="Google Shape;23;p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Picture Page">
  <p:cSld name="1_QA Template_Picture Page">
    <p:spTree>
      <p:nvGrpSpPr>
        <p:cNvPr id="24" name="Shape 24"/>
        <p:cNvGrpSpPr/>
        <p:nvPr/>
      </p:nvGrpSpPr>
      <p:grpSpPr>
        <a:xfrm>
          <a:off x="0" y="0"/>
          <a:ext cx="0" cy="0"/>
          <a:chOff x="0" y="0"/>
          <a:chExt cx="0" cy="0"/>
        </a:xfrm>
      </p:grpSpPr>
      <p:sp>
        <p:nvSpPr>
          <p:cNvPr id="25" name="Google Shape;25;p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5"/>
          <p:cNvSpPr txBox="1"/>
          <p:nvPr>
            <p:ph type="title"/>
          </p:nvPr>
        </p:nvSpPr>
        <p:spPr>
          <a:xfrm>
            <a:off x="414000" y="0"/>
            <a:ext cx="9126000" cy="127836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2_Picture Page">
  <p:cSld name="2_QA Template_2_Picture Page">
    <p:spTree>
      <p:nvGrpSpPr>
        <p:cNvPr id="28" name="Shape 28"/>
        <p:cNvGrpSpPr/>
        <p:nvPr/>
      </p:nvGrpSpPr>
      <p:grpSpPr>
        <a:xfrm>
          <a:off x="0" y="0"/>
          <a:ext cx="0" cy="0"/>
          <a:chOff x="0" y="0"/>
          <a:chExt cx="0" cy="0"/>
        </a:xfrm>
      </p:grpSpPr>
      <p:sp>
        <p:nvSpPr>
          <p:cNvPr id="29" name="Google Shape;29;p6"/>
          <p:cNvSpPr txBox="1"/>
          <p:nvPr>
            <p:ph idx="1" type="body"/>
          </p:nvPr>
        </p:nvSpPr>
        <p:spPr>
          <a:xfrm>
            <a:off x="414000" y="1557588"/>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6"/>
          <p:cNvSpPr txBox="1"/>
          <p:nvPr>
            <p:ph idx="2" type="body"/>
          </p:nvPr>
        </p:nvSpPr>
        <p:spPr>
          <a:xfrm>
            <a:off x="6206400" y="1557588"/>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6"/>
          <p:cNvSpPr txBox="1"/>
          <p:nvPr>
            <p:ph type="title"/>
          </p:nvPr>
        </p:nvSpPr>
        <p:spPr>
          <a:xfrm>
            <a:off x="414000" y="147423"/>
            <a:ext cx="9126000" cy="1143765"/>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2_Picture Page">
  <p:cSld name="1_QA Template_2_Picture Page">
    <p:spTree>
      <p:nvGrpSpPr>
        <p:cNvPr id="33" name="Shape 33"/>
        <p:cNvGrpSpPr/>
        <p:nvPr/>
      </p:nvGrpSpPr>
      <p:grpSpPr>
        <a:xfrm>
          <a:off x="0" y="0"/>
          <a:ext cx="0" cy="0"/>
          <a:chOff x="0" y="0"/>
          <a:chExt cx="0" cy="0"/>
        </a:xfrm>
      </p:grpSpPr>
      <p:sp>
        <p:nvSpPr>
          <p:cNvPr id="34" name="Google Shape;34;p7"/>
          <p:cNvSpPr/>
          <p:nvPr>
            <p:ph idx="2" type="pic"/>
          </p:nvPr>
        </p:nvSpPr>
        <p:spPr>
          <a:xfrm>
            <a:off x="-1" y="0"/>
            <a:ext cx="5447921" cy="6858000"/>
          </a:xfrm>
          <a:prstGeom prst="rect">
            <a:avLst/>
          </a:prstGeom>
          <a:noFill/>
          <a:ln>
            <a:noFill/>
          </a:ln>
        </p:spPr>
        <p:txBody>
          <a:bodyPr anchorCtr="0" anchor="t" bIns="45700" lIns="91425" spcFirstLastPara="1" rIns="91425" wrap="square" tIns="45700"/>
          <a:lstStyle>
            <a:lvl1pPr lvl="0" marR="0" rtl="0" algn="l">
              <a:spcBef>
                <a:spcPts val="1000"/>
              </a:spcBef>
              <a:spcAft>
                <a:spcPts val="0"/>
              </a:spcAft>
              <a:buClr>
                <a:schemeClr val="accent5"/>
              </a:buClr>
              <a:buSzPts val="1800"/>
              <a:buFont typeface="Arial"/>
              <a:buNone/>
              <a:defRPr b="0" i="0" sz="1800" u="none" cap="none" strike="noStrike">
                <a:solidFill>
                  <a:schemeClr val="dk1"/>
                </a:solidFill>
                <a:latin typeface="Arial"/>
                <a:ea typeface="Arial"/>
                <a:cs typeface="Arial"/>
                <a:sym typeface="Arial"/>
              </a:defRPr>
            </a:lvl1pPr>
            <a:lvl2pPr lvl="1"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lvl="4"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lvl="5"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7"/>
          <p:cNvSpPr/>
          <p:nvPr/>
        </p:nvSpPr>
        <p:spPr>
          <a:xfrm>
            <a:off x="5447921" y="0"/>
            <a:ext cx="6744079" cy="6858000"/>
          </a:xfrm>
          <a:prstGeom prst="rect">
            <a:avLst/>
          </a:prstGeom>
          <a:solidFill>
            <a:schemeClr val="dk2">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dk2"/>
              </a:solidFill>
              <a:latin typeface="Quattrocento Sans"/>
              <a:ea typeface="Quattrocento Sans"/>
              <a:cs typeface="Quattrocento Sans"/>
              <a:sym typeface="Quattrocento Sans"/>
            </a:endParaRPr>
          </a:p>
        </p:txBody>
      </p:sp>
      <p:sp>
        <p:nvSpPr>
          <p:cNvPr id="36" name="Google Shape;36;p7"/>
          <p:cNvSpPr txBox="1"/>
          <p:nvPr>
            <p:ph idx="1" type="body"/>
          </p:nvPr>
        </p:nvSpPr>
        <p:spPr>
          <a:xfrm>
            <a:off x="5834270" y="2733260"/>
            <a:ext cx="5963478" cy="3743139"/>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Clr>
                <a:schemeClr val="accent6"/>
              </a:buClr>
              <a:buSzPts val="1800"/>
              <a:buFont typeface="Arial"/>
              <a:buChar char="›"/>
              <a:defRPr b="0">
                <a:solidFill>
                  <a:schemeClr val="lt1"/>
                </a:solidFill>
                <a:latin typeface="Arial"/>
                <a:ea typeface="Arial"/>
                <a:cs typeface="Arial"/>
                <a:sym typeface="Arial"/>
              </a:defRPr>
            </a:lvl1pPr>
            <a:lvl2pPr indent="-342900" lvl="1" marL="9144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2pPr>
            <a:lvl3pPr indent="-342900" lvl="2" marL="13716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3pPr>
            <a:lvl4pPr indent="-342900" lvl="3" marL="18288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4pPr>
            <a:lvl5pPr indent="-342900" lvl="4" marL="22860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7"/>
          <p:cNvSpPr txBox="1"/>
          <p:nvPr>
            <p:ph type="title"/>
          </p:nvPr>
        </p:nvSpPr>
        <p:spPr>
          <a:xfrm>
            <a:off x="5834270" y="1921382"/>
            <a:ext cx="5973417" cy="62640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accent5"/>
              </a:buClr>
              <a:buSzPts val="3600"/>
              <a:buFont typeface="Arial"/>
              <a:buNone/>
              <a:defRPr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Picture Page">
  <p:cSld name="2_QA Template_Picture Page">
    <p:spTree>
      <p:nvGrpSpPr>
        <p:cNvPr id="38" name="Shape 38"/>
        <p:cNvGrpSpPr/>
        <p:nvPr/>
      </p:nvGrpSpPr>
      <p:grpSpPr>
        <a:xfrm>
          <a:off x="0" y="0"/>
          <a:ext cx="0" cy="0"/>
          <a:chOff x="0" y="0"/>
          <a:chExt cx="0" cy="0"/>
        </a:xfrm>
      </p:grpSpPr>
      <p:sp>
        <p:nvSpPr>
          <p:cNvPr id="39" name="Google Shape;39;p8"/>
          <p:cNvSpPr/>
          <p:nvPr/>
        </p:nvSpPr>
        <p:spPr>
          <a:xfrm>
            <a:off x="2" y="2"/>
            <a:ext cx="786063" cy="688082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lt1"/>
              </a:solidFill>
              <a:latin typeface="Quattrocento Sans"/>
              <a:ea typeface="Quattrocento Sans"/>
              <a:cs typeface="Quattrocento Sans"/>
              <a:sym typeface="Quattrocento Sans"/>
            </a:endParaRPr>
          </a:p>
        </p:txBody>
      </p:sp>
      <p:sp>
        <p:nvSpPr>
          <p:cNvPr id="40" name="Google Shape;40;p8"/>
          <p:cNvSpPr txBox="1"/>
          <p:nvPr>
            <p:ph idx="1" type="body"/>
          </p:nvPr>
        </p:nvSpPr>
        <p:spPr>
          <a:xfrm>
            <a:off x="1141200" y="349200"/>
            <a:ext cx="8215200" cy="6123600"/>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Clr>
                <a:schemeClr val="dk1"/>
              </a:buClr>
              <a:buSzPts val="1800"/>
              <a:buFont typeface="Arial"/>
              <a:buChar char="•"/>
              <a:defRPr b="0">
                <a:latin typeface="Arial"/>
                <a:ea typeface="Arial"/>
                <a:cs typeface="Arial"/>
                <a:sym typeface="Arial"/>
              </a:defRPr>
            </a:lvl1pPr>
            <a:lvl2pPr indent="-342900" lvl="1" marL="9144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2pPr>
            <a:lvl3pPr indent="-342900" lvl="2" marL="13716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3pPr>
            <a:lvl4pPr indent="-342900" lvl="3" marL="18288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4pPr>
            <a:lvl5pPr indent="-342900" lvl="4" marL="22860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8"/>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Clr>
                <a:schemeClr val="accent5"/>
              </a:buClr>
              <a:buSzPts val="1800"/>
              <a:buFont typeface="Arial"/>
              <a:buNone/>
              <a:defRPr b="1" sz="1800"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2" type="body"/>
          </p:nvPr>
        </p:nvSpPr>
        <p:spPr>
          <a:xfrm>
            <a:off x="9571383" y="1753200"/>
            <a:ext cx="2387817" cy="4719600"/>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Clr>
                <a:schemeClr val="dk1"/>
              </a:buClr>
              <a:buSzPts val="1800"/>
              <a:buFont typeface="Arial"/>
              <a:buNone/>
              <a:defRPr b="0" sz="1800">
                <a:solidFill>
                  <a:schemeClr val="dk1"/>
                </a:solidFill>
                <a:latin typeface="Arial"/>
                <a:ea typeface="Arial"/>
                <a:cs typeface="Arial"/>
                <a:sym typeface="Arial"/>
              </a:defRPr>
            </a:lvl1pPr>
            <a:lvl2pPr indent="-228600" lvl="1" marL="9144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2pPr>
            <a:lvl3pPr indent="-228600" lvl="2" marL="13716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3pPr>
            <a:lvl4pPr indent="-228600" lvl="3" marL="18288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4pPr>
            <a:lvl5pPr indent="-228600" lvl="4" marL="22860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8"/>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 name="Shape 8"/>
        <p:cNvGrpSpPr/>
        <p:nvPr/>
      </p:nvGrpSpPr>
      <p:grpSpPr>
        <a:xfrm>
          <a:off x="0" y="0"/>
          <a:ext cx="0" cy="0"/>
          <a:chOff x="0" y="0"/>
          <a:chExt cx="0" cy="0"/>
        </a:xfrm>
      </p:grpSpPr>
      <p:sp>
        <p:nvSpPr>
          <p:cNvPr id="9" name="Google Shape;9;p1"/>
          <p:cNvSpPr txBox="1"/>
          <p:nvPr>
            <p:ph idx="1" type="body"/>
          </p:nvPr>
        </p:nvSpPr>
        <p:spPr>
          <a:xfrm>
            <a:off x="414000" y="1570416"/>
            <a:ext cx="11404800" cy="4546800"/>
          </a:xfrm>
          <a:prstGeom prst="rect">
            <a:avLst/>
          </a:prstGeom>
          <a:noFill/>
          <a:ln>
            <a:noFill/>
          </a:ln>
        </p:spPr>
        <p:txBody>
          <a:bodyPr anchorCtr="0" anchor="t" bIns="45700" lIns="91425" spcFirstLastPara="1" rIns="91425" wrap="square" tIns="45700"/>
          <a:lstStyle>
            <a:lvl1pPr indent="-342900" lvl="0" marL="4572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indent="-355600" lvl="5" marL="2743200"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 name="Google Shape;10;p1"/>
          <p:cNvSpPr txBox="1"/>
          <p:nvPr>
            <p:ph type="title"/>
          </p:nvPr>
        </p:nvSpPr>
        <p:spPr>
          <a:xfrm>
            <a:off x="414000" y="0"/>
            <a:ext cx="9126000" cy="1291188"/>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9"/>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latin typeface="Arial"/>
                <a:ea typeface="Arial"/>
                <a:cs typeface="Arial"/>
                <a:sym typeface="Arial"/>
              </a:rPr>
              <a:t>Who Is The Boss</a:t>
            </a:r>
            <a:endParaRPr/>
          </a:p>
        </p:txBody>
      </p:sp>
      <p:sp>
        <p:nvSpPr>
          <p:cNvPr id="49" name="Google Shape;49;p9"/>
          <p:cNvSpPr txBox="1"/>
          <p:nvPr>
            <p:ph idx="1" type="subTitle"/>
          </p:nvPr>
        </p:nvSpPr>
        <p:spPr>
          <a:xfrm>
            <a:off x="1038226" y="3886200"/>
            <a:ext cx="10240574"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THE ART OF DELEGATING PRIVILEGED TASKS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8"/>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Add required users to the group used by </a:t>
            </a:r>
            <a:r>
              <a:rPr b="1" lang="en-GB">
                <a:solidFill>
                  <a:srgbClr val="0000C8"/>
                </a:solidFill>
              </a:rPr>
              <a:t>sudo</a:t>
            </a:r>
            <a:r>
              <a:rPr b="1" lang="en-GB"/>
              <a:t> </a:t>
            </a:r>
            <a:endParaRPr/>
          </a:p>
          <a:p>
            <a:pPr indent="-165100" lvl="1" marL="622300" rtl="0" algn="l">
              <a:lnSpc>
                <a:spcPct val="100000"/>
              </a:lnSpc>
              <a:spcBef>
                <a:spcPts val="2000"/>
              </a:spcBef>
              <a:spcAft>
                <a:spcPts val="0"/>
              </a:spcAft>
              <a:buSzPts val="1800"/>
              <a:buChar char="›"/>
            </a:pPr>
            <a:r>
              <a:rPr lang="en-GB"/>
              <a:t>In Red Hat it's </a:t>
            </a:r>
            <a:r>
              <a:rPr b="1" lang="en-GB">
                <a:solidFill>
                  <a:srgbClr val="0000C8"/>
                </a:solidFill>
              </a:rPr>
              <a:t>wheel</a:t>
            </a:r>
            <a:r>
              <a:rPr lang="en-GB"/>
              <a:t>, in Ubuntu it's </a:t>
            </a:r>
            <a:r>
              <a:rPr b="1" lang="en-GB">
                <a:solidFill>
                  <a:srgbClr val="0000C8"/>
                </a:solidFill>
              </a:rPr>
              <a:t>admin</a:t>
            </a:r>
            <a:endParaRPr/>
          </a:p>
          <a:p>
            <a:pPr indent="0" lvl="1" marL="457200"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Edit </a:t>
            </a:r>
            <a:r>
              <a:rPr b="1" lang="en-GB">
                <a:solidFill>
                  <a:srgbClr val="0000C8"/>
                </a:solidFill>
              </a:rPr>
              <a:t>/etc/sudoers </a:t>
            </a:r>
            <a:r>
              <a:rPr lang="en-GB"/>
              <a:t>file, to activate the </a:t>
            </a:r>
            <a:r>
              <a:rPr b="1" lang="en-GB">
                <a:solidFill>
                  <a:srgbClr val="0000C8"/>
                </a:solidFill>
              </a:rPr>
              <a:t>wheel</a:t>
            </a:r>
            <a:r>
              <a:rPr lang="en-GB"/>
              <a:t> group</a:t>
            </a:r>
            <a:endParaRPr/>
          </a:p>
        </p:txBody>
      </p:sp>
      <p:sp>
        <p:nvSpPr>
          <p:cNvPr id="141" name="Google Shape;141;p18"/>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40"/>
              <a:buFont typeface="Arial"/>
              <a:buNone/>
            </a:pPr>
            <a:r>
              <a:rPr lang="en-GB" sz="3240"/>
              <a:t>Basic sudo configuration Red Hat and Debian</a:t>
            </a:r>
            <a:endParaRPr sz="3240"/>
          </a:p>
        </p:txBody>
      </p:sp>
      <p:sp>
        <p:nvSpPr>
          <p:cNvPr id="142" name="Google Shape;142;p18"/>
          <p:cNvSpPr/>
          <p:nvPr/>
        </p:nvSpPr>
        <p:spPr>
          <a:xfrm>
            <a:off x="848606" y="3523156"/>
            <a:ext cx="3999620" cy="36420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BFBFBF"/>
            </a:outerShdw>
          </a:effectLst>
        </p:spPr>
        <p:txBody>
          <a:bodyPr anchorCtr="0" anchor="t" bIns="50800" lIns="95250" spcFirstLastPara="1" rIns="95250" wrap="square" tIns="50800">
            <a:noAutofit/>
          </a:bodyPr>
          <a:lstStyle/>
          <a:p>
            <a:pPr indent="0" lvl="0" marL="0" marR="0" rtl="0" algn="l">
              <a:lnSpc>
                <a:spcPct val="80000"/>
              </a:lnSpc>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visudo</a:t>
            </a:r>
            <a:endParaRPr/>
          </a:p>
        </p:txBody>
      </p:sp>
      <p:sp>
        <p:nvSpPr>
          <p:cNvPr id="143" name="Google Shape;143;p18"/>
          <p:cNvSpPr/>
          <p:nvPr/>
        </p:nvSpPr>
        <p:spPr>
          <a:xfrm>
            <a:off x="3465343" y="4153444"/>
            <a:ext cx="7871884" cy="1361705"/>
          </a:xfrm>
          <a:prstGeom prst="rect">
            <a:avLst/>
          </a:prstGeom>
          <a:solidFill>
            <a:srgbClr val="E8E4C6"/>
          </a:soli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108000" lIns="95250" spcFirstLastPara="1" rIns="95250" wrap="square" tIns="0">
            <a:noAutofit/>
          </a:bodyPr>
          <a:lstStyle/>
          <a:p>
            <a:pPr indent="168275" lvl="0" marL="0" marR="0" rtl="0" algn="l">
              <a:lnSpc>
                <a:spcPct val="110000"/>
              </a:lnSpc>
              <a:spcBef>
                <a:spcPts val="0"/>
              </a:spcBef>
              <a:spcAft>
                <a:spcPts val="0"/>
              </a:spcAft>
              <a:buNone/>
            </a:pPr>
            <a:r>
              <a:rPr b="0" i="0" lang="en-GB" sz="1800" u="none" cap="none" strike="noStrike">
                <a:solidFill>
                  <a:schemeClr val="dk1"/>
                </a:solidFill>
                <a:latin typeface="Courier New"/>
                <a:ea typeface="Courier New"/>
                <a:cs typeface="Courier New"/>
                <a:sym typeface="Courier New"/>
              </a:rPr>
              <a:t>[...]</a:t>
            </a:r>
            <a:endParaRPr/>
          </a:p>
          <a:p>
            <a:pPr indent="168275" lvl="0" marL="0" marR="0" rtl="0" algn="l">
              <a:lnSpc>
                <a:spcPct val="110000"/>
              </a:lnSpc>
              <a:spcBef>
                <a:spcPts val="0"/>
              </a:spcBef>
              <a:spcAft>
                <a:spcPts val="0"/>
              </a:spcAft>
              <a:buNone/>
            </a:pPr>
            <a:r>
              <a:rPr b="0" i="0" lang="en-GB" sz="1800" u="none" cap="none" strike="noStrike">
                <a:solidFill>
                  <a:schemeClr val="dk1"/>
                </a:solidFill>
                <a:latin typeface="Courier New"/>
                <a:ea typeface="Courier New"/>
                <a:cs typeface="Courier New"/>
                <a:sym typeface="Courier New"/>
              </a:rPr>
              <a:t># User privilege specification</a:t>
            </a:r>
            <a:endParaRPr/>
          </a:p>
          <a:p>
            <a:pPr indent="168275" lvl="0" marL="0" marR="0" rtl="0" algn="l">
              <a:lnSpc>
                <a:spcPct val="110000"/>
              </a:lnSpc>
              <a:spcBef>
                <a:spcPts val="0"/>
              </a:spcBef>
              <a:spcAft>
                <a:spcPts val="0"/>
              </a:spcAft>
              <a:buNone/>
            </a:pPr>
            <a:r>
              <a:rPr b="0" i="0" lang="en-GB" sz="1800" u="none" cap="none" strike="noStrike">
                <a:solidFill>
                  <a:schemeClr val="dk1"/>
                </a:solidFill>
                <a:latin typeface="Courier New"/>
                <a:ea typeface="Courier New"/>
                <a:cs typeface="Courier New"/>
                <a:sym typeface="Courier New"/>
              </a:rPr>
              <a:t>root	All=(ALL)				ALL</a:t>
            </a:r>
            <a:endParaRPr/>
          </a:p>
          <a:p>
            <a:pPr indent="168275" lvl="0" marL="0" marR="0" rtl="0" algn="l">
              <a:lnSpc>
                <a:spcPct val="110000"/>
              </a:lnSpc>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rgbClr val="004F9F"/>
                </a:solidFill>
                <a:latin typeface="Courier New"/>
                <a:ea typeface="Courier New"/>
                <a:cs typeface="Courier New"/>
                <a:sym typeface="Courier New"/>
              </a:rPr>
              <a:t>%wheel	All=(ALL)‏				ALL</a:t>
            </a:r>
            <a:endParaRPr/>
          </a:p>
        </p:txBody>
      </p:sp>
      <p:cxnSp>
        <p:nvCxnSpPr>
          <p:cNvPr id="144" name="Google Shape;144;p18"/>
          <p:cNvCxnSpPr/>
          <p:nvPr/>
        </p:nvCxnSpPr>
        <p:spPr>
          <a:xfrm flipH="1" rot="10800000">
            <a:off x="2858339" y="5323597"/>
            <a:ext cx="811289" cy="163779"/>
          </a:xfrm>
          <a:prstGeom prst="straightConnector1">
            <a:avLst/>
          </a:prstGeom>
          <a:noFill/>
          <a:ln cap="flat" cmpd="dbl" w="50800">
            <a:solidFill>
              <a:srgbClr val="118F20"/>
            </a:solidFill>
            <a:prstDash val="solid"/>
            <a:round/>
            <a:headEnd len="med" w="med" type="none"/>
            <a:tailEnd len="med" w="med" type="triangle"/>
          </a:ln>
        </p:spPr>
      </p:cxnSp>
      <p:sp>
        <p:nvSpPr>
          <p:cNvPr id="145" name="Google Shape;145;p18"/>
          <p:cNvSpPr/>
          <p:nvPr/>
        </p:nvSpPr>
        <p:spPr>
          <a:xfrm>
            <a:off x="900642" y="2462889"/>
            <a:ext cx="3947583" cy="36420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BFBFBF"/>
            </a:outerShdw>
          </a:effectLst>
        </p:spPr>
        <p:txBody>
          <a:bodyPr anchorCtr="0" anchor="t" bIns="50800" lIns="95250" spcFirstLastPara="1" rIns="95250" wrap="square" tIns="50800">
            <a:noAutofit/>
          </a:bodyPr>
          <a:lstStyle/>
          <a:p>
            <a:pPr indent="0" lvl="0" marL="0" marR="0" rtl="0" algn="l">
              <a:lnSpc>
                <a:spcPct val="80000"/>
              </a:lnSpc>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usermod -G wheel qa</a:t>
            </a:r>
            <a:endParaRPr b="1" i="0" sz="2000" u="none" cap="none" strike="noStrike">
              <a:solidFill>
                <a:schemeClr val="dk1"/>
              </a:solidFill>
              <a:latin typeface="Courier New"/>
              <a:ea typeface="Courier New"/>
              <a:cs typeface="Courier New"/>
              <a:sym typeface="Courier New"/>
            </a:endParaRPr>
          </a:p>
        </p:txBody>
      </p:sp>
      <p:sp>
        <p:nvSpPr>
          <p:cNvPr id="146" name="Google Shape;146;p18"/>
          <p:cNvSpPr/>
          <p:nvPr/>
        </p:nvSpPr>
        <p:spPr>
          <a:xfrm>
            <a:off x="5729507" y="2453225"/>
            <a:ext cx="5595718" cy="447609"/>
          </a:xfrm>
          <a:prstGeom prst="rect">
            <a:avLst/>
          </a:prstGeom>
          <a:solidFill>
            <a:srgbClr val="E8E4C6"/>
          </a:soli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72000">
            <a:noAutofit/>
          </a:bodyPr>
          <a:lstStyle/>
          <a:p>
            <a:pPr indent="0" lvl="0" marL="0" marR="0" rtl="0" algn="l">
              <a:lnSpc>
                <a:spcPct val="110000"/>
              </a:lnSpc>
              <a:spcBef>
                <a:spcPts val="0"/>
              </a:spcBef>
              <a:spcAft>
                <a:spcPts val="0"/>
              </a:spcAft>
              <a:buNone/>
            </a:pPr>
            <a:r>
              <a:rPr b="0" i="0" lang="en-GB" sz="2000" u="none" cap="none" strike="noStrike">
                <a:solidFill>
                  <a:schemeClr val="dk1"/>
                </a:solidFill>
                <a:latin typeface="Courier New"/>
                <a:ea typeface="Courier New"/>
                <a:cs typeface="Courier New"/>
                <a:sym typeface="Courier New"/>
              </a:rPr>
              <a:t>wheel:x:10:root,qa</a:t>
            </a:r>
            <a:endParaRPr/>
          </a:p>
        </p:txBody>
      </p:sp>
      <p:sp>
        <p:nvSpPr>
          <p:cNvPr id="147" name="Google Shape;147;p18"/>
          <p:cNvSpPr txBox="1"/>
          <p:nvPr/>
        </p:nvSpPr>
        <p:spPr>
          <a:xfrm>
            <a:off x="4486275" y="5629915"/>
            <a:ext cx="1438275" cy="358675"/>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72000">
            <a:noAutofit/>
          </a:bodyPr>
          <a:lstStyle/>
          <a:p>
            <a:pPr indent="0" lvl="0" marL="0" marR="0" rtl="0" algn="ctr">
              <a:lnSpc>
                <a:spcPct val="110000"/>
              </a:lnSpc>
              <a:spcBef>
                <a:spcPts val="0"/>
              </a:spcBef>
              <a:spcAft>
                <a:spcPts val="0"/>
              </a:spcAft>
              <a:buNone/>
            </a:pPr>
            <a:r>
              <a:rPr b="0" i="1" lang="en-GB" sz="1600" u="none" cap="none" strike="noStrike">
                <a:solidFill>
                  <a:schemeClr val="dk1"/>
                </a:solidFill>
                <a:latin typeface="Quattrocento Sans"/>
                <a:ea typeface="Quattrocento Sans"/>
                <a:cs typeface="Quattrocento Sans"/>
                <a:sym typeface="Quattrocento Sans"/>
              </a:rPr>
              <a:t>where  (host)</a:t>
            </a:r>
            <a:endParaRPr/>
          </a:p>
        </p:txBody>
      </p:sp>
      <p:cxnSp>
        <p:nvCxnSpPr>
          <p:cNvPr id="148" name="Google Shape;148;p18"/>
          <p:cNvCxnSpPr/>
          <p:nvPr/>
        </p:nvCxnSpPr>
        <p:spPr>
          <a:xfrm flipH="1" rot="10800000">
            <a:off x="3981450" y="5364875"/>
            <a:ext cx="153346" cy="245350"/>
          </a:xfrm>
          <a:prstGeom prst="straightConnector1">
            <a:avLst/>
          </a:prstGeom>
          <a:noFill/>
          <a:ln cap="flat" cmpd="sng" w="12600">
            <a:solidFill>
              <a:srgbClr val="000000"/>
            </a:solidFill>
            <a:prstDash val="solid"/>
            <a:round/>
            <a:headEnd len="med" w="med" type="none"/>
            <a:tailEnd len="med" w="med" type="triangle"/>
          </a:ln>
        </p:spPr>
      </p:cxnSp>
      <p:cxnSp>
        <p:nvCxnSpPr>
          <p:cNvPr id="149" name="Google Shape;149;p18"/>
          <p:cNvCxnSpPr/>
          <p:nvPr/>
        </p:nvCxnSpPr>
        <p:spPr>
          <a:xfrm flipH="1" rot="10800000">
            <a:off x="5334000" y="5353050"/>
            <a:ext cx="133350" cy="247650"/>
          </a:xfrm>
          <a:prstGeom prst="straightConnector1">
            <a:avLst/>
          </a:prstGeom>
          <a:noFill/>
          <a:ln cap="flat" cmpd="sng" w="12600">
            <a:solidFill>
              <a:srgbClr val="000000"/>
            </a:solidFill>
            <a:prstDash val="solid"/>
            <a:round/>
            <a:headEnd len="med" w="med" type="none"/>
            <a:tailEnd len="med" w="med" type="triangle"/>
          </a:ln>
        </p:spPr>
      </p:cxnSp>
      <p:cxnSp>
        <p:nvCxnSpPr>
          <p:cNvPr id="150" name="Google Shape;150;p18"/>
          <p:cNvCxnSpPr/>
          <p:nvPr/>
        </p:nvCxnSpPr>
        <p:spPr>
          <a:xfrm rot="10800000">
            <a:off x="6415504" y="5355350"/>
            <a:ext cx="156746" cy="283450"/>
          </a:xfrm>
          <a:prstGeom prst="straightConnector1">
            <a:avLst/>
          </a:prstGeom>
          <a:noFill/>
          <a:ln cap="flat" cmpd="sng" w="12600">
            <a:solidFill>
              <a:srgbClr val="000000"/>
            </a:solidFill>
            <a:prstDash val="solid"/>
            <a:round/>
            <a:headEnd len="med" w="med" type="none"/>
            <a:tailEnd len="med" w="med" type="triangle"/>
          </a:ln>
        </p:spPr>
      </p:cxnSp>
      <p:cxnSp>
        <p:nvCxnSpPr>
          <p:cNvPr id="151" name="Google Shape;151;p18"/>
          <p:cNvCxnSpPr/>
          <p:nvPr/>
        </p:nvCxnSpPr>
        <p:spPr>
          <a:xfrm rot="10800000">
            <a:off x="9461642" y="5364875"/>
            <a:ext cx="0" cy="254000"/>
          </a:xfrm>
          <a:prstGeom prst="straightConnector1">
            <a:avLst/>
          </a:prstGeom>
          <a:noFill/>
          <a:ln cap="flat" cmpd="sng" w="12600">
            <a:solidFill>
              <a:srgbClr val="000000"/>
            </a:solidFill>
            <a:prstDash val="solid"/>
            <a:round/>
            <a:headEnd len="med" w="med" type="none"/>
            <a:tailEnd len="med" w="med" type="triangle"/>
          </a:ln>
        </p:spPr>
      </p:cxnSp>
      <p:sp>
        <p:nvSpPr>
          <p:cNvPr id="152" name="Google Shape;152;p18"/>
          <p:cNvSpPr txBox="1"/>
          <p:nvPr/>
        </p:nvSpPr>
        <p:spPr>
          <a:xfrm>
            <a:off x="3662623" y="5615850"/>
            <a:ext cx="604577" cy="358675"/>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72000">
            <a:noAutofit/>
          </a:bodyPr>
          <a:lstStyle/>
          <a:p>
            <a:pPr indent="0" lvl="0" marL="0" marR="0" rtl="0" algn="ctr">
              <a:lnSpc>
                <a:spcPct val="110000"/>
              </a:lnSpc>
              <a:spcBef>
                <a:spcPts val="0"/>
              </a:spcBef>
              <a:spcAft>
                <a:spcPts val="0"/>
              </a:spcAft>
              <a:buNone/>
            </a:pPr>
            <a:r>
              <a:rPr b="0" i="1" lang="en-GB" sz="1600" u="none" cap="none" strike="noStrike">
                <a:solidFill>
                  <a:schemeClr val="dk1"/>
                </a:solidFill>
                <a:latin typeface="Quattrocento Sans"/>
                <a:ea typeface="Quattrocento Sans"/>
                <a:cs typeface="Quattrocento Sans"/>
                <a:sym typeface="Quattrocento Sans"/>
              </a:rPr>
              <a:t>who</a:t>
            </a:r>
            <a:endParaRPr b="0" i="1" sz="1400" u="none" cap="none" strike="noStrike">
              <a:solidFill>
                <a:schemeClr val="dk1"/>
              </a:solidFill>
              <a:latin typeface="Quattrocento Sans"/>
              <a:ea typeface="Quattrocento Sans"/>
              <a:cs typeface="Quattrocento Sans"/>
              <a:sym typeface="Quattrocento Sans"/>
            </a:endParaRPr>
          </a:p>
        </p:txBody>
      </p:sp>
      <p:sp>
        <p:nvSpPr>
          <p:cNvPr id="153" name="Google Shape;153;p18"/>
          <p:cNvSpPr/>
          <p:nvPr/>
        </p:nvSpPr>
        <p:spPr>
          <a:xfrm>
            <a:off x="9667875" y="2325027"/>
            <a:ext cx="1657349" cy="377402"/>
          </a:xfrm>
          <a:prstGeom prst="rect">
            <a:avLst/>
          </a:prstGeom>
          <a:solidFill>
            <a:srgbClr val="E8E4C6"/>
          </a:soli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0" lvl="0" marL="0" marR="0" rtl="0" algn="l">
              <a:lnSpc>
                <a:spcPct val="110000"/>
              </a:lnSpc>
              <a:spcBef>
                <a:spcPts val="0"/>
              </a:spcBef>
              <a:spcAft>
                <a:spcPts val="0"/>
              </a:spcAft>
              <a:buNone/>
            </a:pPr>
            <a:r>
              <a:rPr b="0" i="1" lang="en-GB" sz="1800" u="none" cap="none" strike="noStrike">
                <a:solidFill>
                  <a:schemeClr val="dk1"/>
                </a:solidFill>
                <a:latin typeface="Quattrocento Sans"/>
                <a:ea typeface="Quattrocento Sans"/>
                <a:cs typeface="Quattrocento Sans"/>
                <a:sym typeface="Quattrocento Sans"/>
              </a:rPr>
              <a:t>/etc/group</a:t>
            </a:r>
            <a:endParaRPr/>
          </a:p>
        </p:txBody>
      </p:sp>
      <p:sp>
        <p:nvSpPr>
          <p:cNvPr id="154" name="Google Shape;154;p18"/>
          <p:cNvSpPr txBox="1"/>
          <p:nvPr/>
        </p:nvSpPr>
        <p:spPr>
          <a:xfrm>
            <a:off x="8461311" y="5615920"/>
            <a:ext cx="2311464" cy="358675"/>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72000">
            <a:noAutofit/>
          </a:bodyPr>
          <a:lstStyle/>
          <a:p>
            <a:pPr indent="0" lvl="0" marL="0" marR="0" rtl="0" algn="ctr">
              <a:lnSpc>
                <a:spcPct val="110000"/>
              </a:lnSpc>
              <a:spcBef>
                <a:spcPts val="0"/>
              </a:spcBef>
              <a:spcAft>
                <a:spcPts val="0"/>
              </a:spcAft>
              <a:buClr>
                <a:srgbClr val="FF0000"/>
              </a:buClr>
              <a:buSzPts val="1600"/>
              <a:buFont typeface="Arial"/>
              <a:buNone/>
            </a:pPr>
            <a:r>
              <a:rPr b="0" i="1" lang="en-GB" sz="1600" u="none" cap="none" strike="noStrike">
                <a:solidFill>
                  <a:schemeClr val="dk1"/>
                </a:solidFill>
                <a:latin typeface="Quattrocento Sans"/>
                <a:ea typeface="Quattrocento Sans"/>
                <a:cs typeface="Quattrocento Sans"/>
                <a:sym typeface="Quattrocento Sans"/>
              </a:rPr>
              <a:t>allowed commands</a:t>
            </a:r>
            <a:endParaRPr/>
          </a:p>
        </p:txBody>
      </p:sp>
      <p:cxnSp>
        <p:nvCxnSpPr>
          <p:cNvPr id="155" name="Google Shape;155;p18"/>
          <p:cNvCxnSpPr/>
          <p:nvPr/>
        </p:nvCxnSpPr>
        <p:spPr>
          <a:xfrm>
            <a:off x="4942679" y="2664499"/>
            <a:ext cx="766234" cy="0"/>
          </a:xfrm>
          <a:prstGeom prst="straightConnector1">
            <a:avLst/>
          </a:prstGeom>
          <a:noFill/>
          <a:ln cap="flat" cmpd="dbl" w="50800">
            <a:solidFill>
              <a:srgbClr val="118F20"/>
            </a:solidFill>
            <a:prstDash val="solid"/>
            <a:round/>
            <a:headEnd len="med" w="med" type="none"/>
            <a:tailEnd len="med" w="med" type="triangle"/>
          </a:ln>
        </p:spPr>
      </p:cxnSp>
      <p:sp>
        <p:nvSpPr>
          <p:cNvPr id="156" name="Google Shape;156;p18"/>
          <p:cNvSpPr txBox="1"/>
          <p:nvPr/>
        </p:nvSpPr>
        <p:spPr>
          <a:xfrm>
            <a:off x="6025937" y="5618042"/>
            <a:ext cx="1908388" cy="358675"/>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72000">
            <a:noAutofit/>
          </a:bodyPr>
          <a:lstStyle/>
          <a:p>
            <a:pPr indent="0" lvl="0" marL="0" marR="0" rtl="0" algn="ctr">
              <a:lnSpc>
                <a:spcPct val="110000"/>
              </a:lnSpc>
              <a:spcBef>
                <a:spcPts val="0"/>
              </a:spcBef>
              <a:spcAft>
                <a:spcPts val="0"/>
              </a:spcAft>
              <a:buNone/>
            </a:pPr>
            <a:r>
              <a:rPr b="0" i="1" lang="en-GB" sz="1600" u="none" cap="none" strike="noStrike">
                <a:solidFill>
                  <a:schemeClr val="dk1"/>
                </a:solidFill>
                <a:latin typeface="Quattrocento Sans"/>
                <a:ea typeface="Quattrocento Sans"/>
                <a:cs typeface="Quattrocento Sans"/>
                <a:sym typeface="Quattrocento Sans"/>
              </a:rPr>
              <a:t>as whom  ('runas')</a:t>
            </a:r>
            <a:endParaRPr/>
          </a:p>
        </p:txBody>
      </p:sp>
      <p:sp>
        <p:nvSpPr>
          <p:cNvPr id="157" name="Google Shape;157;p18"/>
          <p:cNvSpPr/>
          <p:nvPr/>
        </p:nvSpPr>
        <p:spPr>
          <a:xfrm>
            <a:off x="9658350" y="4009342"/>
            <a:ext cx="1671814" cy="349702"/>
          </a:xfrm>
          <a:prstGeom prst="rect">
            <a:avLst/>
          </a:prstGeom>
          <a:solidFill>
            <a:srgbClr val="E8E4C6"/>
          </a:soli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0" lvl="0" marL="0" marR="0" rtl="0" algn="l">
              <a:spcBef>
                <a:spcPts val="0"/>
              </a:spcBef>
              <a:spcAft>
                <a:spcPts val="0"/>
              </a:spcAft>
              <a:buNone/>
            </a:pPr>
            <a:r>
              <a:rPr b="0" i="1" lang="en-GB" sz="1800" u="none" cap="none" strike="noStrike">
                <a:solidFill>
                  <a:schemeClr val="dk1"/>
                </a:solidFill>
                <a:latin typeface="Quattrocento Sans"/>
                <a:ea typeface="Quattrocento Sans"/>
                <a:cs typeface="Quattrocento Sans"/>
                <a:sym typeface="Quattrocento Sans"/>
              </a:rPr>
              <a:t>/etc/sudoers</a:t>
            </a:r>
            <a:endParaRPr b="0" i="1" sz="1800" u="none" cap="none" strike="noStrike">
              <a:solidFill>
                <a:schemeClr val="dk1"/>
              </a:solidFill>
              <a:latin typeface="Quattrocento Sans"/>
              <a:ea typeface="Quattrocento Sans"/>
              <a:cs typeface="Quattrocento Sans"/>
              <a:sym typeface="Quattrocento Sans"/>
            </a:endParaRPr>
          </a:p>
        </p:txBody>
      </p:sp>
      <p:sp>
        <p:nvSpPr>
          <p:cNvPr id="158" name="Google Shape;158;p18"/>
          <p:cNvSpPr/>
          <p:nvPr/>
        </p:nvSpPr>
        <p:spPr>
          <a:xfrm>
            <a:off x="564027" y="5151120"/>
            <a:ext cx="2474448" cy="891540"/>
          </a:xfrm>
          <a:prstGeom prst="cloud">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0000C8"/>
              </a:buClr>
              <a:buSzPts val="1800"/>
              <a:buFont typeface="Arial"/>
              <a:buNone/>
            </a:pPr>
            <a:r>
              <a:rPr b="0" i="0" lang="en-GB" sz="1800" u="none" cap="none" strike="noStrike">
                <a:solidFill>
                  <a:schemeClr val="dk1"/>
                </a:solidFill>
                <a:latin typeface="Arial"/>
                <a:ea typeface="Arial"/>
                <a:cs typeface="Arial"/>
                <a:sym typeface="Arial"/>
              </a:rPr>
              <a:t>remove the</a:t>
            </a:r>
            <a:br>
              <a:rPr b="0" i="0" lang="en-GB" sz="1800" u="none" cap="none" strike="noStrike">
                <a:solidFill>
                  <a:schemeClr val="dk1"/>
                </a:solidFill>
                <a:latin typeface="Arial"/>
                <a:ea typeface="Arial"/>
                <a:cs typeface="Arial"/>
                <a:sym typeface="Arial"/>
              </a:rPr>
            </a:br>
            <a:r>
              <a:rPr b="0" i="0" lang="en-GB" sz="1800" u="none" cap="none" strike="noStrike">
                <a:solidFill>
                  <a:schemeClr val="dk1"/>
                </a:solidFill>
                <a:latin typeface="Arial"/>
                <a:ea typeface="Arial"/>
                <a:cs typeface="Arial"/>
                <a:sym typeface="Arial"/>
              </a:rPr>
              <a:t>hash to enable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9"/>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Working as </a:t>
            </a:r>
            <a:r>
              <a:rPr b="1" lang="en-GB">
                <a:solidFill>
                  <a:srgbClr val="0000C8"/>
                </a:solidFill>
              </a:rPr>
              <a:t>root</a:t>
            </a:r>
            <a:r>
              <a:rPr lang="en-GB"/>
              <a:t> is dangerous</a:t>
            </a:r>
            <a:endParaRPr/>
          </a:p>
          <a:p>
            <a:pPr indent="-165100" lvl="1" marL="622300" rtl="0" algn="l">
              <a:lnSpc>
                <a:spcPct val="100000"/>
              </a:lnSpc>
              <a:spcBef>
                <a:spcPts val="2000"/>
              </a:spcBef>
              <a:spcAft>
                <a:spcPts val="0"/>
              </a:spcAft>
              <a:buSzPts val="1800"/>
              <a:buChar char="›"/>
            </a:pPr>
            <a:r>
              <a:rPr lang="en-GB"/>
              <a:t>Strive to work as ordinary user most of the time</a:t>
            </a:r>
            <a:endParaRPr/>
          </a:p>
          <a:p>
            <a:pPr indent="-185738" lvl="0" marL="185738" marR="0" rtl="0" algn="l">
              <a:lnSpc>
                <a:spcPct val="100000"/>
              </a:lnSpc>
              <a:spcBef>
                <a:spcPts val="2000"/>
              </a:spcBef>
              <a:spcAft>
                <a:spcPts val="0"/>
              </a:spcAft>
              <a:buClr>
                <a:srgbClr val="008FD0"/>
              </a:buClr>
              <a:buSzPts val="1800"/>
              <a:buFont typeface="Arial"/>
              <a:buChar char="›"/>
            </a:pPr>
            <a:r>
              <a:rPr lang="en-GB"/>
              <a:t>The </a:t>
            </a:r>
            <a:r>
              <a:rPr b="1" lang="en-GB">
                <a:solidFill>
                  <a:srgbClr val="0000C8"/>
                </a:solidFill>
              </a:rPr>
              <a:t>su</a:t>
            </a:r>
            <a:r>
              <a:rPr lang="en-GB"/>
              <a:t> command allows to substitute user</a:t>
            </a:r>
            <a:endParaRPr/>
          </a:p>
          <a:p>
            <a:pPr indent="-165100" lvl="1" marL="622300" rtl="0" algn="l">
              <a:lnSpc>
                <a:spcPct val="100000"/>
              </a:lnSpc>
              <a:spcBef>
                <a:spcPts val="2000"/>
              </a:spcBef>
              <a:spcAft>
                <a:spcPts val="0"/>
              </a:spcAft>
              <a:buSzPts val="1800"/>
              <a:buChar char="›"/>
            </a:pPr>
            <a:r>
              <a:rPr lang="en-GB"/>
              <a:t>Usually to perform privileged task</a:t>
            </a:r>
            <a:endParaRPr/>
          </a:p>
          <a:p>
            <a:pPr indent="-165100" lvl="1" marL="622300" rtl="0" algn="l">
              <a:lnSpc>
                <a:spcPct val="100000"/>
              </a:lnSpc>
              <a:spcBef>
                <a:spcPts val="2000"/>
              </a:spcBef>
              <a:spcAft>
                <a:spcPts val="0"/>
              </a:spcAft>
              <a:buSzPts val="1800"/>
              <a:buChar char="›"/>
            </a:pPr>
            <a:r>
              <a:rPr lang="en-GB"/>
              <a:t>Must provide root's password</a:t>
            </a:r>
            <a:endParaRPr/>
          </a:p>
          <a:p>
            <a:pPr indent="-165100" lvl="1" marL="622300" rtl="0" algn="l">
              <a:lnSpc>
                <a:spcPct val="100000"/>
              </a:lnSpc>
              <a:spcBef>
                <a:spcPts val="2000"/>
              </a:spcBef>
              <a:spcAft>
                <a:spcPts val="0"/>
              </a:spcAft>
              <a:buSzPts val="1800"/>
              <a:buChar char="›"/>
            </a:pPr>
            <a:r>
              <a:rPr lang="en-GB"/>
              <a:t>The </a:t>
            </a:r>
            <a:r>
              <a:rPr b="1" lang="en-GB">
                <a:solidFill>
                  <a:srgbClr val="0000C8"/>
                </a:solidFill>
              </a:rPr>
              <a:t>who</a:t>
            </a:r>
            <a:r>
              <a:rPr lang="en-GB"/>
              <a:t> </a:t>
            </a:r>
            <a:r>
              <a:rPr b="1" lang="en-GB">
                <a:solidFill>
                  <a:srgbClr val="0000C8"/>
                </a:solidFill>
              </a:rPr>
              <a:t>am i </a:t>
            </a:r>
            <a:r>
              <a:rPr lang="en-GB"/>
              <a:t>command shows id as at login time</a:t>
            </a:r>
            <a:endParaRPr/>
          </a:p>
          <a:p>
            <a:pPr indent="-165100" lvl="1" marL="622300" rtl="0" algn="l">
              <a:lnSpc>
                <a:spcPct val="100000"/>
              </a:lnSpc>
              <a:spcBef>
                <a:spcPts val="2000"/>
              </a:spcBef>
              <a:spcAft>
                <a:spcPts val="0"/>
              </a:spcAft>
              <a:buSzPts val="1800"/>
              <a:buChar char="›"/>
            </a:pPr>
            <a:r>
              <a:rPr lang="en-GB"/>
              <a:t>The </a:t>
            </a:r>
            <a:r>
              <a:rPr b="1" lang="en-GB">
                <a:solidFill>
                  <a:srgbClr val="0000C8"/>
                </a:solidFill>
              </a:rPr>
              <a:t>id</a:t>
            </a:r>
            <a:r>
              <a:rPr lang="en-GB"/>
              <a:t> command shows current id</a:t>
            </a:r>
            <a:endParaRPr/>
          </a:p>
        </p:txBody>
      </p:sp>
      <p:sp>
        <p:nvSpPr>
          <p:cNvPr id="164" name="Google Shape;164;p19"/>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The </a:t>
            </a:r>
            <a:r>
              <a:rPr b="1" lang="en-GB">
                <a:solidFill>
                  <a:srgbClr val="0000C8"/>
                </a:solidFill>
              </a:rPr>
              <a:t>sudo</a:t>
            </a:r>
            <a:r>
              <a:rPr lang="en-GB"/>
              <a:t> utility allows to delegate selected tasks</a:t>
            </a:r>
            <a:endParaRPr/>
          </a:p>
          <a:p>
            <a:pPr indent="-165100" lvl="1" marL="622300" rtl="0" algn="l">
              <a:lnSpc>
                <a:spcPct val="100000"/>
              </a:lnSpc>
              <a:spcBef>
                <a:spcPts val="2000"/>
              </a:spcBef>
              <a:spcAft>
                <a:spcPts val="0"/>
              </a:spcAft>
              <a:buSzPts val="1800"/>
              <a:buChar char="›"/>
            </a:pPr>
            <a:r>
              <a:rPr lang="en-GB"/>
              <a:t>To selected users, groups, and hosts</a:t>
            </a:r>
            <a:endParaRPr/>
          </a:p>
          <a:p>
            <a:pPr indent="-165100" lvl="1" marL="622300" rtl="0" algn="l">
              <a:lnSpc>
                <a:spcPct val="100000"/>
              </a:lnSpc>
              <a:spcBef>
                <a:spcPts val="2000"/>
              </a:spcBef>
              <a:spcAft>
                <a:spcPts val="0"/>
              </a:spcAft>
              <a:buSzPts val="1800"/>
              <a:buChar char="›"/>
            </a:pPr>
            <a:r>
              <a:rPr b="1" lang="en-GB">
                <a:solidFill>
                  <a:srgbClr val="0000C8"/>
                </a:solidFill>
              </a:rPr>
              <a:t>root</a:t>
            </a:r>
            <a:r>
              <a:rPr lang="en-GB"/>
              <a:t>'s password is not compromised</a:t>
            </a:r>
            <a:endParaRPr/>
          </a:p>
          <a:p>
            <a:pPr indent="-165100" lvl="1" marL="622300" rtl="0" algn="l">
              <a:lnSpc>
                <a:spcPct val="100000"/>
              </a:lnSpc>
              <a:spcBef>
                <a:spcPts val="2000"/>
              </a:spcBef>
              <a:spcAft>
                <a:spcPts val="0"/>
              </a:spcAft>
              <a:buSzPts val="1800"/>
              <a:buChar char="›"/>
            </a:pPr>
            <a:r>
              <a:rPr lang="en-GB"/>
              <a:t>Configuration done in </a:t>
            </a:r>
            <a:r>
              <a:rPr b="1" lang="en-GB">
                <a:solidFill>
                  <a:srgbClr val="0000C8"/>
                </a:solidFill>
              </a:rPr>
              <a:t>/etc/sudoers</a:t>
            </a:r>
            <a:r>
              <a:rPr lang="en-GB"/>
              <a:t> file, using </a:t>
            </a:r>
            <a:r>
              <a:rPr b="1" lang="en-GB">
                <a:solidFill>
                  <a:srgbClr val="0000C8"/>
                </a:solidFill>
              </a:rPr>
              <a:t>visudo</a:t>
            </a:r>
            <a:endParaRPr b="1">
              <a:solidFill>
                <a:srgbClr val="0000C8"/>
              </a:solidFill>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165" name="Google Shape;165;p19"/>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Summary</a:t>
            </a:r>
            <a:endParaRPr/>
          </a:p>
        </p:txBody>
      </p:sp>
      <p:pic>
        <p:nvPicPr>
          <p:cNvPr descr="QA-TUX-Sigma.png" id="166" name="Google Shape;166;p19"/>
          <p:cNvPicPr preferRelativeResize="0"/>
          <p:nvPr/>
        </p:nvPicPr>
        <p:blipFill rotWithShape="1">
          <a:blip r:embed="rId3">
            <a:alphaModFix/>
          </a:blip>
          <a:srcRect b="0" l="0" r="0" t="0"/>
          <a:stretch/>
        </p:blipFill>
        <p:spPr>
          <a:xfrm>
            <a:off x="10750678" y="5020797"/>
            <a:ext cx="984122" cy="10545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p:txBody>
      </p:sp>
      <p:sp>
        <p:nvSpPr>
          <p:cNvPr id="172" name="Google Shape;172;p2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Glossary</a:t>
            </a:r>
            <a:endParaRPr/>
          </a:p>
        </p:txBody>
      </p:sp>
      <p:graphicFrame>
        <p:nvGraphicFramePr>
          <p:cNvPr id="173" name="Google Shape;173;p20"/>
          <p:cNvGraphicFramePr/>
          <p:nvPr/>
        </p:nvGraphicFramePr>
        <p:xfrm>
          <a:off x="523875" y="1514475"/>
          <a:ext cx="3000000" cy="3000000"/>
        </p:xfrm>
        <a:graphic>
          <a:graphicData uri="http://schemas.openxmlformats.org/drawingml/2006/table">
            <a:tbl>
              <a:tblPr>
                <a:noFill/>
                <a:tableStyleId>{47B7E878-44CA-448F-84CF-0D63CA95F98E}</a:tableStyleId>
              </a:tblPr>
              <a:tblGrid>
                <a:gridCol w="2459600"/>
                <a:gridCol w="8341750"/>
              </a:tblGrid>
              <a:tr h="180975">
                <a:tc>
                  <a:txBody>
                    <a:bodyPr>
                      <a:noAutofit/>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entity</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c>
                  <a:txBody>
                    <a:bodyPr>
                      <a:noAutofit/>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meaning</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id(1)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display current user ID, primary and secondary groups</a:t>
                      </a:r>
                      <a:endParaRPr b="0" i="0" sz="1400" u="none" cap="none" strike="noStrike">
                        <a:solidFill>
                          <a:srgbClr val="134183"/>
                        </a:solidFill>
                        <a:latin typeface="Arial"/>
                        <a:ea typeface="Arial"/>
                        <a:cs typeface="Arial"/>
                        <a:sym typeface="Arial"/>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0975">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who am i(1)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display the identity that was used when the user logged in</a:t>
                      </a:r>
                      <a:endParaRPr b="0" i="0" sz="1400" u="none" cap="none" strike="noStrike">
                        <a:solidFill>
                          <a:srgbClr val="134183"/>
                        </a:solidFill>
                        <a:latin typeface="Arial"/>
                        <a:ea typeface="Arial"/>
                        <a:cs typeface="Arial"/>
                        <a:sym typeface="Arial"/>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whoami(1)</a:t>
                      </a:r>
                      <a:endParaRPr b="0" i="0" sz="1400" u="none" cap="none" strike="noStrike">
                        <a:solidFill>
                          <a:srgbClr val="0000C8"/>
                        </a:solidFill>
                        <a:latin typeface="Arial"/>
                        <a:ea typeface="Arial"/>
                        <a:cs typeface="Arial"/>
                        <a:sym typeface="Arial"/>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display the identity of the current user</a:t>
                      </a:r>
                      <a:endParaRPr b="0" i="0" sz="1400" u="none" cap="none" strike="noStrike">
                        <a:solidFill>
                          <a:srgbClr val="134183"/>
                        </a:solidFill>
                        <a:latin typeface="Arial"/>
                        <a:ea typeface="Arial"/>
                        <a:cs typeface="Arial"/>
                        <a:sym typeface="Arial"/>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su(1)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switch user command</a:t>
                      </a:r>
                      <a:endParaRPr b="0" i="0" sz="1400" u="none" cap="none" strike="noStrike">
                        <a:solidFill>
                          <a:srgbClr val="134183"/>
                        </a:solidFill>
                        <a:latin typeface="Arial"/>
                        <a:ea typeface="Arial"/>
                        <a:cs typeface="Arial"/>
                        <a:sym typeface="Arial"/>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sudo(1)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switch user to execute allowed commands</a:t>
                      </a:r>
                      <a:endParaRPr b="0" i="0" sz="1400" u="none" cap="none" strike="noStrike">
                        <a:solidFill>
                          <a:srgbClr val="134183"/>
                        </a:solidFill>
                        <a:latin typeface="Arial"/>
                        <a:ea typeface="Arial"/>
                        <a:cs typeface="Arial"/>
                        <a:sym typeface="Arial"/>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visudo(8)</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front end tool to edit /etc/sudoers configuration file</a:t>
                      </a:r>
                      <a:endParaRPr b="0" i="0" sz="1400" u="none" cap="none" strike="noStrike">
                        <a:solidFill>
                          <a:srgbClr val="134183"/>
                        </a:solidFill>
                        <a:latin typeface="Arial"/>
                        <a:ea typeface="Arial"/>
                        <a:cs typeface="Arial"/>
                        <a:sym typeface="Arial"/>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/etc/sudoers(5)</a:t>
                      </a:r>
                      <a:endParaRPr b="0" i="0" sz="1400" u="none" cap="none" strike="noStrike">
                        <a:solidFill>
                          <a:srgbClr val="0000C8"/>
                        </a:solidFill>
                        <a:latin typeface="Arial"/>
                        <a:ea typeface="Arial"/>
                        <a:cs typeface="Arial"/>
                        <a:sym typeface="Arial"/>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list of which users can execute what on which hosts</a:t>
                      </a:r>
                      <a:endParaRPr b="0" i="0" sz="1400" u="none" cap="none" strike="noStrike">
                        <a:solidFill>
                          <a:srgbClr val="134183"/>
                        </a:solidFill>
                        <a:latin typeface="Arial"/>
                        <a:ea typeface="Arial"/>
                        <a:cs typeface="Arial"/>
                        <a:sym typeface="Arial"/>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txBox="1"/>
          <p:nvPr>
            <p:ph type="ctrTitle"/>
          </p:nvPr>
        </p:nvSpPr>
        <p:spPr>
          <a:xfrm>
            <a:off x="914400" y="987732"/>
            <a:ext cx="10364400" cy="182153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t>Thank you</a:t>
            </a:r>
            <a:endParaRPr/>
          </a:p>
        </p:txBody>
      </p:sp>
      <p:sp>
        <p:nvSpPr>
          <p:cNvPr id="179" name="Google Shape;179;p21"/>
          <p:cNvSpPr txBox="1"/>
          <p:nvPr>
            <p:ph idx="1" type="subTitle"/>
          </p:nvPr>
        </p:nvSpPr>
        <p:spPr>
          <a:xfrm>
            <a:off x="914400" y="3129367"/>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QA HOPES YOU ENJOYED YOUR COURSE, </a:t>
            </a:r>
            <a:endParaRPr/>
          </a:p>
          <a:p>
            <a:pPr indent="0" lvl="0" marL="0" rtl="0" algn="ctr">
              <a:spcBef>
                <a:spcPts val="1000"/>
              </a:spcBef>
              <a:spcAft>
                <a:spcPts val="0"/>
              </a:spcAft>
              <a:buSzPts val="2000"/>
              <a:buNone/>
            </a:pPr>
            <a:r>
              <a:rPr lang="en-GB"/>
              <a:t>AS MUCH AS WE ENJOYED TEACHING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0"/>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Working as the </a:t>
            </a:r>
            <a:r>
              <a:rPr b="1" i="1" lang="en-GB"/>
              <a:t>superuser</a:t>
            </a:r>
            <a:endParaRPr b="1" i="1"/>
          </a:p>
          <a:p>
            <a:pPr indent="-185738" lvl="0" marL="185738" marR="0" rtl="0" algn="l">
              <a:lnSpc>
                <a:spcPct val="100000"/>
              </a:lnSpc>
              <a:spcBef>
                <a:spcPts val="2000"/>
              </a:spcBef>
              <a:spcAft>
                <a:spcPts val="0"/>
              </a:spcAft>
              <a:buClr>
                <a:srgbClr val="008FD0"/>
              </a:buClr>
              <a:buSzPts val="1800"/>
              <a:buFont typeface="Arial"/>
              <a:buChar char="›"/>
            </a:pPr>
            <a:r>
              <a:rPr lang="en-GB"/>
              <a:t>The </a:t>
            </a:r>
            <a:r>
              <a:rPr b="1" lang="en-GB">
                <a:solidFill>
                  <a:srgbClr val="0000C8"/>
                </a:solidFill>
              </a:rPr>
              <a:t>su</a:t>
            </a:r>
            <a:r>
              <a:rPr lang="en-GB"/>
              <a:t> command</a:t>
            </a:r>
            <a:endParaRPr/>
          </a:p>
          <a:p>
            <a:pPr indent="-165100" lvl="1" marL="622300" rtl="0" algn="l">
              <a:lnSpc>
                <a:spcPct val="100000"/>
              </a:lnSpc>
              <a:spcBef>
                <a:spcPts val="2000"/>
              </a:spcBef>
              <a:spcAft>
                <a:spcPts val="0"/>
              </a:spcAft>
              <a:buSzPts val="1800"/>
              <a:buChar char="›"/>
            </a:pPr>
            <a:r>
              <a:rPr b="1" lang="en-GB">
                <a:solidFill>
                  <a:srgbClr val="0000C8"/>
                </a:solidFill>
              </a:rPr>
              <a:t>su</a:t>
            </a:r>
            <a:r>
              <a:rPr lang="en-GB"/>
              <a:t> interactive session</a:t>
            </a:r>
            <a:endParaRPr/>
          </a:p>
          <a:p>
            <a:pPr indent="-165100" lvl="1" marL="622300" rtl="0" algn="l">
              <a:lnSpc>
                <a:spcPct val="100000"/>
              </a:lnSpc>
              <a:spcBef>
                <a:spcPts val="2000"/>
              </a:spcBef>
              <a:spcAft>
                <a:spcPts val="0"/>
              </a:spcAft>
              <a:buSzPts val="1800"/>
              <a:buChar char="›"/>
            </a:pPr>
            <a:r>
              <a:rPr lang="en-GB"/>
              <a:t>Running one-off commands</a:t>
            </a:r>
            <a:endParaRPr/>
          </a:p>
          <a:p>
            <a:pPr indent="-185738" lvl="0" marL="185738" marR="0" rtl="0" algn="l">
              <a:lnSpc>
                <a:spcPct val="100000"/>
              </a:lnSpc>
              <a:spcBef>
                <a:spcPts val="2000"/>
              </a:spcBef>
              <a:spcAft>
                <a:spcPts val="0"/>
              </a:spcAft>
              <a:buClr>
                <a:srgbClr val="008FD0"/>
              </a:buClr>
              <a:buSzPts val="1800"/>
              <a:buFont typeface="Arial"/>
              <a:buChar char="›"/>
            </a:pPr>
            <a:r>
              <a:rPr lang="en-GB"/>
              <a:t>Checking who you are</a:t>
            </a:r>
            <a:endParaRPr/>
          </a:p>
          <a:p>
            <a:pPr indent="-165100" lvl="1" marL="622300" rtl="0" algn="l">
              <a:lnSpc>
                <a:spcPct val="100000"/>
              </a:lnSpc>
              <a:spcBef>
                <a:spcPts val="2000"/>
              </a:spcBef>
              <a:spcAft>
                <a:spcPts val="0"/>
              </a:spcAft>
              <a:buSzPts val="1800"/>
              <a:buChar char="›"/>
            </a:pPr>
            <a:r>
              <a:rPr lang="en-GB"/>
              <a:t>Understanding </a:t>
            </a:r>
            <a:r>
              <a:rPr b="1" lang="en-GB">
                <a:solidFill>
                  <a:srgbClr val="0000C8"/>
                </a:solidFill>
              </a:rPr>
              <a:t>id</a:t>
            </a:r>
            <a:r>
              <a:rPr lang="en-GB"/>
              <a:t> and </a:t>
            </a:r>
            <a:r>
              <a:rPr b="1" lang="en-GB">
                <a:solidFill>
                  <a:srgbClr val="0000C8"/>
                </a:solidFill>
              </a:rPr>
              <a:t>who am i </a:t>
            </a:r>
            <a:r>
              <a:rPr lang="en-GB"/>
              <a:t>tools</a:t>
            </a:r>
            <a:endParaRPr/>
          </a:p>
          <a:p>
            <a:pPr indent="-185738" lvl="0" marL="185738" marR="0" rtl="0" algn="l">
              <a:lnSpc>
                <a:spcPct val="100000"/>
              </a:lnSpc>
              <a:spcBef>
                <a:spcPts val="2000"/>
              </a:spcBef>
              <a:spcAft>
                <a:spcPts val="0"/>
              </a:spcAft>
              <a:buClr>
                <a:srgbClr val="008FD0"/>
              </a:buClr>
              <a:buSzPts val="1800"/>
              <a:buFont typeface="Arial"/>
              <a:buChar char="›"/>
            </a:pPr>
            <a:r>
              <a:rPr lang="en-GB"/>
              <a:t>The </a:t>
            </a:r>
            <a:r>
              <a:rPr b="1" lang="en-GB">
                <a:solidFill>
                  <a:srgbClr val="0000C8"/>
                </a:solidFill>
              </a:rPr>
              <a:t>sudo</a:t>
            </a:r>
            <a:r>
              <a:rPr lang="en-GB"/>
              <a:t> tool</a:t>
            </a:r>
            <a:endParaRPr/>
          </a:p>
          <a:p>
            <a:pPr indent="-165100" lvl="1" marL="622300" rtl="0" algn="l">
              <a:lnSpc>
                <a:spcPct val="100000"/>
              </a:lnSpc>
              <a:spcBef>
                <a:spcPts val="2000"/>
              </a:spcBef>
              <a:spcAft>
                <a:spcPts val="0"/>
              </a:spcAft>
              <a:buSzPts val="1800"/>
              <a:buChar char="›"/>
            </a:pPr>
            <a:r>
              <a:rPr lang="en-GB"/>
              <a:t>Typical </a:t>
            </a:r>
            <a:r>
              <a:rPr b="1" lang="en-GB">
                <a:solidFill>
                  <a:srgbClr val="0000C8"/>
                </a:solidFill>
              </a:rPr>
              <a:t>sudo</a:t>
            </a:r>
            <a:r>
              <a:rPr lang="en-GB"/>
              <a:t> session</a:t>
            </a:r>
            <a:endParaRPr/>
          </a:p>
          <a:p>
            <a:pPr indent="-165100" lvl="1" marL="622300" rtl="0" algn="l">
              <a:lnSpc>
                <a:spcPct val="100000"/>
              </a:lnSpc>
              <a:spcBef>
                <a:spcPts val="2000"/>
              </a:spcBef>
              <a:spcAft>
                <a:spcPts val="0"/>
              </a:spcAft>
              <a:buSzPts val="1800"/>
              <a:buChar char="›"/>
            </a:pPr>
            <a:r>
              <a:rPr b="1" lang="en-GB">
                <a:solidFill>
                  <a:srgbClr val="0000C8"/>
                </a:solidFill>
              </a:rPr>
              <a:t>sudo</a:t>
            </a:r>
            <a:r>
              <a:rPr lang="en-GB"/>
              <a:t> configuration file </a:t>
            </a:r>
            <a:endParaRPr/>
          </a:p>
        </p:txBody>
      </p:sp>
      <p:sp>
        <p:nvSpPr>
          <p:cNvPr id="55" name="Google Shape;55;p1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Contents</a:t>
            </a:r>
            <a:endParaRPr/>
          </a:p>
        </p:txBody>
      </p:sp>
      <p:pic>
        <p:nvPicPr>
          <p:cNvPr id="56" name="Google Shape;56;p10"/>
          <p:cNvPicPr preferRelativeResize="0"/>
          <p:nvPr/>
        </p:nvPicPr>
        <p:blipFill rotWithShape="1">
          <a:blip r:embed="rId3">
            <a:alphaModFix/>
          </a:blip>
          <a:srcRect b="0" l="0" r="0" t="0"/>
          <a:stretch/>
        </p:blipFill>
        <p:spPr>
          <a:xfrm>
            <a:off x="10182224" y="4793948"/>
            <a:ext cx="1419225" cy="14417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1"/>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Nearly all Linux administration must be done as </a:t>
            </a:r>
            <a:r>
              <a:rPr b="1" lang="en-GB">
                <a:solidFill>
                  <a:srgbClr val="0000C8"/>
                </a:solidFill>
              </a:rPr>
              <a:t>UID=0</a:t>
            </a:r>
            <a:endParaRPr/>
          </a:p>
          <a:p>
            <a:pPr indent="-165100" lvl="1" marL="622300" rtl="0" algn="l">
              <a:lnSpc>
                <a:spcPct val="100000"/>
              </a:lnSpc>
              <a:spcBef>
                <a:spcPts val="2000"/>
              </a:spcBef>
              <a:spcAft>
                <a:spcPts val="0"/>
              </a:spcAft>
              <a:buSzPts val="1800"/>
              <a:buChar char="›"/>
            </a:pPr>
            <a:r>
              <a:rPr lang="en-GB"/>
              <a:t>This user (</a:t>
            </a:r>
            <a:r>
              <a:rPr b="1" lang="en-GB">
                <a:solidFill>
                  <a:srgbClr val="0000C8"/>
                </a:solidFill>
              </a:rPr>
              <a:t>root</a:t>
            </a:r>
            <a:r>
              <a:rPr lang="en-GB"/>
              <a:t>) has unrestricted access to the system</a:t>
            </a:r>
            <a:endParaRPr/>
          </a:p>
          <a:p>
            <a:pPr indent="-185738" lvl="0" marL="185738" marR="0" rtl="0" algn="l">
              <a:lnSpc>
                <a:spcPct val="100000"/>
              </a:lnSpc>
              <a:spcBef>
                <a:spcPts val="2000"/>
              </a:spcBef>
              <a:spcAft>
                <a:spcPts val="0"/>
              </a:spcAft>
              <a:buClr>
                <a:srgbClr val="008FD0"/>
              </a:buClr>
              <a:buSzPts val="1800"/>
              <a:buFont typeface="Arial"/>
              <a:buChar char="›"/>
            </a:pPr>
            <a:r>
              <a:rPr lang="en-GB"/>
              <a:t>Several privileged system accounts exist</a:t>
            </a:r>
            <a:endParaRPr/>
          </a:p>
          <a:p>
            <a:pPr indent="-165100" lvl="1" marL="622300" rtl="0" algn="l">
              <a:lnSpc>
                <a:spcPct val="100000"/>
              </a:lnSpc>
              <a:spcBef>
                <a:spcPts val="2000"/>
              </a:spcBef>
              <a:spcAft>
                <a:spcPts val="0"/>
              </a:spcAft>
              <a:buSzPts val="1800"/>
              <a:buChar char="›"/>
            </a:pPr>
            <a:r>
              <a:rPr lang="en-GB"/>
              <a:t>Associated with specific administrative functions</a:t>
            </a:r>
            <a:endParaRPr/>
          </a:p>
          <a:p>
            <a:pPr indent="-165100" lvl="1" marL="622300" rtl="0" algn="l">
              <a:lnSpc>
                <a:spcPct val="100000"/>
              </a:lnSpc>
              <a:spcBef>
                <a:spcPts val="2000"/>
              </a:spcBef>
              <a:spcAft>
                <a:spcPts val="0"/>
              </a:spcAft>
              <a:buSzPts val="1800"/>
              <a:buChar char="›"/>
            </a:pPr>
            <a:r>
              <a:rPr lang="en-GB"/>
              <a:t>Use them, where relevant</a:t>
            </a:r>
            <a:endParaRPr/>
          </a:p>
          <a:p>
            <a:pPr indent="-185738" lvl="0" marL="185738" marR="0" rtl="0" algn="l">
              <a:lnSpc>
                <a:spcPct val="100000"/>
              </a:lnSpc>
              <a:spcBef>
                <a:spcPts val="2000"/>
              </a:spcBef>
              <a:spcAft>
                <a:spcPts val="0"/>
              </a:spcAft>
              <a:buClr>
                <a:srgbClr val="008FD0"/>
              </a:buClr>
              <a:buSzPts val="1800"/>
              <a:buFont typeface="Arial"/>
              <a:buChar char="›"/>
            </a:pPr>
            <a:r>
              <a:rPr lang="en-GB"/>
              <a:t>Administration should be done by one person at a time</a:t>
            </a:r>
            <a:endParaRPr/>
          </a:p>
          <a:p>
            <a:pPr indent="-165100" lvl="1" marL="622300" rtl="0" algn="l">
              <a:lnSpc>
                <a:spcPct val="100000"/>
              </a:lnSpc>
              <a:spcBef>
                <a:spcPts val="2000"/>
              </a:spcBef>
              <a:spcAft>
                <a:spcPts val="0"/>
              </a:spcAft>
              <a:buSzPts val="1800"/>
              <a:buChar char="›"/>
            </a:pPr>
            <a:r>
              <a:rPr lang="en-GB"/>
              <a:t>Check that no one else is logged in as </a:t>
            </a:r>
            <a:r>
              <a:rPr b="1" lang="en-GB">
                <a:solidFill>
                  <a:srgbClr val="0000C8"/>
                </a:solidFill>
              </a:rPr>
              <a:t>root</a:t>
            </a:r>
            <a:endParaRPr/>
          </a:p>
          <a:p>
            <a:pPr indent="-165100" lvl="1" marL="622300" rtl="0" algn="l">
              <a:lnSpc>
                <a:spcPct val="100000"/>
              </a:lnSpc>
              <a:spcBef>
                <a:spcPts val="2000"/>
              </a:spcBef>
              <a:spcAft>
                <a:spcPts val="0"/>
              </a:spcAft>
              <a:buSzPts val="1800"/>
              <a:buChar char="›"/>
            </a:pPr>
            <a:r>
              <a:rPr lang="en-GB"/>
              <a:t>If someone else is working as </a:t>
            </a:r>
            <a:r>
              <a:rPr b="1" lang="en-GB">
                <a:solidFill>
                  <a:srgbClr val="0000C8"/>
                </a:solidFill>
              </a:rPr>
              <a:t>root</a:t>
            </a:r>
            <a:r>
              <a:rPr lang="en-GB"/>
              <a:t>, find out what they are doing</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62" name="Google Shape;62;p1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Working as a super-user</a:t>
            </a:r>
            <a:endParaRPr/>
          </a:p>
        </p:txBody>
      </p:sp>
      <p:sp>
        <p:nvSpPr>
          <p:cNvPr id="63" name="Google Shape;63;p11"/>
          <p:cNvSpPr/>
          <p:nvPr/>
        </p:nvSpPr>
        <p:spPr>
          <a:xfrm>
            <a:off x="861493" y="5661052"/>
            <a:ext cx="7539558" cy="899047"/>
          </a:xfrm>
          <a:prstGeom prst="rect">
            <a:avLst/>
          </a:prstGeom>
          <a:solidFill>
            <a:srgbClr val="FC0128"/>
          </a:solidFill>
          <a:ln cap="flat" cmpd="sng" w="12600">
            <a:solidFill>
              <a:srgbClr val="000066"/>
            </a:solidFill>
            <a:prstDash val="solid"/>
            <a:miter lim="800000"/>
            <a:headEnd len="sm" w="sm" type="none"/>
            <a:tailEnd len="sm" w="sm" type="none"/>
          </a:ln>
        </p:spPr>
        <p:txBody>
          <a:bodyPr anchorCtr="0" anchor="t" bIns="42825" lIns="87475" spcFirstLastPara="1" rIns="87475" wrap="square" tIns="42825">
            <a:noAutofit/>
          </a:bodyPr>
          <a:lstStyle/>
          <a:p>
            <a:pPr indent="0" lvl="0" marL="0" marR="0" rtl="0" algn="ctr">
              <a:lnSpc>
                <a:spcPct val="90000"/>
              </a:lnSpc>
              <a:spcBef>
                <a:spcPts val="0"/>
              </a:spcBef>
              <a:spcAft>
                <a:spcPts val="0"/>
              </a:spcAft>
              <a:buClr>
                <a:srgbClr val="FFFFFF"/>
              </a:buClr>
              <a:buSzPts val="1400"/>
              <a:buFont typeface="Arial"/>
              <a:buNone/>
            </a:pPr>
            <a:r>
              <a:rPr b="1" i="0" lang="en-GB" sz="1400" u="none" cap="none" strike="noStrike">
                <a:solidFill>
                  <a:srgbClr val="FFFFFF"/>
                </a:solidFill>
                <a:latin typeface="Quattrocento Sans"/>
                <a:ea typeface="Quattrocento Sans"/>
                <a:cs typeface="Quattrocento Sans"/>
                <a:sym typeface="Quattrocento Sans"/>
              </a:rPr>
              <a:t>WARNING</a:t>
            </a:r>
            <a:endParaRPr/>
          </a:p>
          <a:p>
            <a:pPr indent="0" lvl="0" marL="0" marR="0" rtl="0" algn="ctr">
              <a:lnSpc>
                <a:spcPct val="90000"/>
              </a:lnSpc>
              <a:spcBef>
                <a:spcPts val="863"/>
              </a:spcBef>
              <a:spcAft>
                <a:spcPts val="0"/>
              </a:spcAft>
              <a:buClr>
                <a:srgbClr val="FFFFFF"/>
              </a:buClr>
              <a:buSzPts val="1400"/>
              <a:buFont typeface="Arial"/>
              <a:buNone/>
            </a:pPr>
            <a:r>
              <a:rPr b="1" i="0" lang="en-GB" sz="1400" u="none" cap="none" strike="noStrike">
                <a:solidFill>
                  <a:srgbClr val="FFFFFF"/>
                </a:solidFill>
                <a:latin typeface="Quattrocento Sans"/>
                <a:ea typeface="Quattrocento Sans"/>
                <a:cs typeface="Quattrocento Sans"/>
                <a:sym typeface="Quattrocento Sans"/>
              </a:rPr>
              <a:t>root can irrevocably damage the system - </a:t>
            </a:r>
            <a:endParaRPr/>
          </a:p>
          <a:p>
            <a:pPr indent="0" lvl="0" marL="0" marR="0" rtl="0" algn="ctr">
              <a:lnSpc>
                <a:spcPct val="90000"/>
              </a:lnSpc>
              <a:spcBef>
                <a:spcPts val="863"/>
              </a:spcBef>
              <a:spcAft>
                <a:spcPts val="0"/>
              </a:spcAft>
              <a:buClr>
                <a:srgbClr val="FFFFFF"/>
              </a:buClr>
              <a:buSzPts val="1400"/>
              <a:buFont typeface="Arial"/>
              <a:buNone/>
            </a:pPr>
            <a:r>
              <a:rPr b="1" i="0" lang="en-GB" sz="1400" u="none" cap="none" strike="noStrike">
                <a:solidFill>
                  <a:srgbClr val="FFFFFF"/>
                </a:solidFill>
                <a:latin typeface="Quattrocento Sans"/>
                <a:ea typeface="Quattrocento Sans"/>
                <a:cs typeface="Quattrocento Sans"/>
                <a:sym typeface="Quattrocento Sans"/>
              </a:rPr>
              <a:t>take care when working as root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2"/>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100000"/>
              </a:lnSpc>
              <a:spcBef>
                <a:spcPts val="0"/>
              </a:spcBef>
              <a:spcAft>
                <a:spcPts val="0"/>
              </a:spcAft>
              <a:buSzPts val="1800"/>
              <a:buChar char="›"/>
            </a:pPr>
            <a:r>
              <a:rPr lang="en-GB"/>
              <a:t>The set user (</a:t>
            </a:r>
            <a:r>
              <a:rPr b="1" lang="en-GB">
                <a:solidFill>
                  <a:srgbClr val="0000C8"/>
                </a:solidFill>
              </a:rPr>
              <a:t>su</a:t>
            </a:r>
            <a:r>
              <a:rPr lang="en-GB"/>
              <a:t>) command switches to another user</a:t>
            </a:r>
            <a:endParaRPr/>
          </a:p>
          <a:p>
            <a:pPr indent="-165100" lvl="1" marL="622300" rtl="0" algn="l">
              <a:lnSpc>
                <a:spcPct val="100000"/>
              </a:lnSpc>
              <a:spcBef>
                <a:spcPts val="1200"/>
              </a:spcBef>
              <a:spcAft>
                <a:spcPts val="0"/>
              </a:spcAft>
              <a:buSzPts val="1800"/>
              <a:buChar char="›"/>
            </a:pPr>
            <a:r>
              <a:rPr lang="en-GB"/>
              <a:t>The effective user and group id changed</a:t>
            </a:r>
            <a:endParaRPr/>
          </a:p>
          <a:p>
            <a:pPr indent="-165100" lvl="1" marL="622300" rtl="0" algn="l">
              <a:lnSpc>
                <a:spcPct val="100000"/>
              </a:lnSpc>
              <a:spcBef>
                <a:spcPts val="1200"/>
              </a:spcBef>
              <a:spcAft>
                <a:spcPts val="0"/>
              </a:spcAft>
              <a:buSzPts val="1800"/>
              <a:buChar char="›"/>
            </a:pPr>
            <a:r>
              <a:rPr lang="en-GB"/>
              <a:t>A new shell for the new user started</a:t>
            </a:r>
            <a:endParaRPr/>
          </a:p>
          <a:p>
            <a:pPr indent="-165100" lvl="1" marL="622300" rtl="0" algn="l">
              <a:lnSpc>
                <a:spcPct val="100000"/>
              </a:lnSpc>
              <a:spcBef>
                <a:spcPts val="1200"/>
              </a:spcBef>
              <a:spcAft>
                <a:spcPts val="0"/>
              </a:spcAft>
              <a:buSzPts val="1800"/>
              <a:buChar char="›"/>
            </a:pPr>
            <a:r>
              <a:rPr lang="en-GB"/>
              <a:t>Exit from the new shell to resume original user's shell</a:t>
            </a:r>
            <a:endParaRPr/>
          </a:p>
          <a:p>
            <a:pPr indent="-185738" lvl="0" marL="185738" rtl="0" algn="l">
              <a:lnSpc>
                <a:spcPct val="100000"/>
              </a:lnSpc>
              <a:spcBef>
                <a:spcPts val="1200"/>
              </a:spcBef>
              <a:spcAft>
                <a:spcPts val="0"/>
              </a:spcAft>
              <a:buSzPts val="1800"/>
              <a:buChar char="›"/>
            </a:pPr>
            <a:r>
              <a:rPr lang="en-GB"/>
              <a:t>Root can use </a:t>
            </a:r>
            <a:r>
              <a:rPr b="1" lang="en-GB">
                <a:solidFill>
                  <a:srgbClr val="0000C8"/>
                </a:solidFill>
              </a:rPr>
              <a:t>su</a:t>
            </a:r>
            <a:r>
              <a:rPr lang="en-GB"/>
              <a:t> without providing a password</a:t>
            </a:r>
            <a:endParaRPr/>
          </a:p>
          <a:p>
            <a:pPr indent="-165100" lvl="1" marL="622300" rtl="0" algn="l">
              <a:lnSpc>
                <a:spcPct val="100000"/>
              </a:lnSpc>
              <a:spcBef>
                <a:spcPts val="1200"/>
              </a:spcBef>
              <a:spcAft>
                <a:spcPts val="0"/>
              </a:spcAft>
              <a:buSzPts val="1800"/>
              <a:buChar char="›"/>
            </a:pPr>
            <a:r>
              <a:rPr lang="en-GB"/>
              <a:t>Other users must supply a password of the target id</a:t>
            </a:r>
            <a:endParaRPr/>
          </a:p>
          <a:p>
            <a:pPr indent="-165100" lvl="1" marL="622300" rtl="0" algn="l">
              <a:lnSpc>
                <a:spcPct val="100000"/>
              </a:lnSpc>
              <a:spcBef>
                <a:spcPts val="1200"/>
              </a:spcBef>
              <a:spcAft>
                <a:spcPts val="0"/>
              </a:spcAft>
              <a:buSzPts val="1800"/>
              <a:buChar char="›"/>
            </a:pPr>
            <a:r>
              <a:rPr lang="en-GB"/>
              <a:t>Dash after </a:t>
            </a:r>
            <a:r>
              <a:rPr b="1" lang="en-GB">
                <a:solidFill>
                  <a:srgbClr val="0000C8"/>
                </a:solidFill>
              </a:rPr>
              <a:t>su</a:t>
            </a:r>
            <a:r>
              <a:rPr lang="en-GB"/>
              <a:t> forces environment ‘similar’ to target user’s</a:t>
            </a:r>
            <a:endParaRPr/>
          </a:p>
          <a:p>
            <a:pPr indent="-185738" lvl="0" marL="185738" rtl="0" algn="l">
              <a:lnSpc>
                <a:spcPct val="100000"/>
              </a:lnSpc>
              <a:spcBef>
                <a:spcPts val="1200"/>
              </a:spcBef>
              <a:spcAft>
                <a:spcPts val="0"/>
              </a:spcAft>
              <a:buSzPts val="1800"/>
              <a:buChar char="›"/>
            </a:pPr>
            <a:r>
              <a:rPr lang="en-GB"/>
              <a:t>Limited log entries created</a:t>
            </a:r>
            <a:endParaRPr/>
          </a:p>
          <a:p>
            <a:pPr indent="-165100" lvl="1" marL="622300" rtl="0" algn="l">
              <a:lnSpc>
                <a:spcPct val="100000"/>
              </a:lnSpc>
              <a:spcBef>
                <a:spcPts val="1200"/>
              </a:spcBef>
              <a:spcAft>
                <a:spcPts val="0"/>
              </a:spcAft>
              <a:buSzPts val="1800"/>
              <a:buChar char="›"/>
            </a:pPr>
            <a:r>
              <a:rPr lang="en-GB"/>
              <a:t>The </a:t>
            </a:r>
            <a:r>
              <a:rPr b="1" lang="en-GB">
                <a:solidFill>
                  <a:srgbClr val="0000C8"/>
                </a:solidFill>
              </a:rPr>
              <a:t>su</a:t>
            </a:r>
            <a:r>
              <a:rPr lang="en-GB"/>
              <a:t> itself is logged, subsequent transactions not</a:t>
            </a:r>
            <a:endParaRPr/>
          </a:p>
        </p:txBody>
      </p:sp>
      <p:sp>
        <p:nvSpPr>
          <p:cNvPr id="69" name="Google Shape;69;p1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The su command</a:t>
            </a:r>
            <a:endParaRPr/>
          </a:p>
        </p:txBody>
      </p:sp>
      <p:sp>
        <p:nvSpPr>
          <p:cNvPr id="70" name="Google Shape;70;p12"/>
          <p:cNvSpPr/>
          <p:nvPr/>
        </p:nvSpPr>
        <p:spPr>
          <a:xfrm>
            <a:off x="857734" y="5332038"/>
            <a:ext cx="6428892" cy="102592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BFBFBF"/>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 - root</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Password: </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b="1" lang="en-GB">
                <a:solidFill>
                  <a:srgbClr val="0000C8"/>
                </a:solidFill>
              </a:rPr>
              <a:t>su</a:t>
            </a:r>
            <a:r>
              <a:rPr lang="en-GB"/>
              <a:t> can be used to run a command as another user</a:t>
            </a:r>
            <a:endParaRPr/>
          </a:p>
          <a:p>
            <a:pPr indent="-165100" lvl="1" marL="622300" rtl="0" algn="l">
              <a:lnSpc>
                <a:spcPct val="100000"/>
              </a:lnSpc>
              <a:spcBef>
                <a:spcPts val="2000"/>
              </a:spcBef>
              <a:spcAft>
                <a:spcPts val="0"/>
              </a:spcAft>
              <a:buSzPts val="1800"/>
              <a:buChar char="›"/>
            </a:pPr>
            <a:r>
              <a:rPr lang="en-GB"/>
              <a:t>Use the </a:t>
            </a:r>
            <a:r>
              <a:rPr b="1" lang="en-GB">
                <a:solidFill>
                  <a:srgbClr val="0000C8"/>
                </a:solidFill>
              </a:rPr>
              <a:t>-c </a:t>
            </a:r>
            <a:r>
              <a:rPr lang="en-GB"/>
              <a:t>option to specify a "command string“</a:t>
            </a:r>
            <a:endParaRPr/>
          </a:p>
          <a:p>
            <a:pPr indent="-165100" lvl="1" marL="622300" rtl="0" algn="l">
              <a:lnSpc>
                <a:spcPct val="100000"/>
              </a:lnSpc>
              <a:spcBef>
                <a:spcPts val="2000"/>
              </a:spcBef>
              <a:spcAft>
                <a:spcPts val="0"/>
              </a:spcAft>
              <a:buSzPts val="1800"/>
              <a:buChar char="›"/>
            </a:pPr>
            <a:r>
              <a:rPr lang="en-GB"/>
              <a:t>Useful for including in shell scripts</a:t>
            </a:r>
            <a:endParaRPr/>
          </a:p>
          <a:p>
            <a:pPr indent="-185738" lvl="0" marL="185738" marR="0" rtl="0" algn="l">
              <a:lnSpc>
                <a:spcPct val="100000"/>
              </a:lnSpc>
              <a:spcBef>
                <a:spcPts val="2000"/>
              </a:spcBef>
              <a:spcAft>
                <a:spcPts val="0"/>
              </a:spcAft>
              <a:buClr>
                <a:srgbClr val="008FD0"/>
              </a:buClr>
              <a:buSzPts val="1800"/>
              <a:buFont typeface="Arial"/>
              <a:buChar char="›"/>
            </a:pPr>
            <a:r>
              <a:rPr lang="en-GB"/>
              <a:t>Typically used by ordinary users, to become </a:t>
            </a:r>
            <a:r>
              <a:rPr b="1" lang="en-GB">
                <a:solidFill>
                  <a:srgbClr val="0000C8"/>
                </a:solidFill>
              </a:rPr>
              <a:t>root</a:t>
            </a:r>
            <a:endParaRPr/>
          </a:p>
          <a:p>
            <a:pPr indent="-165100" lvl="1" marL="622300" rtl="0" algn="l">
              <a:lnSpc>
                <a:spcPct val="100000"/>
              </a:lnSpc>
              <a:spcBef>
                <a:spcPts val="2000"/>
              </a:spcBef>
              <a:spcAft>
                <a:spcPts val="0"/>
              </a:spcAft>
              <a:buSzPts val="1800"/>
              <a:buChar char="›"/>
            </a:pPr>
            <a:r>
              <a:rPr lang="en-GB"/>
              <a:t>Child shell automatically exits</a:t>
            </a:r>
            <a:endParaRPr/>
          </a:p>
          <a:p>
            <a:pPr indent="0" lvl="2" marL="914400" rtl="0" algn="l">
              <a:lnSpc>
                <a:spcPct val="100000"/>
              </a:lnSpc>
              <a:spcBef>
                <a:spcPts val="2000"/>
              </a:spcBef>
              <a:spcAft>
                <a:spcPts val="0"/>
              </a:spcAft>
              <a:buSzPts val="1800"/>
              <a:buNone/>
            </a:pPr>
            <a:r>
              <a:t/>
            </a:r>
            <a:endParaRPr/>
          </a:p>
          <a:p>
            <a:pPr indent="-44450" lvl="2" marL="1073150"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Sometimes used by </a:t>
            </a:r>
            <a:r>
              <a:rPr b="1" lang="en-GB">
                <a:solidFill>
                  <a:srgbClr val="0000C8"/>
                </a:solidFill>
              </a:rPr>
              <a:t>root</a:t>
            </a:r>
            <a:r>
              <a:rPr lang="en-GB"/>
              <a:t> to become another user</a:t>
            </a:r>
            <a:endParaRPr/>
          </a:p>
          <a:p>
            <a:pPr indent="-165100" lvl="1" marL="622300" rtl="0" algn="l">
              <a:lnSpc>
                <a:spcPct val="100000"/>
              </a:lnSpc>
              <a:spcBef>
                <a:spcPts val="2000"/>
              </a:spcBef>
              <a:spcAft>
                <a:spcPts val="0"/>
              </a:spcAft>
              <a:buSzPts val="1800"/>
              <a:buChar char="›"/>
            </a:pPr>
            <a:r>
              <a:rPr lang="en-GB"/>
              <a:t>Important for file ownership and logging</a:t>
            </a:r>
            <a:endParaRPr/>
          </a:p>
        </p:txBody>
      </p:sp>
      <p:sp>
        <p:nvSpPr>
          <p:cNvPr id="76" name="Google Shape;76;p1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Running commands with su</a:t>
            </a:r>
            <a:endParaRPr/>
          </a:p>
        </p:txBody>
      </p:sp>
      <p:sp>
        <p:nvSpPr>
          <p:cNvPr id="77" name="Google Shape;77;p13"/>
          <p:cNvSpPr/>
          <p:nvPr/>
        </p:nvSpPr>
        <p:spPr>
          <a:xfrm>
            <a:off x="869373" y="5684794"/>
            <a:ext cx="10455851"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BFBFBF"/>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 - uucp -c “rm file1"</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a:t>
            </a:r>
            <a:endParaRPr/>
          </a:p>
        </p:txBody>
      </p:sp>
      <p:sp>
        <p:nvSpPr>
          <p:cNvPr id="78" name="Google Shape;78;p13"/>
          <p:cNvSpPr/>
          <p:nvPr/>
        </p:nvSpPr>
        <p:spPr>
          <a:xfrm>
            <a:off x="869374" y="4019510"/>
            <a:ext cx="10455851" cy="102592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BFBFBF"/>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 - root -c "ifconfig eth0 up"</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Password:</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a:t>
            </a:r>
            <a:endParaRPr/>
          </a:p>
        </p:txBody>
      </p:sp>
      <p:cxnSp>
        <p:nvCxnSpPr>
          <p:cNvPr id="79" name="Google Shape;79;p13"/>
          <p:cNvCxnSpPr/>
          <p:nvPr/>
        </p:nvCxnSpPr>
        <p:spPr>
          <a:xfrm rot="10800000">
            <a:off x="1337684" y="4827548"/>
            <a:ext cx="3168651" cy="0"/>
          </a:xfrm>
          <a:prstGeom prst="straightConnector1">
            <a:avLst/>
          </a:prstGeom>
          <a:noFill/>
          <a:ln cap="flat" cmpd="sng" w="28575">
            <a:solidFill>
              <a:srgbClr val="042844"/>
            </a:solidFill>
            <a:prstDash val="solid"/>
            <a:miter lim="800000"/>
            <a:headEnd len="med" w="med" type="none"/>
            <a:tailEnd len="med" w="med" type="triangle"/>
          </a:ln>
        </p:spPr>
      </p:cxnSp>
      <p:sp>
        <p:nvSpPr>
          <p:cNvPr id="80" name="Google Shape;80;p13"/>
          <p:cNvSpPr/>
          <p:nvPr/>
        </p:nvSpPr>
        <p:spPr>
          <a:xfrm>
            <a:off x="4157661" y="4560576"/>
            <a:ext cx="3809414" cy="439609"/>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50800" lIns="95250" spcFirstLastPara="1" rIns="95250" wrap="square" tIns="108000">
            <a:noAutofit/>
          </a:bodyPr>
          <a:lstStyle/>
          <a:p>
            <a:pPr indent="0" lvl="0" marL="0" marR="0" rtl="0" algn="ctr">
              <a:lnSpc>
                <a:spcPct val="110000"/>
              </a:lnSpc>
              <a:spcBef>
                <a:spcPts val="0"/>
              </a:spcBef>
              <a:spcAft>
                <a:spcPts val="0"/>
              </a:spcAft>
              <a:buNone/>
            </a:pPr>
            <a:r>
              <a:rPr b="0" i="1" lang="en-GB" sz="1400" u="none" cap="none" strike="noStrike">
                <a:solidFill>
                  <a:schemeClr val="dk1"/>
                </a:solidFill>
                <a:latin typeface="Quattrocento Sans"/>
                <a:ea typeface="Quattrocento Sans"/>
                <a:cs typeface="Quattrocento Sans"/>
                <a:sym typeface="Quattrocento Sans"/>
              </a:rPr>
              <a:t>prompt from the original session</a:t>
            </a:r>
            <a:endParaRPr b="0" i="1" sz="14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4"/>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65100" lvl="1" marL="622300" rtl="0" algn="l">
              <a:lnSpc>
                <a:spcPct val="100000"/>
              </a:lnSpc>
              <a:spcBef>
                <a:spcPts val="0"/>
              </a:spcBef>
              <a:spcAft>
                <a:spcPts val="0"/>
              </a:spcAft>
              <a:buSzPts val="1800"/>
              <a:buChar char="›"/>
            </a:pPr>
            <a:r>
              <a:rPr lang="en-GB"/>
              <a:t>What do the following commands do ?</a:t>
            </a:r>
            <a:endParaRPr/>
          </a:p>
          <a:p>
            <a:pPr indent="-165100" lvl="1" marL="622300" rtl="0" algn="l">
              <a:lnSpc>
                <a:spcPct val="100000"/>
              </a:lnSpc>
              <a:spcBef>
                <a:spcPts val="2000"/>
              </a:spcBef>
              <a:spcAft>
                <a:spcPts val="0"/>
              </a:spcAft>
              <a:buSzPts val="1800"/>
              <a:buChar char="›"/>
            </a:pPr>
            <a:r>
              <a:rPr lang="en-GB"/>
              <a:t>Which of the </a:t>
            </a:r>
            <a:r>
              <a:rPr b="1" lang="en-GB">
                <a:solidFill>
                  <a:srgbClr val="0000C8"/>
                </a:solidFill>
              </a:rPr>
              <a:t>su</a:t>
            </a:r>
            <a:r>
              <a:rPr lang="en-GB"/>
              <a:t> commands below require a password ?</a:t>
            </a:r>
            <a:endParaRPr/>
          </a:p>
          <a:p>
            <a:pPr indent="-165100" lvl="1" marL="622300" rtl="0" algn="l">
              <a:lnSpc>
                <a:spcPct val="100000"/>
              </a:lnSpc>
              <a:spcBef>
                <a:spcPts val="2000"/>
              </a:spcBef>
              <a:spcAft>
                <a:spcPts val="0"/>
              </a:spcAft>
              <a:buSzPts val="1800"/>
              <a:buChar char="›"/>
            </a:pPr>
            <a:r>
              <a:rPr lang="en-GB"/>
              <a:t>Who's environment will be used in each new shell?</a:t>
            </a:r>
            <a:endParaRPr/>
          </a:p>
        </p:txBody>
      </p:sp>
      <p:sp>
        <p:nvSpPr>
          <p:cNvPr id="86" name="Google Shape;86;p1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Exercise - using su</a:t>
            </a:r>
            <a:endParaRPr/>
          </a:p>
        </p:txBody>
      </p:sp>
      <p:sp>
        <p:nvSpPr>
          <p:cNvPr id="87" name="Google Shape;87;p14"/>
          <p:cNvSpPr/>
          <p:nvPr/>
        </p:nvSpPr>
        <p:spPr>
          <a:xfrm>
            <a:off x="1450575" y="3031664"/>
            <a:ext cx="9974664" cy="3488134"/>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BFBFBF"/>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a:t>
            </a:r>
            <a:endParaRPr/>
          </a:p>
          <a:p>
            <a:pPr indent="0" lvl="0" marL="0" marR="0" rtl="0" algn="l">
              <a:spcBef>
                <a:spcPts val="0"/>
              </a:spcBef>
              <a:spcAft>
                <a:spcPts val="0"/>
              </a:spcAft>
              <a:buClr>
                <a:srgbClr val="000066"/>
              </a:buClr>
              <a:buSzPts val="2000"/>
              <a:buFont typeface="Courier New"/>
              <a:buNone/>
            </a:pPr>
            <a:r>
              <a:t/>
            </a:r>
            <a:endParaRPr b="0"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 - henry</a:t>
            </a:r>
            <a:endParaRPr b="1"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000066"/>
              </a:buClr>
              <a:buSzPts val="2000"/>
              <a:buFont typeface="Courier New"/>
              <a:buNone/>
            </a:pPr>
            <a:r>
              <a:t/>
            </a:r>
            <a:endParaRPr b="0"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 -</a:t>
            </a:r>
            <a:endParaRPr/>
          </a:p>
          <a:p>
            <a:pPr indent="0" lvl="0" marL="0" marR="0" rtl="0" algn="l">
              <a:spcBef>
                <a:spcPts val="0"/>
              </a:spcBef>
              <a:spcAft>
                <a:spcPts val="0"/>
              </a:spcAft>
              <a:buClr>
                <a:srgbClr val="000066"/>
              </a:buClr>
              <a:buSzPts val="2000"/>
              <a:buFont typeface="Courier New"/>
              <a:buNone/>
            </a:pPr>
            <a:r>
              <a:t/>
            </a:r>
            <a:endParaRPr b="0"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 - steve -c ifconfig</a:t>
            </a:r>
            <a:endParaRPr/>
          </a:p>
          <a:p>
            <a:pPr indent="0" lvl="0" marL="0" marR="0" rtl="0" algn="l">
              <a:spcBef>
                <a:spcPts val="0"/>
              </a:spcBef>
              <a:spcAft>
                <a:spcPts val="0"/>
              </a:spcAft>
              <a:buClr>
                <a:srgbClr val="000066"/>
              </a:buClr>
              <a:buSzPts val="2000"/>
              <a:buFont typeface="Courier New"/>
              <a:buNone/>
            </a:pPr>
            <a:r>
              <a:t/>
            </a:r>
            <a:endParaRPr b="0"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exit</a:t>
            </a:r>
            <a:endParaRPr/>
          </a:p>
          <a:p>
            <a:pPr indent="0" lvl="0" marL="0" marR="0" rtl="0" algn="l">
              <a:spcBef>
                <a:spcPts val="0"/>
              </a:spcBef>
              <a:spcAft>
                <a:spcPts val="0"/>
              </a:spcAft>
              <a:buClr>
                <a:srgbClr val="000066"/>
              </a:buClr>
              <a:buSzPts val="2000"/>
              <a:buFont typeface="Courier New"/>
              <a:buNone/>
            </a:pPr>
            <a:r>
              <a:t/>
            </a:r>
            <a:endParaRPr b="0"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 root -c "rm /tmp/.lock321"</a:t>
            </a:r>
            <a:endParaRPr/>
          </a:p>
        </p:txBody>
      </p:sp>
      <p:sp>
        <p:nvSpPr>
          <p:cNvPr id="88" name="Google Shape;88;p14"/>
          <p:cNvSpPr/>
          <p:nvPr/>
        </p:nvSpPr>
        <p:spPr>
          <a:xfrm>
            <a:off x="980481" y="3092426"/>
            <a:ext cx="338633" cy="300790"/>
          </a:xfrm>
          <a:prstGeom prst="heptagon">
            <a:avLst>
              <a:gd fmla="val 102572" name="hf"/>
              <a:gd fmla="val 105210" name="vf"/>
            </a:avLst>
          </a:prstGeom>
          <a:solidFill>
            <a:schemeClr val="lt2"/>
          </a:solidFill>
          <a:ln cap="flat" cmpd="sng" w="22225">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1</a:t>
            </a:r>
            <a:endParaRPr/>
          </a:p>
        </p:txBody>
      </p:sp>
      <p:sp>
        <p:nvSpPr>
          <p:cNvPr id="89" name="Google Shape;89;p14"/>
          <p:cNvSpPr/>
          <p:nvPr/>
        </p:nvSpPr>
        <p:spPr>
          <a:xfrm>
            <a:off x="991199" y="3688964"/>
            <a:ext cx="338633" cy="300790"/>
          </a:xfrm>
          <a:prstGeom prst="heptagon">
            <a:avLst>
              <a:gd fmla="val 102572" name="hf"/>
              <a:gd fmla="val 105210" name="vf"/>
            </a:avLst>
          </a:prstGeom>
          <a:solidFill>
            <a:schemeClr val="lt2"/>
          </a:solidFill>
          <a:ln cap="flat" cmpd="sng" w="22225">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2</a:t>
            </a:r>
            <a:endParaRPr/>
          </a:p>
        </p:txBody>
      </p:sp>
      <p:sp>
        <p:nvSpPr>
          <p:cNvPr id="90" name="Google Shape;90;p14"/>
          <p:cNvSpPr/>
          <p:nvPr/>
        </p:nvSpPr>
        <p:spPr>
          <a:xfrm>
            <a:off x="985838" y="4912530"/>
            <a:ext cx="338633" cy="300790"/>
          </a:xfrm>
          <a:prstGeom prst="heptagon">
            <a:avLst>
              <a:gd fmla="val 102572" name="hf"/>
              <a:gd fmla="val 105210" name="vf"/>
            </a:avLst>
          </a:prstGeom>
          <a:solidFill>
            <a:schemeClr val="lt2"/>
          </a:solidFill>
          <a:ln cap="flat" cmpd="sng" w="22225">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4</a:t>
            </a:r>
            <a:endParaRPr/>
          </a:p>
        </p:txBody>
      </p:sp>
      <p:sp>
        <p:nvSpPr>
          <p:cNvPr id="91" name="Google Shape;91;p14"/>
          <p:cNvSpPr/>
          <p:nvPr/>
        </p:nvSpPr>
        <p:spPr>
          <a:xfrm>
            <a:off x="980476" y="5522135"/>
            <a:ext cx="338633" cy="300790"/>
          </a:xfrm>
          <a:prstGeom prst="heptagon">
            <a:avLst>
              <a:gd fmla="val 102572" name="hf"/>
              <a:gd fmla="val 105210" name="vf"/>
            </a:avLst>
          </a:prstGeom>
          <a:solidFill>
            <a:schemeClr val="lt2"/>
          </a:solidFill>
          <a:ln cap="flat" cmpd="sng" w="22225">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5</a:t>
            </a:r>
            <a:endParaRPr/>
          </a:p>
        </p:txBody>
      </p:sp>
      <p:sp>
        <p:nvSpPr>
          <p:cNvPr id="92" name="Google Shape;92;p14"/>
          <p:cNvSpPr/>
          <p:nvPr/>
        </p:nvSpPr>
        <p:spPr>
          <a:xfrm>
            <a:off x="991199" y="6131719"/>
            <a:ext cx="338633" cy="300790"/>
          </a:xfrm>
          <a:prstGeom prst="heptagon">
            <a:avLst>
              <a:gd fmla="val 102572" name="hf"/>
              <a:gd fmla="val 105210" name="vf"/>
            </a:avLst>
          </a:prstGeom>
          <a:solidFill>
            <a:schemeClr val="lt2"/>
          </a:solidFill>
          <a:ln cap="flat" cmpd="sng" w="22225">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6</a:t>
            </a:r>
            <a:endParaRPr/>
          </a:p>
        </p:txBody>
      </p:sp>
      <p:sp>
        <p:nvSpPr>
          <p:cNvPr id="93" name="Google Shape;93;p14"/>
          <p:cNvSpPr/>
          <p:nvPr/>
        </p:nvSpPr>
        <p:spPr>
          <a:xfrm>
            <a:off x="985838" y="4298569"/>
            <a:ext cx="338633" cy="300790"/>
          </a:xfrm>
          <a:prstGeom prst="heptagon">
            <a:avLst>
              <a:gd fmla="val 102572" name="hf"/>
              <a:gd fmla="val 105210" name="vf"/>
            </a:avLst>
          </a:prstGeom>
          <a:solidFill>
            <a:schemeClr val="lt2"/>
          </a:solidFill>
          <a:ln cap="flat" cmpd="sng" w="22225">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To identify current user</a:t>
            </a:r>
            <a:endParaRPr/>
          </a:p>
          <a:p>
            <a:pPr indent="-165100" lvl="1" marL="622300" rtl="0" algn="l">
              <a:lnSpc>
                <a:spcPct val="100000"/>
              </a:lnSpc>
              <a:spcBef>
                <a:spcPts val="2000"/>
              </a:spcBef>
              <a:spcAft>
                <a:spcPts val="0"/>
              </a:spcAft>
              <a:buSzPts val="1800"/>
              <a:buChar char="›"/>
            </a:pPr>
            <a:r>
              <a:rPr lang="en-GB"/>
              <a:t>Use either </a:t>
            </a:r>
            <a:r>
              <a:rPr b="1" lang="en-GB">
                <a:solidFill>
                  <a:srgbClr val="0000C8"/>
                </a:solidFill>
              </a:rPr>
              <a:t>who am i </a:t>
            </a:r>
            <a:r>
              <a:rPr lang="en-GB"/>
              <a:t>or </a:t>
            </a:r>
            <a:r>
              <a:rPr b="1" lang="en-GB">
                <a:solidFill>
                  <a:srgbClr val="0000C8"/>
                </a:solidFill>
              </a:rPr>
              <a:t>id</a:t>
            </a:r>
            <a:r>
              <a:rPr lang="en-GB"/>
              <a:t> commands</a:t>
            </a:r>
            <a:endParaRPr/>
          </a:p>
          <a:p>
            <a:pPr indent="-50800" lvl="1" marL="622300" rtl="0" algn="l">
              <a:lnSpc>
                <a:spcPct val="100000"/>
              </a:lnSpc>
              <a:spcBef>
                <a:spcPts val="2000"/>
              </a:spcBef>
              <a:spcAft>
                <a:spcPts val="0"/>
              </a:spcAft>
              <a:buSzPts val="1800"/>
              <a:buNone/>
            </a:pPr>
            <a:r>
              <a:t/>
            </a:r>
            <a:endParaRPr/>
          </a:p>
          <a:p>
            <a:pPr indent="0" lvl="0" marL="0" rtl="0" algn="l">
              <a:lnSpc>
                <a:spcPct val="100000"/>
              </a:lnSpc>
              <a:spcBef>
                <a:spcPts val="2000"/>
              </a:spcBef>
              <a:spcAft>
                <a:spcPts val="0"/>
              </a:spcAft>
              <a:buSzPts val="1800"/>
              <a:buNone/>
            </a:pPr>
            <a:r>
              <a:t/>
            </a:r>
            <a:endParaRPr/>
          </a:p>
          <a:p>
            <a:pPr indent="-185738" lvl="0" marL="185738" rtl="0" algn="l">
              <a:lnSpc>
                <a:spcPct val="100000"/>
              </a:lnSpc>
              <a:spcBef>
                <a:spcPts val="2000"/>
              </a:spcBef>
              <a:spcAft>
                <a:spcPts val="0"/>
              </a:spcAft>
              <a:buSzPts val="1800"/>
              <a:buNone/>
            </a:pPr>
            <a:r>
              <a:t/>
            </a:r>
            <a:endParaRPr/>
          </a:p>
          <a:p>
            <a:pPr indent="-165100" lvl="1" marL="622300" rtl="0" algn="l">
              <a:lnSpc>
                <a:spcPct val="100000"/>
              </a:lnSpc>
              <a:spcBef>
                <a:spcPts val="2000"/>
              </a:spcBef>
              <a:spcAft>
                <a:spcPts val="0"/>
              </a:spcAft>
              <a:buSzPts val="1800"/>
              <a:buChar char="›"/>
            </a:pPr>
            <a:r>
              <a:rPr lang="en-GB"/>
              <a:t>However, </a:t>
            </a:r>
            <a:r>
              <a:rPr b="1" lang="en-GB">
                <a:solidFill>
                  <a:srgbClr val="0000C8"/>
                </a:solidFill>
              </a:rPr>
              <a:t>who am i </a:t>
            </a:r>
            <a:r>
              <a:rPr lang="en-GB"/>
              <a:t>shows identity of the original user</a:t>
            </a:r>
            <a:endParaRPr/>
          </a:p>
          <a:p>
            <a:pPr indent="-50800" lvl="1" marL="622300" rtl="0" algn="l">
              <a:lnSpc>
                <a:spcPct val="100000"/>
              </a:lnSpc>
              <a:spcBef>
                <a:spcPts val="2000"/>
              </a:spcBef>
              <a:spcAft>
                <a:spcPts val="0"/>
              </a:spcAft>
              <a:buSzPts val="1800"/>
              <a:buNone/>
            </a:pPr>
            <a:r>
              <a:t/>
            </a:r>
            <a:endParaRPr/>
          </a:p>
        </p:txBody>
      </p:sp>
      <p:sp>
        <p:nvSpPr>
          <p:cNvPr id="99" name="Google Shape;99;p15"/>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Who am I, anyway ?</a:t>
            </a:r>
            <a:endParaRPr/>
          </a:p>
        </p:txBody>
      </p:sp>
      <p:sp>
        <p:nvSpPr>
          <p:cNvPr id="100" name="Google Shape;100;p15"/>
          <p:cNvSpPr/>
          <p:nvPr/>
        </p:nvSpPr>
        <p:spPr>
          <a:xfrm>
            <a:off x="876698" y="2461712"/>
            <a:ext cx="10448527" cy="1333698"/>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BFBFBF"/>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who am i</a:t>
            </a:r>
            <a:endParaRPr b="1"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henry  pts/0      Jul 27 16:06 (:0.0)	  </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id</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uid2301(henry) gid=2300(qalxess) groups=...‏</a:t>
            </a:r>
            <a:endParaRPr b="0" i="0" sz="2000" u="none" cap="none" strike="noStrike">
              <a:solidFill>
                <a:schemeClr val="dk1"/>
              </a:solidFill>
              <a:latin typeface="Courier New"/>
              <a:ea typeface="Courier New"/>
              <a:cs typeface="Courier New"/>
              <a:sym typeface="Courier New"/>
            </a:endParaRPr>
          </a:p>
        </p:txBody>
      </p:sp>
      <p:sp>
        <p:nvSpPr>
          <p:cNvPr id="101" name="Google Shape;101;p15"/>
          <p:cNvSpPr/>
          <p:nvPr/>
        </p:nvSpPr>
        <p:spPr>
          <a:xfrm>
            <a:off x="873963" y="4546282"/>
            <a:ext cx="10451261" cy="194925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BFBFBF"/>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 – root</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Password: </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who am i</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henry  pts/0      Jul 27 16:06 (:0.0)	  </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id</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uid=0(root) gid=0(root) groups=0(root),5(tty)‏</a:t>
            </a:r>
            <a:endParaRPr b="0" i="0" sz="2000" u="none" cap="none" strike="noStrike">
              <a:solidFill>
                <a:schemeClr val="dk1"/>
              </a:solidFill>
              <a:latin typeface="Courier New"/>
              <a:ea typeface="Courier New"/>
              <a:cs typeface="Courier New"/>
              <a:sym typeface="Courier New"/>
            </a:endParaRPr>
          </a:p>
        </p:txBody>
      </p:sp>
      <p:sp>
        <p:nvSpPr>
          <p:cNvPr id="102" name="Google Shape;102;p15"/>
          <p:cNvSpPr/>
          <p:nvPr/>
        </p:nvSpPr>
        <p:spPr>
          <a:xfrm>
            <a:off x="6797480" y="1870710"/>
            <a:ext cx="4529797" cy="868680"/>
          </a:xfrm>
          <a:prstGeom prst="cloud">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rPr b="0" i="0" lang="en-GB" sz="1800" u="none" cap="none" strike="noStrike">
                <a:solidFill>
                  <a:srgbClr val="8F9193"/>
                </a:solidFill>
                <a:latin typeface="Verdana"/>
                <a:ea typeface="Verdana"/>
                <a:cs typeface="Verdana"/>
                <a:sym typeface="Verdana"/>
              </a:rPr>
              <a:t>not to be confused</a:t>
            </a:r>
            <a:br>
              <a:rPr b="0" i="0" lang="en-GB" sz="1800" u="none" cap="none" strike="noStrike">
                <a:solidFill>
                  <a:srgbClr val="8F9193"/>
                </a:solidFill>
                <a:latin typeface="Verdana"/>
                <a:ea typeface="Verdana"/>
                <a:cs typeface="Verdana"/>
                <a:sym typeface="Verdana"/>
              </a:rPr>
            </a:br>
            <a:r>
              <a:rPr b="0" i="0" lang="en-GB" sz="1800" u="none" cap="none" strike="noStrike">
                <a:solidFill>
                  <a:srgbClr val="8F9193"/>
                </a:solidFill>
                <a:latin typeface="Verdana"/>
                <a:ea typeface="Verdana"/>
                <a:cs typeface="Verdana"/>
                <a:sym typeface="Verdana"/>
              </a:rPr>
              <a:t>with </a:t>
            </a:r>
            <a:r>
              <a:rPr b="1" i="0" lang="en-GB" sz="1800" u="none" cap="none" strike="noStrike">
                <a:solidFill>
                  <a:srgbClr val="0000C8"/>
                </a:solidFill>
                <a:latin typeface="Verdana"/>
                <a:ea typeface="Verdana"/>
                <a:cs typeface="Verdana"/>
                <a:sym typeface="Verdana"/>
              </a:rPr>
              <a:t>whoami</a:t>
            </a:r>
            <a:endParaRPr b="1" i="0" sz="1800" u="none" cap="none" strike="noStrike">
              <a:solidFill>
                <a:srgbClr val="0000C8"/>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The </a:t>
            </a:r>
            <a:r>
              <a:rPr b="1" lang="en-GB">
                <a:solidFill>
                  <a:srgbClr val="0000C8"/>
                </a:solidFill>
              </a:rPr>
              <a:t>sudo</a:t>
            </a:r>
            <a:r>
              <a:rPr lang="en-GB"/>
              <a:t> tool is alternative to </a:t>
            </a:r>
            <a:r>
              <a:rPr b="1" lang="en-GB">
                <a:solidFill>
                  <a:srgbClr val="0000C8"/>
                </a:solidFill>
              </a:rPr>
              <a:t>su</a:t>
            </a:r>
            <a:endParaRPr/>
          </a:p>
          <a:p>
            <a:pPr indent="-165100" lvl="1" marL="622300" rtl="0" algn="l">
              <a:lnSpc>
                <a:spcPct val="100000"/>
              </a:lnSpc>
              <a:spcBef>
                <a:spcPts val="2000"/>
              </a:spcBef>
              <a:spcAft>
                <a:spcPts val="0"/>
              </a:spcAft>
              <a:buSzPts val="1800"/>
              <a:buChar char="›"/>
            </a:pPr>
            <a:r>
              <a:rPr lang="en-GB"/>
              <a:t>Can define who can do what as which user on which host </a:t>
            </a:r>
            <a:endParaRPr/>
          </a:p>
          <a:p>
            <a:pPr indent="-185738" lvl="0" marL="185738" marR="0" rtl="0" algn="l">
              <a:lnSpc>
                <a:spcPct val="100000"/>
              </a:lnSpc>
              <a:spcBef>
                <a:spcPts val="2000"/>
              </a:spcBef>
              <a:spcAft>
                <a:spcPts val="0"/>
              </a:spcAft>
              <a:buClr>
                <a:srgbClr val="008FD0"/>
              </a:buClr>
              <a:buSzPts val="1800"/>
              <a:buFont typeface="Arial"/>
              <a:buChar char="›"/>
            </a:pPr>
            <a:r>
              <a:rPr lang="en-GB"/>
              <a:t>Several merits and advantages over </a:t>
            </a:r>
            <a:r>
              <a:rPr b="1" lang="en-GB">
                <a:solidFill>
                  <a:srgbClr val="0000C8"/>
                </a:solidFill>
              </a:rPr>
              <a:t>su</a:t>
            </a:r>
            <a:r>
              <a:rPr lang="en-GB"/>
              <a:t>: </a:t>
            </a:r>
            <a:endParaRPr/>
          </a:p>
          <a:p>
            <a:pPr indent="-165100" lvl="1" marL="622300" rtl="0" algn="l">
              <a:lnSpc>
                <a:spcPct val="100000"/>
              </a:lnSpc>
              <a:spcBef>
                <a:spcPts val="2000"/>
              </a:spcBef>
              <a:spcAft>
                <a:spcPts val="0"/>
              </a:spcAft>
              <a:buSzPts val="1800"/>
              <a:buChar char="›"/>
            </a:pPr>
            <a:r>
              <a:rPr lang="en-GB"/>
              <a:t>Full logging in </a:t>
            </a:r>
            <a:r>
              <a:rPr b="1" lang="en-GB">
                <a:solidFill>
                  <a:srgbClr val="0000C8"/>
                </a:solidFill>
              </a:rPr>
              <a:t>/var/log/messages </a:t>
            </a:r>
            <a:r>
              <a:rPr lang="en-GB"/>
              <a:t>for transaction audit</a:t>
            </a:r>
            <a:endParaRPr/>
          </a:p>
          <a:p>
            <a:pPr indent="-165100" lvl="1" marL="622300" rtl="0" algn="l">
              <a:lnSpc>
                <a:spcPct val="100000"/>
              </a:lnSpc>
              <a:spcBef>
                <a:spcPts val="2000"/>
              </a:spcBef>
              <a:spcAft>
                <a:spcPts val="0"/>
              </a:spcAft>
              <a:buSzPts val="1800"/>
              <a:buChar char="›"/>
            </a:pPr>
            <a:r>
              <a:rPr lang="en-GB"/>
              <a:t>Timestamp-based "tickets" limit </a:t>
            </a:r>
            <a:r>
              <a:rPr b="1" lang="en-GB">
                <a:solidFill>
                  <a:srgbClr val="0000C8"/>
                </a:solidFill>
              </a:rPr>
              <a:t>sudo</a:t>
            </a:r>
            <a:r>
              <a:rPr lang="en-GB"/>
              <a:t> session to short period</a:t>
            </a:r>
            <a:endParaRPr/>
          </a:p>
          <a:p>
            <a:pPr indent="-165100" lvl="1" marL="622300" rtl="0" algn="l">
              <a:lnSpc>
                <a:spcPct val="100000"/>
              </a:lnSpc>
              <a:spcBef>
                <a:spcPts val="2000"/>
              </a:spcBef>
              <a:spcAft>
                <a:spcPts val="0"/>
              </a:spcAft>
              <a:buSzPts val="1800"/>
              <a:buChar char="›"/>
            </a:pPr>
            <a:r>
              <a:rPr lang="en-GB"/>
              <a:t>The configuration can be centralised across the network</a:t>
            </a:r>
            <a:endParaRPr/>
          </a:p>
          <a:p>
            <a:pPr indent="-185738" lvl="0" marL="185738" marR="0" rtl="0" algn="l">
              <a:lnSpc>
                <a:spcPct val="100000"/>
              </a:lnSpc>
              <a:spcBef>
                <a:spcPts val="2000"/>
              </a:spcBef>
              <a:spcAft>
                <a:spcPts val="0"/>
              </a:spcAft>
              <a:buClr>
                <a:srgbClr val="008FD0"/>
              </a:buClr>
              <a:buSzPts val="1800"/>
              <a:buFont typeface="Arial"/>
              <a:buChar char="›"/>
            </a:pPr>
            <a:r>
              <a:rPr lang="en-GB"/>
              <a:t>To see what you can do:</a:t>
            </a:r>
            <a:endParaRPr/>
          </a:p>
        </p:txBody>
      </p:sp>
      <p:sp>
        <p:nvSpPr>
          <p:cNvPr id="108" name="Google Shape;108;p16"/>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The sudo command</a:t>
            </a:r>
            <a:endParaRPr/>
          </a:p>
        </p:txBody>
      </p:sp>
      <p:sp>
        <p:nvSpPr>
          <p:cNvPr id="109" name="Google Shape;109;p16"/>
          <p:cNvSpPr/>
          <p:nvPr/>
        </p:nvSpPr>
        <p:spPr>
          <a:xfrm>
            <a:off x="843943" y="5130434"/>
            <a:ext cx="10481282" cy="1333698"/>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BFBFBF"/>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sudo -l</a:t>
            </a:r>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[sudo] password for fred: </a:t>
            </a:r>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User fred may run the following commands on this host:</a:t>
            </a:r>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endParaRPr b="0" i="0" sz="2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Started by entering command as argument to </a:t>
            </a:r>
            <a:r>
              <a:rPr b="1" lang="en-GB">
                <a:solidFill>
                  <a:srgbClr val="0000C8"/>
                </a:solidFill>
              </a:rPr>
              <a:t>sudo</a:t>
            </a:r>
            <a:r>
              <a:rPr lang="en-GB"/>
              <a:t>:</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115" name="Google Shape;115;p17"/>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Typical sudo session sequence</a:t>
            </a:r>
            <a:endParaRPr/>
          </a:p>
        </p:txBody>
      </p:sp>
      <p:cxnSp>
        <p:nvCxnSpPr>
          <p:cNvPr id="116" name="Google Shape;116;p17"/>
          <p:cNvCxnSpPr/>
          <p:nvPr/>
        </p:nvCxnSpPr>
        <p:spPr>
          <a:xfrm>
            <a:off x="3986878" y="2599982"/>
            <a:ext cx="2117" cy="463550"/>
          </a:xfrm>
          <a:prstGeom prst="straightConnector1">
            <a:avLst/>
          </a:prstGeom>
          <a:noFill/>
          <a:ln cap="flat" cmpd="dbl" w="38100">
            <a:solidFill>
              <a:srgbClr val="118F20"/>
            </a:solidFill>
            <a:prstDash val="solid"/>
            <a:miter lim="800000"/>
            <a:headEnd len="med" w="med" type="none"/>
            <a:tailEnd len="med" w="med" type="stealth"/>
          </a:ln>
        </p:spPr>
      </p:cxnSp>
      <p:sp>
        <p:nvSpPr>
          <p:cNvPr id="117" name="Google Shape;117;p17"/>
          <p:cNvSpPr txBox="1"/>
          <p:nvPr/>
        </p:nvSpPr>
        <p:spPr>
          <a:xfrm>
            <a:off x="2364984" y="2406016"/>
            <a:ext cx="3432517" cy="341287"/>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66"/>
              </a:buClr>
              <a:buSzPts val="2000"/>
              <a:buFont typeface="Arial"/>
              <a:buNone/>
            </a:pPr>
            <a:r>
              <a:rPr b="1" i="0" lang="en-GB" sz="2000" u="none" cap="none" strike="noStrike">
                <a:solidFill>
                  <a:srgbClr val="0000C8"/>
                </a:solidFill>
                <a:latin typeface="Verdana"/>
                <a:ea typeface="Verdana"/>
                <a:cs typeface="Verdana"/>
                <a:sym typeface="Verdana"/>
              </a:rPr>
              <a:t>start sudo session</a:t>
            </a:r>
            <a:endParaRPr/>
          </a:p>
        </p:txBody>
      </p:sp>
      <p:cxnSp>
        <p:nvCxnSpPr>
          <p:cNvPr id="118" name="Google Shape;118;p17"/>
          <p:cNvCxnSpPr/>
          <p:nvPr/>
        </p:nvCxnSpPr>
        <p:spPr>
          <a:xfrm>
            <a:off x="3986878" y="3301341"/>
            <a:ext cx="2117" cy="409575"/>
          </a:xfrm>
          <a:prstGeom prst="straightConnector1">
            <a:avLst/>
          </a:prstGeom>
          <a:noFill/>
          <a:ln cap="flat" cmpd="dbl" w="38100">
            <a:solidFill>
              <a:srgbClr val="118F20"/>
            </a:solidFill>
            <a:prstDash val="solid"/>
            <a:miter lim="800000"/>
            <a:headEnd len="med" w="med" type="none"/>
            <a:tailEnd len="med" w="med" type="stealth"/>
          </a:ln>
        </p:spPr>
      </p:cxnSp>
      <p:sp>
        <p:nvSpPr>
          <p:cNvPr id="119" name="Google Shape;119;p17"/>
          <p:cNvSpPr txBox="1"/>
          <p:nvPr/>
        </p:nvSpPr>
        <p:spPr>
          <a:xfrm>
            <a:off x="2373980" y="3042895"/>
            <a:ext cx="3451657" cy="368961"/>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66"/>
              </a:buClr>
              <a:buSzPts val="2000"/>
              <a:buFont typeface="Arial"/>
              <a:buNone/>
            </a:pPr>
            <a:r>
              <a:rPr b="1" i="0" lang="en-GB" sz="2000" u="none" cap="none" strike="noStrike">
                <a:solidFill>
                  <a:srgbClr val="0000C8"/>
                </a:solidFill>
                <a:latin typeface="Verdana"/>
                <a:ea typeface="Verdana"/>
                <a:cs typeface="Verdana"/>
                <a:sym typeface="Verdana"/>
              </a:rPr>
              <a:t>provide password</a:t>
            </a:r>
            <a:endParaRPr/>
          </a:p>
        </p:txBody>
      </p:sp>
      <p:sp>
        <p:nvSpPr>
          <p:cNvPr id="120" name="Google Shape;120;p17"/>
          <p:cNvSpPr txBox="1"/>
          <p:nvPr/>
        </p:nvSpPr>
        <p:spPr>
          <a:xfrm>
            <a:off x="849979" y="4928409"/>
            <a:ext cx="2931584" cy="376238"/>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66"/>
              </a:buClr>
              <a:buSzPts val="2000"/>
              <a:buFont typeface="Arial"/>
              <a:buNone/>
            </a:pPr>
            <a:r>
              <a:rPr b="1" i="0" lang="en-GB" sz="2000" u="none" cap="none" strike="noStrike">
                <a:solidFill>
                  <a:srgbClr val="0000C8"/>
                </a:solidFill>
                <a:latin typeface="Verdana"/>
                <a:ea typeface="Verdana"/>
                <a:cs typeface="Verdana"/>
                <a:sym typeface="Verdana"/>
              </a:rPr>
              <a:t>start</a:t>
            </a:r>
            <a:r>
              <a:rPr b="0" i="0" lang="en-GB" sz="2000" u="none" cap="none" strike="noStrike">
                <a:solidFill>
                  <a:srgbClr val="0000C8"/>
                </a:solidFill>
                <a:latin typeface="Arial"/>
                <a:ea typeface="Arial"/>
                <a:cs typeface="Arial"/>
                <a:sym typeface="Arial"/>
              </a:rPr>
              <a:t> </a:t>
            </a:r>
            <a:r>
              <a:rPr b="1" i="0" lang="en-GB" sz="2000" u="none" cap="none" strike="noStrike">
                <a:solidFill>
                  <a:srgbClr val="0000C8"/>
                </a:solidFill>
                <a:latin typeface="Verdana"/>
                <a:ea typeface="Verdana"/>
                <a:cs typeface="Verdana"/>
                <a:sym typeface="Verdana"/>
              </a:rPr>
              <a:t>command</a:t>
            </a:r>
            <a:endParaRPr/>
          </a:p>
        </p:txBody>
      </p:sp>
      <p:sp>
        <p:nvSpPr>
          <p:cNvPr id="121" name="Google Shape;121;p17"/>
          <p:cNvSpPr txBox="1"/>
          <p:nvPr/>
        </p:nvSpPr>
        <p:spPr>
          <a:xfrm>
            <a:off x="849979" y="5304649"/>
            <a:ext cx="2931584" cy="376237"/>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66"/>
              </a:buClr>
              <a:buSzPts val="2000"/>
              <a:buFont typeface="Arial"/>
              <a:buNone/>
            </a:pPr>
            <a:r>
              <a:rPr b="1" i="0" lang="en-GB" sz="2000" u="none" cap="none" strike="noStrike">
                <a:solidFill>
                  <a:srgbClr val="0000C8"/>
                </a:solidFill>
                <a:latin typeface="Verdana"/>
                <a:ea typeface="Verdana"/>
                <a:cs typeface="Verdana"/>
                <a:sym typeface="Verdana"/>
              </a:rPr>
              <a:t>log</a:t>
            </a:r>
            <a:r>
              <a:rPr b="0" i="0" lang="en-GB" sz="2000" u="none" cap="none" strike="noStrike">
                <a:solidFill>
                  <a:srgbClr val="0000C8"/>
                </a:solidFill>
                <a:latin typeface="Arial"/>
                <a:ea typeface="Arial"/>
                <a:cs typeface="Arial"/>
                <a:sym typeface="Arial"/>
              </a:rPr>
              <a:t> </a:t>
            </a:r>
            <a:r>
              <a:rPr b="1" i="0" lang="en-GB" sz="2000" u="none" cap="none" strike="noStrike">
                <a:solidFill>
                  <a:srgbClr val="0000C8"/>
                </a:solidFill>
                <a:latin typeface="Verdana"/>
                <a:ea typeface="Verdana"/>
                <a:cs typeface="Verdana"/>
                <a:sym typeface="Verdana"/>
              </a:rPr>
              <a:t>it</a:t>
            </a:r>
            <a:endParaRPr/>
          </a:p>
        </p:txBody>
      </p:sp>
      <p:sp>
        <p:nvSpPr>
          <p:cNvPr id="122" name="Google Shape;122;p17"/>
          <p:cNvSpPr txBox="1"/>
          <p:nvPr/>
        </p:nvSpPr>
        <p:spPr>
          <a:xfrm>
            <a:off x="849979" y="5665009"/>
            <a:ext cx="2931584" cy="376238"/>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66"/>
              </a:buClr>
              <a:buSzPts val="2000"/>
              <a:buFont typeface="Arial"/>
              <a:buNone/>
            </a:pPr>
            <a:r>
              <a:rPr b="1" i="0" lang="en-GB" sz="2000" u="none" cap="none" strike="noStrike">
                <a:solidFill>
                  <a:srgbClr val="0000C8"/>
                </a:solidFill>
                <a:latin typeface="Verdana"/>
                <a:ea typeface="Verdana"/>
                <a:cs typeface="Verdana"/>
                <a:sym typeface="Verdana"/>
              </a:rPr>
              <a:t>start</a:t>
            </a:r>
            <a:r>
              <a:rPr b="0" i="0" lang="en-GB" sz="2000" u="none" cap="none" strike="noStrike">
                <a:solidFill>
                  <a:srgbClr val="0000C8"/>
                </a:solidFill>
                <a:latin typeface="Arial"/>
                <a:ea typeface="Arial"/>
                <a:cs typeface="Arial"/>
                <a:sym typeface="Arial"/>
              </a:rPr>
              <a:t> </a:t>
            </a:r>
            <a:r>
              <a:rPr b="1" i="0" lang="en-GB" sz="2000" u="none" cap="none" strike="noStrike">
                <a:solidFill>
                  <a:srgbClr val="0000C8"/>
                </a:solidFill>
                <a:latin typeface="Verdana"/>
                <a:ea typeface="Verdana"/>
                <a:cs typeface="Verdana"/>
                <a:sym typeface="Verdana"/>
              </a:rPr>
              <a:t>time</a:t>
            </a:r>
            <a:r>
              <a:rPr b="0" i="0" lang="en-GB" sz="2000" u="none" cap="none" strike="noStrike">
                <a:solidFill>
                  <a:srgbClr val="0000C8"/>
                </a:solidFill>
                <a:latin typeface="Arial"/>
                <a:ea typeface="Arial"/>
                <a:cs typeface="Arial"/>
                <a:sym typeface="Arial"/>
              </a:rPr>
              <a:t> </a:t>
            </a:r>
            <a:r>
              <a:rPr b="1" i="0" lang="en-GB" sz="2000" u="none" cap="none" strike="noStrike">
                <a:solidFill>
                  <a:srgbClr val="0000C8"/>
                </a:solidFill>
                <a:latin typeface="Verdana"/>
                <a:ea typeface="Verdana"/>
                <a:cs typeface="Verdana"/>
                <a:sym typeface="Verdana"/>
              </a:rPr>
              <a:t>ticket</a:t>
            </a:r>
            <a:endParaRPr/>
          </a:p>
        </p:txBody>
      </p:sp>
      <p:sp>
        <p:nvSpPr>
          <p:cNvPr id="123" name="Google Shape;123;p17"/>
          <p:cNvSpPr txBox="1"/>
          <p:nvPr/>
        </p:nvSpPr>
        <p:spPr>
          <a:xfrm>
            <a:off x="4198547" y="4928409"/>
            <a:ext cx="2709333" cy="376238"/>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66"/>
              </a:buClr>
              <a:buSzPts val="2000"/>
              <a:buFont typeface="Arial"/>
              <a:buNone/>
            </a:pPr>
            <a:r>
              <a:rPr b="1" i="0" lang="en-GB" sz="2000" u="none" cap="none" strike="noStrike">
                <a:solidFill>
                  <a:srgbClr val="0000C8"/>
                </a:solidFill>
                <a:latin typeface="Verdana"/>
                <a:ea typeface="Verdana"/>
                <a:cs typeface="Verdana"/>
                <a:sym typeface="Verdana"/>
              </a:rPr>
              <a:t>log it</a:t>
            </a:r>
            <a:endParaRPr/>
          </a:p>
        </p:txBody>
      </p:sp>
      <p:cxnSp>
        <p:nvCxnSpPr>
          <p:cNvPr id="124" name="Google Shape;124;p17"/>
          <p:cNvCxnSpPr/>
          <p:nvPr/>
        </p:nvCxnSpPr>
        <p:spPr>
          <a:xfrm flipH="1">
            <a:off x="2351999" y="3945864"/>
            <a:ext cx="1247531" cy="978268"/>
          </a:xfrm>
          <a:prstGeom prst="straightConnector1">
            <a:avLst/>
          </a:prstGeom>
          <a:noFill/>
          <a:ln cap="flat" cmpd="dbl" w="38100">
            <a:solidFill>
              <a:srgbClr val="118F20"/>
            </a:solidFill>
            <a:prstDash val="solid"/>
            <a:miter lim="800000"/>
            <a:headEnd len="med" w="med" type="none"/>
            <a:tailEnd len="med" w="med" type="stealth"/>
          </a:ln>
        </p:spPr>
      </p:cxnSp>
      <p:cxnSp>
        <p:nvCxnSpPr>
          <p:cNvPr id="125" name="Google Shape;125;p17"/>
          <p:cNvCxnSpPr/>
          <p:nvPr/>
        </p:nvCxnSpPr>
        <p:spPr>
          <a:xfrm flipH="1">
            <a:off x="3816189" y="5810397"/>
            <a:ext cx="3972431" cy="2249"/>
          </a:xfrm>
          <a:prstGeom prst="straightConnector1">
            <a:avLst/>
          </a:prstGeom>
          <a:noFill/>
          <a:ln cap="flat" cmpd="sng" w="19050">
            <a:solidFill>
              <a:srgbClr val="073C66"/>
            </a:solidFill>
            <a:prstDash val="solid"/>
            <a:miter lim="800000"/>
            <a:headEnd len="med" w="med" type="none"/>
            <a:tailEnd len="med" w="med" type="stealth"/>
          </a:ln>
        </p:spPr>
      </p:cxnSp>
      <p:cxnSp>
        <p:nvCxnSpPr>
          <p:cNvPr id="126" name="Google Shape;126;p17"/>
          <p:cNvCxnSpPr/>
          <p:nvPr/>
        </p:nvCxnSpPr>
        <p:spPr>
          <a:xfrm flipH="1">
            <a:off x="5838825" y="4111708"/>
            <a:ext cx="1417700" cy="3091"/>
          </a:xfrm>
          <a:prstGeom prst="straightConnector1">
            <a:avLst/>
          </a:prstGeom>
          <a:noFill/>
          <a:ln cap="flat" cmpd="sng" w="19050">
            <a:solidFill>
              <a:srgbClr val="073C66"/>
            </a:solidFill>
            <a:prstDash val="solid"/>
            <a:miter lim="800000"/>
            <a:headEnd len="med" w="med" type="none"/>
            <a:tailEnd len="med" w="med" type="stealth"/>
          </a:ln>
        </p:spPr>
      </p:cxnSp>
      <p:cxnSp>
        <p:nvCxnSpPr>
          <p:cNvPr id="127" name="Google Shape;127;p17"/>
          <p:cNvCxnSpPr/>
          <p:nvPr/>
        </p:nvCxnSpPr>
        <p:spPr>
          <a:xfrm>
            <a:off x="4306497" y="3945864"/>
            <a:ext cx="1162037" cy="978268"/>
          </a:xfrm>
          <a:prstGeom prst="straightConnector1">
            <a:avLst/>
          </a:prstGeom>
          <a:noFill/>
          <a:ln cap="flat" cmpd="dbl" w="38100">
            <a:solidFill>
              <a:srgbClr val="118F20"/>
            </a:solidFill>
            <a:prstDash val="solid"/>
            <a:miter lim="800000"/>
            <a:headEnd len="med" w="med" type="none"/>
            <a:tailEnd len="med" w="med" type="stealth"/>
          </a:ln>
        </p:spPr>
      </p:cxnSp>
      <p:sp>
        <p:nvSpPr>
          <p:cNvPr id="128" name="Google Shape;128;p17"/>
          <p:cNvSpPr/>
          <p:nvPr/>
        </p:nvSpPr>
        <p:spPr>
          <a:xfrm>
            <a:off x="7239000" y="1476638"/>
            <a:ext cx="4057650"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BFBFBF"/>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sudo mount /mnt/xp</a:t>
            </a:r>
            <a:endParaRPr/>
          </a:p>
          <a:p>
            <a:pPr indent="0" lvl="0" marL="0"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Password:</a:t>
            </a:r>
            <a:endParaRPr/>
          </a:p>
        </p:txBody>
      </p:sp>
      <p:sp>
        <p:nvSpPr>
          <p:cNvPr id="129" name="Google Shape;129;p17"/>
          <p:cNvSpPr txBox="1"/>
          <p:nvPr/>
        </p:nvSpPr>
        <p:spPr>
          <a:xfrm>
            <a:off x="2494335" y="4412860"/>
            <a:ext cx="658440" cy="266700"/>
          </a:xfrm>
          <a:prstGeom prst="rect">
            <a:avLst/>
          </a:prstGeom>
          <a:solidFill>
            <a:schemeClr val="lt1"/>
          </a:solidFill>
          <a:ln>
            <a:noFill/>
          </a:ln>
        </p:spPr>
        <p:txBody>
          <a:bodyPr anchorCtr="0" anchor="t" bIns="10800" lIns="90000" spcFirstLastPara="1" rIns="90000" wrap="square" tIns="10800">
            <a:noAutofit/>
          </a:bodyPr>
          <a:lstStyle/>
          <a:p>
            <a:pPr indent="0" lvl="0" marL="0" marR="0" rtl="0" algn="ctr">
              <a:spcBef>
                <a:spcPts val="0"/>
              </a:spcBef>
              <a:spcAft>
                <a:spcPts val="0"/>
              </a:spcAft>
              <a:buClr>
                <a:srgbClr val="0000C8"/>
              </a:buClr>
              <a:buSzPts val="1600"/>
              <a:buFont typeface="Arial"/>
              <a:buNone/>
            </a:pPr>
            <a:r>
              <a:rPr b="1" i="0" lang="en-GB" sz="1600" u="none" cap="none" strike="noStrike">
                <a:solidFill>
                  <a:srgbClr val="0000C8"/>
                </a:solidFill>
                <a:latin typeface="Quattrocento Sans"/>
                <a:ea typeface="Quattrocento Sans"/>
                <a:cs typeface="Quattrocento Sans"/>
                <a:sym typeface="Quattrocento Sans"/>
              </a:rPr>
              <a:t>YES</a:t>
            </a:r>
            <a:endParaRPr/>
          </a:p>
        </p:txBody>
      </p:sp>
      <p:sp>
        <p:nvSpPr>
          <p:cNvPr id="130" name="Google Shape;130;p17"/>
          <p:cNvSpPr/>
          <p:nvPr/>
        </p:nvSpPr>
        <p:spPr>
          <a:xfrm>
            <a:off x="2569406" y="3740226"/>
            <a:ext cx="2826484" cy="733663"/>
          </a:xfrm>
          <a:prstGeom prst="flowChartDecision">
            <a:avLst/>
          </a:prstGeom>
          <a:solidFill>
            <a:srgbClr val="B9CDE5"/>
          </a:solidFill>
          <a:ln cap="flat" cmpd="sng" w="12700">
            <a:solidFill>
              <a:srgbClr val="3333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Quattrocento Sans"/>
                <a:ea typeface="Quattrocento Sans"/>
                <a:cs typeface="Quattrocento Sans"/>
                <a:sym typeface="Quattrocento Sans"/>
              </a:rPr>
              <a:t>allowed ?</a:t>
            </a:r>
            <a:endParaRPr b="0" i="0" sz="1800" u="none" cap="none" strike="noStrike">
              <a:solidFill>
                <a:schemeClr val="dk1"/>
              </a:solidFill>
              <a:latin typeface="Quattrocento Sans"/>
              <a:ea typeface="Quattrocento Sans"/>
              <a:cs typeface="Quattrocento Sans"/>
              <a:sym typeface="Quattrocento Sans"/>
            </a:endParaRPr>
          </a:p>
        </p:txBody>
      </p:sp>
      <p:sp>
        <p:nvSpPr>
          <p:cNvPr id="131" name="Google Shape;131;p17"/>
          <p:cNvSpPr txBox="1"/>
          <p:nvPr/>
        </p:nvSpPr>
        <p:spPr>
          <a:xfrm>
            <a:off x="4667389" y="4411931"/>
            <a:ext cx="628511" cy="268032"/>
          </a:xfrm>
          <a:prstGeom prst="rect">
            <a:avLst/>
          </a:prstGeom>
          <a:solidFill>
            <a:schemeClr val="lt1"/>
          </a:solidFill>
          <a:ln>
            <a:noFill/>
          </a:ln>
        </p:spPr>
        <p:txBody>
          <a:bodyPr anchorCtr="0" anchor="t" bIns="10800" lIns="90000" spcFirstLastPara="1" rIns="90000" wrap="square" tIns="10800">
            <a:noAutofit/>
          </a:bodyPr>
          <a:lstStyle/>
          <a:p>
            <a:pPr indent="0" lvl="0" marL="0" marR="0" rtl="0" algn="ctr">
              <a:spcBef>
                <a:spcPts val="0"/>
              </a:spcBef>
              <a:spcAft>
                <a:spcPts val="0"/>
              </a:spcAft>
              <a:buClr>
                <a:srgbClr val="0000C8"/>
              </a:buClr>
              <a:buSzPts val="1600"/>
              <a:buFont typeface="Arial"/>
              <a:buNone/>
            </a:pPr>
            <a:r>
              <a:rPr b="1" i="0" lang="en-GB" sz="1600" u="none" cap="none" strike="noStrike">
                <a:solidFill>
                  <a:srgbClr val="0000C8"/>
                </a:solidFill>
                <a:latin typeface="Quattrocento Sans"/>
                <a:ea typeface="Quattrocento Sans"/>
                <a:cs typeface="Quattrocento Sans"/>
                <a:sym typeface="Quattrocento Sans"/>
              </a:rPr>
              <a:t>NO</a:t>
            </a:r>
            <a:endParaRPr/>
          </a:p>
        </p:txBody>
      </p:sp>
      <p:sp>
        <p:nvSpPr>
          <p:cNvPr id="132" name="Google Shape;132;p17"/>
          <p:cNvSpPr/>
          <p:nvPr/>
        </p:nvSpPr>
        <p:spPr>
          <a:xfrm>
            <a:off x="7251163" y="3827145"/>
            <a:ext cx="4074062" cy="434085"/>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50800" lIns="95250" spcFirstLastPara="1" rIns="95250" wrap="square" tIns="36000">
            <a:noAutofit/>
          </a:bodyPr>
          <a:lstStyle/>
          <a:p>
            <a:pPr indent="0" lvl="0" marL="0" marR="0" rtl="0" algn="ctr">
              <a:lnSpc>
                <a:spcPct val="110000"/>
              </a:lnSpc>
              <a:spcBef>
                <a:spcPts val="0"/>
              </a:spcBef>
              <a:spcAft>
                <a:spcPts val="0"/>
              </a:spcAft>
              <a:buNone/>
            </a:pPr>
            <a:r>
              <a:rPr b="0" i="1" lang="en-GB" sz="1800" u="none" cap="none" strike="noStrike">
                <a:solidFill>
                  <a:schemeClr val="dk1"/>
                </a:solidFill>
                <a:latin typeface="Quattrocento Sans"/>
                <a:ea typeface="Quattrocento Sans"/>
                <a:cs typeface="Quattrocento Sans"/>
                <a:sym typeface="Quattrocento Sans"/>
              </a:rPr>
              <a:t>consult </a:t>
            </a:r>
            <a:r>
              <a:rPr b="1" i="1" lang="en-GB" sz="1800" u="none" cap="none" strike="noStrike">
                <a:solidFill>
                  <a:srgbClr val="004F9F"/>
                </a:solidFill>
                <a:latin typeface="Quattrocento Sans"/>
                <a:ea typeface="Quattrocento Sans"/>
                <a:cs typeface="Quattrocento Sans"/>
                <a:sym typeface="Quattrocento Sans"/>
              </a:rPr>
              <a:t>/etc/sudoers</a:t>
            </a:r>
            <a:endParaRPr b="1" i="1" sz="1800" u="none" cap="none" strike="noStrike">
              <a:solidFill>
                <a:srgbClr val="004F9F"/>
              </a:solidFill>
              <a:latin typeface="Quattrocento Sans"/>
              <a:ea typeface="Quattrocento Sans"/>
              <a:cs typeface="Quattrocento Sans"/>
              <a:sym typeface="Quattrocento Sans"/>
            </a:endParaRPr>
          </a:p>
        </p:txBody>
      </p:sp>
      <p:sp>
        <p:nvSpPr>
          <p:cNvPr id="133" name="Google Shape;133;p17"/>
          <p:cNvSpPr/>
          <p:nvPr/>
        </p:nvSpPr>
        <p:spPr>
          <a:xfrm>
            <a:off x="6163261" y="5568315"/>
            <a:ext cx="5161964" cy="434085"/>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50800" lIns="95250" spcFirstLastPara="1" rIns="95250" wrap="square" tIns="36000">
            <a:noAutofit/>
          </a:bodyPr>
          <a:lstStyle/>
          <a:p>
            <a:pPr indent="0" lvl="0" marL="0" marR="0" rtl="0" algn="ctr">
              <a:lnSpc>
                <a:spcPct val="110000"/>
              </a:lnSpc>
              <a:spcBef>
                <a:spcPts val="0"/>
              </a:spcBef>
              <a:spcAft>
                <a:spcPts val="0"/>
              </a:spcAft>
              <a:buNone/>
            </a:pPr>
            <a:r>
              <a:rPr b="0" i="1" lang="en-GB" sz="1800" u="none" cap="none" strike="noStrike">
                <a:solidFill>
                  <a:schemeClr val="dk1"/>
                </a:solidFill>
                <a:latin typeface="Quattrocento Sans"/>
                <a:ea typeface="Quattrocento Sans"/>
                <a:cs typeface="Quattrocento Sans"/>
                <a:sym typeface="Quattrocento Sans"/>
              </a:rPr>
              <a:t>ticket valid for a few minutes</a:t>
            </a:r>
            <a:endParaRPr/>
          </a:p>
        </p:txBody>
      </p:sp>
      <p:cxnSp>
        <p:nvCxnSpPr>
          <p:cNvPr id="134" name="Google Shape;134;p17"/>
          <p:cNvCxnSpPr/>
          <p:nvPr/>
        </p:nvCxnSpPr>
        <p:spPr>
          <a:xfrm rot="10800000">
            <a:off x="8867775" y="2047874"/>
            <a:ext cx="76200" cy="590550"/>
          </a:xfrm>
          <a:prstGeom prst="straightConnector1">
            <a:avLst/>
          </a:prstGeom>
          <a:noFill/>
          <a:ln cap="flat" cmpd="sng" w="19050">
            <a:solidFill>
              <a:srgbClr val="073C66"/>
            </a:solidFill>
            <a:prstDash val="solid"/>
            <a:miter lim="800000"/>
            <a:headEnd len="med" w="med" type="none"/>
            <a:tailEnd len="med" w="med" type="stealth"/>
          </a:ln>
        </p:spPr>
      </p:cxnSp>
      <p:sp>
        <p:nvSpPr>
          <p:cNvPr id="135" name="Google Shape;135;p17"/>
          <p:cNvSpPr/>
          <p:nvPr/>
        </p:nvSpPr>
        <p:spPr>
          <a:xfrm>
            <a:off x="7260541" y="2526030"/>
            <a:ext cx="4064684" cy="434085"/>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50800" lIns="95250" spcFirstLastPara="1" rIns="95250" wrap="square" tIns="36000">
            <a:noAutofit/>
          </a:bodyPr>
          <a:lstStyle/>
          <a:p>
            <a:pPr indent="0" lvl="0" marL="0" marR="0" rtl="0" algn="ctr">
              <a:lnSpc>
                <a:spcPct val="110000"/>
              </a:lnSpc>
              <a:spcBef>
                <a:spcPts val="0"/>
              </a:spcBef>
              <a:spcAft>
                <a:spcPts val="0"/>
              </a:spcAft>
              <a:buNone/>
            </a:pPr>
            <a:r>
              <a:rPr b="0" i="1" lang="en-GB" sz="1800" u="none" cap="none" strike="noStrike">
                <a:solidFill>
                  <a:schemeClr val="dk1"/>
                </a:solidFill>
                <a:latin typeface="Quattrocento Sans"/>
                <a:ea typeface="Quattrocento Sans"/>
                <a:cs typeface="Quattrocento Sans"/>
                <a:sym typeface="Quattrocento Sans"/>
              </a:rPr>
              <a:t>your own password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