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12192000"/>
  <p:notesSz cx="6794500" cy="9921875"/>
  <p:embeddedFontLst>
    <p:embeddedFont>
      <p:font typeface="Quattrocento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E3AE219-C5B1-458C-82E4-A05576D11B80}">
  <a:tblStyle styleId="{3E3AE219-C5B1-458C-82E4-A05576D11B8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3125" orient="horz"/>
        <p:guide pos="214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QuattrocentoSans-bold.fntdata"/><Relationship Id="rId10" Type="http://schemas.openxmlformats.org/officeDocument/2006/relationships/slide" Target="slides/slide4.xml"/><Relationship Id="rId21" Type="http://schemas.openxmlformats.org/officeDocument/2006/relationships/font" Target="fonts/QuattrocentoSans-regular.fntdata"/><Relationship Id="rId13" Type="http://schemas.openxmlformats.org/officeDocument/2006/relationships/slide" Target="slides/slide7.xml"/><Relationship Id="rId24" Type="http://schemas.openxmlformats.org/officeDocument/2006/relationships/font" Target="fonts/QuattrocentoSans-boldItalic.fntdata"/><Relationship Id="rId12" Type="http://schemas.openxmlformats.org/officeDocument/2006/relationships/slide" Target="slides/slide6.xml"/><Relationship Id="rId23" Type="http://schemas.openxmlformats.org/officeDocument/2006/relationships/font" Target="fonts/Quattrocento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570998" y="581025"/>
            <a:ext cx="5716003" cy="3216039"/>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4" name="Google Shape;4;n"/>
          <p:cNvSpPr txBox="1"/>
          <p:nvPr/>
        </p:nvSpPr>
        <p:spPr>
          <a:xfrm>
            <a:off x="576264" y="179388"/>
            <a:ext cx="5400675" cy="246221"/>
          </a:xfrm>
          <a:prstGeom prst="rect">
            <a:avLst/>
          </a:prstGeom>
          <a:noFill/>
          <a:ln>
            <a:noFill/>
          </a:ln>
        </p:spPr>
        <p:txBody>
          <a:bodyPr anchorCtr="0" anchor="t" bIns="45700" lIns="0" spcFirstLastPara="1" rIns="0" wrap="square" tIns="45700">
            <a:noAutofit/>
          </a:bodyPr>
          <a:lstStyle/>
          <a:p>
            <a:pPr indent="0" lvl="0" marL="0" marR="0" rtl="0" algn="l">
              <a:spcBef>
                <a:spcPts val="0"/>
              </a:spcBef>
              <a:spcAft>
                <a:spcPts val="0"/>
              </a:spcAft>
              <a:buNone/>
            </a:pPr>
            <a:r>
              <a:rPr b="0" i="0" lang="en-GB" sz="1000" u="none" cap="none" strike="noStrike">
                <a:solidFill>
                  <a:schemeClr val="accent4"/>
                </a:solidFill>
                <a:latin typeface="Quattrocento Sans"/>
                <a:ea typeface="Quattrocento Sans"/>
                <a:cs typeface="Quattrocento Sans"/>
                <a:sym typeface="Quattrocento Sans"/>
              </a:rPr>
              <a:t>EDIT COURSE TITLE HERE</a:t>
            </a:r>
            <a:r>
              <a:rPr b="0" i="0" lang="en-GB" sz="1000" u="none" cap="none" strike="noStrike">
                <a:solidFill>
                  <a:schemeClr val="accent1"/>
                </a:solidFill>
                <a:latin typeface="Quattrocento Sans"/>
                <a:ea typeface="Quattrocento Sans"/>
                <a:cs typeface="Quattrocento Sans"/>
                <a:sym typeface="Quattrocento Sans"/>
              </a:rPr>
              <a:t>	</a:t>
            </a:r>
            <a:endParaRPr/>
          </a:p>
        </p:txBody>
      </p:sp>
      <p:sp>
        <p:nvSpPr>
          <p:cNvPr id="5" name="Google Shape;5;n"/>
          <p:cNvSpPr txBox="1"/>
          <p:nvPr/>
        </p:nvSpPr>
        <p:spPr>
          <a:xfrm>
            <a:off x="892785" y="9590088"/>
            <a:ext cx="5400675" cy="246221"/>
          </a:xfrm>
          <a:prstGeom prst="rect">
            <a:avLst/>
          </a:prstGeom>
          <a:noFill/>
          <a:ln>
            <a:noFill/>
          </a:ln>
        </p:spPr>
        <p:txBody>
          <a:bodyPr anchorCtr="0" anchor="t" bIns="45700" lIns="0" spcFirstLastPara="1" rIns="0" wrap="square" tIns="45700">
            <a:noAutofit/>
          </a:bodyPr>
          <a:lstStyle/>
          <a:p>
            <a:pPr indent="0" lvl="0" marL="0" marR="0" rtl="0" algn="r">
              <a:spcBef>
                <a:spcPts val="0"/>
              </a:spcBef>
              <a:spcAft>
                <a:spcPts val="0"/>
              </a:spcAft>
              <a:buNone/>
            </a:pPr>
            <a:fld id="{00000000-1234-1234-1234-123412341234}" type="slidenum">
              <a:rPr b="0" i="0" lang="en-GB" sz="1000" u="none" cap="none" strike="noStrike">
                <a:solidFill>
                  <a:schemeClr val="accent4"/>
                </a:solidFill>
                <a:latin typeface="Quattrocento Sans"/>
                <a:ea typeface="Quattrocento Sans"/>
                <a:cs typeface="Quattrocento Sans"/>
                <a:sym typeface="Quattrocento Sans"/>
              </a:rPr>
              <a:t>‹#›</a:t>
            </a:fld>
            <a:endParaRPr b="0" i="0" sz="1000" u="none" cap="none" strike="noStrike">
              <a:solidFill>
                <a:schemeClr val="accent4"/>
              </a:solidFill>
              <a:latin typeface="Quattrocento Sans"/>
              <a:ea typeface="Quattrocento Sans"/>
              <a:cs typeface="Quattrocento Sans"/>
              <a:sym typeface="Quattrocento Sans"/>
            </a:endParaRPr>
          </a:p>
        </p:txBody>
      </p:sp>
      <p:sp>
        <p:nvSpPr>
          <p:cNvPr id="6" name="Google Shape;6;n"/>
          <p:cNvSpPr txBox="1"/>
          <p:nvPr>
            <p:ph idx="1" type="body"/>
          </p:nvPr>
        </p:nvSpPr>
        <p:spPr>
          <a:xfrm>
            <a:off x="570999" y="3952480"/>
            <a:ext cx="5716002" cy="5461151"/>
          </a:xfrm>
          <a:prstGeom prst="rect">
            <a:avLst/>
          </a:prstGeom>
          <a:noFill/>
          <a:ln>
            <a:noFill/>
          </a:ln>
        </p:spPr>
        <p:txBody>
          <a:bodyPr anchorCtr="0" anchor="t" bIns="0" lIns="0" spcFirstLastPara="1" rIns="0" wrap="square" tIns="0"/>
          <a:lstStyle>
            <a:lvl1pPr indent="-228600" lvl="0" marL="4572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1pPr>
            <a:lvl2pPr indent="-228600" lvl="1" marL="9144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2pPr>
            <a:lvl3pPr indent="-228600" lvl="2" marL="13716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3pPr>
            <a:lvl4pPr indent="-228600" lvl="3" marL="18288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4pPr>
            <a:lvl5pPr indent="-228600" lvl="4" marL="22860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2" type="sldNum"/>
          </p:nvPr>
        </p:nvSpPr>
        <p:spPr>
          <a:xfrm>
            <a:off x="3440999" y="9570802"/>
            <a:ext cx="2944813" cy="265271"/>
          </a:xfrm>
          <a:prstGeom prst="rect">
            <a:avLst/>
          </a:prstGeom>
          <a:solidFill>
            <a:schemeClr val="lt1"/>
          </a:solid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0" i="0" lang="en-GB" sz="1000" u="none" cap="none" strike="noStrike">
                <a:solidFill>
                  <a:schemeClr val="accent4"/>
                </a:solidFill>
                <a:latin typeface="Quattrocento Sans"/>
                <a:ea typeface="Quattrocento Sans"/>
                <a:cs typeface="Quattrocento Sans"/>
                <a:sym typeface="Quattrocento Sans"/>
              </a:rPr>
              <a:t>CONTINUED </a:t>
            </a:r>
            <a:fld id="{00000000-1234-1234-1234-123412341234}" type="slidenum">
              <a:rPr b="0" i="0" lang="en-GB" sz="1000" u="none" cap="none" strike="noStrike">
                <a:solidFill>
                  <a:schemeClr val="accent4"/>
                </a:solidFill>
                <a:latin typeface="Quattrocento Sans"/>
                <a:ea typeface="Quattrocento Sans"/>
                <a:cs typeface="Quattrocento Sans"/>
                <a:sym typeface="Quattrocento Sans"/>
              </a:rPr>
              <a:t>‹#›</a:t>
            </a:fld>
            <a:endParaRPr b="0" i="0" sz="1000" u="none" cap="none" strike="noStrike">
              <a:solidFill>
                <a:schemeClr val="accent4"/>
              </a:solidFill>
              <a:latin typeface="Quattrocento Sans"/>
              <a:ea typeface="Quattrocento Sans"/>
              <a:cs typeface="Quattrocento Sans"/>
              <a:sym typeface="Quattrocento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p1: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46" name="Google Shape;46;p1: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When we type a redirect symbol, the shell will check if the destination file exists.  If not, the shell will create an empty file of the specified name.  If the file already exists, however, the shell will clear its contents (without a blink) and then prepare the file for writing by the command.</a:t>
            </a:r>
            <a:endParaRPr/>
          </a:p>
          <a:p>
            <a:pPr indent="0" lvl="0" marL="0" rtl="0" algn="l">
              <a:spcBef>
                <a:spcPts val="300"/>
              </a:spcBef>
              <a:spcAft>
                <a:spcPts val="0"/>
              </a:spcAft>
              <a:buNone/>
            </a:pPr>
            <a:r>
              <a:rPr lang="en-GB"/>
              <a:t>This way of operation clearly indicates that caution is required when redirecting data into existing files.  It is very easy to lose data and not even realise it.</a:t>
            </a:r>
            <a:endParaRPr/>
          </a:p>
          <a:p>
            <a:pPr indent="0" lvl="0" marL="0" rtl="0" algn="l">
              <a:spcBef>
                <a:spcPts val="300"/>
              </a:spcBef>
              <a:spcAft>
                <a:spcPts val="0"/>
              </a:spcAft>
              <a:buNone/>
            </a:pPr>
            <a:r>
              <a:rPr lang="en-GB"/>
              <a:t>Shell I/O redirection can be set up not to overwrite existing files by using the </a:t>
            </a:r>
            <a:endParaRPr/>
          </a:p>
          <a:p>
            <a:pPr indent="0" lvl="0" marL="0" rtl="0" algn="l">
              <a:spcBef>
                <a:spcPts val="300"/>
              </a:spcBef>
              <a:spcAft>
                <a:spcPts val="0"/>
              </a:spcAft>
              <a:buNone/>
            </a:pPr>
            <a:r>
              <a:rPr lang="en-GB"/>
              <a:t>	set -o  noclobber </a:t>
            </a:r>
            <a:endParaRPr/>
          </a:p>
          <a:p>
            <a:pPr indent="0" lvl="0" marL="0" rtl="0" algn="l">
              <a:spcBef>
                <a:spcPts val="300"/>
              </a:spcBef>
              <a:spcAft>
                <a:spcPts val="0"/>
              </a:spcAft>
              <a:buNone/>
            </a:pPr>
            <a:r>
              <a:rPr lang="en-GB"/>
              <a:t>option.  </a:t>
            </a:r>
            <a:endParaRPr/>
          </a:p>
          <a:p>
            <a:pPr indent="0" lvl="0" marL="0" rtl="0" algn="l">
              <a:spcBef>
                <a:spcPts val="300"/>
              </a:spcBef>
              <a:spcAft>
                <a:spcPts val="0"/>
              </a:spcAft>
              <a:buNone/>
            </a:pPr>
            <a:r>
              <a:rPr lang="en-GB"/>
              <a:t>This option applies only to the current shell I/O redirection; it is still possible for other programs to overwrite existing files.</a:t>
            </a:r>
            <a:endParaRPr/>
          </a:p>
          <a:p>
            <a:pPr indent="0" lvl="0" marL="0" rtl="0" algn="l">
              <a:spcBef>
                <a:spcPts val="300"/>
              </a:spcBef>
              <a:spcAft>
                <a:spcPts val="0"/>
              </a:spcAft>
              <a:buNone/>
            </a:pPr>
            <a:r>
              <a:rPr lang="en-GB"/>
              <a:t>The noclobber option can be overridden by using the syntax  &gt;| file.</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p:txBody>
      </p:sp>
      <p:sp>
        <p:nvSpPr>
          <p:cNvPr id="197" name="Google Shape;197;p10: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1: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209" name="Google Shape;209;p11: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Redirecting the output from a command (or program) back into our script is useful and commonly used.  There are two different styles of syntax.  The older style is the back-tick character (the quote character you hardly ever use), which can be difficult to read and hard to distinguish from an ordinary quote – particularly when nested.  The $(…) style is easier to read, and supported by most shells except tcsh and csh.</a:t>
            </a:r>
            <a:endParaRPr/>
          </a:p>
          <a:p>
            <a:pPr indent="0" lvl="0" marL="0" rtl="0" algn="l">
              <a:spcBef>
                <a:spcPts val="300"/>
              </a:spcBef>
              <a:spcAft>
                <a:spcPts val="0"/>
              </a:spcAft>
              <a:buNone/>
            </a:pPr>
            <a:r>
              <a:rPr lang="en-GB"/>
              <a:t>With either notation the shell will run the embedded command before the rest of the line.  The standard output stream is captured, then substituted in the line instead of the command, as if it had been typed in.  </a:t>
            </a:r>
            <a:endParaRPr/>
          </a:p>
          <a:p>
            <a:pPr indent="0" lvl="0" marL="0" rtl="0" algn="l">
              <a:spcBef>
                <a:spcPts val="300"/>
              </a:spcBef>
              <a:spcAft>
                <a:spcPts val="0"/>
              </a:spcAft>
              <a:buNone/>
            </a:pPr>
            <a:r>
              <a:rPr lang="en-GB"/>
              <a:t>In the examples on the slide, the commands used give the following output:</a:t>
            </a:r>
            <a:endParaRPr/>
          </a:p>
          <a:p>
            <a:pPr indent="0" lvl="0" marL="0" rtl="0" algn="l">
              <a:spcBef>
                <a:spcPts val="300"/>
              </a:spcBef>
              <a:spcAft>
                <a:spcPts val="0"/>
              </a:spcAft>
              <a:buNone/>
            </a:pPr>
            <a:r>
              <a:rPr lang="en-GB"/>
              <a:t>uname –r			release number of the Linux kernel</a:t>
            </a:r>
            <a:endParaRPr/>
          </a:p>
          <a:p>
            <a:pPr indent="0" lvl="0" marL="0" rtl="0" algn="l">
              <a:spcBef>
                <a:spcPts val="300"/>
              </a:spcBef>
              <a:spcAft>
                <a:spcPts val="0"/>
              </a:spcAft>
              <a:buNone/>
            </a:pPr>
            <a:r>
              <a:rPr lang="en-GB"/>
              <a:t>id –gn			current group name</a:t>
            </a:r>
            <a:endParaRPr/>
          </a:p>
          <a:p>
            <a:pPr indent="0" lvl="0" marL="0" rtl="0" algn="l">
              <a:spcBef>
                <a:spcPts val="300"/>
              </a:spcBef>
              <a:spcAft>
                <a:spcPts val="0"/>
              </a:spcAft>
              <a:buNone/>
            </a:pPr>
            <a:r>
              <a:rPr lang="en-GB"/>
              <a:t>stat –c %s $filename	size of the file in variable "filename"</a:t>
            </a:r>
            <a:endParaRPr/>
          </a:p>
          <a:p>
            <a:pPr indent="0" lvl="0" marL="0" rtl="0" algn="l">
              <a:spcBef>
                <a:spcPts val="300"/>
              </a:spcBef>
              <a:spcAft>
                <a:spcPts val="0"/>
              </a:spcAft>
              <a:buNone/>
            </a:pPr>
            <a:r>
              <a:rPr lang="en-GB"/>
              <a:t>stat –c %a template		file permissions for file "template"</a:t>
            </a:r>
            <a:endParaRPr/>
          </a:p>
          <a:p>
            <a:pPr indent="0" lvl="0" marL="0" rtl="0" algn="l">
              <a:spcBef>
                <a:spcPts val="300"/>
              </a:spcBef>
              <a:spcAft>
                <a:spcPts val="0"/>
              </a:spcAft>
              <a:buNone/>
            </a:pPr>
            <a:r>
              <a:rPr lang="en-GB"/>
              <a:t>(1) change into the /usr/src/linux-2.6.18-8.e15 directory (2.6.18-8.el5 was the output of uname -r)</a:t>
            </a:r>
            <a:endParaRPr/>
          </a:p>
          <a:p>
            <a:pPr indent="0" lvl="0" marL="0" rtl="0" algn="l">
              <a:spcBef>
                <a:spcPts val="300"/>
              </a:spcBef>
              <a:spcAft>
                <a:spcPts val="0"/>
              </a:spcAft>
              <a:buNone/>
            </a:pPr>
            <a:r>
              <a:rPr lang="en-GB"/>
              <a:t>(2) display on the terminal the following string: Current group is: QALXESS (QALXESS was the output of id -gn)</a:t>
            </a:r>
            <a:endParaRPr/>
          </a:p>
          <a:p>
            <a:pPr indent="0" lvl="0" marL="0" rtl="0" algn="l">
              <a:spcBef>
                <a:spcPts val="300"/>
              </a:spcBef>
              <a:spcAft>
                <a:spcPts val="0"/>
              </a:spcAft>
              <a:buNone/>
            </a:pPr>
            <a:r>
              <a:rPr lang="en-GB"/>
              <a:t>(3) assign to variable filesize the size of the file called prog.log (that came as stdout of the stat -c %s $prog.log)</a:t>
            </a:r>
            <a:endParaRPr/>
          </a:p>
          <a:p>
            <a:pPr indent="0" lvl="0" marL="0" rtl="0" algn="l">
              <a:spcBef>
                <a:spcPts val="300"/>
              </a:spcBef>
              <a:spcAft>
                <a:spcPts val="0"/>
              </a:spcAft>
              <a:buNone/>
            </a:pPr>
            <a:r>
              <a:rPr lang="en-GB"/>
              <a:t>(4) change permissions of the file called datafile to be the same as permissions of file called template (again, this was provided by the stdout of the stat command) </a:t>
            </a:r>
            <a:endParaRPr/>
          </a:p>
          <a:p>
            <a:pPr indent="0" lvl="0" marL="0" rtl="0" algn="l">
              <a:spcBef>
                <a:spcPts val="3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12: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225" name="Google Shape;225;p12: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13: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233" name="Google Shape;233;p13: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14: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240" name="Google Shape;240;p14: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This chapter attempts to give clarification behind the popular claim that Linux is powerful.  </a:t>
            </a:r>
            <a:endParaRPr/>
          </a:p>
          <a:p>
            <a:pPr indent="0" lvl="0" marL="0" rtl="0" algn="l">
              <a:spcBef>
                <a:spcPts val="300"/>
              </a:spcBef>
              <a:spcAft>
                <a:spcPts val="0"/>
              </a:spcAft>
              <a:buNone/>
            </a:pPr>
            <a:r>
              <a:rPr lang="en-GB"/>
              <a:t>We will explore how data streams (in a form of data from text files or as text produced by system tools) can be processed, and how existing data filter tools can be connected to produce brand new tools.</a:t>
            </a:r>
            <a:endParaRPr/>
          </a:p>
        </p:txBody>
      </p:sp>
      <p:sp>
        <p:nvSpPr>
          <p:cNvPr id="52" name="Google Shape;52;p2: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3: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There are 2 principal objects in Linux – the file and the process.  Simple methods exist to connect these objects together – either files to processes or processes to processes.</a:t>
            </a:r>
            <a:endParaRPr/>
          </a:p>
          <a:p>
            <a:pPr indent="0" lvl="0" marL="0" rtl="0" algn="l">
              <a:spcBef>
                <a:spcPts val="300"/>
              </a:spcBef>
              <a:spcAft>
                <a:spcPts val="0"/>
              </a:spcAft>
              <a:buNone/>
            </a:pPr>
            <a:r>
              <a:rPr lang="en-GB"/>
              <a:t>All processes must have an input file (normally the keyboard) and an output file (normally the screen).  Output from the process can be input to another process.</a:t>
            </a:r>
            <a:endParaRPr/>
          </a:p>
          <a:p>
            <a:pPr indent="0" lvl="0" marL="0" rtl="0" algn="l">
              <a:spcBef>
                <a:spcPts val="300"/>
              </a:spcBef>
              <a:spcAft>
                <a:spcPts val="0"/>
              </a:spcAft>
              <a:buNone/>
            </a:pPr>
            <a:r>
              <a:rPr lang="en-GB"/>
              <a:t>The process does not worry about where its input comes from or where its output goes.  These are determined when you use the program.   If you do not specify the source of input or the destination of output, certain defaults apply.</a:t>
            </a:r>
            <a:endParaRPr/>
          </a:p>
          <a:p>
            <a:pPr indent="0" lvl="0" marL="0" rtl="0" algn="l">
              <a:spcBef>
                <a:spcPts val="300"/>
              </a:spcBef>
              <a:spcAft>
                <a:spcPts val="0"/>
              </a:spcAft>
              <a:buNone/>
            </a:pPr>
            <a:r>
              <a:rPr lang="en-GB"/>
              <a:t>To a process, a file appears as a stream of data.  Normally, each process has access to some standard streams of data, principally the standard input stream and the standard output stream.  These streams are always assumed to exist for any process (there are actually a few exceptions to this rule, but we need not worry about them here).  They are associated with some file, but the name of the file is not known to the process.  Hence, input and output is said to be anonymous.</a:t>
            </a:r>
            <a:endParaRPr/>
          </a:p>
          <a:p>
            <a:pPr indent="0" lvl="0" marL="0" rtl="0" algn="l">
              <a:spcBef>
                <a:spcPts val="300"/>
              </a:spcBef>
              <a:spcAft>
                <a:spcPts val="0"/>
              </a:spcAft>
              <a:buNone/>
            </a:pPr>
            <a:r>
              <a:rPr lang="en-GB"/>
              <a:t>This makes it very easy to make the association between anonymous stream and a named file at run time, rather than force it to be associated at compile time.</a:t>
            </a:r>
            <a:endParaRPr/>
          </a:p>
          <a:p>
            <a:pPr indent="0" lvl="0" marL="0" rtl="0" algn="l">
              <a:spcBef>
                <a:spcPts val="300"/>
              </a:spcBef>
              <a:spcAft>
                <a:spcPts val="0"/>
              </a:spcAft>
              <a:buNone/>
            </a:pPr>
            <a:r>
              <a:rPr lang="en-GB"/>
              <a:t>These streams may in fact not refer to physical files at all, but to a stream of data associated with another process.  By default, both the input and output streams are connected to the terminal but they can be simply redirected to another file or process, independently, by the shell.</a:t>
            </a:r>
            <a:endParaRPr/>
          </a:p>
        </p:txBody>
      </p:sp>
      <p:sp>
        <p:nvSpPr>
          <p:cNvPr id="60" name="Google Shape;60;p3: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4: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39" name="Google Shape;139;p4: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Recall how a process is created when you type in a command.  The shell makes a clone of itself to create a child, then the child shell exec's the new program.  In the child, before the exec is done, the shell can alter any open file descriptors, and this includes the three standard streams.  If redirection to or from files is required, the shell will open (and possibly create) the file before the target program is executed.</a:t>
            </a:r>
            <a:endParaRPr/>
          </a:p>
          <a:p>
            <a:pPr indent="0" lvl="0" marL="0" rtl="0" algn="l">
              <a:spcBef>
                <a:spcPts val="300"/>
              </a:spcBef>
              <a:spcAft>
                <a:spcPts val="0"/>
              </a:spcAft>
              <a:buNone/>
            </a:pPr>
            <a:r>
              <a:rPr lang="en-GB"/>
              <a:t>When the exec is done the new program's stdin, stdout, stderr might have been redirected so that they refer to files instead of the terminal.   It is then up to the program to use them.</a:t>
            </a:r>
            <a:endParaRPr/>
          </a:p>
          <a:p>
            <a:pPr indent="0" lvl="0" marL="0" rtl="0" algn="l">
              <a:spcBef>
                <a:spcPts val="300"/>
              </a:spcBef>
              <a:spcAft>
                <a:spcPts val="0"/>
              </a:spcAft>
              <a:buNone/>
            </a:pPr>
            <a:r>
              <a:rPr lang="en-GB"/>
              <a:t>The syntax to achieve this is fairly straightforward: in the command line specify 1&gt; file to redirect stdout to file, and 2&gt;file for stderr.  This will clobber the file if it exists (but see the set –o noclobber shell option), but &gt;&gt; will append to an existing file instead.</a:t>
            </a:r>
            <a:endParaRPr/>
          </a:p>
          <a:p>
            <a:pPr indent="0" lvl="0" marL="0" rtl="0" algn="l">
              <a:spcBef>
                <a:spcPts val="300"/>
              </a:spcBef>
              <a:spcAft>
                <a:spcPts val="0"/>
              </a:spcAft>
              <a:buNone/>
            </a:pPr>
            <a:r>
              <a:rPr lang="en-GB"/>
              <a:t>Standard input redirection from a file, which is rarely seen on the command line, is achieved with &lt; file.</a:t>
            </a:r>
            <a:endParaRPr/>
          </a:p>
          <a:p>
            <a:pPr indent="0" lvl="0" marL="0" rtl="0" algn="l">
              <a:spcBef>
                <a:spcPts val="3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5: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47" name="Google Shape;147;p5: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Redirecting standard output to a file is a common operation, so common that this is the default file descriptor.  Remember that redirection is done before the program executes, so it need not know, or care, whether the output is going to a terminal screen or a file.</a:t>
            </a:r>
            <a:endParaRPr/>
          </a:p>
          <a:p>
            <a:pPr indent="0" lvl="0" marL="0" rtl="0" algn="l">
              <a:spcBef>
                <a:spcPts val="300"/>
              </a:spcBef>
              <a:spcAft>
                <a:spcPts val="0"/>
              </a:spcAft>
              <a:buNone/>
            </a:pPr>
            <a:r>
              <a:rPr lang="en-GB"/>
              <a:t>Exercise:  what will the following code achieve?</a:t>
            </a:r>
            <a:endParaRPr/>
          </a:p>
          <a:p>
            <a:pPr indent="9525" lvl="1" marL="447675" rtl="0" algn="l">
              <a:spcBef>
                <a:spcPts val="300"/>
              </a:spcBef>
              <a:spcAft>
                <a:spcPts val="0"/>
              </a:spcAft>
              <a:buNone/>
            </a:pPr>
            <a:r>
              <a:rPr lang="en-GB"/>
              <a:t>cat words.txt &gt; words.txt</a:t>
            </a:r>
            <a:endParaRPr/>
          </a:p>
          <a:p>
            <a:pPr indent="0" lvl="0" marL="0" rtl="0" algn="l">
              <a:spcBef>
                <a:spcPts val="300"/>
              </a:spcBef>
              <a:spcAft>
                <a:spcPts val="0"/>
              </a:spcAft>
              <a:buNone/>
            </a:pPr>
            <a:r>
              <a:rPr lang="en-GB"/>
              <a:t>will the words.txt file change, and if so, in what way?  (*)</a:t>
            </a:r>
            <a:endParaRPr/>
          </a:p>
          <a:p>
            <a:pPr indent="0" lvl="0" marL="0" rtl="0" algn="l">
              <a:spcBef>
                <a:spcPts val="300"/>
              </a:spcBef>
              <a:spcAft>
                <a:spcPts val="0"/>
              </a:spcAft>
              <a:buNone/>
            </a:pPr>
            <a:r>
              <a:rPr lang="en-GB"/>
              <a:t>Some programs produce different output depending on where standard output is directed.  The ls command is a (rare) example: it will produce filenames in neat columns when displayed on the screen, but one filename per line if directed to a file (this behaviour can be altered by command line options)</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GB"/>
              <a:t>(*) Answer:</a:t>
            </a:r>
            <a:endParaRPr/>
          </a:p>
          <a:p>
            <a:pPr indent="0" lvl="0" marL="0" rtl="0" algn="l">
              <a:spcBef>
                <a:spcPts val="300"/>
              </a:spcBef>
              <a:spcAft>
                <a:spcPts val="0"/>
              </a:spcAft>
              <a:buNone/>
            </a:pPr>
            <a:r>
              <a:rPr lang="en-GB"/>
              <a:t>The words.txt file will be clobbered before the cat program gets to run. The result will be an empty words.txt file.  The cat program reports that the input file is also the output file, but it is too late, the shell has already overwritten it! </a:t>
            </a:r>
            <a:endParaRPr/>
          </a:p>
          <a:p>
            <a:pPr indent="0" lvl="0" marL="0" rtl="0" algn="l">
              <a:spcBef>
                <a:spcPts val="3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6: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54" name="Google Shape;154;p6: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Redirected error output is particularly useful for background jobs, but notice that this time we have to specify the file descriptor number.  </a:t>
            </a:r>
            <a:endParaRPr/>
          </a:p>
          <a:p>
            <a:pPr indent="0" lvl="0" marL="0" rtl="0" algn="l">
              <a:spcBef>
                <a:spcPts val="300"/>
              </a:spcBef>
              <a:spcAft>
                <a:spcPts val="0"/>
              </a:spcAft>
              <a:buNone/>
            </a:pPr>
            <a:r>
              <a:rPr lang="en-GB"/>
              <a:t>The two output streams, stdout and stderr, are independent, and redirecting one will not affect the other.  We can redirect both with no problems, provided they are redirected to different files.</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7: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65" name="Google Shape;165;p7: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The redirection symbols we have been discussing so far allow diverting data stream to and from files.</a:t>
            </a:r>
            <a:endParaRPr/>
          </a:p>
          <a:p>
            <a:pPr indent="0" lvl="0" marL="0" rtl="0" algn="l">
              <a:spcBef>
                <a:spcPts val="300"/>
              </a:spcBef>
              <a:spcAft>
                <a:spcPts val="0"/>
              </a:spcAft>
              <a:buNone/>
            </a:pPr>
            <a:r>
              <a:rPr lang="en-GB"/>
              <a:t>There is another technique implemented in all shells, which allows data transfers between two commands. This methods avoids the creation of temporary files, and since data transfers are effected using memory, the operation is fast.</a:t>
            </a:r>
            <a:endParaRPr/>
          </a:p>
          <a:p>
            <a:pPr indent="0" lvl="0" marL="0" rtl="0" algn="l">
              <a:spcBef>
                <a:spcPts val="300"/>
              </a:spcBef>
              <a:spcAft>
                <a:spcPts val="0"/>
              </a:spcAft>
              <a:buNone/>
            </a:pPr>
            <a:r>
              <a:rPr lang="en-GB"/>
              <a:t>The examples on the slide are two very typical situations when piping is useful on the command line. </a:t>
            </a:r>
            <a:endParaRPr/>
          </a:p>
          <a:p>
            <a:pPr indent="0" lvl="0" marL="0" rtl="0" algn="l">
              <a:spcBef>
                <a:spcPts val="300"/>
              </a:spcBef>
              <a:spcAft>
                <a:spcPts val="0"/>
              </a:spcAft>
              <a:buNone/>
            </a:pPr>
            <a:r>
              <a:rPr lang="en-GB"/>
              <a:t>(1) allows viewing the output of ps -ef one screen at a time</a:t>
            </a:r>
            <a:endParaRPr/>
          </a:p>
          <a:p>
            <a:pPr indent="0" lvl="0" marL="0" rtl="0" algn="l">
              <a:spcBef>
                <a:spcPts val="300"/>
              </a:spcBef>
              <a:spcAft>
                <a:spcPts val="0"/>
              </a:spcAft>
              <a:buNone/>
            </a:pPr>
            <a:r>
              <a:rPr lang="en-GB"/>
              <a:t>(2) here, the stdout of ps -ef becomes stdin of grep, which in turn will extract all lines containing a pattern 'cron'</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GB"/>
              <a:t>This is only a very brief introduction to piping, sufficient to start using it. A separate chapter will discuss the piping technique further.</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8: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77" name="Google Shape;177;p8: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If we redirect stdout and stderr to the same file we have a problem.  Neither is aware of the other, and both have a concept of where end of file is.  One stream could write data to the file, updating its notion of the end of file position. The other will be unaware of this, and happily overwrite some (or all) of the previous stream's output.</a:t>
            </a:r>
            <a:endParaRPr/>
          </a:p>
          <a:p>
            <a:pPr indent="0" lvl="0" marL="0" rtl="0" algn="l">
              <a:spcBef>
                <a:spcPts val="300"/>
              </a:spcBef>
              <a:spcAft>
                <a:spcPts val="0"/>
              </a:spcAft>
              <a:buNone/>
            </a:pPr>
            <a:r>
              <a:rPr lang="en-GB"/>
              <a:t>Happily we can solve this by telling kernel to use the same underlying structures for each file descriptor (known as duplicating the fd).  We just need to redirect to a file descriptor number instead of a file name.  Extra decoration is needed in the form of an &amp; prefix to indicate that the number is an fd not a file name.  For example ls 2&gt;1 will redirect to a file called 1.</a:t>
            </a:r>
            <a:endParaRPr/>
          </a:p>
          <a:p>
            <a:pPr indent="0" lvl="0" marL="0" rtl="0" algn="l">
              <a:spcBef>
                <a:spcPts val="300"/>
              </a:spcBef>
              <a:spcAft>
                <a:spcPts val="0"/>
              </a:spcAft>
              <a:buNone/>
            </a:pPr>
            <a:r>
              <a:rPr lang="en-GB"/>
              <a:t>If standard output has been redirected to a pipe, then standard error will still go to the screen.  If the second program in the pipe displays to the screen as well, then stderr and stdout will be unsynchronised unless the error output is sent through the pipe as well.</a:t>
            </a:r>
            <a:endParaRPr/>
          </a:p>
          <a:p>
            <a:pPr indent="0" lvl="0" marL="0" rtl="0" algn="l">
              <a:spcBef>
                <a:spcPts val="3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9: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89" name="Google Shape;189;p9: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The standard input stream can be redirected from a file using the &lt; symbol.  The examples show its use with the mysql database query tool, but many other utilities take their input from stdin.</a:t>
            </a:r>
            <a:endParaRPr/>
          </a:p>
          <a:p>
            <a:pPr indent="0" lvl="0" marL="0" rtl="0" algn="l">
              <a:spcBef>
                <a:spcPts val="300"/>
              </a:spcBef>
              <a:spcAft>
                <a:spcPts val="0"/>
              </a:spcAft>
              <a:buNone/>
            </a:pPr>
            <a:r>
              <a:rPr lang="en-GB"/>
              <a:t>One problem with using standard input files in this way is that there is an extra file to maintain, and you cannot tell what the program is doing just by looking at the script.  A here document gives a way of embedding application data (in this case SQL) in a shell script.  The &lt;&lt; symbols are followed by a label which terminate the 'document'.  The data can include environment variables with the $ prefix, and the value will be substituted at run-time.  </a:t>
            </a:r>
            <a:endParaRPr/>
          </a:p>
          <a:p>
            <a:pPr indent="0" lvl="0" marL="0" rtl="0" algn="l">
              <a:spcBef>
                <a:spcPts val="300"/>
              </a:spcBef>
              <a:spcAft>
                <a:spcPts val="0"/>
              </a:spcAft>
              <a:buNone/>
            </a:pPr>
            <a:r>
              <a:rPr lang="en-GB"/>
              <a:t>Be careful with using here documents inside if, while, or for statements.  It is natural (and normally a good idea) to indent statements inside these constructs, but the spaces or tabs will be included in the data.  If the label is prefixed with a '-' then a leading tab is removed from the application data and label by the shell, for example:</a:t>
            </a:r>
            <a:endParaRPr/>
          </a:p>
          <a:p>
            <a:pPr indent="9525" lvl="1" marL="447675" rtl="0" algn="l">
              <a:spcBef>
                <a:spcPts val="0"/>
              </a:spcBef>
              <a:spcAft>
                <a:spcPts val="0"/>
              </a:spcAft>
              <a:buNone/>
            </a:pPr>
            <a:r>
              <a:rPr lang="en-GB"/>
              <a:t>if (( x &gt; 42 ))‏</a:t>
            </a:r>
            <a:endParaRPr/>
          </a:p>
          <a:p>
            <a:pPr indent="9525" lvl="1" marL="447675" rtl="0" algn="l">
              <a:spcBef>
                <a:spcPts val="0"/>
              </a:spcBef>
              <a:spcAft>
                <a:spcPts val="0"/>
              </a:spcAft>
              <a:buNone/>
            </a:pPr>
            <a:r>
              <a:rPr lang="en-GB"/>
              <a:t>then	</a:t>
            </a:r>
            <a:endParaRPr/>
          </a:p>
          <a:p>
            <a:pPr indent="9525" lvl="1" marL="447675" rtl="0" algn="l">
              <a:spcBef>
                <a:spcPts val="0"/>
              </a:spcBef>
              <a:spcAft>
                <a:spcPts val="0"/>
              </a:spcAft>
              <a:buNone/>
            </a:pPr>
            <a:r>
              <a:rPr lang="en-GB"/>
              <a:t>      mysql whisky &lt;&lt;-_END_</a:t>
            </a:r>
            <a:endParaRPr/>
          </a:p>
          <a:p>
            <a:pPr indent="9525" lvl="1" marL="447675" rtl="0" algn="l">
              <a:spcBef>
                <a:spcPts val="0"/>
              </a:spcBef>
              <a:spcAft>
                <a:spcPts val="0"/>
              </a:spcAft>
              <a:buNone/>
            </a:pPr>
            <a:r>
              <a:rPr lang="en-GB"/>
              <a:t>      ...</a:t>
            </a:r>
            <a:endParaRPr/>
          </a:p>
          <a:p>
            <a:pPr indent="9525" lvl="1" marL="447675" rtl="0" algn="l">
              <a:spcBef>
                <a:spcPts val="0"/>
              </a:spcBef>
              <a:spcAft>
                <a:spcPts val="0"/>
              </a:spcAft>
              <a:buNone/>
            </a:pPr>
            <a:r>
              <a:rPr lang="en-GB"/>
              <a:t>      _END_</a:t>
            </a:r>
            <a:endParaRPr/>
          </a:p>
          <a:p>
            <a:pPr indent="9525" lvl="1" marL="447675" rtl="0" algn="l">
              <a:spcBef>
                <a:spcPts val="0"/>
              </a:spcBef>
              <a:spcAft>
                <a:spcPts val="0"/>
              </a:spcAft>
              <a:buNone/>
            </a:pPr>
            <a:r>
              <a:rPr lang="en-GB"/>
              <a:t>fi</a:t>
            </a:r>
            <a:endParaRPr/>
          </a:p>
          <a:p>
            <a:pPr indent="0" lvl="0" marL="0" rtl="0" algn="l">
              <a:spcBef>
                <a:spcPts val="300"/>
              </a:spcBef>
              <a:spcAft>
                <a:spcPts val="0"/>
              </a:spcAft>
              <a:buNone/>
            </a:pPr>
            <a:r>
              <a:rPr lang="en-GB"/>
              <a:t>Otherwise, do not indent the final label – it will not be found by the shell and the document will continue until end-of-file.</a:t>
            </a:r>
            <a:endParaRPr/>
          </a:p>
          <a:p>
            <a:pPr indent="0" lvl="0" marL="0" rtl="0" algn="l">
              <a:spcBef>
                <a:spcPts val="3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Title Slide">
  <p:cSld name="QA Template_Title Slide">
    <p:spTree>
      <p:nvGrpSpPr>
        <p:cNvPr id="11" name="Shape 11"/>
        <p:cNvGrpSpPr/>
        <p:nvPr/>
      </p:nvGrpSpPr>
      <p:grpSpPr>
        <a:xfrm>
          <a:off x="0" y="0"/>
          <a:ext cx="0" cy="0"/>
          <a:chOff x="0" y="0"/>
          <a:chExt cx="0" cy="0"/>
        </a:xfrm>
      </p:grpSpPr>
      <p:sp>
        <p:nvSpPr>
          <p:cNvPr id="12" name="Google Shape;12;p2"/>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lstStyle>
            <a:lvl1pPr lvl="0" algn="ctr">
              <a:lnSpc>
                <a:spcPct val="100000"/>
              </a:lnSpc>
              <a:spcBef>
                <a:spcPts val="0"/>
              </a:spcBef>
              <a:spcAft>
                <a:spcPts val="0"/>
              </a:spcAft>
              <a:buClr>
                <a:schemeClr val="dk2"/>
              </a:buClr>
              <a:buSzPts val="6000"/>
              <a:buFont typeface="Arial"/>
              <a:buNone/>
              <a:defRPr b="0" i="0" sz="6000">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914400" y="3886200"/>
            <a:ext cx="10364400" cy="439200"/>
          </a:xfrm>
          <a:prstGeom prst="rect">
            <a:avLst/>
          </a:prstGeom>
          <a:noFill/>
          <a:ln>
            <a:noFill/>
          </a:ln>
        </p:spPr>
        <p:txBody>
          <a:bodyPr anchorCtr="0" anchor="t" bIns="45700" lIns="91425" spcFirstLastPara="1" rIns="91425" wrap="square" tIns="45700"/>
          <a:lstStyle>
            <a:lvl1pPr lvl="0" algn="ctr">
              <a:spcBef>
                <a:spcPts val="0"/>
              </a:spcBef>
              <a:spcAft>
                <a:spcPts val="0"/>
              </a:spcAft>
              <a:buSzPts val="2000"/>
              <a:buNone/>
              <a:defRPr b="0" i="0" sz="2000" cap="none">
                <a:solidFill>
                  <a:schemeClr val="accent6"/>
                </a:solidFill>
                <a:latin typeface="Arial"/>
                <a:ea typeface="Arial"/>
                <a:cs typeface="Arial"/>
                <a:sym typeface="Arial"/>
              </a:defRPr>
            </a:lvl1pPr>
            <a:lvl2pPr lvl="1" algn="ctr">
              <a:spcBef>
                <a:spcPts val="1000"/>
              </a:spcBef>
              <a:spcAft>
                <a:spcPts val="0"/>
              </a:spcAft>
              <a:buSzPts val="1800"/>
              <a:buNone/>
              <a:defRPr>
                <a:solidFill>
                  <a:srgbClr val="989899"/>
                </a:solidFill>
              </a:defRPr>
            </a:lvl2pPr>
            <a:lvl3pPr lvl="2" algn="ctr">
              <a:spcBef>
                <a:spcPts val="1000"/>
              </a:spcBef>
              <a:spcAft>
                <a:spcPts val="0"/>
              </a:spcAft>
              <a:buSzPts val="1600"/>
              <a:buNone/>
              <a:defRPr>
                <a:solidFill>
                  <a:srgbClr val="989899"/>
                </a:solidFill>
              </a:defRPr>
            </a:lvl3pPr>
            <a:lvl4pPr lvl="3" algn="ctr">
              <a:spcBef>
                <a:spcPts val="1000"/>
              </a:spcBef>
              <a:spcAft>
                <a:spcPts val="0"/>
              </a:spcAft>
              <a:buSzPts val="1600"/>
              <a:buNone/>
              <a:defRPr>
                <a:solidFill>
                  <a:srgbClr val="989899"/>
                </a:solidFill>
              </a:defRPr>
            </a:lvl4pPr>
            <a:lvl5pPr lvl="4" algn="ctr">
              <a:spcBef>
                <a:spcPts val="1000"/>
              </a:spcBef>
              <a:spcAft>
                <a:spcPts val="0"/>
              </a:spcAft>
              <a:buSzPts val="1400"/>
              <a:buNone/>
              <a:defRPr>
                <a:solidFill>
                  <a:srgbClr val="989899"/>
                </a:solidFill>
              </a:defRPr>
            </a:lvl5pPr>
            <a:lvl6pPr lvl="5" algn="ctr">
              <a:spcBef>
                <a:spcPts val="1000"/>
              </a:spcBef>
              <a:spcAft>
                <a:spcPts val="0"/>
              </a:spcAft>
              <a:buClr>
                <a:srgbClr val="989899"/>
              </a:buClr>
              <a:buSzPts val="2000"/>
              <a:buNone/>
              <a:defRPr>
                <a:solidFill>
                  <a:srgbClr val="989899"/>
                </a:solidFill>
              </a:defRPr>
            </a:lvl6pPr>
            <a:lvl7pPr lvl="6" algn="ctr">
              <a:spcBef>
                <a:spcPts val="400"/>
              </a:spcBef>
              <a:spcAft>
                <a:spcPts val="0"/>
              </a:spcAft>
              <a:buClr>
                <a:srgbClr val="989899"/>
              </a:buClr>
              <a:buSzPts val="2000"/>
              <a:buNone/>
              <a:defRPr>
                <a:solidFill>
                  <a:srgbClr val="989899"/>
                </a:solidFill>
              </a:defRPr>
            </a:lvl7pPr>
            <a:lvl8pPr lvl="7" algn="ctr">
              <a:spcBef>
                <a:spcPts val="400"/>
              </a:spcBef>
              <a:spcAft>
                <a:spcPts val="0"/>
              </a:spcAft>
              <a:buClr>
                <a:srgbClr val="989899"/>
              </a:buClr>
              <a:buSzPts val="2000"/>
              <a:buNone/>
              <a:defRPr>
                <a:solidFill>
                  <a:srgbClr val="989899"/>
                </a:solidFill>
              </a:defRPr>
            </a:lvl8pPr>
            <a:lvl9pPr lvl="8" algn="ctr">
              <a:spcBef>
                <a:spcPts val="400"/>
              </a:spcBef>
              <a:spcAft>
                <a:spcPts val="0"/>
              </a:spcAft>
              <a:buClr>
                <a:srgbClr val="989899"/>
              </a:buClr>
              <a:buSzPts val="2000"/>
              <a:buNone/>
              <a:defRPr>
                <a:solidFill>
                  <a:srgbClr val="989899"/>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Main Slide">
  <p:cSld name="QA Template_Main Slide">
    <p:spTree>
      <p:nvGrpSpPr>
        <p:cNvPr id="14" name="Shape 14"/>
        <p:cNvGrpSpPr/>
        <p:nvPr/>
      </p:nvGrpSpPr>
      <p:grpSpPr>
        <a:xfrm>
          <a:off x="0" y="0"/>
          <a:ext cx="0" cy="0"/>
          <a:chOff x="0" y="0"/>
          <a:chExt cx="0" cy="0"/>
        </a:xfrm>
      </p:grpSpPr>
      <p:sp>
        <p:nvSpPr>
          <p:cNvPr id="15" name="Google Shape;15;p3"/>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 name="Google Shape;16;p3"/>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2_Picture Page">
  <p:cSld name="QA Template_2_Picture Page">
    <p:spTree>
      <p:nvGrpSpPr>
        <p:cNvPr id="18" name="Shape 18"/>
        <p:cNvGrpSpPr/>
        <p:nvPr/>
      </p:nvGrpSpPr>
      <p:grpSpPr>
        <a:xfrm>
          <a:off x="0" y="0"/>
          <a:ext cx="0" cy="0"/>
          <a:chOff x="0" y="0"/>
          <a:chExt cx="0" cy="0"/>
        </a:xfrm>
      </p:grpSpPr>
      <p:sp>
        <p:nvSpPr>
          <p:cNvPr id="19" name="Google Shape;19;p4"/>
          <p:cNvSpPr txBox="1"/>
          <p:nvPr>
            <p:ph idx="1" type="body"/>
          </p:nvPr>
        </p:nvSpPr>
        <p:spPr>
          <a:xfrm>
            <a:off x="414000" y="1544760"/>
            <a:ext cx="55800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4"/>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
        <p:nvSpPr>
          <p:cNvPr id="21" name="Google Shape;21;p4"/>
          <p:cNvSpPr txBox="1"/>
          <p:nvPr>
            <p:ph idx="2" type="body"/>
          </p:nvPr>
        </p:nvSpPr>
        <p:spPr>
          <a:xfrm>
            <a:off x="6206400" y="1544760"/>
            <a:ext cx="55800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4"/>
          <p:cNvSpPr/>
          <p:nvPr/>
        </p:nvSpPr>
        <p:spPr>
          <a:xfrm>
            <a:off x="6078034" y="1545562"/>
            <a:ext cx="45719" cy="45450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Quattrocento Sans"/>
              <a:ea typeface="Quattrocento Sans"/>
              <a:cs typeface="Quattrocento Sans"/>
              <a:sym typeface="Quattrocento Sans"/>
            </a:endParaRPr>
          </a:p>
        </p:txBody>
      </p:sp>
      <p:sp>
        <p:nvSpPr>
          <p:cNvPr id="23" name="Google Shape;23;p4"/>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QA Template_Picture Page">
  <p:cSld name="1_QA Template_Picture Page">
    <p:spTree>
      <p:nvGrpSpPr>
        <p:cNvPr id="24" name="Shape 24"/>
        <p:cNvGrpSpPr/>
        <p:nvPr/>
      </p:nvGrpSpPr>
      <p:grpSpPr>
        <a:xfrm>
          <a:off x="0" y="0"/>
          <a:ext cx="0" cy="0"/>
          <a:chOff x="0" y="0"/>
          <a:chExt cx="0" cy="0"/>
        </a:xfrm>
      </p:grpSpPr>
      <p:sp>
        <p:nvSpPr>
          <p:cNvPr id="25" name="Google Shape;25;p5"/>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5"/>
          <p:cNvSpPr txBox="1"/>
          <p:nvPr>
            <p:ph type="title"/>
          </p:nvPr>
        </p:nvSpPr>
        <p:spPr>
          <a:xfrm>
            <a:off x="414000" y="0"/>
            <a:ext cx="9126000" cy="1278360"/>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5"/>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QA Template_2_Picture Page">
  <p:cSld name="2_QA Template_2_Picture Page">
    <p:spTree>
      <p:nvGrpSpPr>
        <p:cNvPr id="28" name="Shape 28"/>
        <p:cNvGrpSpPr/>
        <p:nvPr/>
      </p:nvGrpSpPr>
      <p:grpSpPr>
        <a:xfrm>
          <a:off x="0" y="0"/>
          <a:ext cx="0" cy="0"/>
          <a:chOff x="0" y="0"/>
          <a:chExt cx="0" cy="0"/>
        </a:xfrm>
      </p:grpSpPr>
      <p:sp>
        <p:nvSpPr>
          <p:cNvPr id="29" name="Google Shape;29;p6"/>
          <p:cNvSpPr txBox="1"/>
          <p:nvPr>
            <p:ph idx="1" type="body"/>
          </p:nvPr>
        </p:nvSpPr>
        <p:spPr>
          <a:xfrm>
            <a:off x="414000" y="1557588"/>
            <a:ext cx="55800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6"/>
          <p:cNvSpPr txBox="1"/>
          <p:nvPr>
            <p:ph idx="2" type="body"/>
          </p:nvPr>
        </p:nvSpPr>
        <p:spPr>
          <a:xfrm>
            <a:off x="6206400" y="1557588"/>
            <a:ext cx="55800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6"/>
          <p:cNvSpPr txBox="1"/>
          <p:nvPr>
            <p:ph type="title"/>
          </p:nvPr>
        </p:nvSpPr>
        <p:spPr>
          <a:xfrm>
            <a:off x="414000" y="147423"/>
            <a:ext cx="9126000" cy="1143765"/>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6"/>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QA Template_2_Picture Page">
  <p:cSld name="1_QA Template_2_Picture Page">
    <p:spTree>
      <p:nvGrpSpPr>
        <p:cNvPr id="33" name="Shape 33"/>
        <p:cNvGrpSpPr/>
        <p:nvPr/>
      </p:nvGrpSpPr>
      <p:grpSpPr>
        <a:xfrm>
          <a:off x="0" y="0"/>
          <a:ext cx="0" cy="0"/>
          <a:chOff x="0" y="0"/>
          <a:chExt cx="0" cy="0"/>
        </a:xfrm>
      </p:grpSpPr>
      <p:sp>
        <p:nvSpPr>
          <p:cNvPr id="34" name="Google Shape;34;p7"/>
          <p:cNvSpPr/>
          <p:nvPr>
            <p:ph idx="2" type="pic"/>
          </p:nvPr>
        </p:nvSpPr>
        <p:spPr>
          <a:xfrm>
            <a:off x="-1" y="0"/>
            <a:ext cx="5447921" cy="6858000"/>
          </a:xfrm>
          <a:prstGeom prst="rect">
            <a:avLst/>
          </a:prstGeom>
          <a:noFill/>
          <a:ln>
            <a:noFill/>
          </a:ln>
        </p:spPr>
        <p:txBody>
          <a:bodyPr anchorCtr="0" anchor="t" bIns="45700" lIns="91425" spcFirstLastPara="1" rIns="91425" wrap="square" tIns="45700"/>
          <a:lstStyle>
            <a:lvl1pPr lvl="0" marR="0" rtl="0" algn="l">
              <a:spcBef>
                <a:spcPts val="1000"/>
              </a:spcBef>
              <a:spcAft>
                <a:spcPts val="0"/>
              </a:spcAft>
              <a:buClr>
                <a:schemeClr val="accent5"/>
              </a:buClr>
              <a:buSzPts val="1800"/>
              <a:buFont typeface="Arial"/>
              <a:buNone/>
              <a:defRPr b="0" i="0" sz="1800" u="none" cap="none" strike="noStrike">
                <a:solidFill>
                  <a:schemeClr val="dk1"/>
                </a:solidFill>
                <a:latin typeface="Arial"/>
                <a:ea typeface="Arial"/>
                <a:cs typeface="Arial"/>
                <a:sym typeface="Arial"/>
              </a:defRPr>
            </a:lvl1pPr>
            <a:lvl2pPr lvl="1" marR="0" rtl="0" algn="l">
              <a:spcBef>
                <a:spcPts val="100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2pPr>
            <a:lvl3pPr lvl="2"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3pPr>
            <a:lvl4pPr lvl="3"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4pPr>
            <a:lvl5pPr lvl="4" marR="0" rtl="0" algn="l">
              <a:spcBef>
                <a:spcPts val="1000"/>
              </a:spcBef>
              <a:spcAft>
                <a:spcPts val="0"/>
              </a:spcAft>
              <a:buClr>
                <a:schemeClr val="accent5"/>
              </a:buClr>
              <a:buSzPts val="1400"/>
              <a:buFont typeface="Arial"/>
              <a:buChar char="›"/>
              <a:defRPr b="0" i="0" sz="1400" u="none" cap="none" strike="noStrike">
                <a:solidFill>
                  <a:schemeClr val="dk1"/>
                </a:solidFill>
                <a:latin typeface="Arial"/>
                <a:ea typeface="Arial"/>
                <a:cs typeface="Arial"/>
                <a:sym typeface="Arial"/>
              </a:defRPr>
            </a:lvl5pPr>
            <a:lvl6pPr lvl="5" marR="0" rtl="0" algn="l">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5" name="Google Shape;35;p7"/>
          <p:cNvSpPr/>
          <p:nvPr/>
        </p:nvSpPr>
        <p:spPr>
          <a:xfrm>
            <a:off x="5447921" y="0"/>
            <a:ext cx="6744079" cy="6858000"/>
          </a:xfrm>
          <a:prstGeom prst="rect">
            <a:avLst/>
          </a:prstGeom>
          <a:solidFill>
            <a:schemeClr val="dk2">
              <a:alpha val="9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dk2"/>
              </a:solidFill>
              <a:latin typeface="Quattrocento Sans"/>
              <a:ea typeface="Quattrocento Sans"/>
              <a:cs typeface="Quattrocento Sans"/>
              <a:sym typeface="Quattrocento Sans"/>
            </a:endParaRPr>
          </a:p>
        </p:txBody>
      </p:sp>
      <p:sp>
        <p:nvSpPr>
          <p:cNvPr id="36" name="Google Shape;36;p7"/>
          <p:cNvSpPr txBox="1"/>
          <p:nvPr>
            <p:ph idx="1" type="body"/>
          </p:nvPr>
        </p:nvSpPr>
        <p:spPr>
          <a:xfrm>
            <a:off x="5834270" y="2733260"/>
            <a:ext cx="5963478" cy="3743139"/>
          </a:xfrm>
          <a:prstGeom prst="rect">
            <a:avLst/>
          </a:prstGeom>
          <a:noFill/>
          <a:ln>
            <a:noFill/>
          </a:ln>
        </p:spPr>
        <p:txBody>
          <a:bodyPr anchorCtr="0" anchor="t" bIns="45700" lIns="91425" spcFirstLastPara="1" rIns="91425" wrap="square" tIns="45700"/>
          <a:lstStyle>
            <a:lvl1pPr indent="-342900" lvl="0" marL="457200" algn="l">
              <a:spcBef>
                <a:spcPts val="1000"/>
              </a:spcBef>
              <a:spcAft>
                <a:spcPts val="0"/>
              </a:spcAft>
              <a:buClr>
                <a:schemeClr val="accent6"/>
              </a:buClr>
              <a:buSzPts val="1800"/>
              <a:buFont typeface="Arial"/>
              <a:buChar char="›"/>
              <a:defRPr b="0">
                <a:solidFill>
                  <a:schemeClr val="lt1"/>
                </a:solidFill>
                <a:latin typeface="Arial"/>
                <a:ea typeface="Arial"/>
                <a:cs typeface="Arial"/>
                <a:sym typeface="Arial"/>
              </a:defRPr>
            </a:lvl1pPr>
            <a:lvl2pPr indent="-342900" lvl="1" marL="9144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2pPr>
            <a:lvl3pPr indent="-342900" lvl="2" marL="13716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3pPr>
            <a:lvl4pPr indent="-342900" lvl="3" marL="18288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4pPr>
            <a:lvl5pPr indent="-342900" lvl="4" marL="22860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 name="Google Shape;37;p7"/>
          <p:cNvSpPr txBox="1"/>
          <p:nvPr>
            <p:ph type="title"/>
          </p:nvPr>
        </p:nvSpPr>
        <p:spPr>
          <a:xfrm>
            <a:off x="5834270" y="1921382"/>
            <a:ext cx="5973417" cy="626400"/>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accent5"/>
              </a:buClr>
              <a:buSzPts val="3600"/>
              <a:buFont typeface="Arial"/>
              <a:buNone/>
              <a:defRPr cap="none">
                <a:solidFill>
                  <a:schemeClr val="accent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QA Template_Picture Page">
  <p:cSld name="2_QA Template_Picture Page">
    <p:spTree>
      <p:nvGrpSpPr>
        <p:cNvPr id="38" name="Shape 38"/>
        <p:cNvGrpSpPr/>
        <p:nvPr/>
      </p:nvGrpSpPr>
      <p:grpSpPr>
        <a:xfrm>
          <a:off x="0" y="0"/>
          <a:ext cx="0" cy="0"/>
          <a:chOff x="0" y="0"/>
          <a:chExt cx="0" cy="0"/>
        </a:xfrm>
      </p:grpSpPr>
      <p:sp>
        <p:nvSpPr>
          <p:cNvPr id="39" name="Google Shape;39;p8"/>
          <p:cNvSpPr/>
          <p:nvPr/>
        </p:nvSpPr>
        <p:spPr>
          <a:xfrm>
            <a:off x="2" y="2"/>
            <a:ext cx="786063" cy="6880821"/>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Quattrocento Sans"/>
              <a:ea typeface="Quattrocento Sans"/>
              <a:cs typeface="Quattrocento Sans"/>
              <a:sym typeface="Quattrocento Sans"/>
            </a:endParaRPr>
          </a:p>
        </p:txBody>
      </p:sp>
      <p:sp>
        <p:nvSpPr>
          <p:cNvPr id="40" name="Google Shape;40;p8"/>
          <p:cNvSpPr txBox="1"/>
          <p:nvPr>
            <p:ph idx="1" type="body"/>
          </p:nvPr>
        </p:nvSpPr>
        <p:spPr>
          <a:xfrm>
            <a:off x="1141200" y="349200"/>
            <a:ext cx="8215200" cy="6123600"/>
          </a:xfrm>
          <a:prstGeom prst="rect">
            <a:avLst/>
          </a:prstGeom>
          <a:noFill/>
          <a:ln>
            <a:noFill/>
          </a:ln>
        </p:spPr>
        <p:txBody>
          <a:bodyPr anchorCtr="0" anchor="t" bIns="45700" lIns="91425" spcFirstLastPara="1" rIns="91425" wrap="square" tIns="45700"/>
          <a:lstStyle>
            <a:lvl1pPr indent="-342900" lvl="0" marL="457200" algn="l">
              <a:spcBef>
                <a:spcPts val="1000"/>
              </a:spcBef>
              <a:spcAft>
                <a:spcPts val="0"/>
              </a:spcAft>
              <a:buClr>
                <a:schemeClr val="dk1"/>
              </a:buClr>
              <a:buSzPts val="1800"/>
              <a:buFont typeface="Arial"/>
              <a:buChar char="•"/>
              <a:defRPr b="0">
                <a:latin typeface="Arial"/>
                <a:ea typeface="Arial"/>
                <a:cs typeface="Arial"/>
                <a:sym typeface="Arial"/>
              </a:defRPr>
            </a:lvl1pPr>
            <a:lvl2pPr indent="-342900" lvl="1" marL="9144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2pPr>
            <a:lvl3pPr indent="-342900" lvl="2" marL="13716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3pPr>
            <a:lvl4pPr indent="-342900" lvl="3" marL="18288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4pPr>
            <a:lvl5pPr indent="-342900" lvl="4" marL="22860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 name="Google Shape;41;p8"/>
          <p:cNvSpPr txBox="1"/>
          <p:nvPr>
            <p:ph type="title"/>
          </p:nvPr>
        </p:nvSpPr>
        <p:spPr>
          <a:xfrm rot="-5400000">
            <a:off x="-3117600" y="3283200"/>
            <a:ext cx="7020000" cy="2952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Clr>
                <a:schemeClr val="accent5"/>
              </a:buClr>
              <a:buSzPts val="1800"/>
              <a:buFont typeface="Arial"/>
              <a:buNone/>
              <a:defRPr b="1" sz="1800" cap="none">
                <a:solidFill>
                  <a:schemeClr val="accent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8"/>
          <p:cNvSpPr txBox="1"/>
          <p:nvPr>
            <p:ph idx="2" type="body"/>
          </p:nvPr>
        </p:nvSpPr>
        <p:spPr>
          <a:xfrm>
            <a:off x="9571383" y="1753200"/>
            <a:ext cx="2387817" cy="4719600"/>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Clr>
                <a:schemeClr val="dk1"/>
              </a:buClr>
              <a:buSzPts val="1800"/>
              <a:buFont typeface="Arial"/>
              <a:buNone/>
              <a:defRPr b="0" sz="1800">
                <a:solidFill>
                  <a:schemeClr val="dk1"/>
                </a:solidFill>
                <a:latin typeface="Arial"/>
                <a:ea typeface="Arial"/>
                <a:cs typeface="Arial"/>
                <a:sym typeface="Arial"/>
              </a:defRPr>
            </a:lvl1pPr>
            <a:lvl2pPr indent="-228600" lvl="1" marL="9144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2pPr>
            <a:lvl3pPr indent="-228600" lvl="2" marL="13716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3pPr>
            <a:lvl4pPr indent="-228600" lvl="3" marL="18288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4pPr>
            <a:lvl5pPr indent="-228600" lvl="4" marL="22860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3" name="Google Shape;43;p8"/>
          <p:cNvSpPr txBox="1"/>
          <p:nvPr/>
        </p:nvSpPr>
        <p:spPr>
          <a:xfrm>
            <a:off x="9061491" y="6492906"/>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 name="Shape 8"/>
        <p:cNvGrpSpPr/>
        <p:nvPr/>
      </p:nvGrpSpPr>
      <p:grpSpPr>
        <a:xfrm>
          <a:off x="0" y="0"/>
          <a:ext cx="0" cy="0"/>
          <a:chOff x="0" y="0"/>
          <a:chExt cx="0" cy="0"/>
        </a:xfrm>
      </p:grpSpPr>
      <p:sp>
        <p:nvSpPr>
          <p:cNvPr id="9" name="Google Shape;9;p1"/>
          <p:cNvSpPr txBox="1"/>
          <p:nvPr>
            <p:ph idx="1" type="body"/>
          </p:nvPr>
        </p:nvSpPr>
        <p:spPr>
          <a:xfrm>
            <a:off x="414000" y="1570416"/>
            <a:ext cx="11404800" cy="4546800"/>
          </a:xfrm>
          <a:prstGeom prst="rect">
            <a:avLst/>
          </a:prstGeom>
          <a:noFill/>
          <a:ln>
            <a:noFill/>
          </a:ln>
        </p:spPr>
        <p:txBody>
          <a:bodyPr anchorCtr="0" anchor="t" bIns="45700" lIns="91425" spcFirstLastPara="1" rIns="91425" wrap="square" tIns="45700"/>
          <a:lstStyle>
            <a:lvl1pPr indent="-342900" lvl="0" marL="457200" marR="0" rtl="0" algn="l">
              <a:spcBef>
                <a:spcPts val="100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1pPr>
            <a:lvl2pPr indent="-342900" lvl="1" marL="914400" marR="0" rtl="0" algn="l">
              <a:spcBef>
                <a:spcPts val="100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1000"/>
              </a:spcBef>
              <a:spcAft>
                <a:spcPts val="0"/>
              </a:spcAft>
              <a:buClr>
                <a:schemeClr val="accent5"/>
              </a:buClr>
              <a:buSzPts val="1400"/>
              <a:buFont typeface="Arial"/>
              <a:buChar char="›"/>
              <a:defRPr b="0" i="0" sz="1400" u="none" cap="none" strike="noStrike">
                <a:solidFill>
                  <a:schemeClr val="dk1"/>
                </a:solidFill>
                <a:latin typeface="Arial"/>
                <a:ea typeface="Arial"/>
                <a:cs typeface="Arial"/>
                <a:sym typeface="Arial"/>
              </a:defRPr>
            </a:lvl5pPr>
            <a:lvl6pPr indent="-355600" lvl="5" marL="2743200" marR="0" rtl="0" algn="l">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 name="Google Shape;10;p1"/>
          <p:cNvSpPr txBox="1"/>
          <p:nvPr>
            <p:ph type="title"/>
          </p:nvPr>
        </p:nvSpPr>
        <p:spPr>
          <a:xfrm>
            <a:off x="414000" y="0"/>
            <a:ext cx="9126000" cy="1291188"/>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chemeClr val="accent1"/>
              </a:buClr>
              <a:buSzPts val="3600"/>
              <a:buFont typeface="Arial"/>
              <a:buNone/>
              <a:defRPr b="0" i="0" sz="3600" u="none" cap="none" strike="noStrik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Google Shape;48;p9"/>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6000"/>
              <a:buFont typeface="Arial"/>
              <a:buNone/>
            </a:pPr>
            <a:r>
              <a:rPr lang="en-GB"/>
              <a:t>Data streams</a:t>
            </a:r>
            <a:endParaRPr/>
          </a:p>
        </p:txBody>
      </p:sp>
      <p:sp>
        <p:nvSpPr>
          <p:cNvPr id="49" name="Google Shape;49;p9"/>
          <p:cNvSpPr txBox="1"/>
          <p:nvPr>
            <p:ph idx="1" type="subTitle"/>
          </p:nvPr>
        </p:nvSpPr>
        <p:spPr>
          <a:xfrm>
            <a:off x="1038226" y="3886200"/>
            <a:ext cx="10240574" cy="439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00"/>
              <a:buNone/>
            </a:pPr>
            <a:r>
              <a:rPr lang="en-GB"/>
              <a:t>STREAMS, REDIRECTION AND PIPING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18"/>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90000"/>
              </a:lnSpc>
              <a:spcBef>
                <a:spcPts val="0"/>
              </a:spcBef>
              <a:spcAft>
                <a:spcPts val="0"/>
              </a:spcAft>
              <a:buClr>
                <a:srgbClr val="008FD0"/>
              </a:buClr>
              <a:buSzPts val="1665"/>
              <a:buFont typeface="Arial"/>
              <a:buChar char="›"/>
            </a:pPr>
            <a:r>
              <a:rPr lang="en-GB" sz="1665"/>
              <a:t>Redirecting output first clears the file</a:t>
            </a:r>
            <a:endParaRPr/>
          </a:p>
          <a:p>
            <a:pPr indent="-59372" lvl="1" marL="622300" rtl="0" algn="l">
              <a:lnSpc>
                <a:spcPct val="90000"/>
              </a:lnSpc>
              <a:spcBef>
                <a:spcPts val="2000"/>
              </a:spcBef>
              <a:spcAft>
                <a:spcPts val="0"/>
              </a:spcAft>
              <a:buSzPts val="1665"/>
              <a:buNone/>
            </a:pPr>
            <a:r>
              <a:t/>
            </a:r>
            <a:endParaRPr sz="1665"/>
          </a:p>
          <a:p>
            <a:pPr indent="0" lvl="1" marL="457200" rtl="0" algn="l">
              <a:lnSpc>
                <a:spcPct val="90000"/>
              </a:lnSpc>
              <a:spcBef>
                <a:spcPts val="2000"/>
              </a:spcBef>
              <a:spcAft>
                <a:spcPts val="0"/>
              </a:spcAft>
              <a:buSzPts val="1295"/>
              <a:buNone/>
            </a:pPr>
            <a:r>
              <a:t/>
            </a:r>
            <a:endParaRPr sz="1295"/>
          </a:p>
          <a:p>
            <a:pPr indent="-185738" lvl="0" marL="185738" marR="0" rtl="0" algn="l">
              <a:lnSpc>
                <a:spcPct val="90000"/>
              </a:lnSpc>
              <a:spcBef>
                <a:spcPts val="2000"/>
              </a:spcBef>
              <a:spcAft>
                <a:spcPts val="0"/>
              </a:spcAft>
              <a:buClr>
                <a:srgbClr val="008FD0"/>
              </a:buClr>
              <a:buSzPts val="1665"/>
              <a:buFont typeface="Arial"/>
              <a:buChar char="›"/>
            </a:pPr>
            <a:r>
              <a:rPr lang="en-GB" sz="1665"/>
              <a:t>Can force the shell not to clear existing files </a:t>
            </a:r>
            <a:endParaRPr/>
          </a:p>
          <a:p>
            <a:pPr indent="-165100" lvl="1" marL="622300" rtl="0" algn="l">
              <a:lnSpc>
                <a:spcPct val="90000"/>
              </a:lnSpc>
              <a:spcBef>
                <a:spcPts val="2000"/>
              </a:spcBef>
              <a:spcAft>
                <a:spcPts val="0"/>
              </a:spcAft>
              <a:buSzPts val="1665"/>
              <a:buChar char="›"/>
            </a:pPr>
            <a:r>
              <a:rPr lang="en-GB" sz="1665"/>
              <a:t>By setting one of the shell's options: </a:t>
            </a:r>
            <a:r>
              <a:rPr b="1" lang="en-GB" sz="1665">
                <a:solidFill>
                  <a:srgbClr val="0000C8"/>
                </a:solidFill>
              </a:rPr>
              <a:t>set -o noclobber</a:t>
            </a:r>
            <a:endParaRPr b="1" sz="1665">
              <a:solidFill>
                <a:srgbClr val="0000C8"/>
              </a:solidFill>
            </a:endParaRPr>
          </a:p>
          <a:p>
            <a:pPr indent="-165100" lvl="1" marL="622300" rtl="0" algn="l">
              <a:lnSpc>
                <a:spcPct val="90000"/>
              </a:lnSpc>
              <a:spcBef>
                <a:spcPts val="2000"/>
              </a:spcBef>
              <a:spcAft>
                <a:spcPts val="0"/>
              </a:spcAft>
              <a:buSzPts val="1665"/>
              <a:buChar char="›"/>
            </a:pPr>
            <a:r>
              <a:rPr lang="en-GB" sz="1665"/>
              <a:t>Command using the redirection will not be executed</a:t>
            </a:r>
            <a:endParaRPr/>
          </a:p>
          <a:p>
            <a:pPr indent="-59372" lvl="1" marL="622300" rtl="0" algn="l">
              <a:lnSpc>
                <a:spcPct val="90000"/>
              </a:lnSpc>
              <a:spcBef>
                <a:spcPts val="2000"/>
              </a:spcBef>
              <a:spcAft>
                <a:spcPts val="0"/>
              </a:spcAft>
              <a:buSzPts val="1665"/>
              <a:buNone/>
            </a:pPr>
            <a:r>
              <a:t/>
            </a:r>
            <a:endParaRPr sz="1665"/>
          </a:p>
          <a:p>
            <a:pPr indent="0" lvl="2" marL="914400" rtl="0" algn="l">
              <a:lnSpc>
                <a:spcPct val="90000"/>
              </a:lnSpc>
              <a:spcBef>
                <a:spcPts val="2000"/>
              </a:spcBef>
              <a:spcAft>
                <a:spcPts val="0"/>
              </a:spcAft>
              <a:buSzPts val="1665"/>
              <a:buNone/>
            </a:pPr>
            <a:r>
              <a:t/>
            </a:r>
            <a:endParaRPr sz="1665"/>
          </a:p>
          <a:p>
            <a:pPr indent="-165100" lvl="1" marL="622300" rtl="0" algn="l">
              <a:lnSpc>
                <a:spcPct val="90000"/>
              </a:lnSpc>
              <a:spcBef>
                <a:spcPts val="2000"/>
              </a:spcBef>
              <a:spcAft>
                <a:spcPts val="0"/>
              </a:spcAft>
              <a:buSzPts val="1665"/>
              <a:buChar char="›"/>
            </a:pPr>
            <a:r>
              <a:rPr lang="en-GB" sz="1665"/>
              <a:t>Override the </a:t>
            </a:r>
            <a:r>
              <a:rPr b="1" lang="en-GB" sz="1665">
                <a:solidFill>
                  <a:srgbClr val="0000C8"/>
                </a:solidFill>
              </a:rPr>
              <a:t>noclobber</a:t>
            </a:r>
            <a:r>
              <a:rPr lang="en-GB" sz="1665"/>
              <a:t> option </a:t>
            </a:r>
            <a:br>
              <a:rPr lang="en-GB" sz="1665"/>
            </a:br>
            <a:r>
              <a:rPr lang="en-GB" sz="1665"/>
              <a:t>with the </a:t>
            </a:r>
            <a:r>
              <a:rPr b="1" lang="en-GB" sz="1665">
                <a:solidFill>
                  <a:srgbClr val="0000C8"/>
                </a:solidFill>
              </a:rPr>
              <a:t> &gt;|  </a:t>
            </a:r>
            <a:r>
              <a:rPr lang="en-GB" sz="1665"/>
              <a:t>notation</a:t>
            </a:r>
            <a:endParaRPr/>
          </a:p>
        </p:txBody>
      </p:sp>
      <p:sp>
        <p:nvSpPr>
          <p:cNvPr id="200" name="Google Shape;200;p18"/>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Protecting existing files</a:t>
            </a:r>
            <a:endParaRPr/>
          </a:p>
        </p:txBody>
      </p:sp>
      <p:sp>
        <p:nvSpPr>
          <p:cNvPr id="201" name="Google Shape;201;p18"/>
          <p:cNvSpPr/>
          <p:nvPr/>
        </p:nvSpPr>
        <p:spPr>
          <a:xfrm>
            <a:off x="4695825" y="5684515"/>
            <a:ext cx="6629400" cy="421961"/>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108000">
            <a:noAutofit/>
          </a:bodyPr>
          <a:lstStyle/>
          <a:p>
            <a:pPr indent="-322263" lvl="0" marL="322263" marR="0" rtl="0" algn="l">
              <a:lnSpc>
                <a:spcPct val="80000"/>
              </a:lnSpc>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ls &gt;| listing</a:t>
            </a:r>
            <a:endParaRPr sz="2000">
              <a:solidFill>
                <a:schemeClr val="dk1"/>
              </a:solidFill>
              <a:latin typeface="Courier New"/>
              <a:ea typeface="Courier New"/>
              <a:cs typeface="Courier New"/>
              <a:sym typeface="Courier New"/>
            </a:endParaRPr>
          </a:p>
        </p:txBody>
      </p:sp>
      <p:sp>
        <p:nvSpPr>
          <p:cNvPr id="202" name="Google Shape;202;p18"/>
          <p:cNvSpPr/>
          <p:nvPr/>
        </p:nvSpPr>
        <p:spPr>
          <a:xfrm>
            <a:off x="889678" y="4388368"/>
            <a:ext cx="8997272" cy="718145"/>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50800">
            <a:noAutofit/>
          </a:bodyPr>
          <a:lstStyle/>
          <a:p>
            <a:pPr indent="-322263" lvl="0" marL="322263" marR="0" rtl="0" algn="l">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set -o noclobber</a:t>
            </a:r>
            <a:endParaRPr b="1" sz="2000">
              <a:solidFill>
                <a:schemeClr val="dk1"/>
              </a:solidFill>
              <a:latin typeface="Courier New"/>
              <a:ea typeface="Courier New"/>
              <a:cs typeface="Courier New"/>
              <a:sym typeface="Courier New"/>
            </a:endParaRPr>
          </a:p>
          <a:p>
            <a:pPr indent="-322263" lvl="0" marL="322263" marR="0" rtl="0" algn="l">
              <a:spcBef>
                <a:spcPts val="0"/>
              </a:spcBef>
              <a:spcAft>
                <a:spcPts val="0"/>
              </a:spcAft>
              <a:buNone/>
            </a:pPr>
            <a:r>
              <a:rPr lang="en-GB" sz="2000">
                <a:solidFill>
                  <a:schemeClr val="dk1"/>
                </a:solidFill>
                <a:latin typeface="Courier New"/>
                <a:ea typeface="Courier New"/>
                <a:cs typeface="Courier New"/>
                <a:sym typeface="Courier New"/>
              </a:rPr>
              <a:t>$</a:t>
            </a:r>
            <a:endParaRPr/>
          </a:p>
        </p:txBody>
      </p:sp>
      <p:sp>
        <p:nvSpPr>
          <p:cNvPr id="203" name="Google Shape;203;p18"/>
          <p:cNvSpPr/>
          <p:nvPr/>
        </p:nvSpPr>
        <p:spPr>
          <a:xfrm>
            <a:off x="860396" y="1937087"/>
            <a:ext cx="9026554" cy="652793"/>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108000">
            <a:noAutofit/>
          </a:bodyPr>
          <a:lstStyle/>
          <a:p>
            <a:pPr indent="-322263" lvl="0" marL="322263" marR="0" rtl="0" algn="l">
              <a:lnSpc>
                <a:spcPct val="80000"/>
              </a:lnSpc>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ls -l &gt; listing</a:t>
            </a:r>
            <a:endParaRPr/>
          </a:p>
          <a:p>
            <a:pPr indent="-322263" lvl="0" marL="322263" marR="0" rtl="0" algn="l">
              <a:lnSpc>
                <a:spcPct val="80000"/>
              </a:lnSpc>
              <a:spcBef>
                <a:spcPts val="0"/>
              </a:spcBef>
              <a:spcAft>
                <a:spcPts val="0"/>
              </a:spcAft>
              <a:buNone/>
            </a:pPr>
            <a:r>
              <a:rPr lang="en-GB" sz="2000">
                <a:solidFill>
                  <a:schemeClr val="dk1"/>
                </a:solidFill>
                <a:latin typeface="Courier New"/>
                <a:ea typeface="Courier New"/>
                <a:cs typeface="Courier New"/>
                <a:sym typeface="Courier New"/>
              </a:rPr>
              <a:t>$</a:t>
            </a:r>
            <a:endParaRPr/>
          </a:p>
        </p:txBody>
      </p:sp>
      <p:sp>
        <p:nvSpPr>
          <p:cNvPr id="204" name="Google Shape;204;p18"/>
          <p:cNvSpPr/>
          <p:nvPr/>
        </p:nvSpPr>
        <p:spPr>
          <a:xfrm>
            <a:off x="4676775" y="2169611"/>
            <a:ext cx="6648450" cy="652793"/>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108000">
            <a:noAutofit/>
          </a:bodyPr>
          <a:lstStyle/>
          <a:p>
            <a:pPr indent="-322263" lvl="0" marL="322263" marR="0" rtl="0" algn="l">
              <a:lnSpc>
                <a:spcPct val="80000"/>
              </a:lnSpc>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who &gt; listing</a:t>
            </a:r>
            <a:endParaRPr/>
          </a:p>
          <a:p>
            <a:pPr indent="-322263" lvl="0" marL="322263" marR="0" rtl="0" algn="l">
              <a:lnSpc>
                <a:spcPct val="80000"/>
              </a:lnSpc>
              <a:spcBef>
                <a:spcPts val="0"/>
              </a:spcBef>
              <a:spcAft>
                <a:spcPts val="0"/>
              </a:spcAft>
              <a:buNone/>
            </a:pPr>
            <a:r>
              <a:rPr lang="en-GB" sz="1800">
                <a:solidFill>
                  <a:schemeClr val="dk1"/>
                </a:solidFill>
                <a:latin typeface="Courier New"/>
                <a:ea typeface="Courier New"/>
                <a:cs typeface="Courier New"/>
                <a:sym typeface="Courier New"/>
              </a:rPr>
              <a:t>$</a:t>
            </a:r>
            <a:endParaRPr/>
          </a:p>
        </p:txBody>
      </p:sp>
      <p:sp>
        <p:nvSpPr>
          <p:cNvPr id="205" name="Google Shape;205;p18"/>
          <p:cNvSpPr/>
          <p:nvPr/>
        </p:nvSpPr>
        <p:spPr>
          <a:xfrm>
            <a:off x="4695825" y="4620892"/>
            <a:ext cx="6629399" cy="718145"/>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50800">
            <a:noAutofit/>
          </a:bodyPr>
          <a:lstStyle/>
          <a:p>
            <a:pPr indent="-322263" lvl="0" marL="322263" marR="0" rtl="0" algn="l">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ls &gt; listing</a:t>
            </a:r>
            <a:r>
              <a:rPr lang="en-GB" sz="2000">
                <a:solidFill>
                  <a:schemeClr val="dk1"/>
                </a:solidFill>
                <a:latin typeface="Courier New"/>
                <a:ea typeface="Courier New"/>
                <a:cs typeface="Courier New"/>
                <a:sym typeface="Courier New"/>
              </a:rPr>
              <a:t>	</a:t>
            </a:r>
            <a:endParaRPr/>
          </a:p>
          <a:p>
            <a:pPr indent="-322263" lvl="0" marL="322263" marR="0" rtl="0" algn="l">
              <a:spcBef>
                <a:spcPts val="0"/>
              </a:spcBef>
              <a:spcAft>
                <a:spcPts val="0"/>
              </a:spcAft>
              <a:buNone/>
            </a:pPr>
            <a:r>
              <a:rPr lang="en-GB" sz="2000">
                <a:solidFill>
                  <a:schemeClr val="dk1"/>
                </a:solidFill>
                <a:latin typeface="Courier New"/>
                <a:ea typeface="Courier New"/>
                <a:cs typeface="Courier New"/>
                <a:sym typeface="Courier New"/>
              </a:rPr>
              <a:t>bash: cannot create listing: File exists</a:t>
            </a:r>
            <a:endParaRPr/>
          </a:p>
        </p:txBody>
      </p:sp>
      <p:sp>
        <p:nvSpPr>
          <p:cNvPr id="206" name="Google Shape;206;p18"/>
          <p:cNvSpPr/>
          <p:nvPr/>
        </p:nvSpPr>
        <p:spPr>
          <a:xfrm>
            <a:off x="7667626" y="2171701"/>
            <a:ext cx="3580828" cy="676274"/>
          </a:xfrm>
          <a:prstGeom prst="ellipse">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GB" sz="2000">
                <a:solidFill>
                  <a:schemeClr val="dk1"/>
                </a:solidFill>
                <a:latin typeface="Verdana"/>
                <a:ea typeface="Verdana"/>
                <a:cs typeface="Verdana"/>
                <a:sym typeface="Verdana"/>
              </a:rPr>
              <a:t>output of </a:t>
            </a:r>
            <a:br>
              <a:rPr i="1" lang="en-GB" sz="2000">
                <a:solidFill>
                  <a:schemeClr val="dk1"/>
                </a:solidFill>
                <a:latin typeface="Verdana"/>
                <a:ea typeface="Verdana"/>
                <a:cs typeface="Verdana"/>
                <a:sym typeface="Verdana"/>
              </a:rPr>
            </a:br>
            <a:r>
              <a:rPr b="1" lang="en-GB" sz="2000">
                <a:solidFill>
                  <a:srgbClr val="0000C8"/>
                </a:solidFill>
                <a:latin typeface="Courier New"/>
                <a:ea typeface="Courier New"/>
                <a:cs typeface="Courier New"/>
                <a:sym typeface="Courier New"/>
              </a:rPr>
              <a:t> ls –l </a:t>
            </a:r>
            <a:r>
              <a:rPr i="1" lang="en-GB" sz="2000">
                <a:solidFill>
                  <a:schemeClr val="dk1"/>
                </a:solidFill>
                <a:latin typeface="Verdana"/>
                <a:ea typeface="Verdana"/>
                <a:cs typeface="Verdana"/>
                <a:sym typeface="Verdana"/>
              </a:rPr>
              <a:t> gone.</a:t>
            </a:r>
            <a:r>
              <a:rPr lang="en-GB" sz="2000">
                <a:solidFill>
                  <a:srgbClr val="0000C8"/>
                </a:solidFill>
                <a:latin typeface="Verdana"/>
                <a:ea typeface="Verdana"/>
                <a:cs typeface="Verdana"/>
                <a:sym typeface="Verdana"/>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19"/>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Replace a command with its </a:t>
            </a:r>
            <a:r>
              <a:rPr b="1" i="1" lang="en-GB">
                <a:solidFill>
                  <a:schemeClr val="dk1"/>
                </a:solidFill>
              </a:rPr>
              <a:t>stdout</a:t>
            </a:r>
            <a:r>
              <a:rPr lang="en-GB"/>
              <a:t> (two syntax styles):</a:t>
            </a:r>
            <a:endParaRPr/>
          </a:p>
          <a:p>
            <a:pPr indent="-50800" lvl="1" marL="622300" rtl="0" algn="l">
              <a:lnSpc>
                <a:spcPct val="100000"/>
              </a:lnSpc>
              <a:spcBef>
                <a:spcPts val="2000"/>
              </a:spcBef>
              <a:spcAft>
                <a:spcPts val="0"/>
              </a:spcAft>
              <a:buSzPts val="1800"/>
              <a:buNone/>
            </a:pPr>
            <a:r>
              <a:t/>
            </a:r>
            <a:endParaRPr/>
          </a:p>
          <a:p>
            <a:pPr indent="-12700" lvl="1" marL="622300" rtl="0" algn="l">
              <a:lnSpc>
                <a:spcPct val="100000"/>
              </a:lnSpc>
              <a:spcBef>
                <a:spcPts val="2000"/>
              </a:spcBef>
              <a:spcAft>
                <a:spcPts val="0"/>
              </a:spcAft>
              <a:buSzPts val="2400"/>
              <a:buNone/>
            </a:pPr>
            <a:r>
              <a:t/>
            </a:r>
            <a:endParaRPr sz="2400"/>
          </a:p>
          <a:p>
            <a:pPr indent="0" lvl="1" marL="457200" rtl="0" algn="l">
              <a:lnSpc>
                <a:spcPct val="100000"/>
              </a:lnSpc>
              <a:spcBef>
                <a:spcPts val="2000"/>
              </a:spcBef>
              <a:spcAft>
                <a:spcPts val="0"/>
              </a:spcAft>
              <a:buSzPts val="1800"/>
              <a:buNone/>
            </a:pPr>
            <a:r>
              <a:t/>
            </a:r>
            <a:endParaRPr/>
          </a:p>
          <a:p>
            <a:pPr indent="-185738" lvl="0" marL="185738" rtl="0" algn="l">
              <a:lnSpc>
                <a:spcPct val="100000"/>
              </a:lnSpc>
              <a:spcBef>
                <a:spcPts val="1600"/>
              </a:spcBef>
              <a:spcAft>
                <a:spcPts val="0"/>
              </a:spcAft>
              <a:buSzPts val="1800"/>
              <a:buChar char="›"/>
            </a:pPr>
            <a:r>
              <a:rPr lang="en-GB"/>
              <a:t>Output from the command line is redirected to the shell</a:t>
            </a:r>
            <a:endParaRPr/>
          </a:p>
          <a:p>
            <a:pPr indent="-165100" lvl="1" marL="622300" rtl="0" algn="l">
              <a:lnSpc>
                <a:spcPct val="100000"/>
              </a:lnSpc>
              <a:spcBef>
                <a:spcPts val="1600"/>
              </a:spcBef>
              <a:spcAft>
                <a:spcPts val="0"/>
              </a:spcAft>
              <a:buSzPts val="1800"/>
              <a:buChar char="›"/>
            </a:pPr>
            <a:r>
              <a:rPr lang="en-GB"/>
              <a:t>Standard output is captured, not the exit value</a:t>
            </a:r>
            <a:endParaRPr/>
          </a:p>
          <a:p>
            <a:pPr indent="-165100" lvl="1" marL="622300" rtl="0" algn="l">
              <a:lnSpc>
                <a:spcPct val="100000"/>
              </a:lnSpc>
              <a:spcBef>
                <a:spcPts val="2000"/>
              </a:spcBef>
              <a:spcAft>
                <a:spcPts val="0"/>
              </a:spcAft>
              <a:buSzPts val="1800"/>
              <a:buChar char="›"/>
            </a:pPr>
            <a:r>
              <a:rPr lang="en-GB"/>
              <a:t>Can be used anywhere in a script</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212" name="Google Shape;212;p19"/>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40"/>
              <a:buFont typeface="Arial"/>
              <a:buNone/>
            </a:pPr>
            <a:r>
              <a:rPr lang="en-GB" sz="3240"/>
              <a:t>Command substitution – a form of redirection</a:t>
            </a:r>
            <a:endParaRPr/>
          </a:p>
        </p:txBody>
      </p:sp>
      <p:sp>
        <p:nvSpPr>
          <p:cNvPr id="213" name="Google Shape;213;p19"/>
          <p:cNvSpPr txBox="1"/>
          <p:nvPr/>
        </p:nvSpPr>
        <p:spPr>
          <a:xfrm>
            <a:off x="1625613" y="5096967"/>
            <a:ext cx="9699612" cy="1449115"/>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50800">
            <a:noAutofit/>
          </a:bodyPr>
          <a:lstStyle/>
          <a:p>
            <a:pPr indent="0" lvl="0" marL="0" marR="0" rtl="0" algn="l">
              <a:spcBef>
                <a:spcPts val="0"/>
              </a:spcBef>
              <a:spcAft>
                <a:spcPts val="0"/>
              </a:spcAft>
              <a:buClr>
                <a:srgbClr val="000066"/>
              </a:buClr>
              <a:buSzPts val="2000"/>
              <a:buFont typeface="Courier New"/>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cd /usr/src/linux-$(uname –r)</a:t>
            </a:r>
            <a:endParaRPr/>
          </a:p>
          <a:p>
            <a:pPr indent="0" lvl="0" marL="0" marR="0" rtl="0" algn="l">
              <a:spcBef>
                <a:spcPts val="300"/>
              </a:spcBef>
              <a:spcAft>
                <a:spcPts val="0"/>
              </a:spcAft>
              <a:buClr>
                <a:srgbClr val="000066"/>
              </a:buClr>
              <a:buSzPts val="2000"/>
              <a:buFont typeface="Courier New"/>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echo "Current group is: $(id –gn)"</a:t>
            </a:r>
            <a:endParaRPr/>
          </a:p>
          <a:p>
            <a:pPr indent="0" lvl="0" marL="0" marR="0" rtl="0" algn="l">
              <a:spcBef>
                <a:spcPts val="300"/>
              </a:spcBef>
              <a:spcAft>
                <a:spcPts val="0"/>
              </a:spcAft>
              <a:buClr>
                <a:srgbClr val="000066"/>
              </a:buClr>
              <a:buSzPts val="2000"/>
              <a:buFont typeface="Courier New"/>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filesize=$(stat -c %s $prog.log)</a:t>
            </a:r>
            <a:endParaRPr/>
          </a:p>
          <a:p>
            <a:pPr indent="0" lvl="0" marL="0" marR="0" rtl="0" algn="l">
              <a:spcBef>
                <a:spcPts val="300"/>
              </a:spcBef>
              <a:spcAft>
                <a:spcPts val="0"/>
              </a:spcAft>
              <a:buClr>
                <a:srgbClr val="000066"/>
              </a:buClr>
              <a:buSzPts val="2000"/>
              <a:buFont typeface="Courier New"/>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chmod $(stat -c %a template) datafile</a:t>
            </a:r>
            <a:endParaRPr b="1" sz="2000">
              <a:solidFill>
                <a:schemeClr val="dk1"/>
              </a:solidFill>
              <a:latin typeface="Courier New"/>
              <a:ea typeface="Courier New"/>
              <a:cs typeface="Courier New"/>
              <a:sym typeface="Courier New"/>
            </a:endParaRPr>
          </a:p>
        </p:txBody>
      </p:sp>
      <p:sp>
        <p:nvSpPr>
          <p:cNvPr id="214" name="Google Shape;214;p19"/>
          <p:cNvSpPr/>
          <p:nvPr/>
        </p:nvSpPr>
        <p:spPr>
          <a:xfrm>
            <a:off x="1120538" y="5823582"/>
            <a:ext cx="376512" cy="300790"/>
          </a:xfrm>
          <a:prstGeom prst="heptagon">
            <a:avLst>
              <a:gd fmla="val 102572" name="hf"/>
              <a:gd fmla="val 105210" name="vf"/>
            </a:avLst>
          </a:prstGeom>
          <a:solidFill>
            <a:srgbClr val="F2F2F2"/>
          </a:solidFill>
          <a:ln cap="flat" cmpd="sng" w="12700">
            <a:solidFill>
              <a:srgbClr val="073B63"/>
            </a:solidFill>
            <a:prstDash val="solid"/>
            <a:miter lim="800000"/>
            <a:headEnd len="sm" w="sm" type="none"/>
            <a:tailEnd len="sm" w="sm" type="none"/>
          </a:ln>
        </p:spPr>
        <p:txBody>
          <a:bodyPr anchorCtr="0" anchor="ctr" bIns="45700" lIns="91425" spcFirstLastPara="1" rIns="91425" wrap="square" tIns="72000">
            <a:noAutofit/>
          </a:bodyPr>
          <a:lstStyle/>
          <a:p>
            <a:pPr indent="0" lvl="0" marL="0" marR="0" rtl="0" algn="ctr">
              <a:spcBef>
                <a:spcPts val="0"/>
              </a:spcBef>
              <a:spcAft>
                <a:spcPts val="0"/>
              </a:spcAft>
              <a:buNone/>
            </a:pPr>
            <a:r>
              <a:rPr lang="en-GB" sz="1800">
                <a:solidFill>
                  <a:schemeClr val="dk1"/>
                </a:solidFill>
                <a:latin typeface="Arial"/>
                <a:ea typeface="Arial"/>
                <a:cs typeface="Arial"/>
                <a:sym typeface="Arial"/>
              </a:rPr>
              <a:t>3</a:t>
            </a:r>
            <a:endParaRPr/>
          </a:p>
        </p:txBody>
      </p:sp>
      <p:sp>
        <p:nvSpPr>
          <p:cNvPr id="215" name="Google Shape;215;p19"/>
          <p:cNvSpPr/>
          <p:nvPr/>
        </p:nvSpPr>
        <p:spPr>
          <a:xfrm>
            <a:off x="1123950" y="5493844"/>
            <a:ext cx="376512" cy="300790"/>
          </a:xfrm>
          <a:prstGeom prst="heptagon">
            <a:avLst>
              <a:gd fmla="val 102572" name="hf"/>
              <a:gd fmla="val 105210" name="vf"/>
            </a:avLst>
          </a:prstGeom>
          <a:solidFill>
            <a:srgbClr val="F2F2F2"/>
          </a:solidFill>
          <a:ln cap="flat" cmpd="sng" w="12700">
            <a:solidFill>
              <a:srgbClr val="073B63"/>
            </a:solidFill>
            <a:prstDash val="solid"/>
            <a:miter lim="800000"/>
            <a:headEnd len="sm" w="sm" type="none"/>
            <a:tailEnd len="sm" w="sm" type="none"/>
          </a:ln>
        </p:spPr>
        <p:txBody>
          <a:bodyPr anchorCtr="0" anchor="ctr" bIns="45700" lIns="91425" spcFirstLastPara="1" rIns="91425" wrap="square" tIns="72000">
            <a:noAutofit/>
          </a:bodyPr>
          <a:lstStyle/>
          <a:p>
            <a:pPr indent="0" lvl="0" marL="0" marR="0" rtl="0" algn="ctr">
              <a:spcBef>
                <a:spcPts val="0"/>
              </a:spcBef>
              <a:spcAft>
                <a:spcPts val="0"/>
              </a:spcAft>
              <a:buNone/>
            </a:pPr>
            <a:r>
              <a:rPr lang="en-GB" sz="1800">
                <a:solidFill>
                  <a:schemeClr val="dk1"/>
                </a:solidFill>
                <a:latin typeface="Arial"/>
                <a:ea typeface="Arial"/>
                <a:cs typeface="Arial"/>
                <a:sym typeface="Arial"/>
              </a:rPr>
              <a:t>2</a:t>
            </a:r>
            <a:endParaRPr/>
          </a:p>
        </p:txBody>
      </p:sp>
      <p:sp>
        <p:nvSpPr>
          <p:cNvPr id="216" name="Google Shape;216;p19"/>
          <p:cNvSpPr/>
          <p:nvPr/>
        </p:nvSpPr>
        <p:spPr>
          <a:xfrm>
            <a:off x="1127359" y="5147480"/>
            <a:ext cx="376512" cy="300790"/>
          </a:xfrm>
          <a:prstGeom prst="heptagon">
            <a:avLst>
              <a:gd fmla="val 102572" name="hf"/>
              <a:gd fmla="val 105210" name="vf"/>
            </a:avLst>
          </a:prstGeom>
          <a:solidFill>
            <a:srgbClr val="F2F2F2"/>
          </a:solidFill>
          <a:ln cap="flat" cmpd="sng" w="12700">
            <a:solidFill>
              <a:srgbClr val="073B63"/>
            </a:solidFill>
            <a:prstDash val="solid"/>
            <a:miter lim="800000"/>
            <a:headEnd len="sm" w="sm" type="none"/>
            <a:tailEnd len="sm" w="sm" type="none"/>
          </a:ln>
        </p:spPr>
        <p:txBody>
          <a:bodyPr anchorCtr="0" anchor="ctr" bIns="45700" lIns="91425" spcFirstLastPara="1" rIns="91425" wrap="square" tIns="72000">
            <a:noAutofit/>
          </a:bodyPr>
          <a:lstStyle/>
          <a:p>
            <a:pPr indent="0" lvl="0" marL="0" marR="0" rtl="0" algn="ctr">
              <a:spcBef>
                <a:spcPts val="0"/>
              </a:spcBef>
              <a:spcAft>
                <a:spcPts val="0"/>
              </a:spcAft>
              <a:buNone/>
            </a:pPr>
            <a:r>
              <a:rPr lang="en-GB" sz="1800">
                <a:solidFill>
                  <a:schemeClr val="dk1"/>
                </a:solidFill>
                <a:latin typeface="Arial"/>
                <a:ea typeface="Arial"/>
                <a:cs typeface="Arial"/>
                <a:sym typeface="Arial"/>
              </a:rPr>
              <a:t>1</a:t>
            </a:r>
            <a:endParaRPr/>
          </a:p>
        </p:txBody>
      </p:sp>
      <p:sp>
        <p:nvSpPr>
          <p:cNvPr id="217" name="Google Shape;217;p19"/>
          <p:cNvSpPr/>
          <p:nvPr/>
        </p:nvSpPr>
        <p:spPr>
          <a:xfrm>
            <a:off x="1120540" y="6172717"/>
            <a:ext cx="376512" cy="300790"/>
          </a:xfrm>
          <a:prstGeom prst="heptagon">
            <a:avLst>
              <a:gd fmla="val 102572" name="hf"/>
              <a:gd fmla="val 105210" name="vf"/>
            </a:avLst>
          </a:prstGeom>
          <a:solidFill>
            <a:srgbClr val="F2F2F2"/>
          </a:solidFill>
          <a:ln cap="flat" cmpd="sng" w="12700">
            <a:solidFill>
              <a:srgbClr val="073B63"/>
            </a:solidFill>
            <a:prstDash val="solid"/>
            <a:miter lim="800000"/>
            <a:headEnd len="sm" w="sm" type="none"/>
            <a:tailEnd len="sm" w="sm" type="none"/>
          </a:ln>
        </p:spPr>
        <p:txBody>
          <a:bodyPr anchorCtr="0" anchor="ctr" bIns="45700" lIns="91425" spcFirstLastPara="1" rIns="91425" wrap="square" tIns="72000">
            <a:noAutofit/>
          </a:bodyPr>
          <a:lstStyle/>
          <a:p>
            <a:pPr indent="0" lvl="0" marL="0" marR="0" rtl="0" algn="ctr">
              <a:spcBef>
                <a:spcPts val="0"/>
              </a:spcBef>
              <a:spcAft>
                <a:spcPts val="0"/>
              </a:spcAft>
              <a:buNone/>
            </a:pPr>
            <a:r>
              <a:rPr lang="en-GB" sz="1800">
                <a:solidFill>
                  <a:schemeClr val="dk1"/>
                </a:solidFill>
                <a:latin typeface="Arial"/>
                <a:ea typeface="Arial"/>
                <a:cs typeface="Arial"/>
                <a:sym typeface="Arial"/>
              </a:rPr>
              <a:t>4</a:t>
            </a:r>
            <a:endParaRPr/>
          </a:p>
        </p:txBody>
      </p:sp>
      <p:sp>
        <p:nvSpPr>
          <p:cNvPr id="218" name="Google Shape;218;p19"/>
          <p:cNvSpPr/>
          <p:nvPr/>
        </p:nvSpPr>
        <p:spPr>
          <a:xfrm>
            <a:off x="885825" y="1969356"/>
            <a:ext cx="10439400" cy="1331315"/>
          </a:xfrm>
          <a:prstGeom prst="roundRect">
            <a:avLst>
              <a:gd fmla="val 18421" name="adj"/>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865188" lvl="0" marL="0" marR="0" rtl="0" algn="l">
              <a:spcBef>
                <a:spcPts val="0"/>
              </a:spcBef>
              <a:spcAft>
                <a:spcPts val="0"/>
              </a:spcAft>
              <a:buNone/>
            </a:pPr>
            <a:r>
              <a:rPr b="1" lang="en-GB" sz="3200">
                <a:solidFill>
                  <a:srgbClr val="0000C8"/>
                </a:solidFill>
                <a:latin typeface="Quattrocento Sans"/>
                <a:ea typeface="Quattrocento Sans"/>
                <a:cs typeface="Quattrocento Sans"/>
                <a:sym typeface="Quattrocento Sans"/>
              </a:rPr>
              <a:t>`</a:t>
            </a:r>
            <a:r>
              <a:rPr i="1" lang="en-GB" sz="2400">
                <a:solidFill>
                  <a:srgbClr val="0000C8"/>
                </a:solidFill>
                <a:latin typeface="Quattrocento Sans"/>
                <a:ea typeface="Quattrocento Sans"/>
                <a:cs typeface="Quattrocento Sans"/>
                <a:sym typeface="Quattrocento Sans"/>
              </a:rPr>
              <a:t>command_line</a:t>
            </a:r>
            <a:r>
              <a:rPr b="1" lang="en-GB" sz="3200">
                <a:solidFill>
                  <a:srgbClr val="0000C8"/>
                </a:solidFill>
                <a:latin typeface="Quattrocento Sans"/>
                <a:ea typeface="Quattrocento Sans"/>
                <a:cs typeface="Quattrocento Sans"/>
                <a:sym typeface="Quattrocento Sans"/>
              </a:rPr>
              <a:t>`</a:t>
            </a:r>
            <a:r>
              <a:rPr lang="en-GB" sz="3200">
                <a:solidFill>
                  <a:srgbClr val="0000C8"/>
                </a:solidFill>
                <a:latin typeface="Quattrocento Sans"/>
                <a:ea typeface="Quattrocento Sans"/>
                <a:cs typeface="Quattrocento Sans"/>
                <a:sym typeface="Quattrocento Sans"/>
              </a:rPr>
              <a:t> </a:t>
            </a:r>
            <a:endParaRPr/>
          </a:p>
          <a:p>
            <a:pPr indent="865188" lvl="0" marL="0" marR="0" rtl="0" algn="l">
              <a:spcBef>
                <a:spcPts val="1200"/>
              </a:spcBef>
              <a:spcAft>
                <a:spcPts val="0"/>
              </a:spcAft>
              <a:buNone/>
            </a:pPr>
            <a:r>
              <a:rPr b="1" lang="en-GB" sz="2400">
                <a:solidFill>
                  <a:srgbClr val="0000C8"/>
                </a:solidFill>
                <a:latin typeface="Quattrocento Sans"/>
                <a:ea typeface="Quattrocento Sans"/>
                <a:cs typeface="Quattrocento Sans"/>
                <a:sym typeface="Quattrocento Sans"/>
              </a:rPr>
              <a:t>$(</a:t>
            </a:r>
            <a:r>
              <a:rPr i="1" lang="en-GB" sz="2400">
                <a:solidFill>
                  <a:srgbClr val="0000C8"/>
                </a:solidFill>
                <a:latin typeface="Quattrocento Sans"/>
                <a:ea typeface="Quattrocento Sans"/>
                <a:cs typeface="Quattrocento Sans"/>
                <a:sym typeface="Quattrocento Sans"/>
              </a:rPr>
              <a:t>command_line</a:t>
            </a:r>
            <a:r>
              <a:rPr b="1" lang="en-GB" sz="2400">
                <a:solidFill>
                  <a:srgbClr val="0000C8"/>
                </a:solidFill>
                <a:latin typeface="Quattrocento Sans"/>
                <a:ea typeface="Quattrocento Sans"/>
                <a:cs typeface="Quattrocento Sans"/>
                <a:sym typeface="Quattrocento Sans"/>
              </a:rPr>
              <a:t>)</a:t>
            </a:r>
            <a:endParaRPr sz="2400">
              <a:solidFill>
                <a:srgbClr val="C80000"/>
              </a:solidFill>
              <a:latin typeface="Quattrocento Sans"/>
              <a:ea typeface="Quattrocento Sans"/>
              <a:cs typeface="Quattrocento Sans"/>
              <a:sym typeface="Quattrocento Sans"/>
            </a:endParaRPr>
          </a:p>
        </p:txBody>
      </p:sp>
      <p:sp>
        <p:nvSpPr>
          <p:cNvPr id="219" name="Google Shape;219;p19"/>
          <p:cNvSpPr/>
          <p:nvPr/>
        </p:nvSpPr>
        <p:spPr>
          <a:xfrm>
            <a:off x="7775592" y="2103637"/>
            <a:ext cx="2631249" cy="529641"/>
          </a:xfrm>
          <a:prstGeom prst="ellipse">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0000"/>
              </a:buClr>
              <a:buSzPts val="2000"/>
              <a:buFont typeface="Arial"/>
              <a:buNone/>
            </a:pPr>
            <a:r>
              <a:rPr lang="en-GB" sz="2000">
                <a:solidFill>
                  <a:schemeClr val="dk1"/>
                </a:solidFill>
                <a:latin typeface="Quattrocento Sans"/>
                <a:ea typeface="Quattrocento Sans"/>
                <a:cs typeface="Quattrocento Sans"/>
                <a:sym typeface="Quattrocento Sans"/>
              </a:rPr>
              <a:t>difficult to read</a:t>
            </a:r>
            <a:endParaRPr/>
          </a:p>
        </p:txBody>
      </p:sp>
      <p:sp>
        <p:nvSpPr>
          <p:cNvPr id="220" name="Google Shape;220;p19"/>
          <p:cNvSpPr/>
          <p:nvPr/>
        </p:nvSpPr>
        <p:spPr>
          <a:xfrm>
            <a:off x="7779004" y="2735405"/>
            <a:ext cx="2631249" cy="465513"/>
          </a:xfrm>
          <a:prstGeom prst="ellipse">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0000"/>
              </a:buClr>
              <a:buSzPts val="2000"/>
              <a:buFont typeface="Arial"/>
              <a:buNone/>
            </a:pPr>
            <a:r>
              <a:rPr lang="en-GB" sz="2000">
                <a:solidFill>
                  <a:schemeClr val="dk1"/>
                </a:solidFill>
                <a:latin typeface="Quattrocento Sans"/>
                <a:ea typeface="Quattrocento Sans"/>
                <a:cs typeface="Quattrocento Sans"/>
                <a:sym typeface="Quattrocento Sans"/>
              </a:rPr>
              <a:t>preferred</a:t>
            </a:r>
            <a:endParaRPr/>
          </a:p>
        </p:txBody>
      </p:sp>
      <p:sp>
        <p:nvSpPr>
          <p:cNvPr id="221" name="Google Shape;221;p19"/>
          <p:cNvSpPr/>
          <p:nvPr/>
        </p:nvSpPr>
        <p:spPr>
          <a:xfrm>
            <a:off x="6883272" y="2591240"/>
            <a:ext cx="960966" cy="833178"/>
          </a:xfrm>
          <a:prstGeom prst="rect">
            <a:avLst/>
          </a:prstGeom>
          <a:noFill/>
          <a:ln>
            <a:noFill/>
          </a:ln>
        </p:spPr>
        <p:txBody>
          <a:bodyPr anchorCtr="0" anchor="t" bIns="46800" lIns="90000" spcFirstLastPara="1" rIns="90000" wrap="square" tIns="46800">
            <a:noAutofit/>
          </a:bodyPr>
          <a:lstStyle/>
          <a:p>
            <a:pPr indent="0" lvl="0" marL="0" marR="0" rtl="0" algn="l">
              <a:spcBef>
                <a:spcPts val="0"/>
              </a:spcBef>
              <a:spcAft>
                <a:spcPts val="0"/>
              </a:spcAft>
              <a:buClr>
                <a:srgbClr val="FF3300"/>
              </a:buClr>
              <a:buSzPts val="4800"/>
              <a:buFont typeface="Noto Sans Symbols"/>
              <a:buNone/>
            </a:pPr>
            <a:r>
              <a:rPr b="1" lang="en-GB" sz="4800">
                <a:solidFill>
                  <a:srgbClr val="319744"/>
                </a:solidFill>
                <a:latin typeface="Noto Sans Symbols"/>
                <a:ea typeface="Noto Sans Symbols"/>
                <a:cs typeface="Noto Sans Symbols"/>
                <a:sym typeface="Noto Sans Symbols"/>
              </a:rPr>
              <a:t>✔</a:t>
            </a:r>
            <a:endParaRPr/>
          </a:p>
        </p:txBody>
      </p:sp>
      <p:sp>
        <p:nvSpPr>
          <p:cNvPr id="222" name="Google Shape;222;p19"/>
          <p:cNvSpPr/>
          <p:nvPr/>
        </p:nvSpPr>
        <p:spPr>
          <a:xfrm>
            <a:off x="6935448" y="1973503"/>
            <a:ext cx="749300" cy="820738"/>
          </a:xfrm>
          <a:prstGeom prst="rect">
            <a:avLst/>
          </a:prstGeom>
          <a:noFill/>
          <a:ln>
            <a:noFill/>
          </a:ln>
        </p:spPr>
        <p:txBody>
          <a:bodyPr anchorCtr="0" anchor="t" bIns="44275" lIns="90350" spcFirstLastPara="1" rIns="90350" wrap="square" tIns="44275">
            <a:noAutofit/>
          </a:bodyPr>
          <a:lstStyle/>
          <a:p>
            <a:pPr indent="0" lvl="0" marL="0" marR="0" rtl="0" algn="l">
              <a:spcBef>
                <a:spcPts val="0"/>
              </a:spcBef>
              <a:spcAft>
                <a:spcPts val="0"/>
              </a:spcAft>
              <a:buClr>
                <a:srgbClr val="FF0033"/>
              </a:buClr>
              <a:buSzPts val="4800"/>
              <a:buFont typeface="Noto Sans Symbols"/>
              <a:buNone/>
            </a:pPr>
            <a:r>
              <a:rPr lang="en-GB" sz="4800">
                <a:solidFill>
                  <a:srgbClr val="C80000"/>
                </a:solidFill>
                <a:latin typeface="Noto Sans Symbols"/>
                <a:ea typeface="Noto Sans Symbols"/>
                <a:cs typeface="Noto Sans Symbols"/>
                <a:sym typeface="Noto Sans Symbols"/>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0"/>
          <p:cNvSpPr txBox="1"/>
          <p:nvPr>
            <p:ph idx="1" type="body"/>
          </p:nvPr>
        </p:nvSpPr>
        <p:spPr>
          <a:xfrm>
            <a:off x="414000" y="1544760"/>
            <a:ext cx="55800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90000"/>
              </a:lnSpc>
              <a:spcBef>
                <a:spcPts val="0"/>
              </a:spcBef>
              <a:spcAft>
                <a:spcPts val="0"/>
              </a:spcAft>
              <a:buClr>
                <a:srgbClr val="008FD0"/>
              </a:buClr>
              <a:buSzPts val="1800"/>
              <a:buFont typeface="Arial"/>
              <a:buChar char="›"/>
            </a:pPr>
            <a:r>
              <a:rPr lang="en-GB"/>
              <a:t>All processes have three standard IO streams</a:t>
            </a:r>
            <a:endParaRPr/>
          </a:p>
          <a:p>
            <a:pPr indent="-165100" lvl="1" marL="622300" rtl="0" algn="l">
              <a:lnSpc>
                <a:spcPct val="90000"/>
              </a:lnSpc>
              <a:spcBef>
                <a:spcPts val="2000"/>
              </a:spcBef>
              <a:spcAft>
                <a:spcPts val="0"/>
              </a:spcAft>
              <a:buSzPts val="1800"/>
              <a:buChar char="›"/>
            </a:pPr>
            <a:r>
              <a:rPr lang="en-GB"/>
              <a:t>File descriptor 0: </a:t>
            </a:r>
            <a:r>
              <a:rPr b="1" lang="en-GB">
                <a:solidFill>
                  <a:srgbClr val="0000C8"/>
                </a:solidFill>
              </a:rPr>
              <a:t>stdin</a:t>
            </a:r>
            <a:r>
              <a:rPr lang="en-GB"/>
              <a:t>	</a:t>
            </a:r>
            <a:endParaRPr/>
          </a:p>
          <a:p>
            <a:pPr indent="-165100" lvl="1" marL="622300" rtl="0" algn="l">
              <a:lnSpc>
                <a:spcPct val="90000"/>
              </a:lnSpc>
              <a:spcBef>
                <a:spcPts val="2000"/>
              </a:spcBef>
              <a:spcAft>
                <a:spcPts val="0"/>
              </a:spcAft>
              <a:buSzPts val="1800"/>
              <a:buChar char="›"/>
            </a:pPr>
            <a:r>
              <a:rPr lang="en-GB"/>
              <a:t>File descriptor 1: </a:t>
            </a:r>
            <a:r>
              <a:rPr b="1" lang="en-GB">
                <a:solidFill>
                  <a:srgbClr val="0000C8"/>
                </a:solidFill>
              </a:rPr>
              <a:t>stdout</a:t>
            </a:r>
            <a:endParaRPr b="1">
              <a:solidFill>
                <a:srgbClr val="0000C8"/>
              </a:solidFill>
            </a:endParaRPr>
          </a:p>
          <a:p>
            <a:pPr indent="-165100" lvl="1" marL="622300" rtl="0" algn="l">
              <a:lnSpc>
                <a:spcPct val="90000"/>
              </a:lnSpc>
              <a:spcBef>
                <a:spcPts val="2000"/>
              </a:spcBef>
              <a:spcAft>
                <a:spcPts val="0"/>
              </a:spcAft>
              <a:buSzPts val="1800"/>
              <a:buChar char="›"/>
            </a:pPr>
            <a:r>
              <a:rPr lang="en-GB"/>
              <a:t>File descriptor 2: </a:t>
            </a:r>
            <a:r>
              <a:rPr b="1" lang="en-GB">
                <a:solidFill>
                  <a:srgbClr val="0000C8"/>
                </a:solidFill>
              </a:rPr>
              <a:t>stderr</a:t>
            </a:r>
            <a:endParaRPr b="1">
              <a:solidFill>
                <a:srgbClr val="0000C8"/>
              </a:solidFill>
            </a:endParaRPr>
          </a:p>
          <a:p>
            <a:pPr indent="-165100" lvl="1" marL="622300" rtl="0" algn="l">
              <a:lnSpc>
                <a:spcPct val="90000"/>
              </a:lnSpc>
              <a:spcBef>
                <a:spcPts val="2000"/>
              </a:spcBef>
              <a:spcAft>
                <a:spcPts val="0"/>
              </a:spcAft>
              <a:buSzPts val="1800"/>
              <a:buChar char="›"/>
            </a:pPr>
            <a:r>
              <a:rPr lang="en-GB"/>
              <a:t>All are connected to the terminal by default</a:t>
            </a:r>
            <a:endParaRPr/>
          </a:p>
          <a:p>
            <a:pPr indent="-185738" lvl="0" marL="185738" marR="0" rtl="0" algn="l">
              <a:lnSpc>
                <a:spcPct val="90000"/>
              </a:lnSpc>
              <a:spcBef>
                <a:spcPts val="2000"/>
              </a:spcBef>
              <a:spcAft>
                <a:spcPts val="0"/>
              </a:spcAft>
              <a:buClr>
                <a:srgbClr val="008FD0"/>
              </a:buClr>
              <a:buSzPts val="1800"/>
              <a:buFont typeface="Arial"/>
              <a:buChar char="›"/>
            </a:pPr>
            <a:r>
              <a:rPr lang="en-GB"/>
              <a:t>Streams can be redirected </a:t>
            </a:r>
            <a:endParaRPr/>
          </a:p>
          <a:p>
            <a:pPr indent="-165100" lvl="1" marL="622300" rtl="0" algn="l">
              <a:lnSpc>
                <a:spcPct val="90000"/>
              </a:lnSpc>
              <a:spcBef>
                <a:spcPts val="2000"/>
              </a:spcBef>
              <a:spcAft>
                <a:spcPts val="0"/>
              </a:spcAft>
              <a:buSzPts val="1800"/>
              <a:buChar char="›"/>
            </a:pPr>
            <a:r>
              <a:rPr lang="en-GB"/>
              <a:t>To refer to files:  </a:t>
            </a:r>
            <a:r>
              <a:rPr b="1" lang="en-GB">
                <a:solidFill>
                  <a:srgbClr val="0000C8"/>
                </a:solidFill>
              </a:rPr>
              <a:t>&gt;</a:t>
            </a:r>
            <a:r>
              <a:rPr lang="en-GB"/>
              <a:t> to create a new file, </a:t>
            </a:r>
            <a:r>
              <a:rPr b="1" lang="en-GB">
                <a:solidFill>
                  <a:srgbClr val="0000C8"/>
                </a:solidFill>
              </a:rPr>
              <a:t>&gt;&gt;</a:t>
            </a:r>
            <a:r>
              <a:rPr lang="en-GB"/>
              <a:t> to append</a:t>
            </a:r>
            <a:endParaRPr/>
          </a:p>
          <a:p>
            <a:pPr indent="-165100" lvl="1" marL="622300" rtl="0" algn="l">
              <a:lnSpc>
                <a:spcPct val="90000"/>
              </a:lnSpc>
              <a:spcBef>
                <a:spcPts val="2000"/>
              </a:spcBef>
              <a:spcAft>
                <a:spcPts val="0"/>
              </a:spcAft>
              <a:buSzPts val="1800"/>
              <a:buChar char="›"/>
            </a:pPr>
            <a:r>
              <a:rPr lang="en-GB"/>
              <a:t>To refer to another file descriptor (stream merging):  </a:t>
            </a:r>
            <a:r>
              <a:rPr b="1" lang="en-GB">
                <a:solidFill>
                  <a:srgbClr val="0000C8"/>
                </a:solidFill>
              </a:rPr>
              <a:t>&gt;&amp;fd</a:t>
            </a:r>
            <a:endParaRPr b="1">
              <a:solidFill>
                <a:srgbClr val="0000C8"/>
              </a:solidFill>
            </a:endParaRPr>
          </a:p>
        </p:txBody>
      </p:sp>
      <p:sp>
        <p:nvSpPr>
          <p:cNvPr id="228" name="Google Shape;228;p20"/>
          <p:cNvSpPr txBox="1"/>
          <p:nvPr>
            <p:ph idx="2" type="body"/>
          </p:nvPr>
        </p:nvSpPr>
        <p:spPr>
          <a:xfrm>
            <a:off x="6206400" y="1544760"/>
            <a:ext cx="55800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Standard output can be redirected into the command</a:t>
            </a:r>
            <a:endParaRPr/>
          </a:p>
          <a:p>
            <a:pPr indent="-165100" lvl="1" marL="622300" rtl="0" algn="l">
              <a:lnSpc>
                <a:spcPct val="100000"/>
              </a:lnSpc>
              <a:spcBef>
                <a:spcPts val="2000"/>
              </a:spcBef>
              <a:spcAft>
                <a:spcPts val="0"/>
              </a:spcAft>
              <a:buSzPts val="1800"/>
              <a:buChar char="›"/>
            </a:pPr>
            <a:r>
              <a:rPr lang="en-GB"/>
              <a:t>Command substitution syntax: </a:t>
            </a:r>
            <a:r>
              <a:rPr b="1" lang="en-GB">
                <a:solidFill>
                  <a:srgbClr val="0000C8"/>
                </a:solidFill>
              </a:rPr>
              <a:t>$(command-line)‏</a:t>
            </a:r>
            <a:endParaRPr b="1">
              <a:solidFill>
                <a:srgbClr val="0000C8"/>
              </a:solidFill>
            </a:endParaRPr>
          </a:p>
          <a:p>
            <a:pPr indent="-185738" lvl="0" marL="185738" marR="0" rtl="0" algn="l">
              <a:lnSpc>
                <a:spcPct val="100000"/>
              </a:lnSpc>
              <a:spcBef>
                <a:spcPts val="2000"/>
              </a:spcBef>
              <a:spcAft>
                <a:spcPts val="0"/>
              </a:spcAft>
              <a:buClr>
                <a:srgbClr val="008FD0"/>
              </a:buClr>
              <a:buSzPts val="1800"/>
              <a:buFont typeface="Arial"/>
              <a:buChar char="›"/>
            </a:pPr>
            <a:r>
              <a:rPr lang="en-GB"/>
              <a:t>Standard output of several commands can be grouped</a:t>
            </a:r>
            <a:endParaRPr/>
          </a:p>
          <a:p>
            <a:pPr indent="-165100" lvl="1" marL="622300" rtl="0" algn="l">
              <a:lnSpc>
                <a:spcPct val="100000"/>
              </a:lnSpc>
              <a:spcBef>
                <a:spcPts val="2000"/>
              </a:spcBef>
              <a:spcAft>
                <a:spcPts val="0"/>
              </a:spcAft>
              <a:buSzPts val="1800"/>
              <a:buChar char="›"/>
            </a:pPr>
            <a:r>
              <a:rPr lang="en-GB"/>
              <a:t>Using a sub-shell, with the syntax: </a:t>
            </a:r>
            <a:r>
              <a:rPr b="1" lang="en-GB">
                <a:solidFill>
                  <a:srgbClr val="0000C8"/>
                </a:solidFill>
              </a:rPr>
              <a:t>(cmd1; cmd2; cmd3 …)</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229" name="Google Shape;229;p20"/>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Summary</a:t>
            </a:r>
            <a:endParaRPr/>
          </a:p>
        </p:txBody>
      </p:sp>
      <p:pic>
        <p:nvPicPr>
          <p:cNvPr descr="QA-TUX-Sigma.png" id="230" name="Google Shape;230;p20"/>
          <p:cNvPicPr preferRelativeResize="0"/>
          <p:nvPr/>
        </p:nvPicPr>
        <p:blipFill rotWithShape="1">
          <a:blip r:embed="rId3">
            <a:alphaModFix/>
          </a:blip>
          <a:srcRect b="0" l="0" r="0" t="0"/>
          <a:stretch/>
        </p:blipFill>
        <p:spPr>
          <a:xfrm>
            <a:off x="10750678" y="5020797"/>
            <a:ext cx="1257002" cy="105452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1"/>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71438" lvl="0" marL="185738" marR="0" rtl="0" algn="l">
              <a:lnSpc>
                <a:spcPct val="100000"/>
              </a:lnSpc>
              <a:spcBef>
                <a:spcPts val="0"/>
              </a:spcBef>
              <a:spcAft>
                <a:spcPts val="0"/>
              </a:spcAft>
              <a:buClr>
                <a:srgbClr val="008FD0"/>
              </a:buClr>
              <a:buSzPts val="1800"/>
              <a:buFont typeface="Arial"/>
              <a:buNone/>
            </a:pPr>
            <a:r>
              <a:t/>
            </a:r>
            <a:endParaRPr/>
          </a:p>
        </p:txBody>
      </p:sp>
      <p:sp>
        <p:nvSpPr>
          <p:cNvPr id="236" name="Google Shape;236;p21"/>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Glossary</a:t>
            </a:r>
            <a:endParaRPr/>
          </a:p>
        </p:txBody>
      </p:sp>
      <p:graphicFrame>
        <p:nvGraphicFramePr>
          <p:cNvPr id="237" name="Google Shape;237;p21"/>
          <p:cNvGraphicFramePr/>
          <p:nvPr/>
        </p:nvGraphicFramePr>
        <p:xfrm>
          <a:off x="426832" y="1447800"/>
          <a:ext cx="3000000" cy="3000000"/>
        </p:xfrm>
        <a:graphic>
          <a:graphicData uri="http://schemas.openxmlformats.org/drawingml/2006/table">
            <a:tbl>
              <a:tblPr>
                <a:noFill/>
                <a:tableStyleId>{3E3AE219-C5B1-458C-82E4-A05576D11B80}</a:tableStyleId>
              </a:tblPr>
              <a:tblGrid>
                <a:gridCol w="1773450"/>
                <a:gridCol w="9553575"/>
              </a:tblGrid>
              <a:tr h="119075">
                <a:tc>
                  <a:txBody>
                    <a:bodyPr>
                      <a:noAutofit/>
                    </a:bodyPr>
                    <a:lstStyle/>
                    <a:p>
                      <a:pPr indent="0" lvl="0" marL="0" marR="0" rtl="0" algn="l">
                        <a:lnSpc>
                          <a:spcPct val="120000"/>
                        </a:lnSpc>
                        <a:spcBef>
                          <a:spcPts val="0"/>
                        </a:spcBef>
                        <a:spcAft>
                          <a:spcPts val="0"/>
                        </a:spcAft>
                        <a:buClr>
                          <a:schemeClr val="lt2"/>
                        </a:buClr>
                        <a:buSzPts val="1800"/>
                        <a:buFont typeface="Arial"/>
                        <a:buNone/>
                      </a:pPr>
                      <a:r>
                        <a:rPr b="1" i="0" lang="en-GB" sz="1800" u="none" cap="none" strike="noStrike">
                          <a:solidFill>
                            <a:srgbClr val="134183"/>
                          </a:solidFill>
                          <a:latin typeface="Arial"/>
                          <a:ea typeface="Arial"/>
                          <a:cs typeface="Arial"/>
                          <a:sym typeface="Arial"/>
                        </a:rPr>
                        <a:t>entity</a:t>
                      </a:r>
                      <a:endParaRPr/>
                    </a:p>
                  </a:txBody>
                  <a:tcPr marT="45725" marB="45725" marR="123025" marL="1230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5EA"/>
                    </a:solidFill>
                  </a:tcPr>
                </a:tc>
                <a:tc>
                  <a:txBody>
                    <a:bodyPr>
                      <a:noAutofit/>
                    </a:bodyPr>
                    <a:lstStyle/>
                    <a:p>
                      <a:pPr indent="0" lvl="0" marL="0" marR="0" rtl="0" algn="l">
                        <a:lnSpc>
                          <a:spcPct val="120000"/>
                        </a:lnSpc>
                        <a:spcBef>
                          <a:spcPts val="0"/>
                        </a:spcBef>
                        <a:spcAft>
                          <a:spcPts val="0"/>
                        </a:spcAft>
                        <a:buClr>
                          <a:schemeClr val="lt2"/>
                        </a:buClr>
                        <a:buSzPts val="1800"/>
                        <a:buFont typeface="Arial"/>
                        <a:buNone/>
                      </a:pPr>
                      <a:r>
                        <a:rPr b="1" i="0" lang="en-GB" sz="1800" u="none" cap="none" strike="noStrike">
                          <a:solidFill>
                            <a:srgbClr val="134183"/>
                          </a:solidFill>
                          <a:latin typeface="Arial"/>
                          <a:ea typeface="Arial"/>
                          <a:cs typeface="Arial"/>
                          <a:sym typeface="Arial"/>
                        </a:rPr>
                        <a:t>meaning</a:t>
                      </a:r>
                      <a:endParaRPr/>
                    </a:p>
                  </a:txBody>
                  <a:tcPr marT="45725" marB="45725" marR="123025" marL="1230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5EA"/>
                    </a:solidFill>
                  </a:tcPr>
                </a:tc>
              </a:tr>
              <a:tr h="320675">
                <a:tc>
                  <a:txBody>
                    <a:bodyPr>
                      <a:noAutofit/>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stdin</a:t>
                      </a:r>
                      <a:endParaRPr/>
                    </a:p>
                  </a:txBody>
                  <a:tcPr marT="45725" marB="45725" marR="123025" marL="1230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standard input, </a:t>
                      </a:r>
                      <a:r>
                        <a:rPr b="1" i="0" lang="en-GB" sz="1400" u="none" cap="none" strike="noStrike">
                          <a:solidFill>
                            <a:srgbClr val="134183"/>
                          </a:solidFill>
                          <a:latin typeface="Arial"/>
                          <a:ea typeface="Arial"/>
                          <a:cs typeface="Arial"/>
                          <a:sym typeface="Arial"/>
                        </a:rPr>
                        <a:t>fd0</a:t>
                      </a:r>
                      <a:r>
                        <a:rPr b="0" i="0" lang="en-GB" sz="1400" u="none" cap="none" strike="noStrike">
                          <a:solidFill>
                            <a:srgbClr val="134183"/>
                          </a:solidFill>
                          <a:latin typeface="Arial"/>
                          <a:ea typeface="Arial"/>
                          <a:cs typeface="Arial"/>
                          <a:sym typeface="Arial"/>
                        </a:rPr>
                        <a:t>; achieved with  </a:t>
                      </a:r>
                      <a:r>
                        <a:rPr b="1" i="0" lang="en-GB" sz="1400" u="none" cap="none" strike="noStrike">
                          <a:solidFill>
                            <a:srgbClr val="134183"/>
                          </a:solidFill>
                          <a:latin typeface="Arial"/>
                          <a:ea typeface="Arial"/>
                          <a:cs typeface="Arial"/>
                          <a:sym typeface="Arial"/>
                        </a:rPr>
                        <a:t>0&lt;</a:t>
                      </a:r>
                      <a:r>
                        <a:rPr b="0" i="0" lang="en-GB" sz="1400" u="none" cap="none" strike="noStrike">
                          <a:solidFill>
                            <a:srgbClr val="134183"/>
                          </a:solidFill>
                          <a:latin typeface="Arial"/>
                          <a:ea typeface="Arial"/>
                          <a:cs typeface="Arial"/>
                          <a:sym typeface="Arial"/>
                        </a:rPr>
                        <a:t> </a:t>
                      </a:r>
                      <a:r>
                        <a:rPr b="1" i="0" lang="en-GB" sz="1400" u="none" cap="none" strike="noStrike">
                          <a:solidFill>
                            <a:srgbClr val="134183"/>
                          </a:solidFill>
                          <a:latin typeface="Arial"/>
                          <a:ea typeface="Arial"/>
                          <a:cs typeface="Arial"/>
                          <a:sym typeface="Arial"/>
                        </a:rPr>
                        <a:t>file</a:t>
                      </a:r>
                      <a:r>
                        <a:rPr b="0" i="0" lang="en-GB" sz="1400" u="none" cap="none" strike="noStrike">
                          <a:solidFill>
                            <a:srgbClr val="134183"/>
                          </a:solidFill>
                          <a:latin typeface="Arial"/>
                          <a:ea typeface="Arial"/>
                          <a:cs typeface="Arial"/>
                          <a:sym typeface="Arial"/>
                        </a:rPr>
                        <a:t> notation</a:t>
                      </a:r>
                      <a:endParaRPr/>
                    </a:p>
                  </a:txBody>
                  <a:tcPr marT="45725" marB="45725" marR="123025" marL="1230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4975">
                <a:tc>
                  <a:txBody>
                    <a:bodyPr>
                      <a:noAutofit/>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stdout</a:t>
                      </a:r>
                      <a:endParaRPr/>
                    </a:p>
                  </a:txBody>
                  <a:tcPr marT="45725" marB="45725" marR="123025" marL="1230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standard output, </a:t>
                      </a:r>
                      <a:r>
                        <a:rPr b="1" i="0" lang="en-GB" sz="1400" u="none" cap="none" strike="noStrike">
                          <a:solidFill>
                            <a:srgbClr val="134183"/>
                          </a:solidFill>
                          <a:latin typeface="Arial"/>
                          <a:ea typeface="Arial"/>
                          <a:cs typeface="Arial"/>
                          <a:sym typeface="Arial"/>
                        </a:rPr>
                        <a:t>fd1</a:t>
                      </a:r>
                      <a:r>
                        <a:rPr b="0" i="0" lang="en-GB" sz="1400" u="none" cap="none" strike="noStrike">
                          <a:solidFill>
                            <a:srgbClr val="134183"/>
                          </a:solidFill>
                          <a:latin typeface="Arial"/>
                          <a:ea typeface="Arial"/>
                          <a:cs typeface="Arial"/>
                          <a:sym typeface="Arial"/>
                        </a:rPr>
                        <a:t>; achieved with </a:t>
                      </a:r>
                      <a:r>
                        <a:rPr b="1" i="0" lang="en-GB" sz="1400" u="none" cap="none" strike="noStrike">
                          <a:solidFill>
                            <a:srgbClr val="134183"/>
                          </a:solidFill>
                          <a:latin typeface="Arial"/>
                          <a:ea typeface="Arial"/>
                          <a:cs typeface="Arial"/>
                          <a:sym typeface="Arial"/>
                        </a:rPr>
                        <a:t>1&gt;</a:t>
                      </a:r>
                      <a:r>
                        <a:rPr b="0" i="0" lang="en-GB" sz="1400" u="none" cap="none" strike="noStrike">
                          <a:solidFill>
                            <a:srgbClr val="134183"/>
                          </a:solidFill>
                          <a:latin typeface="Arial"/>
                          <a:ea typeface="Arial"/>
                          <a:cs typeface="Arial"/>
                          <a:sym typeface="Arial"/>
                        </a:rPr>
                        <a:t> </a:t>
                      </a:r>
                      <a:r>
                        <a:rPr b="1" i="0" lang="en-GB" sz="1400" u="none" cap="none" strike="noStrike">
                          <a:solidFill>
                            <a:srgbClr val="134183"/>
                          </a:solidFill>
                          <a:latin typeface="Arial"/>
                          <a:ea typeface="Arial"/>
                          <a:cs typeface="Arial"/>
                          <a:sym typeface="Arial"/>
                        </a:rPr>
                        <a:t>file</a:t>
                      </a:r>
                      <a:r>
                        <a:rPr b="0" i="0" lang="en-GB" sz="1400" u="none" cap="none" strike="noStrike">
                          <a:solidFill>
                            <a:srgbClr val="134183"/>
                          </a:solidFill>
                          <a:latin typeface="Arial"/>
                          <a:ea typeface="Arial"/>
                          <a:cs typeface="Arial"/>
                          <a:sym typeface="Arial"/>
                        </a:rPr>
                        <a:t> notation</a:t>
                      </a:r>
                      <a:endParaRPr/>
                    </a:p>
                  </a:txBody>
                  <a:tcPr marT="45725" marB="45725" marR="123025" marL="1230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3375">
                <a:tc>
                  <a:txBody>
                    <a:bodyPr>
                      <a:noAutofit/>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stderr</a:t>
                      </a:r>
                      <a:endParaRPr/>
                    </a:p>
                  </a:txBody>
                  <a:tcPr marT="45725" marB="45725" marR="123025" marL="1230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standard error, </a:t>
                      </a:r>
                      <a:r>
                        <a:rPr b="1" i="0" lang="en-GB" sz="1400" u="none" cap="none" strike="noStrike">
                          <a:solidFill>
                            <a:srgbClr val="134183"/>
                          </a:solidFill>
                          <a:latin typeface="Arial"/>
                          <a:ea typeface="Arial"/>
                          <a:cs typeface="Arial"/>
                          <a:sym typeface="Arial"/>
                        </a:rPr>
                        <a:t>fd2</a:t>
                      </a:r>
                      <a:r>
                        <a:rPr b="0" i="0" lang="en-GB" sz="1400" u="none" cap="none" strike="noStrike">
                          <a:solidFill>
                            <a:srgbClr val="134183"/>
                          </a:solidFill>
                          <a:latin typeface="Arial"/>
                          <a:ea typeface="Arial"/>
                          <a:cs typeface="Arial"/>
                          <a:sym typeface="Arial"/>
                        </a:rPr>
                        <a:t>; achieved with </a:t>
                      </a:r>
                      <a:r>
                        <a:rPr b="1" i="0" lang="en-GB" sz="1400" u="none" cap="none" strike="noStrike">
                          <a:solidFill>
                            <a:srgbClr val="134183"/>
                          </a:solidFill>
                          <a:latin typeface="Arial"/>
                          <a:ea typeface="Arial"/>
                          <a:cs typeface="Arial"/>
                          <a:sym typeface="Arial"/>
                        </a:rPr>
                        <a:t>2&gt;</a:t>
                      </a:r>
                      <a:r>
                        <a:rPr b="0" i="0" lang="en-GB" sz="1400" u="none" cap="none" strike="noStrike">
                          <a:solidFill>
                            <a:srgbClr val="134183"/>
                          </a:solidFill>
                          <a:latin typeface="Arial"/>
                          <a:ea typeface="Arial"/>
                          <a:cs typeface="Arial"/>
                          <a:sym typeface="Arial"/>
                        </a:rPr>
                        <a:t> </a:t>
                      </a:r>
                      <a:r>
                        <a:rPr b="1" i="0" lang="en-GB" sz="1400" u="none" cap="none" strike="noStrike">
                          <a:solidFill>
                            <a:srgbClr val="134183"/>
                          </a:solidFill>
                          <a:latin typeface="Arial"/>
                          <a:ea typeface="Arial"/>
                          <a:cs typeface="Arial"/>
                          <a:sym typeface="Arial"/>
                        </a:rPr>
                        <a:t>file</a:t>
                      </a:r>
                      <a:r>
                        <a:rPr b="0" i="0" lang="en-GB" sz="1400" u="none" cap="none" strike="noStrike">
                          <a:solidFill>
                            <a:srgbClr val="134183"/>
                          </a:solidFill>
                          <a:latin typeface="Arial"/>
                          <a:ea typeface="Arial"/>
                          <a:cs typeface="Arial"/>
                          <a:sym typeface="Arial"/>
                        </a:rPr>
                        <a:t> notation</a:t>
                      </a:r>
                      <a:endParaRPr/>
                    </a:p>
                  </a:txBody>
                  <a:tcPr marT="45725" marB="45725" marR="123025" marL="1230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750">
                <a:tc>
                  <a:txBody>
                    <a:bodyPr>
                      <a:noAutofit/>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‘here’ document</a:t>
                      </a:r>
                      <a:endParaRPr/>
                    </a:p>
                  </a:txBody>
                  <a:tcPr marT="45725" marB="45725" marR="123025" marL="1230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usually in scripts; stdin redirected to come from data embedded in the command line; achieved with </a:t>
                      </a:r>
                      <a:r>
                        <a:rPr b="1" i="0" lang="en-GB" sz="1400" u="none" cap="none" strike="noStrike">
                          <a:solidFill>
                            <a:srgbClr val="134183"/>
                          </a:solidFill>
                          <a:latin typeface="Arial"/>
                          <a:ea typeface="Arial"/>
                          <a:cs typeface="Arial"/>
                          <a:sym typeface="Arial"/>
                        </a:rPr>
                        <a:t>&lt;&lt;Marker</a:t>
                      </a:r>
                      <a:r>
                        <a:rPr b="0" i="0" lang="en-GB" sz="1400" u="none" cap="none" strike="noStrike">
                          <a:solidFill>
                            <a:srgbClr val="134183"/>
                          </a:solidFill>
                          <a:latin typeface="Arial"/>
                          <a:ea typeface="Arial"/>
                          <a:cs typeface="Arial"/>
                          <a:sym typeface="Arial"/>
                        </a:rPr>
                        <a:t> notation</a:t>
                      </a:r>
                      <a:endParaRPr/>
                    </a:p>
                  </a:txBody>
                  <a:tcPr marT="45725" marB="45725" marR="123025" marL="1230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850">
                <a:tc>
                  <a:txBody>
                    <a:bodyPr>
                      <a:noAutofit/>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‘here’ string</a:t>
                      </a:r>
                      <a:endParaRPr/>
                    </a:p>
                  </a:txBody>
                  <a:tcPr marT="45725" marB="45725" marR="123025" marL="1230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stdin redirected to come from data embedded in the  same command line; achieved with </a:t>
                      </a:r>
                      <a:r>
                        <a:rPr b="1" i="0" lang="en-GB" sz="1400" u="none" cap="none" strike="noStrike">
                          <a:solidFill>
                            <a:srgbClr val="134183"/>
                          </a:solidFill>
                          <a:latin typeface="Arial"/>
                          <a:ea typeface="Arial"/>
                          <a:cs typeface="Arial"/>
                          <a:sym typeface="Arial"/>
                        </a:rPr>
                        <a:t>&lt;&lt;&lt;'string' </a:t>
                      </a:r>
                      <a:r>
                        <a:rPr b="0" i="0" lang="en-GB" sz="1400" u="none" cap="none" strike="noStrike">
                          <a:solidFill>
                            <a:srgbClr val="134183"/>
                          </a:solidFill>
                          <a:latin typeface="Arial"/>
                          <a:ea typeface="Arial"/>
                          <a:cs typeface="Arial"/>
                          <a:sym typeface="Arial"/>
                        </a:rPr>
                        <a:t>notation</a:t>
                      </a:r>
                      <a:endParaRPr/>
                    </a:p>
                  </a:txBody>
                  <a:tcPr marT="45725" marB="45725" marR="123025" marL="1230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4975">
                <a:tc>
                  <a:txBody>
                    <a:bodyPr>
                      <a:noAutofit/>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appending data</a:t>
                      </a:r>
                      <a:endParaRPr/>
                    </a:p>
                  </a:txBody>
                  <a:tcPr marT="45725" marB="45725" marR="123025" marL="1230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achieved with </a:t>
                      </a:r>
                      <a:r>
                        <a:rPr b="1" i="0" lang="en-GB" sz="1400" u="none" cap="none" strike="noStrike">
                          <a:solidFill>
                            <a:srgbClr val="134183"/>
                          </a:solidFill>
                          <a:latin typeface="Arial"/>
                          <a:ea typeface="Arial"/>
                          <a:cs typeface="Arial"/>
                          <a:sym typeface="Arial"/>
                        </a:rPr>
                        <a:t>1&gt;&gt;</a:t>
                      </a:r>
                      <a:r>
                        <a:rPr b="0" i="0" lang="en-GB" sz="1400" u="none" cap="none" strike="noStrike">
                          <a:solidFill>
                            <a:srgbClr val="134183"/>
                          </a:solidFill>
                          <a:latin typeface="Arial"/>
                          <a:ea typeface="Arial"/>
                          <a:cs typeface="Arial"/>
                          <a:sym typeface="Arial"/>
                        </a:rPr>
                        <a:t> </a:t>
                      </a:r>
                      <a:r>
                        <a:rPr b="1" i="0" lang="en-GB" sz="1400" u="none" cap="none" strike="noStrike">
                          <a:solidFill>
                            <a:srgbClr val="134183"/>
                          </a:solidFill>
                          <a:latin typeface="Arial"/>
                          <a:ea typeface="Arial"/>
                          <a:cs typeface="Arial"/>
                          <a:sym typeface="Arial"/>
                        </a:rPr>
                        <a:t>file</a:t>
                      </a:r>
                      <a:r>
                        <a:rPr b="0" i="0" lang="en-GB" sz="1400" u="none" cap="none" strike="noStrike">
                          <a:solidFill>
                            <a:srgbClr val="134183"/>
                          </a:solidFill>
                          <a:latin typeface="Arial"/>
                          <a:ea typeface="Arial"/>
                          <a:cs typeface="Arial"/>
                          <a:sym typeface="Arial"/>
                        </a:rPr>
                        <a:t> or </a:t>
                      </a:r>
                      <a:r>
                        <a:rPr b="1" i="0" lang="en-GB" sz="1400" u="none" cap="none" strike="noStrike">
                          <a:solidFill>
                            <a:srgbClr val="134183"/>
                          </a:solidFill>
                          <a:latin typeface="Arial"/>
                          <a:ea typeface="Arial"/>
                          <a:cs typeface="Arial"/>
                          <a:sym typeface="Arial"/>
                        </a:rPr>
                        <a:t>2&gt;&gt;</a:t>
                      </a:r>
                      <a:r>
                        <a:rPr b="0" i="0" lang="en-GB" sz="1400" u="none" cap="none" strike="noStrike">
                          <a:solidFill>
                            <a:srgbClr val="134183"/>
                          </a:solidFill>
                          <a:latin typeface="Arial"/>
                          <a:ea typeface="Arial"/>
                          <a:cs typeface="Arial"/>
                          <a:sym typeface="Arial"/>
                        </a:rPr>
                        <a:t> </a:t>
                      </a:r>
                      <a:r>
                        <a:rPr b="1" i="0" lang="en-GB" sz="1400" u="none" cap="none" strike="noStrike">
                          <a:solidFill>
                            <a:srgbClr val="134183"/>
                          </a:solidFill>
                          <a:latin typeface="Arial"/>
                          <a:ea typeface="Arial"/>
                          <a:cs typeface="Arial"/>
                          <a:sym typeface="Arial"/>
                        </a:rPr>
                        <a:t>file</a:t>
                      </a:r>
                      <a:r>
                        <a:rPr b="0" i="0" lang="en-GB" sz="1400" u="none" cap="none" strike="noStrike">
                          <a:solidFill>
                            <a:srgbClr val="134183"/>
                          </a:solidFill>
                          <a:latin typeface="Arial"/>
                          <a:ea typeface="Arial"/>
                          <a:cs typeface="Arial"/>
                          <a:sym typeface="Arial"/>
                        </a:rPr>
                        <a:t> notation</a:t>
                      </a:r>
                      <a:endParaRPr/>
                    </a:p>
                  </a:txBody>
                  <a:tcPr marT="45725" marB="45725" marR="123025" marL="1230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6425">
                <a:tc>
                  <a:txBody>
                    <a:bodyPr>
                      <a:noAutofit/>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merging streams</a:t>
                      </a:r>
                      <a:endParaRPr/>
                    </a:p>
                  </a:txBody>
                  <a:tcPr marT="45725" marB="45725" marR="123025" marL="1230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to redirect </a:t>
                      </a:r>
                      <a:r>
                        <a:rPr b="0" i="1" lang="en-GB" sz="1400" u="none" cap="none" strike="noStrike">
                          <a:solidFill>
                            <a:srgbClr val="134183"/>
                          </a:solidFill>
                          <a:latin typeface="Arial"/>
                          <a:ea typeface="Arial"/>
                          <a:cs typeface="Arial"/>
                          <a:sym typeface="Arial"/>
                        </a:rPr>
                        <a:t>stdout</a:t>
                      </a:r>
                      <a:r>
                        <a:rPr b="0" i="0" lang="en-GB" sz="1400" u="none" cap="none" strike="noStrike">
                          <a:solidFill>
                            <a:srgbClr val="134183"/>
                          </a:solidFill>
                          <a:latin typeface="Arial"/>
                          <a:ea typeface="Arial"/>
                          <a:cs typeface="Arial"/>
                          <a:sym typeface="Arial"/>
                        </a:rPr>
                        <a:t> and </a:t>
                      </a:r>
                      <a:r>
                        <a:rPr b="0" i="1" lang="en-GB" sz="1400" u="none" cap="none" strike="noStrike">
                          <a:solidFill>
                            <a:srgbClr val="134183"/>
                          </a:solidFill>
                          <a:latin typeface="Arial"/>
                          <a:ea typeface="Arial"/>
                          <a:cs typeface="Arial"/>
                          <a:sym typeface="Arial"/>
                        </a:rPr>
                        <a:t>stderr</a:t>
                      </a:r>
                      <a:r>
                        <a:rPr b="0" i="0" lang="en-GB" sz="1400" u="none" cap="none" strike="noStrike">
                          <a:solidFill>
                            <a:srgbClr val="134183"/>
                          </a:solidFill>
                          <a:latin typeface="Arial"/>
                          <a:ea typeface="Arial"/>
                          <a:cs typeface="Arial"/>
                          <a:sym typeface="Arial"/>
                        </a:rPr>
                        <a:t> to the same file, use </a:t>
                      </a:r>
                      <a:r>
                        <a:rPr b="1" i="0" lang="en-GB" sz="1400" u="none" cap="none" strike="noStrike">
                          <a:solidFill>
                            <a:srgbClr val="134183"/>
                          </a:solidFill>
                          <a:latin typeface="Arial"/>
                          <a:ea typeface="Arial"/>
                          <a:cs typeface="Arial"/>
                          <a:sym typeface="Arial"/>
                        </a:rPr>
                        <a:t>1&gt;file 2&gt;&amp;1</a:t>
                      </a:r>
                      <a:r>
                        <a:rPr b="0" i="0" lang="en-GB" sz="1400" u="none" cap="none" strike="noStrike">
                          <a:solidFill>
                            <a:srgbClr val="134183"/>
                          </a:solidFill>
                          <a:latin typeface="Arial"/>
                          <a:ea typeface="Arial"/>
                          <a:cs typeface="Arial"/>
                          <a:sym typeface="Arial"/>
                        </a:rPr>
                        <a:t> notation</a:t>
                      </a:r>
                      <a:endParaRPr/>
                    </a:p>
                  </a:txBody>
                  <a:tcPr marT="45725" marB="45725" marR="123025" marL="1230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4975">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/dev/null</a:t>
                      </a:r>
                      <a:r>
                        <a:rPr b="1" i="0" lang="en-GB" sz="1400" u="none" cap="none" strike="noStrike">
                          <a:solidFill>
                            <a:srgbClr val="134183"/>
                          </a:solidFill>
                          <a:latin typeface="Arial"/>
                          <a:ea typeface="Arial"/>
                          <a:cs typeface="Arial"/>
                          <a:sym typeface="Arial"/>
                        </a:rPr>
                        <a:t> </a:t>
                      </a:r>
                      <a:endParaRPr/>
                    </a:p>
                  </a:txBody>
                  <a:tcPr marT="45725" marB="45725" marR="123025" marL="1230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special device file for disposing of data streams</a:t>
                      </a:r>
                      <a:endParaRPr/>
                    </a:p>
                  </a:txBody>
                  <a:tcPr marT="45725" marB="45725" marR="123025" marL="1230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6425">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noclobber</a:t>
                      </a:r>
                      <a:endParaRPr/>
                    </a:p>
                  </a:txBody>
                  <a:tcPr marT="45725" marB="45725" marR="123025" marL="1230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shell option; prevents overwriting files through redirection; override </a:t>
                      </a:r>
                      <a:r>
                        <a:rPr b="1" i="0" lang="en-GB" sz="1400" u="none" cap="none" strike="noStrike">
                          <a:solidFill>
                            <a:srgbClr val="134183"/>
                          </a:solidFill>
                          <a:latin typeface="Arial"/>
                          <a:ea typeface="Arial"/>
                          <a:cs typeface="Arial"/>
                          <a:sym typeface="Arial"/>
                        </a:rPr>
                        <a:t>noclobber</a:t>
                      </a:r>
                      <a:r>
                        <a:rPr b="0" i="0" lang="en-GB" sz="1400" u="none" cap="none" strike="noStrike">
                          <a:solidFill>
                            <a:srgbClr val="134183"/>
                          </a:solidFill>
                          <a:latin typeface="Arial"/>
                          <a:ea typeface="Arial"/>
                          <a:cs typeface="Arial"/>
                          <a:sym typeface="Arial"/>
                        </a:rPr>
                        <a:t> option with </a:t>
                      </a:r>
                      <a:r>
                        <a:rPr b="1" i="0" lang="en-GB" sz="1400" u="none" cap="none" strike="noStrike">
                          <a:solidFill>
                            <a:srgbClr val="134183"/>
                          </a:solidFill>
                          <a:latin typeface="Arial"/>
                          <a:ea typeface="Arial"/>
                          <a:cs typeface="Arial"/>
                          <a:sym typeface="Arial"/>
                        </a:rPr>
                        <a:t>&gt;| file</a:t>
                      </a:r>
                      <a:r>
                        <a:rPr b="0" i="0" lang="en-GB" sz="1400" u="none" cap="none" strike="noStrike">
                          <a:solidFill>
                            <a:srgbClr val="134183"/>
                          </a:solidFill>
                          <a:latin typeface="Arial"/>
                          <a:ea typeface="Arial"/>
                          <a:cs typeface="Arial"/>
                          <a:sym typeface="Arial"/>
                        </a:rPr>
                        <a:t> notation</a:t>
                      </a:r>
                      <a:endParaRPr/>
                    </a:p>
                  </a:txBody>
                  <a:tcPr marT="45725" marB="45725" marR="123025" marL="1230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4750">
                <a:tc>
                  <a:txBody>
                    <a:bodyPr>
                      <a:noAutofit/>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piping</a:t>
                      </a:r>
                      <a:endParaRPr/>
                    </a:p>
                  </a:txBody>
                  <a:tcPr marT="45725" marB="45725" marR="123025" marL="1230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1" lang="en-GB" sz="1400" u="none" cap="none" strike="noStrike">
                          <a:solidFill>
                            <a:srgbClr val="134183"/>
                          </a:solidFill>
                          <a:latin typeface="Arial"/>
                          <a:ea typeface="Arial"/>
                          <a:cs typeface="Arial"/>
                          <a:sym typeface="Arial"/>
                        </a:rPr>
                        <a:t>stdout</a:t>
                      </a:r>
                      <a:r>
                        <a:rPr b="0" i="0" lang="en-GB" sz="1400" u="none" cap="none" strike="noStrike">
                          <a:solidFill>
                            <a:srgbClr val="134183"/>
                          </a:solidFill>
                          <a:latin typeface="Arial"/>
                          <a:ea typeface="Arial"/>
                          <a:cs typeface="Arial"/>
                          <a:sym typeface="Arial"/>
                        </a:rPr>
                        <a:t> of one command passed as </a:t>
                      </a:r>
                      <a:r>
                        <a:rPr b="0" i="1" lang="en-GB" sz="1400" u="none" cap="none" strike="noStrike">
                          <a:solidFill>
                            <a:srgbClr val="134183"/>
                          </a:solidFill>
                          <a:latin typeface="Arial"/>
                          <a:ea typeface="Arial"/>
                          <a:cs typeface="Arial"/>
                          <a:sym typeface="Arial"/>
                        </a:rPr>
                        <a:t>stdin</a:t>
                      </a:r>
                      <a:r>
                        <a:rPr b="0" i="0" lang="en-GB" sz="1400" u="none" cap="none" strike="noStrike">
                          <a:solidFill>
                            <a:srgbClr val="134183"/>
                          </a:solidFill>
                          <a:latin typeface="Arial"/>
                          <a:ea typeface="Arial"/>
                          <a:cs typeface="Arial"/>
                          <a:sym typeface="Arial"/>
                        </a:rPr>
                        <a:t> to another; using  </a:t>
                      </a:r>
                      <a:r>
                        <a:rPr b="1" i="0" lang="en-GB" sz="1400" u="none" cap="none" strike="noStrike">
                          <a:solidFill>
                            <a:srgbClr val="134183"/>
                          </a:solidFill>
                          <a:latin typeface="Arial"/>
                          <a:ea typeface="Arial"/>
                          <a:cs typeface="Arial"/>
                          <a:sym typeface="Arial"/>
                        </a:rPr>
                        <a:t>|</a:t>
                      </a:r>
                      <a:r>
                        <a:rPr b="0" i="0" lang="en-GB" sz="1400" u="none" cap="none" strike="noStrike">
                          <a:solidFill>
                            <a:srgbClr val="134183"/>
                          </a:solidFill>
                          <a:latin typeface="Arial"/>
                          <a:ea typeface="Arial"/>
                          <a:cs typeface="Arial"/>
                          <a:sym typeface="Arial"/>
                        </a:rPr>
                        <a:t> character</a:t>
                      </a:r>
                      <a:endParaRPr/>
                    </a:p>
                  </a:txBody>
                  <a:tcPr marT="45725" marB="45725" marR="123025" marL="1230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2625">
                <a:tc>
                  <a:txBody>
                    <a:bodyPr>
                      <a:noAutofit/>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grouping</a:t>
                      </a:r>
                      <a:endParaRPr/>
                    </a:p>
                  </a:txBody>
                  <a:tcPr marT="45725" marB="45725" marR="123025" marL="1230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placing a sequence of semi-colon separated commands in parenthesis; a single subshell will be created, and all commands will run within it</a:t>
                      </a:r>
                      <a:endParaRPr/>
                    </a:p>
                  </a:txBody>
                  <a:tcPr marT="45725" marB="45725" marR="123025" marL="1230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2"/>
          <p:cNvSpPr txBox="1"/>
          <p:nvPr>
            <p:ph type="ctrTitle"/>
          </p:nvPr>
        </p:nvSpPr>
        <p:spPr>
          <a:xfrm>
            <a:off x="914400" y="987732"/>
            <a:ext cx="10364400" cy="182153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6000"/>
              <a:buFont typeface="Arial"/>
              <a:buNone/>
            </a:pPr>
            <a:r>
              <a:rPr lang="en-GB"/>
              <a:t>Thank you</a:t>
            </a:r>
            <a:endParaRPr/>
          </a:p>
        </p:txBody>
      </p:sp>
      <p:sp>
        <p:nvSpPr>
          <p:cNvPr id="243" name="Google Shape;243;p22"/>
          <p:cNvSpPr txBox="1"/>
          <p:nvPr>
            <p:ph idx="1" type="subTitle"/>
          </p:nvPr>
        </p:nvSpPr>
        <p:spPr>
          <a:xfrm>
            <a:off x="914400" y="3129367"/>
            <a:ext cx="10364400" cy="439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00"/>
              <a:buNone/>
            </a:pPr>
            <a:r>
              <a:rPr lang="en-GB"/>
              <a:t>QA HOPES YOU ENJOYED YOUR COURSE, </a:t>
            </a:r>
            <a:endParaRPr/>
          </a:p>
          <a:p>
            <a:pPr indent="0" lvl="0" marL="0" rtl="0" algn="ctr">
              <a:spcBef>
                <a:spcPts val="1000"/>
              </a:spcBef>
              <a:spcAft>
                <a:spcPts val="0"/>
              </a:spcAft>
              <a:buSzPts val="2000"/>
              <a:buNone/>
            </a:pPr>
            <a:r>
              <a:rPr lang="en-GB"/>
              <a:t>AS MUCH AS WE ENJOYED TEACHING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0"/>
          <p:cNvSpPr/>
          <p:nvPr/>
        </p:nvSpPr>
        <p:spPr>
          <a:xfrm>
            <a:off x="897468" y="6267450"/>
            <a:ext cx="2552700" cy="4381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55" name="Google Shape;55;p10"/>
          <p:cNvSpPr/>
          <p:nvPr/>
        </p:nvSpPr>
        <p:spPr>
          <a:xfrm>
            <a:off x="4205818" y="6267450"/>
            <a:ext cx="3780367" cy="4381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56" name="Google Shape;56;p10"/>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90000"/>
              </a:lnSpc>
              <a:spcBef>
                <a:spcPts val="0"/>
              </a:spcBef>
              <a:spcAft>
                <a:spcPts val="0"/>
              </a:spcAft>
              <a:buClr>
                <a:srgbClr val="008FD0"/>
              </a:buClr>
              <a:buSzPts val="1800"/>
              <a:buFont typeface="Arial"/>
              <a:buChar char="›"/>
            </a:pPr>
            <a:r>
              <a:rPr lang="en-GB"/>
              <a:t>Process data streams</a:t>
            </a:r>
            <a:endParaRPr/>
          </a:p>
          <a:p>
            <a:pPr indent="-165100" lvl="1" marL="622300" rtl="0" algn="l">
              <a:lnSpc>
                <a:spcPct val="90000"/>
              </a:lnSpc>
              <a:spcBef>
                <a:spcPts val="2000"/>
              </a:spcBef>
              <a:spcAft>
                <a:spcPts val="0"/>
              </a:spcAft>
              <a:buSzPts val="1800"/>
              <a:buChar char="›"/>
            </a:pPr>
            <a:r>
              <a:rPr lang="en-GB"/>
              <a:t>Input, output and errors</a:t>
            </a:r>
            <a:endParaRPr/>
          </a:p>
          <a:p>
            <a:pPr indent="-185738" lvl="0" marL="185738" marR="0" rtl="0" algn="l">
              <a:lnSpc>
                <a:spcPct val="90000"/>
              </a:lnSpc>
              <a:spcBef>
                <a:spcPts val="2000"/>
              </a:spcBef>
              <a:spcAft>
                <a:spcPts val="0"/>
              </a:spcAft>
              <a:buClr>
                <a:srgbClr val="008FD0"/>
              </a:buClr>
              <a:buSzPts val="1800"/>
              <a:buFont typeface="Arial"/>
              <a:buChar char="›"/>
            </a:pPr>
            <a:r>
              <a:rPr lang="en-GB"/>
              <a:t>Standard data streams</a:t>
            </a:r>
            <a:endParaRPr/>
          </a:p>
          <a:p>
            <a:pPr indent="-165100" lvl="1" marL="622300" rtl="0" algn="l">
              <a:lnSpc>
                <a:spcPct val="90000"/>
              </a:lnSpc>
              <a:spcBef>
                <a:spcPts val="2000"/>
              </a:spcBef>
              <a:spcAft>
                <a:spcPts val="0"/>
              </a:spcAft>
              <a:buSzPts val="1800"/>
              <a:buChar char="›"/>
            </a:pPr>
            <a:r>
              <a:rPr lang="en-GB"/>
              <a:t>Output stream (</a:t>
            </a:r>
            <a:r>
              <a:rPr b="1" i="1" lang="en-GB"/>
              <a:t>stdout</a:t>
            </a:r>
            <a:r>
              <a:rPr lang="en-GB"/>
              <a:t>), error stream (</a:t>
            </a:r>
            <a:r>
              <a:rPr b="1" i="1" lang="en-GB"/>
              <a:t>stderr</a:t>
            </a:r>
            <a:r>
              <a:rPr lang="en-GB"/>
              <a:t>) and input (</a:t>
            </a:r>
            <a:r>
              <a:rPr b="1" i="1" lang="en-GB"/>
              <a:t>stdin</a:t>
            </a:r>
            <a:r>
              <a:rPr lang="en-GB"/>
              <a:t>)</a:t>
            </a:r>
            <a:endParaRPr/>
          </a:p>
          <a:p>
            <a:pPr indent="-185738" lvl="0" marL="185738" marR="0" rtl="0" algn="l">
              <a:lnSpc>
                <a:spcPct val="90000"/>
              </a:lnSpc>
              <a:spcBef>
                <a:spcPts val="2000"/>
              </a:spcBef>
              <a:spcAft>
                <a:spcPts val="0"/>
              </a:spcAft>
              <a:buClr>
                <a:srgbClr val="008FD0"/>
              </a:buClr>
              <a:buSzPts val="1800"/>
              <a:buFont typeface="Arial"/>
              <a:buChar char="›"/>
            </a:pPr>
            <a:r>
              <a:rPr lang="en-GB"/>
              <a:t>Redirecting streams</a:t>
            </a:r>
            <a:endParaRPr/>
          </a:p>
          <a:p>
            <a:pPr indent="-165100" lvl="1" marL="622300" rtl="0" algn="l">
              <a:lnSpc>
                <a:spcPct val="90000"/>
              </a:lnSpc>
              <a:spcBef>
                <a:spcPts val="2000"/>
              </a:spcBef>
              <a:spcAft>
                <a:spcPts val="0"/>
              </a:spcAft>
              <a:buSzPts val="1800"/>
              <a:buChar char="›"/>
            </a:pPr>
            <a:r>
              <a:rPr lang="en-GB"/>
              <a:t>Redirecting standard output, error and input</a:t>
            </a:r>
            <a:endParaRPr/>
          </a:p>
          <a:p>
            <a:pPr indent="-185738" lvl="0" marL="185738" marR="0" rtl="0" algn="l">
              <a:lnSpc>
                <a:spcPct val="90000"/>
              </a:lnSpc>
              <a:spcBef>
                <a:spcPts val="2000"/>
              </a:spcBef>
              <a:spcAft>
                <a:spcPts val="0"/>
              </a:spcAft>
              <a:buClr>
                <a:srgbClr val="008FD0"/>
              </a:buClr>
              <a:buSzPts val="1800"/>
              <a:buFont typeface="Arial"/>
              <a:buChar char="›"/>
            </a:pPr>
            <a:r>
              <a:rPr lang="en-GB"/>
              <a:t>Other methods of handling data streams </a:t>
            </a:r>
            <a:endParaRPr/>
          </a:p>
          <a:p>
            <a:pPr indent="-165100" lvl="1" marL="622300" rtl="0" algn="l">
              <a:lnSpc>
                <a:spcPct val="90000"/>
              </a:lnSpc>
              <a:spcBef>
                <a:spcPts val="2000"/>
              </a:spcBef>
              <a:spcAft>
                <a:spcPts val="0"/>
              </a:spcAft>
              <a:buSzPts val="1800"/>
              <a:buChar char="›"/>
            </a:pPr>
            <a:r>
              <a:rPr lang="en-GB"/>
              <a:t>Collecting data with sub-shells</a:t>
            </a:r>
            <a:endParaRPr/>
          </a:p>
          <a:p>
            <a:pPr indent="-165100" lvl="1" marL="622300" rtl="0" algn="l">
              <a:lnSpc>
                <a:spcPct val="90000"/>
              </a:lnSpc>
              <a:spcBef>
                <a:spcPts val="2000"/>
              </a:spcBef>
              <a:spcAft>
                <a:spcPts val="0"/>
              </a:spcAft>
              <a:buSzPts val="1800"/>
              <a:buChar char="›"/>
            </a:pPr>
            <a:r>
              <a:rPr lang="en-GB"/>
              <a:t>Using command substitution</a:t>
            </a:r>
            <a:endParaRPr/>
          </a:p>
        </p:txBody>
      </p:sp>
      <p:sp>
        <p:nvSpPr>
          <p:cNvPr id="57" name="Google Shape;57;p10"/>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Contents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1"/>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rtl="0" algn="l">
              <a:lnSpc>
                <a:spcPct val="90000"/>
              </a:lnSpc>
              <a:spcBef>
                <a:spcPts val="0"/>
              </a:spcBef>
              <a:spcAft>
                <a:spcPts val="0"/>
              </a:spcAft>
              <a:buSzPts val="1800"/>
              <a:buChar char="›"/>
            </a:pPr>
            <a:r>
              <a:rPr lang="en-GB"/>
              <a:t>All Linux devices are represented by files...</a:t>
            </a:r>
            <a:endParaRPr/>
          </a:p>
          <a:p>
            <a:pPr indent="-165100" lvl="1" marL="622300" rtl="0" algn="l">
              <a:lnSpc>
                <a:spcPct val="90000"/>
              </a:lnSpc>
              <a:spcBef>
                <a:spcPts val="2000"/>
              </a:spcBef>
              <a:spcAft>
                <a:spcPts val="0"/>
              </a:spcAft>
              <a:buSzPts val="1800"/>
              <a:buChar char="›"/>
            </a:pPr>
            <a:r>
              <a:rPr lang="en-GB"/>
              <a:t>Including devices, together with keyboard and terminal(s)</a:t>
            </a:r>
            <a:endParaRPr/>
          </a:p>
          <a:p>
            <a:pPr indent="-185738" lvl="0" marL="185738" rtl="0" algn="l">
              <a:lnSpc>
                <a:spcPct val="90000"/>
              </a:lnSpc>
              <a:spcBef>
                <a:spcPts val="2000"/>
              </a:spcBef>
              <a:spcAft>
                <a:spcPts val="0"/>
              </a:spcAft>
              <a:buSzPts val="1800"/>
              <a:buChar char="›"/>
            </a:pPr>
            <a:r>
              <a:rPr lang="en-GB"/>
              <a:t>All Linux processes have an input file and an output file</a:t>
            </a:r>
            <a:endParaRPr/>
          </a:p>
          <a:p>
            <a:pPr indent="-165100" lvl="1" marL="622300" rtl="0" algn="l">
              <a:lnSpc>
                <a:spcPct val="100000"/>
              </a:lnSpc>
              <a:spcBef>
                <a:spcPts val="2000"/>
              </a:spcBef>
              <a:spcAft>
                <a:spcPts val="0"/>
              </a:spcAft>
              <a:buSzPts val="1800"/>
              <a:buChar char="›"/>
            </a:pPr>
            <a:r>
              <a:rPr lang="en-GB"/>
              <a:t>These are normally the keyboard and the screen, respectively</a:t>
            </a:r>
            <a:endParaRPr/>
          </a:p>
        </p:txBody>
      </p:sp>
      <p:sp>
        <p:nvSpPr>
          <p:cNvPr id="63" name="Google Shape;63;p11"/>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Process data streams</a:t>
            </a:r>
            <a:endParaRPr/>
          </a:p>
        </p:txBody>
      </p:sp>
      <p:sp>
        <p:nvSpPr>
          <p:cNvPr id="64" name="Google Shape;64;p11"/>
          <p:cNvSpPr/>
          <p:nvPr/>
        </p:nvSpPr>
        <p:spPr>
          <a:xfrm>
            <a:off x="2635432" y="3627196"/>
            <a:ext cx="1869921" cy="604911"/>
          </a:xfrm>
          <a:prstGeom prst="rightArrow">
            <a:avLst>
              <a:gd fmla="val 50000" name="adj1"/>
              <a:gd fmla="val 63235" name="adj2"/>
            </a:avLst>
          </a:prstGeom>
          <a:solidFill>
            <a:srgbClr val="6FBD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grpSp>
        <p:nvGrpSpPr>
          <p:cNvPr id="65" name="Google Shape;65;p11"/>
          <p:cNvGrpSpPr/>
          <p:nvPr/>
        </p:nvGrpSpPr>
        <p:grpSpPr>
          <a:xfrm>
            <a:off x="820832" y="3388042"/>
            <a:ext cx="2385979" cy="872197"/>
            <a:chOff x="449" y="1882"/>
            <a:chExt cx="1582" cy="378"/>
          </a:xfrm>
        </p:grpSpPr>
        <p:sp>
          <p:nvSpPr>
            <p:cNvPr id="66" name="Google Shape;66;p11"/>
            <p:cNvSpPr/>
            <p:nvPr/>
          </p:nvSpPr>
          <p:spPr>
            <a:xfrm>
              <a:off x="449" y="1882"/>
              <a:ext cx="1582" cy="322"/>
            </a:xfrm>
            <a:custGeom>
              <a:rect b="b" l="l" r="r" t="t"/>
              <a:pathLst>
                <a:path extrusionOk="0" h="322" w="1582">
                  <a:moveTo>
                    <a:pt x="257" y="0"/>
                  </a:moveTo>
                  <a:lnTo>
                    <a:pt x="1581" y="131"/>
                  </a:lnTo>
                  <a:lnTo>
                    <a:pt x="1488" y="248"/>
                  </a:lnTo>
                  <a:lnTo>
                    <a:pt x="1397" y="321"/>
                  </a:lnTo>
                  <a:lnTo>
                    <a:pt x="0" y="160"/>
                  </a:lnTo>
                  <a:lnTo>
                    <a:pt x="105" y="115"/>
                  </a:lnTo>
                  <a:lnTo>
                    <a:pt x="257" y="0"/>
                  </a:lnTo>
                </a:path>
              </a:pathLst>
            </a:custGeom>
            <a:solidFill>
              <a:srgbClr val="DFDF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67" name="Google Shape;67;p11"/>
            <p:cNvSpPr/>
            <p:nvPr/>
          </p:nvSpPr>
          <p:spPr>
            <a:xfrm>
              <a:off x="1539" y="2008"/>
              <a:ext cx="380" cy="158"/>
            </a:xfrm>
            <a:custGeom>
              <a:rect b="b" l="l" r="r" t="t"/>
              <a:pathLst>
                <a:path extrusionOk="0" h="158" w="380">
                  <a:moveTo>
                    <a:pt x="147" y="0"/>
                  </a:moveTo>
                  <a:lnTo>
                    <a:pt x="58" y="92"/>
                  </a:lnTo>
                  <a:lnTo>
                    <a:pt x="0" y="131"/>
                  </a:lnTo>
                  <a:lnTo>
                    <a:pt x="249" y="157"/>
                  </a:lnTo>
                  <a:lnTo>
                    <a:pt x="306" y="108"/>
                  </a:lnTo>
                  <a:lnTo>
                    <a:pt x="379" y="21"/>
                  </a:lnTo>
                  <a:lnTo>
                    <a:pt x="147" y="0"/>
                  </a:lnTo>
                </a:path>
              </a:pathLst>
            </a:custGeom>
            <a:solidFill>
              <a:srgbClr val="808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grpSp>
          <p:nvGrpSpPr>
            <p:cNvPr id="68" name="Google Shape;68;p11"/>
            <p:cNvGrpSpPr/>
            <p:nvPr/>
          </p:nvGrpSpPr>
          <p:grpSpPr>
            <a:xfrm>
              <a:off x="450" y="1911"/>
              <a:ext cx="1581" cy="349"/>
              <a:chOff x="450" y="1911"/>
              <a:chExt cx="1581" cy="349"/>
            </a:xfrm>
          </p:grpSpPr>
          <p:sp>
            <p:nvSpPr>
              <p:cNvPr id="69" name="Google Shape;69;p11"/>
              <p:cNvSpPr/>
              <p:nvPr/>
            </p:nvSpPr>
            <p:spPr>
              <a:xfrm>
                <a:off x="450" y="2042"/>
                <a:ext cx="1398" cy="218"/>
              </a:xfrm>
              <a:custGeom>
                <a:rect b="b" l="l" r="r" t="t"/>
                <a:pathLst>
                  <a:path extrusionOk="0" h="218" w="1398">
                    <a:moveTo>
                      <a:pt x="0" y="0"/>
                    </a:moveTo>
                    <a:lnTo>
                      <a:pt x="0" y="56"/>
                    </a:lnTo>
                    <a:lnTo>
                      <a:pt x="1397" y="217"/>
                    </a:lnTo>
                    <a:lnTo>
                      <a:pt x="1396" y="160"/>
                    </a:lnTo>
                    <a:lnTo>
                      <a:pt x="0" y="0"/>
                    </a:lnTo>
                  </a:path>
                </a:pathLst>
              </a:custGeom>
              <a:solidFill>
                <a:srgbClr val="C0C0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70" name="Google Shape;70;p11"/>
              <p:cNvSpPr/>
              <p:nvPr/>
            </p:nvSpPr>
            <p:spPr>
              <a:xfrm>
                <a:off x="1846" y="2013"/>
                <a:ext cx="185" cy="247"/>
              </a:xfrm>
              <a:custGeom>
                <a:rect b="b" l="l" r="r" t="t"/>
                <a:pathLst>
                  <a:path extrusionOk="0" h="247" w="185">
                    <a:moveTo>
                      <a:pt x="0" y="190"/>
                    </a:moveTo>
                    <a:lnTo>
                      <a:pt x="0" y="246"/>
                    </a:lnTo>
                    <a:lnTo>
                      <a:pt x="80" y="189"/>
                    </a:lnTo>
                    <a:lnTo>
                      <a:pt x="113" y="156"/>
                    </a:lnTo>
                    <a:lnTo>
                      <a:pt x="184" y="69"/>
                    </a:lnTo>
                    <a:lnTo>
                      <a:pt x="184" y="0"/>
                    </a:lnTo>
                    <a:lnTo>
                      <a:pt x="91" y="117"/>
                    </a:lnTo>
                    <a:lnTo>
                      <a:pt x="0" y="190"/>
                    </a:lnTo>
                  </a:path>
                </a:pathLst>
              </a:custGeom>
              <a:solidFill>
                <a:srgbClr val="5F5F5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cxnSp>
            <p:nvCxnSpPr>
              <p:cNvPr id="71" name="Google Shape;71;p11"/>
              <p:cNvCxnSpPr/>
              <p:nvPr/>
            </p:nvCxnSpPr>
            <p:spPr>
              <a:xfrm>
                <a:off x="472" y="2064"/>
                <a:ext cx="1377" cy="136"/>
              </a:xfrm>
              <a:prstGeom prst="straightConnector1">
                <a:avLst/>
              </a:prstGeom>
              <a:noFill/>
              <a:ln cap="flat" cmpd="sng" w="12700">
                <a:solidFill>
                  <a:srgbClr val="7F7F7F"/>
                </a:solidFill>
                <a:prstDash val="solid"/>
                <a:round/>
                <a:headEnd len="sm" w="sm" type="none"/>
                <a:tailEnd len="sm" w="sm" type="none"/>
              </a:ln>
            </p:spPr>
          </p:cxnSp>
          <p:grpSp>
            <p:nvGrpSpPr>
              <p:cNvPr id="72" name="Google Shape;72;p11"/>
              <p:cNvGrpSpPr/>
              <p:nvPr/>
            </p:nvGrpSpPr>
            <p:grpSpPr>
              <a:xfrm>
                <a:off x="541" y="1911"/>
                <a:ext cx="1346" cy="247"/>
                <a:chOff x="541" y="1911"/>
                <a:chExt cx="1346" cy="247"/>
              </a:xfrm>
            </p:grpSpPr>
            <p:sp>
              <p:nvSpPr>
                <p:cNvPr id="73" name="Google Shape;73;p11"/>
                <p:cNvSpPr/>
                <p:nvPr/>
              </p:nvSpPr>
              <p:spPr>
                <a:xfrm>
                  <a:off x="541" y="1912"/>
                  <a:ext cx="1036" cy="215"/>
                </a:xfrm>
                <a:custGeom>
                  <a:rect b="b" l="l" r="r" t="t"/>
                  <a:pathLst>
                    <a:path extrusionOk="0" h="215" w="1036">
                      <a:moveTo>
                        <a:pt x="178" y="0"/>
                      </a:moveTo>
                      <a:lnTo>
                        <a:pt x="55" y="94"/>
                      </a:lnTo>
                      <a:lnTo>
                        <a:pt x="0" y="123"/>
                      </a:lnTo>
                      <a:lnTo>
                        <a:pt x="878" y="214"/>
                      </a:lnTo>
                      <a:lnTo>
                        <a:pt x="941" y="172"/>
                      </a:lnTo>
                      <a:lnTo>
                        <a:pt x="1035" y="86"/>
                      </a:lnTo>
                      <a:lnTo>
                        <a:pt x="178" y="0"/>
                      </a:lnTo>
                    </a:path>
                  </a:pathLst>
                </a:custGeom>
                <a:solidFill>
                  <a:srgbClr val="808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grpSp>
              <p:nvGrpSpPr>
                <p:cNvPr id="74" name="Google Shape;74;p11"/>
                <p:cNvGrpSpPr/>
                <p:nvPr/>
              </p:nvGrpSpPr>
              <p:grpSpPr>
                <a:xfrm>
                  <a:off x="588" y="1911"/>
                  <a:ext cx="1299" cy="247"/>
                  <a:chOff x="588" y="1911"/>
                  <a:chExt cx="1299" cy="247"/>
                </a:xfrm>
              </p:grpSpPr>
              <p:grpSp>
                <p:nvGrpSpPr>
                  <p:cNvPr id="75" name="Google Shape;75;p11"/>
                  <p:cNvGrpSpPr/>
                  <p:nvPr/>
                </p:nvGrpSpPr>
                <p:grpSpPr>
                  <a:xfrm>
                    <a:off x="598" y="1911"/>
                    <a:ext cx="944" cy="200"/>
                    <a:chOff x="598" y="1911"/>
                    <a:chExt cx="944" cy="200"/>
                  </a:xfrm>
                </p:grpSpPr>
                <p:grpSp>
                  <p:nvGrpSpPr>
                    <p:cNvPr id="76" name="Google Shape;76;p11"/>
                    <p:cNvGrpSpPr/>
                    <p:nvPr/>
                  </p:nvGrpSpPr>
                  <p:grpSpPr>
                    <a:xfrm>
                      <a:off x="598" y="1911"/>
                      <a:ext cx="182" cy="127"/>
                      <a:chOff x="598" y="1911"/>
                      <a:chExt cx="182" cy="127"/>
                    </a:xfrm>
                  </p:grpSpPr>
                  <p:cxnSp>
                    <p:nvCxnSpPr>
                      <p:cNvPr id="77" name="Google Shape;77;p11"/>
                      <p:cNvCxnSpPr/>
                      <p:nvPr/>
                    </p:nvCxnSpPr>
                    <p:spPr>
                      <a:xfrm flipH="1" rot="10800000">
                        <a:off x="598" y="2024"/>
                        <a:ext cx="46" cy="14"/>
                      </a:xfrm>
                      <a:prstGeom prst="straightConnector1">
                        <a:avLst/>
                      </a:prstGeom>
                      <a:noFill/>
                      <a:ln cap="flat" cmpd="sng" w="12700">
                        <a:solidFill>
                          <a:srgbClr val="DFDFDF"/>
                        </a:solidFill>
                        <a:prstDash val="solid"/>
                        <a:round/>
                        <a:headEnd len="sm" w="sm" type="none"/>
                        <a:tailEnd len="sm" w="sm" type="none"/>
                      </a:ln>
                    </p:spPr>
                  </p:cxnSp>
                  <p:cxnSp>
                    <p:nvCxnSpPr>
                      <p:cNvPr id="78" name="Google Shape;78;p11"/>
                      <p:cNvCxnSpPr/>
                      <p:nvPr/>
                    </p:nvCxnSpPr>
                    <p:spPr>
                      <a:xfrm flipH="1" rot="10800000">
                        <a:off x="664" y="1911"/>
                        <a:ext cx="116" cy="93"/>
                      </a:xfrm>
                      <a:prstGeom prst="straightConnector1">
                        <a:avLst/>
                      </a:prstGeom>
                      <a:noFill/>
                      <a:ln cap="flat" cmpd="sng" w="12700">
                        <a:solidFill>
                          <a:srgbClr val="DFDFDF"/>
                        </a:solidFill>
                        <a:prstDash val="solid"/>
                        <a:round/>
                        <a:headEnd len="sm" w="sm" type="none"/>
                        <a:tailEnd len="sm" w="sm" type="none"/>
                      </a:ln>
                    </p:spPr>
                  </p:cxnSp>
                </p:grpSp>
                <p:grpSp>
                  <p:nvGrpSpPr>
                    <p:cNvPr id="79" name="Google Shape;79;p11"/>
                    <p:cNvGrpSpPr/>
                    <p:nvPr/>
                  </p:nvGrpSpPr>
                  <p:grpSpPr>
                    <a:xfrm>
                      <a:off x="677" y="1919"/>
                      <a:ext cx="182" cy="126"/>
                      <a:chOff x="677" y="1919"/>
                      <a:chExt cx="182" cy="126"/>
                    </a:xfrm>
                  </p:grpSpPr>
                  <p:cxnSp>
                    <p:nvCxnSpPr>
                      <p:cNvPr id="80" name="Google Shape;80;p11"/>
                      <p:cNvCxnSpPr/>
                      <p:nvPr/>
                    </p:nvCxnSpPr>
                    <p:spPr>
                      <a:xfrm flipH="1" rot="10800000">
                        <a:off x="677" y="2031"/>
                        <a:ext cx="45" cy="14"/>
                      </a:xfrm>
                      <a:prstGeom prst="straightConnector1">
                        <a:avLst/>
                      </a:prstGeom>
                      <a:noFill/>
                      <a:ln cap="flat" cmpd="sng" w="12700">
                        <a:solidFill>
                          <a:srgbClr val="DFDFDF"/>
                        </a:solidFill>
                        <a:prstDash val="solid"/>
                        <a:round/>
                        <a:headEnd len="sm" w="sm" type="none"/>
                        <a:tailEnd len="sm" w="sm" type="none"/>
                      </a:ln>
                    </p:spPr>
                  </p:cxnSp>
                  <p:cxnSp>
                    <p:nvCxnSpPr>
                      <p:cNvPr id="81" name="Google Shape;81;p11"/>
                      <p:cNvCxnSpPr/>
                      <p:nvPr/>
                    </p:nvCxnSpPr>
                    <p:spPr>
                      <a:xfrm flipH="1" rot="10800000">
                        <a:off x="742" y="1919"/>
                        <a:ext cx="117" cy="92"/>
                      </a:xfrm>
                      <a:prstGeom prst="straightConnector1">
                        <a:avLst/>
                      </a:prstGeom>
                      <a:noFill/>
                      <a:ln cap="flat" cmpd="sng" w="12700">
                        <a:solidFill>
                          <a:srgbClr val="DFDFDF"/>
                        </a:solidFill>
                        <a:prstDash val="solid"/>
                        <a:round/>
                        <a:headEnd len="sm" w="sm" type="none"/>
                        <a:tailEnd len="sm" w="sm" type="none"/>
                      </a:ln>
                    </p:spPr>
                  </p:cxnSp>
                </p:grpSp>
                <p:grpSp>
                  <p:nvGrpSpPr>
                    <p:cNvPr id="82" name="Google Shape;82;p11"/>
                    <p:cNvGrpSpPr/>
                    <p:nvPr/>
                  </p:nvGrpSpPr>
                  <p:grpSpPr>
                    <a:xfrm>
                      <a:off x="758" y="1924"/>
                      <a:ext cx="182" cy="127"/>
                      <a:chOff x="758" y="1924"/>
                      <a:chExt cx="182" cy="127"/>
                    </a:xfrm>
                  </p:grpSpPr>
                  <p:cxnSp>
                    <p:nvCxnSpPr>
                      <p:cNvPr id="83" name="Google Shape;83;p11"/>
                      <p:cNvCxnSpPr/>
                      <p:nvPr/>
                    </p:nvCxnSpPr>
                    <p:spPr>
                      <a:xfrm flipH="1" rot="10800000">
                        <a:off x="758" y="2037"/>
                        <a:ext cx="45" cy="14"/>
                      </a:xfrm>
                      <a:prstGeom prst="straightConnector1">
                        <a:avLst/>
                      </a:prstGeom>
                      <a:noFill/>
                      <a:ln cap="flat" cmpd="sng" w="12700">
                        <a:solidFill>
                          <a:srgbClr val="DFDFDF"/>
                        </a:solidFill>
                        <a:prstDash val="solid"/>
                        <a:round/>
                        <a:headEnd len="sm" w="sm" type="none"/>
                        <a:tailEnd len="sm" w="sm" type="none"/>
                      </a:ln>
                    </p:spPr>
                  </p:cxnSp>
                  <p:cxnSp>
                    <p:nvCxnSpPr>
                      <p:cNvPr id="84" name="Google Shape;84;p11"/>
                      <p:cNvCxnSpPr/>
                      <p:nvPr/>
                    </p:nvCxnSpPr>
                    <p:spPr>
                      <a:xfrm flipH="1" rot="10800000">
                        <a:off x="823" y="1924"/>
                        <a:ext cx="117" cy="93"/>
                      </a:xfrm>
                      <a:prstGeom prst="straightConnector1">
                        <a:avLst/>
                      </a:prstGeom>
                      <a:noFill/>
                      <a:ln cap="flat" cmpd="sng" w="12700">
                        <a:solidFill>
                          <a:srgbClr val="DFDFDF"/>
                        </a:solidFill>
                        <a:prstDash val="solid"/>
                        <a:round/>
                        <a:headEnd len="sm" w="sm" type="none"/>
                        <a:tailEnd len="sm" w="sm" type="none"/>
                      </a:ln>
                    </p:spPr>
                  </p:cxnSp>
                </p:grpSp>
                <p:grpSp>
                  <p:nvGrpSpPr>
                    <p:cNvPr id="85" name="Google Shape;85;p11"/>
                    <p:cNvGrpSpPr/>
                    <p:nvPr/>
                  </p:nvGrpSpPr>
                  <p:grpSpPr>
                    <a:xfrm>
                      <a:off x="831" y="1935"/>
                      <a:ext cx="183" cy="126"/>
                      <a:chOff x="831" y="1935"/>
                      <a:chExt cx="183" cy="126"/>
                    </a:xfrm>
                  </p:grpSpPr>
                  <p:cxnSp>
                    <p:nvCxnSpPr>
                      <p:cNvPr id="86" name="Google Shape;86;p11"/>
                      <p:cNvCxnSpPr/>
                      <p:nvPr/>
                    </p:nvCxnSpPr>
                    <p:spPr>
                      <a:xfrm flipH="1" rot="10800000">
                        <a:off x="831" y="2047"/>
                        <a:ext cx="47" cy="14"/>
                      </a:xfrm>
                      <a:prstGeom prst="straightConnector1">
                        <a:avLst/>
                      </a:prstGeom>
                      <a:noFill/>
                      <a:ln cap="flat" cmpd="sng" w="12700">
                        <a:solidFill>
                          <a:srgbClr val="DFDFDF"/>
                        </a:solidFill>
                        <a:prstDash val="solid"/>
                        <a:round/>
                        <a:headEnd len="sm" w="sm" type="none"/>
                        <a:tailEnd len="sm" w="sm" type="none"/>
                      </a:ln>
                    </p:spPr>
                  </p:cxnSp>
                  <p:cxnSp>
                    <p:nvCxnSpPr>
                      <p:cNvPr id="87" name="Google Shape;87;p11"/>
                      <p:cNvCxnSpPr/>
                      <p:nvPr/>
                    </p:nvCxnSpPr>
                    <p:spPr>
                      <a:xfrm flipH="1" rot="10800000">
                        <a:off x="898" y="1935"/>
                        <a:ext cx="116" cy="92"/>
                      </a:xfrm>
                      <a:prstGeom prst="straightConnector1">
                        <a:avLst/>
                      </a:prstGeom>
                      <a:noFill/>
                      <a:ln cap="flat" cmpd="sng" w="12700">
                        <a:solidFill>
                          <a:srgbClr val="DFDFDF"/>
                        </a:solidFill>
                        <a:prstDash val="solid"/>
                        <a:round/>
                        <a:headEnd len="sm" w="sm" type="none"/>
                        <a:tailEnd len="sm" w="sm" type="none"/>
                      </a:ln>
                    </p:spPr>
                  </p:cxnSp>
                </p:grpSp>
                <p:grpSp>
                  <p:nvGrpSpPr>
                    <p:cNvPr id="88" name="Google Shape;88;p11"/>
                    <p:cNvGrpSpPr/>
                    <p:nvPr/>
                  </p:nvGrpSpPr>
                  <p:grpSpPr>
                    <a:xfrm>
                      <a:off x="913" y="1940"/>
                      <a:ext cx="182" cy="126"/>
                      <a:chOff x="913" y="1940"/>
                      <a:chExt cx="182" cy="126"/>
                    </a:xfrm>
                  </p:grpSpPr>
                  <p:cxnSp>
                    <p:nvCxnSpPr>
                      <p:cNvPr id="89" name="Google Shape;89;p11"/>
                      <p:cNvCxnSpPr/>
                      <p:nvPr/>
                    </p:nvCxnSpPr>
                    <p:spPr>
                      <a:xfrm flipH="1" rot="10800000">
                        <a:off x="913" y="2052"/>
                        <a:ext cx="46" cy="14"/>
                      </a:xfrm>
                      <a:prstGeom prst="straightConnector1">
                        <a:avLst/>
                      </a:prstGeom>
                      <a:noFill/>
                      <a:ln cap="flat" cmpd="sng" w="12700">
                        <a:solidFill>
                          <a:srgbClr val="DFDFDF"/>
                        </a:solidFill>
                        <a:prstDash val="solid"/>
                        <a:round/>
                        <a:headEnd len="sm" w="sm" type="none"/>
                        <a:tailEnd len="sm" w="sm" type="none"/>
                      </a:ln>
                    </p:spPr>
                  </p:cxnSp>
                  <p:cxnSp>
                    <p:nvCxnSpPr>
                      <p:cNvPr id="90" name="Google Shape;90;p11"/>
                      <p:cNvCxnSpPr/>
                      <p:nvPr/>
                    </p:nvCxnSpPr>
                    <p:spPr>
                      <a:xfrm flipH="1" rot="10800000">
                        <a:off x="979" y="1940"/>
                        <a:ext cx="116" cy="92"/>
                      </a:xfrm>
                      <a:prstGeom prst="straightConnector1">
                        <a:avLst/>
                      </a:prstGeom>
                      <a:noFill/>
                      <a:ln cap="flat" cmpd="sng" w="12700">
                        <a:solidFill>
                          <a:srgbClr val="DFDFDF"/>
                        </a:solidFill>
                        <a:prstDash val="solid"/>
                        <a:round/>
                        <a:headEnd len="sm" w="sm" type="none"/>
                        <a:tailEnd len="sm" w="sm" type="none"/>
                      </a:ln>
                    </p:spPr>
                  </p:cxnSp>
                </p:grpSp>
                <p:grpSp>
                  <p:nvGrpSpPr>
                    <p:cNvPr id="91" name="Google Shape;91;p11"/>
                    <p:cNvGrpSpPr/>
                    <p:nvPr/>
                  </p:nvGrpSpPr>
                  <p:grpSpPr>
                    <a:xfrm>
                      <a:off x="989" y="1945"/>
                      <a:ext cx="182" cy="127"/>
                      <a:chOff x="989" y="1945"/>
                      <a:chExt cx="182" cy="127"/>
                    </a:xfrm>
                  </p:grpSpPr>
                  <p:cxnSp>
                    <p:nvCxnSpPr>
                      <p:cNvPr id="92" name="Google Shape;92;p11"/>
                      <p:cNvCxnSpPr/>
                      <p:nvPr/>
                    </p:nvCxnSpPr>
                    <p:spPr>
                      <a:xfrm flipH="1" rot="10800000">
                        <a:off x="989" y="2058"/>
                        <a:ext cx="46" cy="14"/>
                      </a:xfrm>
                      <a:prstGeom prst="straightConnector1">
                        <a:avLst/>
                      </a:prstGeom>
                      <a:noFill/>
                      <a:ln cap="flat" cmpd="sng" w="12700">
                        <a:solidFill>
                          <a:srgbClr val="DFDFDF"/>
                        </a:solidFill>
                        <a:prstDash val="solid"/>
                        <a:round/>
                        <a:headEnd len="sm" w="sm" type="none"/>
                        <a:tailEnd len="sm" w="sm" type="none"/>
                      </a:ln>
                    </p:spPr>
                  </p:cxnSp>
                  <p:cxnSp>
                    <p:nvCxnSpPr>
                      <p:cNvPr id="93" name="Google Shape;93;p11"/>
                      <p:cNvCxnSpPr/>
                      <p:nvPr/>
                    </p:nvCxnSpPr>
                    <p:spPr>
                      <a:xfrm flipH="1" rot="10800000">
                        <a:off x="1055" y="1945"/>
                        <a:ext cx="116" cy="93"/>
                      </a:xfrm>
                      <a:prstGeom prst="straightConnector1">
                        <a:avLst/>
                      </a:prstGeom>
                      <a:noFill/>
                      <a:ln cap="flat" cmpd="sng" w="12700">
                        <a:solidFill>
                          <a:srgbClr val="DFDFDF"/>
                        </a:solidFill>
                        <a:prstDash val="solid"/>
                        <a:round/>
                        <a:headEnd len="sm" w="sm" type="none"/>
                        <a:tailEnd len="sm" w="sm" type="none"/>
                      </a:ln>
                    </p:spPr>
                  </p:cxnSp>
                </p:grpSp>
                <p:grpSp>
                  <p:nvGrpSpPr>
                    <p:cNvPr id="94" name="Google Shape;94;p11"/>
                    <p:cNvGrpSpPr/>
                    <p:nvPr/>
                  </p:nvGrpSpPr>
                  <p:grpSpPr>
                    <a:xfrm>
                      <a:off x="1065" y="1953"/>
                      <a:ext cx="182" cy="126"/>
                      <a:chOff x="1065" y="1953"/>
                      <a:chExt cx="182" cy="126"/>
                    </a:xfrm>
                  </p:grpSpPr>
                  <p:cxnSp>
                    <p:nvCxnSpPr>
                      <p:cNvPr id="95" name="Google Shape;95;p11"/>
                      <p:cNvCxnSpPr/>
                      <p:nvPr/>
                    </p:nvCxnSpPr>
                    <p:spPr>
                      <a:xfrm flipH="1" rot="10800000">
                        <a:off x="1065" y="2065"/>
                        <a:ext cx="45" cy="14"/>
                      </a:xfrm>
                      <a:prstGeom prst="straightConnector1">
                        <a:avLst/>
                      </a:prstGeom>
                      <a:noFill/>
                      <a:ln cap="flat" cmpd="sng" w="12700">
                        <a:solidFill>
                          <a:srgbClr val="DFDFDF"/>
                        </a:solidFill>
                        <a:prstDash val="solid"/>
                        <a:round/>
                        <a:headEnd len="sm" w="sm" type="none"/>
                        <a:tailEnd len="sm" w="sm" type="none"/>
                      </a:ln>
                    </p:spPr>
                  </p:cxnSp>
                  <p:cxnSp>
                    <p:nvCxnSpPr>
                      <p:cNvPr id="96" name="Google Shape;96;p11"/>
                      <p:cNvCxnSpPr/>
                      <p:nvPr/>
                    </p:nvCxnSpPr>
                    <p:spPr>
                      <a:xfrm flipH="1" rot="10800000">
                        <a:off x="1130" y="1953"/>
                        <a:ext cx="117" cy="92"/>
                      </a:xfrm>
                      <a:prstGeom prst="straightConnector1">
                        <a:avLst/>
                      </a:prstGeom>
                      <a:noFill/>
                      <a:ln cap="flat" cmpd="sng" w="12700">
                        <a:solidFill>
                          <a:srgbClr val="DFDFDF"/>
                        </a:solidFill>
                        <a:prstDash val="solid"/>
                        <a:round/>
                        <a:headEnd len="sm" w="sm" type="none"/>
                        <a:tailEnd len="sm" w="sm" type="none"/>
                      </a:ln>
                    </p:spPr>
                  </p:cxnSp>
                </p:grpSp>
                <p:grpSp>
                  <p:nvGrpSpPr>
                    <p:cNvPr id="97" name="Google Shape;97;p11"/>
                    <p:cNvGrpSpPr/>
                    <p:nvPr/>
                  </p:nvGrpSpPr>
                  <p:grpSpPr>
                    <a:xfrm>
                      <a:off x="1136" y="1963"/>
                      <a:ext cx="181" cy="127"/>
                      <a:chOff x="1136" y="1963"/>
                      <a:chExt cx="181" cy="127"/>
                    </a:xfrm>
                  </p:grpSpPr>
                  <p:cxnSp>
                    <p:nvCxnSpPr>
                      <p:cNvPr id="98" name="Google Shape;98;p11"/>
                      <p:cNvCxnSpPr/>
                      <p:nvPr/>
                    </p:nvCxnSpPr>
                    <p:spPr>
                      <a:xfrm flipH="1" rot="10800000">
                        <a:off x="1136" y="2076"/>
                        <a:ext cx="45" cy="14"/>
                      </a:xfrm>
                      <a:prstGeom prst="straightConnector1">
                        <a:avLst/>
                      </a:prstGeom>
                      <a:noFill/>
                      <a:ln cap="flat" cmpd="sng" w="12700">
                        <a:solidFill>
                          <a:srgbClr val="DFDFDF"/>
                        </a:solidFill>
                        <a:prstDash val="solid"/>
                        <a:round/>
                        <a:headEnd len="sm" w="sm" type="none"/>
                        <a:tailEnd len="sm" w="sm" type="none"/>
                      </a:ln>
                    </p:spPr>
                  </p:cxnSp>
                  <p:cxnSp>
                    <p:nvCxnSpPr>
                      <p:cNvPr id="99" name="Google Shape;99;p11"/>
                      <p:cNvCxnSpPr/>
                      <p:nvPr/>
                    </p:nvCxnSpPr>
                    <p:spPr>
                      <a:xfrm flipH="1" rot="10800000">
                        <a:off x="1201" y="1963"/>
                        <a:ext cx="116" cy="93"/>
                      </a:xfrm>
                      <a:prstGeom prst="straightConnector1">
                        <a:avLst/>
                      </a:prstGeom>
                      <a:noFill/>
                      <a:ln cap="flat" cmpd="sng" w="12700">
                        <a:solidFill>
                          <a:srgbClr val="DFDFDF"/>
                        </a:solidFill>
                        <a:prstDash val="solid"/>
                        <a:round/>
                        <a:headEnd len="sm" w="sm" type="none"/>
                        <a:tailEnd len="sm" w="sm" type="none"/>
                      </a:ln>
                    </p:spPr>
                  </p:cxnSp>
                </p:grpSp>
                <p:grpSp>
                  <p:nvGrpSpPr>
                    <p:cNvPr id="100" name="Google Shape;100;p11"/>
                    <p:cNvGrpSpPr/>
                    <p:nvPr/>
                  </p:nvGrpSpPr>
                  <p:grpSpPr>
                    <a:xfrm>
                      <a:off x="1212" y="1974"/>
                      <a:ext cx="181" cy="126"/>
                      <a:chOff x="1212" y="1974"/>
                      <a:chExt cx="181" cy="126"/>
                    </a:xfrm>
                  </p:grpSpPr>
                  <p:cxnSp>
                    <p:nvCxnSpPr>
                      <p:cNvPr id="101" name="Google Shape;101;p11"/>
                      <p:cNvCxnSpPr/>
                      <p:nvPr/>
                    </p:nvCxnSpPr>
                    <p:spPr>
                      <a:xfrm flipH="1" rot="10800000">
                        <a:off x="1212" y="2086"/>
                        <a:ext cx="45" cy="14"/>
                      </a:xfrm>
                      <a:prstGeom prst="straightConnector1">
                        <a:avLst/>
                      </a:prstGeom>
                      <a:noFill/>
                      <a:ln cap="flat" cmpd="sng" w="12700">
                        <a:solidFill>
                          <a:srgbClr val="DFDFDF"/>
                        </a:solidFill>
                        <a:prstDash val="solid"/>
                        <a:round/>
                        <a:headEnd len="sm" w="sm" type="none"/>
                        <a:tailEnd len="sm" w="sm" type="none"/>
                      </a:ln>
                    </p:spPr>
                  </p:cxnSp>
                  <p:cxnSp>
                    <p:nvCxnSpPr>
                      <p:cNvPr id="102" name="Google Shape;102;p11"/>
                      <p:cNvCxnSpPr/>
                      <p:nvPr/>
                    </p:nvCxnSpPr>
                    <p:spPr>
                      <a:xfrm flipH="1" rot="10800000">
                        <a:off x="1277" y="1974"/>
                        <a:ext cx="116" cy="92"/>
                      </a:xfrm>
                      <a:prstGeom prst="straightConnector1">
                        <a:avLst/>
                      </a:prstGeom>
                      <a:noFill/>
                      <a:ln cap="flat" cmpd="sng" w="12700">
                        <a:solidFill>
                          <a:srgbClr val="DFDFDF"/>
                        </a:solidFill>
                        <a:prstDash val="solid"/>
                        <a:round/>
                        <a:headEnd len="sm" w="sm" type="none"/>
                        <a:tailEnd len="sm" w="sm" type="none"/>
                      </a:ln>
                    </p:spPr>
                  </p:cxnSp>
                </p:grpSp>
                <p:grpSp>
                  <p:nvGrpSpPr>
                    <p:cNvPr id="103" name="Google Shape;103;p11"/>
                    <p:cNvGrpSpPr/>
                    <p:nvPr/>
                  </p:nvGrpSpPr>
                  <p:grpSpPr>
                    <a:xfrm>
                      <a:off x="1287" y="1979"/>
                      <a:ext cx="182" cy="127"/>
                      <a:chOff x="1287" y="1979"/>
                      <a:chExt cx="182" cy="127"/>
                    </a:xfrm>
                  </p:grpSpPr>
                  <p:cxnSp>
                    <p:nvCxnSpPr>
                      <p:cNvPr id="104" name="Google Shape;104;p11"/>
                      <p:cNvCxnSpPr/>
                      <p:nvPr/>
                    </p:nvCxnSpPr>
                    <p:spPr>
                      <a:xfrm flipH="1" rot="10800000">
                        <a:off x="1287" y="2092"/>
                        <a:ext cx="46" cy="14"/>
                      </a:xfrm>
                      <a:prstGeom prst="straightConnector1">
                        <a:avLst/>
                      </a:prstGeom>
                      <a:noFill/>
                      <a:ln cap="flat" cmpd="sng" w="12700">
                        <a:solidFill>
                          <a:srgbClr val="DFDFDF"/>
                        </a:solidFill>
                        <a:prstDash val="solid"/>
                        <a:round/>
                        <a:headEnd len="sm" w="sm" type="none"/>
                        <a:tailEnd len="sm" w="sm" type="none"/>
                      </a:ln>
                    </p:spPr>
                  </p:cxnSp>
                  <p:cxnSp>
                    <p:nvCxnSpPr>
                      <p:cNvPr id="105" name="Google Shape;105;p11"/>
                      <p:cNvCxnSpPr/>
                      <p:nvPr/>
                    </p:nvCxnSpPr>
                    <p:spPr>
                      <a:xfrm flipH="1" rot="10800000">
                        <a:off x="1353" y="1979"/>
                        <a:ext cx="116" cy="93"/>
                      </a:xfrm>
                      <a:prstGeom prst="straightConnector1">
                        <a:avLst/>
                      </a:prstGeom>
                      <a:noFill/>
                      <a:ln cap="flat" cmpd="sng" w="12700">
                        <a:solidFill>
                          <a:srgbClr val="DFDFDF"/>
                        </a:solidFill>
                        <a:prstDash val="solid"/>
                        <a:round/>
                        <a:headEnd len="sm" w="sm" type="none"/>
                        <a:tailEnd len="sm" w="sm" type="none"/>
                      </a:ln>
                    </p:spPr>
                  </p:cxnSp>
                </p:grpSp>
                <p:grpSp>
                  <p:nvGrpSpPr>
                    <p:cNvPr id="106" name="Google Shape;106;p11"/>
                    <p:cNvGrpSpPr/>
                    <p:nvPr/>
                  </p:nvGrpSpPr>
                  <p:grpSpPr>
                    <a:xfrm>
                      <a:off x="1361" y="1984"/>
                      <a:ext cx="181" cy="127"/>
                      <a:chOff x="1361" y="1984"/>
                      <a:chExt cx="181" cy="127"/>
                    </a:xfrm>
                  </p:grpSpPr>
                  <p:cxnSp>
                    <p:nvCxnSpPr>
                      <p:cNvPr id="107" name="Google Shape;107;p11"/>
                      <p:cNvCxnSpPr/>
                      <p:nvPr/>
                    </p:nvCxnSpPr>
                    <p:spPr>
                      <a:xfrm flipH="1" rot="10800000">
                        <a:off x="1361" y="2097"/>
                        <a:ext cx="45" cy="14"/>
                      </a:xfrm>
                      <a:prstGeom prst="straightConnector1">
                        <a:avLst/>
                      </a:prstGeom>
                      <a:noFill/>
                      <a:ln cap="flat" cmpd="sng" w="12700">
                        <a:solidFill>
                          <a:srgbClr val="DFDFDF"/>
                        </a:solidFill>
                        <a:prstDash val="solid"/>
                        <a:round/>
                        <a:headEnd len="sm" w="sm" type="none"/>
                        <a:tailEnd len="sm" w="sm" type="none"/>
                      </a:ln>
                    </p:spPr>
                  </p:cxnSp>
                  <p:cxnSp>
                    <p:nvCxnSpPr>
                      <p:cNvPr id="108" name="Google Shape;108;p11"/>
                      <p:cNvCxnSpPr/>
                      <p:nvPr/>
                    </p:nvCxnSpPr>
                    <p:spPr>
                      <a:xfrm flipH="1" rot="10800000">
                        <a:off x="1426" y="1984"/>
                        <a:ext cx="116" cy="93"/>
                      </a:xfrm>
                      <a:prstGeom prst="straightConnector1">
                        <a:avLst/>
                      </a:prstGeom>
                      <a:noFill/>
                      <a:ln cap="flat" cmpd="sng" w="12700">
                        <a:solidFill>
                          <a:srgbClr val="DFDFDF"/>
                        </a:solidFill>
                        <a:prstDash val="solid"/>
                        <a:round/>
                        <a:headEnd len="sm" w="sm" type="none"/>
                        <a:tailEnd len="sm" w="sm" type="none"/>
                      </a:ln>
                    </p:spPr>
                  </p:cxnSp>
                </p:grpSp>
              </p:grpSp>
              <p:grpSp>
                <p:nvGrpSpPr>
                  <p:cNvPr id="109" name="Google Shape;109;p11"/>
                  <p:cNvGrpSpPr/>
                  <p:nvPr/>
                </p:nvGrpSpPr>
                <p:grpSpPr>
                  <a:xfrm>
                    <a:off x="1596" y="2008"/>
                    <a:ext cx="271" cy="150"/>
                    <a:chOff x="1596" y="2008"/>
                    <a:chExt cx="271" cy="150"/>
                  </a:xfrm>
                </p:grpSpPr>
                <p:grpSp>
                  <p:nvGrpSpPr>
                    <p:cNvPr id="110" name="Google Shape;110;p11"/>
                    <p:cNvGrpSpPr/>
                    <p:nvPr/>
                  </p:nvGrpSpPr>
                  <p:grpSpPr>
                    <a:xfrm>
                      <a:off x="1717" y="2018"/>
                      <a:ext cx="150" cy="140"/>
                      <a:chOff x="1717" y="2018"/>
                      <a:chExt cx="150" cy="140"/>
                    </a:xfrm>
                  </p:grpSpPr>
                  <p:cxnSp>
                    <p:nvCxnSpPr>
                      <p:cNvPr id="111" name="Google Shape;111;p11"/>
                      <p:cNvCxnSpPr/>
                      <p:nvPr/>
                    </p:nvCxnSpPr>
                    <p:spPr>
                      <a:xfrm flipH="1" rot="10800000">
                        <a:off x="1717" y="2136"/>
                        <a:ext cx="37" cy="22"/>
                      </a:xfrm>
                      <a:prstGeom prst="straightConnector1">
                        <a:avLst/>
                      </a:prstGeom>
                      <a:noFill/>
                      <a:ln cap="flat" cmpd="sng" w="12700">
                        <a:solidFill>
                          <a:srgbClr val="DFDFDF"/>
                        </a:solidFill>
                        <a:prstDash val="solid"/>
                        <a:round/>
                        <a:headEnd len="sm" w="sm" type="none"/>
                        <a:tailEnd len="sm" w="sm" type="none"/>
                      </a:ln>
                    </p:spPr>
                  </p:cxnSp>
                  <p:cxnSp>
                    <p:nvCxnSpPr>
                      <p:cNvPr id="112" name="Google Shape;112;p11"/>
                      <p:cNvCxnSpPr/>
                      <p:nvPr/>
                    </p:nvCxnSpPr>
                    <p:spPr>
                      <a:xfrm flipH="1" rot="10800000">
                        <a:off x="1774" y="2018"/>
                        <a:ext cx="93" cy="98"/>
                      </a:xfrm>
                      <a:prstGeom prst="straightConnector1">
                        <a:avLst/>
                      </a:prstGeom>
                      <a:noFill/>
                      <a:ln cap="flat" cmpd="sng" w="12700">
                        <a:solidFill>
                          <a:srgbClr val="DFDFDF"/>
                        </a:solidFill>
                        <a:prstDash val="solid"/>
                        <a:round/>
                        <a:headEnd len="sm" w="sm" type="none"/>
                        <a:tailEnd len="sm" w="sm" type="none"/>
                      </a:ln>
                    </p:spPr>
                  </p:cxnSp>
                </p:grpSp>
                <p:grpSp>
                  <p:nvGrpSpPr>
                    <p:cNvPr id="113" name="Google Shape;113;p11"/>
                    <p:cNvGrpSpPr/>
                    <p:nvPr/>
                  </p:nvGrpSpPr>
                  <p:grpSpPr>
                    <a:xfrm>
                      <a:off x="1656" y="2011"/>
                      <a:ext cx="153" cy="142"/>
                      <a:chOff x="1656" y="2011"/>
                      <a:chExt cx="153" cy="142"/>
                    </a:xfrm>
                  </p:grpSpPr>
                  <p:cxnSp>
                    <p:nvCxnSpPr>
                      <p:cNvPr id="114" name="Google Shape;114;p11"/>
                      <p:cNvCxnSpPr/>
                      <p:nvPr/>
                    </p:nvCxnSpPr>
                    <p:spPr>
                      <a:xfrm flipH="1" rot="10800000">
                        <a:off x="1656" y="2131"/>
                        <a:ext cx="38" cy="22"/>
                      </a:xfrm>
                      <a:prstGeom prst="straightConnector1">
                        <a:avLst/>
                      </a:prstGeom>
                      <a:noFill/>
                      <a:ln cap="flat" cmpd="sng" w="12700">
                        <a:solidFill>
                          <a:srgbClr val="DFDFDF"/>
                        </a:solidFill>
                        <a:prstDash val="solid"/>
                        <a:round/>
                        <a:headEnd len="sm" w="sm" type="none"/>
                        <a:tailEnd len="sm" w="sm" type="none"/>
                      </a:ln>
                    </p:spPr>
                  </p:cxnSp>
                  <p:cxnSp>
                    <p:nvCxnSpPr>
                      <p:cNvPr id="115" name="Google Shape;115;p11"/>
                      <p:cNvCxnSpPr/>
                      <p:nvPr/>
                    </p:nvCxnSpPr>
                    <p:spPr>
                      <a:xfrm flipH="1" rot="10800000">
                        <a:off x="1714" y="2011"/>
                        <a:ext cx="95" cy="100"/>
                      </a:xfrm>
                      <a:prstGeom prst="straightConnector1">
                        <a:avLst/>
                      </a:prstGeom>
                      <a:noFill/>
                      <a:ln cap="flat" cmpd="sng" w="12700">
                        <a:solidFill>
                          <a:srgbClr val="DFDFDF"/>
                        </a:solidFill>
                        <a:prstDash val="solid"/>
                        <a:round/>
                        <a:headEnd len="sm" w="sm" type="none"/>
                        <a:tailEnd len="sm" w="sm" type="none"/>
                      </a:ln>
                    </p:spPr>
                  </p:cxnSp>
                </p:grpSp>
                <p:grpSp>
                  <p:nvGrpSpPr>
                    <p:cNvPr id="116" name="Google Shape;116;p11"/>
                    <p:cNvGrpSpPr/>
                    <p:nvPr/>
                  </p:nvGrpSpPr>
                  <p:grpSpPr>
                    <a:xfrm>
                      <a:off x="1596" y="2008"/>
                      <a:ext cx="148" cy="137"/>
                      <a:chOff x="1596" y="2008"/>
                      <a:chExt cx="148" cy="137"/>
                    </a:xfrm>
                  </p:grpSpPr>
                  <p:cxnSp>
                    <p:nvCxnSpPr>
                      <p:cNvPr id="117" name="Google Shape;117;p11"/>
                      <p:cNvCxnSpPr/>
                      <p:nvPr/>
                    </p:nvCxnSpPr>
                    <p:spPr>
                      <a:xfrm flipH="1" rot="10800000">
                        <a:off x="1596" y="2123"/>
                        <a:ext cx="38" cy="22"/>
                      </a:xfrm>
                      <a:prstGeom prst="straightConnector1">
                        <a:avLst/>
                      </a:prstGeom>
                      <a:noFill/>
                      <a:ln cap="flat" cmpd="sng" w="12700">
                        <a:solidFill>
                          <a:srgbClr val="DFDFDF"/>
                        </a:solidFill>
                        <a:prstDash val="solid"/>
                        <a:round/>
                        <a:headEnd len="sm" w="sm" type="none"/>
                        <a:tailEnd len="sm" w="sm" type="none"/>
                      </a:ln>
                    </p:spPr>
                  </p:cxnSp>
                  <p:cxnSp>
                    <p:nvCxnSpPr>
                      <p:cNvPr id="118" name="Google Shape;118;p11"/>
                      <p:cNvCxnSpPr/>
                      <p:nvPr/>
                    </p:nvCxnSpPr>
                    <p:spPr>
                      <a:xfrm flipH="1" rot="10800000">
                        <a:off x="1654" y="2008"/>
                        <a:ext cx="90" cy="95"/>
                      </a:xfrm>
                      <a:prstGeom prst="straightConnector1">
                        <a:avLst/>
                      </a:prstGeom>
                      <a:noFill/>
                      <a:ln cap="flat" cmpd="sng" w="12700">
                        <a:solidFill>
                          <a:srgbClr val="DFDFDF"/>
                        </a:solidFill>
                        <a:prstDash val="solid"/>
                        <a:round/>
                        <a:headEnd len="sm" w="sm" type="none"/>
                        <a:tailEnd len="sm" w="sm" type="none"/>
                      </a:ln>
                    </p:spPr>
                  </p:cxnSp>
                </p:grpSp>
              </p:grpSp>
              <p:cxnSp>
                <p:nvCxnSpPr>
                  <p:cNvPr id="119" name="Google Shape;119;p11"/>
                  <p:cNvCxnSpPr/>
                  <p:nvPr/>
                </p:nvCxnSpPr>
                <p:spPr>
                  <a:xfrm>
                    <a:off x="679" y="1966"/>
                    <a:ext cx="1208" cy="97"/>
                  </a:xfrm>
                  <a:prstGeom prst="straightConnector1">
                    <a:avLst/>
                  </a:prstGeom>
                  <a:noFill/>
                  <a:ln cap="flat" cmpd="sng" w="12700">
                    <a:solidFill>
                      <a:srgbClr val="DFDFDF"/>
                    </a:solidFill>
                    <a:prstDash val="solid"/>
                    <a:round/>
                    <a:headEnd len="sm" w="sm" type="none"/>
                    <a:tailEnd len="sm" w="sm" type="none"/>
                  </a:ln>
                </p:spPr>
              </p:cxnSp>
              <p:cxnSp>
                <p:nvCxnSpPr>
                  <p:cNvPr id="120" name="Google Shape;120;p11"/>
                  <p:cNvCxnSpPr/>
                  <p:nvPr/>
                </p:nvCxnSpPr>
                <p:spPr>
                  <a:xfrm>
                    <a:off x="635" y="1997"/>
                    <a:ext cx="1231" cy="100"/>
                  </a:xfrm>
                  <a:prstGeom prst="straightConnector1">
                    <a:avLst/>
                  </a:prstGeom>
                  <a:noFill/>
                  <a:ln cap="flat" cmpd="sng" w="12700">
                    <a:solidFill>
                      <a:srgbClr val="DFDFDF"/>
                    </a:solidFill>
                    <a:prstDash val="solid"/>
                    <a:round/>
                    <a:headEnd len="sm" w="sm" type="none"/>
                    <a:tailEnd len="sm" w="sm" type="none"/>
                  </a:ln>
                </p:spPr>
              </p:cxnSp>
              <p:cxnSp>
                <p:nvCxnSpPr>
                  <p:cNvPr id="121" name="Google Shape;121;p11"/>
                  <p:cNvCxnSpPr/>
                  <p:nvPr/>
                </p:nvCxnSpPr>
                <p:spPr>
                  <a:xfrm>
                    <a:off x="588" y="2028"/>
                    <a:ext cx="1244" cy="111"/>
                  </a:xfrm>
                  <a:prstGeom prst="straightConnector1">
                    <a:avLst/>
                  </a:prstGeom>
                  <a:noFill/>
                  <a:ln cap="flat" cmpd="sng" w="12700">
                    <a:solidFill>
                      <a:srgbClr val="DFDFDF"/>
                    </a:solidFill>
                    <a:prstDash val="solid"/>
                    <a:round/>
                    <a:headEnd len="sm" w="sm" type="none"/>
                    <a:tailEnd len="sm" w="sm" type="none"/>
                  </a:ln>
                </p:spPr>
              </p:cxnSp>
            </p:grpSp>
          </p:grpSp>
          <p:grpSp>
            <p:nvGrpSpPr>
              <p:cNvPr id="122" name="Google Shape;122;p11"/>
              <p:cNvGrpSpPr/>
              <p:nvPr/>
            </p:nvGrpSpPr>
            <p:grpSpPr>
              <a:xfrm>
                <a:off x="1858" y="2043"/>
                <a:ext cx="160" cy="165"/>
                <a:chOff x="1858" y="2043"/>
                <a:chExt cx="160" cy="165"/>
              </a:xfrm>
            </p:grpSpPr>
            <p:cxnSp>
              <p:nvCxnSpPr>
                <p:cNvPr id="123" name="Google Shape;123;p11"/>
                <p:cNvCxnSpPr/>
                <p:nvPr/>
              </p:nvCxnSpPr>
              <p:spPr>
                <a:xfrm flipH="1" rot="10800000">
                  <a:off x="1858" y="2149"/>
                  <a:ext cx="74" cy="59"/>
                </a:xfrm>
                <a:prstGeom prst="straightConnector1">
                  <a:avLst/>
                </a:prstGeom>
                <a:noFill/>
                <a:ln cap="flat" cmpd="sng" w="12700">
                  <a:solidFill>
                    <a:srgbClr val="3F3F3F"/>
                  </a:solidFill>
                  <a:prstDash val="solid"/>
                  <a:round/>
                  <a:headEnd len="sm" w="sm" type="none"/>
                  <a:tailEnd len="sm" w="sm" type="none"/>
                </a:ln>
              </p:spPr>
            </p:cxnSp>
            <p:cxnSp>
              <p:nvCxnSpPr>
                <p:cNvPr id="124" name="Google Shape;124;p11"/>
                <p:cNvCxnSpPr/>
                <p:nvPr/>
              </p:nvCxnSpPr>
              <p:spPr>
                <a:xfrm flipH="1" rot="10800000">
                  <a:off x="1953" y="2043"/>
                  <a:ext cx="65" cy="86"/>
                </a:xfrm>
                <a:prstGeom prst="straightConnector1">
                  <a:avLst/>
                </a:prstGeom>
                <a:noFill/>
                <a:ln cap="flat" cmpd="sng" w="12700">
                  <a:solidFill>
                    <a:srgbClr val="3F3F3F"/>
                  </a:solidFill>
                  <a:prstDash val="solid"/>
                  <a:round/>
                  <a:headEnd len="sm" w="sm" type="none"/>
                  <a:tailEnd len="sm" w="sm" type="none"/>
                </a:ln>
              </p:spPr>
            </p:cxnSp>
          </p:grpSp>
        </p:grpSp>
      </p:grpSp>
      <p:sp>
        <p:nvSpPr>
          <p:cNvPr id="125" name="Google Shape;125;p11"/>
          <p:cNvSpPr/>
          <p:nvPr/>
        </p:nvSpPr>
        <p:spPr>
          <a:xfrm>
            <a:off x="6479160" y="3556858"/>
            <a:ext cx="2181574" cy="675249"/>
          </a:xfrm>
          <a:prstGeom prst="rightArrow">
            <a:avLst>
              <a:gd fmla="val 50000" name="adj1"/>
              <a:gd fmla="val 79751" name="adj2"/>
            </a:avLst>
          </a:prstGeom>
          <a:solidFill>
            <a:srgbClr val="6FBD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126" name="Google Shape;126;p11"/>
          <p:cNvSpPr/>
          <p:nvPr/>
        </p:nvSpPr>
        <p:spPr>
          <a:xfrm>
            <a:off x="5229078" y="4851085"/>
            <a:ext cx="4210804" cy="351693"/>
          </a:xfrm>
          <a:prstGeom prst="rect">
            <a:avLst/>
          </a:prstGeom>
          <a:solidFill>
            <a:srgbClr val="6FBD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127" name="Google Shape;127;p11"/>
          <p:cNvSpPr/>
          <p:nvPr/>
        </p:nvSpPr>
        <p:spPr>
          <a:xfrm rot="-5400000">
            <a:off x="5021132" y="4489595"/>
            <a:ext cx="833438" cy="410585"/>
          </a:xfrm>
          <a:prstGeom prst="rect">
            <a:avLst/>
          </a:prstGeom>
          <a:solidFill>
            <a:srgbClr val="6FBD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128" name="Google Shape;128;p11"/>
          <p:cNvSpPr/>
          <p:nvPr/>
        </p:nvSpPr>
        <p:spPr>
          <a:xfrm flipH="1" rot="5400000">
            <a:off x="8965965" y="4233254"/>
            <a:ext cx="497649" cy="934961"/>
          </a:xfrm>
          <a:prstGeom prst="rightArrow">
            <a:avLst>
              <a:gd fmla="val 50000" name="adj1"/>
              <a:gd fmla="val 41852" name="adj2"/>
            </a:avLst>
          </a:prstGeom>
          <a:solidFill>
            <a:srgbClr val="6FBD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1000">
                <a:solidFill>
                  <a:schemeClr val="dk1"/>
                </a:solidFill>
                <a:latin typeface="Quattrocento Sans"/>
                <a:ea typeface="Quattrocento Sans"/>
                <a:cs typeface="Quattrocento Sans"/>
                <a:sym typeface="Quattrocento Sans"/>
              </a:rPr>
              <a:t>                       </a:t>
            </a:r>
            <a:endParaRPr/>
          </a:p>
        </p:txBody>
      </p:sp>
      <p:sp>
        <p:nvSpPr>
          <p:cNvPr id="129" name="Google Shape;129;p11"/>
          <p:cNvSpPr/>
          <p:nvPr/>
        </p:nvSpPr>
        <p:spPr>
          <a:xfrm>
            <a:off x="4453426" y="3486521"/>
            <a:ext cx="1991106" cy="848082"/>
          </a:xfrm>
          <a:prstGeom prst="ellipse">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0000"/>
              </a:buClr>
              <a:buSzPts val="2000"/>
              <a:buFont typeface="Arial"/>
              <a:buNone/>
            </a:pPr>
            <a:r>
              <a:rPr b="1" lang="en-GB" sz="2000">
                <a:solidFill>
                  <a:srgbClr val="0000C8"/>
                </a:solidFill>
                <a:latin typeface="Quattrocento Sans"/>
                <a:ea typeface="Quattrocento Sans"/>
                <a:cs typeface="Quattrocento Sans"/>
                <a:sym typeface="Quattrocento Sans"/>
              </a:rPr>
              <a:t>process</a:t>
            </a:r>
            <a:endParaRPr/>
          </a:p>
        </p:txBody>
      </p:sp>
      <p:sp>
        <p:nvSpPr>
          <p:cNvPr id="130" name="Google Shape;130;p11"/>
          <p:cNvSpPr/>
          <p:nvPr/>
        </p:nvSpPr>
        <p:spPr>
          <a:xfrm>
            <a:off x="6741775" y="3753800"/>
            <a:ext cx="1087800" cy="239100"/>
          </a:xfrm>
          <a:prstGeom prst="roundRect">
            <a:avLst>
              <a:gd fmla="val 18421"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GB" sz="2000">
                <a:solidFill>
                  <a:srgbClr val="2E2D2C"/>
                </a:solidFill>
                <a:latin typeface="Arial"/>
                <a:ea typeface="Arial"/>
                <a:cs typeface="Arial"/>
                <a:sym typeface="Arial"/>
              </a:rPr>
              <a:t>stdout</a:t>
            </a:r>
            <a:endParaRPr b="1" i="1" sz="2000">
              <a:solidFill>
                <a:srgbClr val="2E2D2C"/>
              </a:solidFill>
              <a:latin typeface="Arial"/>
              <a:ea typeface="Arial"/>
              <a:cs typeface="Arial"/>
              <a:sym typeface="Arial"/>
            </a:endParaRPr>
          </a:p>
        </p:txBody>
      </p:sp>
      <p:sp>
        <p:nvSpPr>
          <p:cNvPr id="131" name="Google Shape;131;p11"/>
          <p:cNvSpPr/>
          <p:nvPr/>
        </p:nvSpPr>
        <p:spPr>
          <a:xfrm>
            <a:off x="8989715" y="4851085"/>
            <a:ext cx="2340437" cy="998812"/>
          </a:xfrm>
          <a:prstGeom prst="roundRect">
            <a:avLst>
              <a:gd fmla="val 18421" name="adj"/>
            </a:avLst>
          </a:prstGeom>
          <a:gradFill>
            <a:gsLst>
              <a:gs pos="0">
                <a:srgbClr val="FFEFD1"/>
              </a:gs>
              <a:gs pos="64999">
                <a:srgbClr val="F0EBD5"/>
              </a:gs>
              <a:gs pos="100000">
                <a:srgbClr val="D1C39F"/>
              </a:gs>
            </a:gsLst>
            <a:lin ang="5400000" scaled="0"/>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dk1"/>
                </a:solidFill>
                <a:latin typeface="Quattrocento Sans"/>
                <a:ea typeface="Quattrocento Sans"/>
                <a:cs typeface="Quattrocento Sans"/>
                <a:sym typeface="Quattrocento Sans"/>
              </a:rPr>
              <a:t>A terminal is</a:t>
            </a:r>
            <a:br>
              <a:rPr lang="en-GB" sz="1800">
                <a:solidFill>
                  <a:schemeClr val="dk1"/>
                </a:solidFill>
                <a:latin typeface="Quattrocento Sans"/>
                <a:ea typeface="Quattrocento Sans"/>
                <a:cs typeface="Quattrocento Sans"/>
                <a:sym typeface="Quattrocento Sans"/>
              </a:rPr>
            </a:br>
            <a:r>
              <a:rPr lang="en-GB" sz="1800">
                <a:solidFill>
                  <a:schemeClr val="dk1"/>
                </a:solidFill>
                <a:latin typeface="Quattrocento Sans"/>
                <a:ea typeface="Quattrocento Sans"/>
                <a:cs typeface="Quattrocento Sans"/>
                <a:sym typeface="Quattrocento Sans"/>
              </a:rPr>
              <a:t>represented by a</a:t>
            </a:r>
            <a:br>
              <a:rPr lang="en-GB" sz="1800">
                <a:solidFill>
                  <a:schemeClr val="dk1"/>
                </a:solidFill>
                <a:latin typeface="Quattrocento Sans"/>
                <a:ea typeface="Quattrocento Sans"/>
                <a:cs typeface="Quattrocento Sans"/>
                <a:sym typeface="Quattrocento Sans"/>
              </a:rPr>
            </a:br>
            <a:r>
              <a:rPr lang="en-GB" sz="1800">
                <a:solidFill>
                  <a:schemeClr val="dk1"/>
                </a:solidFill>
                <a:latin typeface="Quattrocento Sans"/>
                <a:ea typeface="Quattrocento Sans"/>
                <a:cs typeface="Quattrocento Sans"/>
                <a:sym typeface="Quattrocento Sans"/>
              </a:rPr>
              <a:t>file, e.g. </a:t>
            </a:r>
            <a:r>
              <a:rPr b="1" lang="en-GB" sz="1800">
                <a:solidFill>
                  <a:srgbClr val="0000C8"/>
                </a:solidFill>
                <a:latin typeface="Quattrocento Sans"/>
                <a:ea typeface="Quattrocento Sans"/>
                <a:cs typeface="Quattrocento Sans"/>
                <a:sym typeface="Quattrocento Sans"/>
              </a:rPr>
              <a:t>/dev/tty1</a:t>
            </a:r>
            <a:endParaRPr/>
          </a:p>
        </p:txBody>
      </p:sp>
      <p:sp>
        <p:nvSpPr>
          <p:cNvPr id="132" name="Google Shape;132;p11"/>
          <p:cNvSpPr/>
          <p:nvPr/>
        </p:nvSpPr>
        <p:spPr>
          <a:xfrm>
            <a:off x="6687026" y="4905000"/>
            <a:ext cx="1087800" cy="239100"/>
          </a:xfrm>
          <a:prstGeom prst="roundRect">
            <a:avLst>
              <a:gd fmla="val 18421"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GB" sz="2000">
                <a:solidFill>
                  <a:srgbClr val="2E2D2C"/>
                </a:solidFill>
                <a:latin typeface="Arial"/>
                <a:ea typeface="Arial"/>
                <a:cs typeface="Arial"/>
                <a:sym typeface="Arial"/>
              </a:rPr>
              <a:t>stderr</a:t>
            </a:r>
            <a:endParaRPr/>
          </a:p>
        </p:txBody>
      </p:sp>
      <p:sp>
        <p:nvSpPr>
          <p:cNvPr id="133" name="Google Shape;133;p11"/>
          <p:cNvSpPr/>
          <p:nvPr/>
        </p:nvSpPr>
        <p:spPr>
          <a:xfrm>
            <a:off x="3273180" y="3793660"/>
            <a:ext cx="882999" cy="239151"/>
          </a:xfrm>
          <a:prstGeom prst="roundRect">
            <a:avLst>
              <a:gd fmla="val 18421"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GB" sz="2000">
                <a:solidFill>
                  <a:srgbClr val="2E2D2C"/>
                </a:solidFill>
                <a:latin typeface="Arial"/>
                <a:ea typeface="Arial"/>
                <a:cs typeface="Arial"/>
                <a:sym typeface="Arial"/>
              </a:rPr>
              <a:t>stdin</a:t>
            </a:r>
            <a:endParaRPr b="1" i="1" sz="2000">
              <a:solidFill>
                <a:srgbClr val="2E2D2C"/>
              </a:solidFill>
              <a:latin typeface="Arial"/>
              <a:ea typeface="Arial"/>
              <a:cs typeface="Arial"/>
              <a:sym typeface="Arial"/>
            </a:endParaRPr>
          </a:p>
        </p:txBody>
      </p:sp>
      <p:sp>
        <p:nvSpPr>
          <p:cNvPr id="134" name="Google Shape;134;p11"/>
          <p:cNvSpPr/>
          <p:nvPr/>
        </p:nvSpPr>
        <p:spPr>
          <a:xfrm>
            <a:off x="853212" y="4840742"/>
            <a:ext cx="3930400" cy="970670"/>
          </a:xfrm>
          <a:prstGeom prst="roundRect">
            <a:avLst>
              <a:gd fmla="val 18421" name="adj"/>
            </a:avLst>
          </a:prstGeom>
          <a:gradFill>
            <a:gsLst>
              <a:gs pos="0">
                <a:srgbClr val="FFEFD1"/>
              </a:gs>
              <a:gs pos="64999">
                <a:srgbClr val="F0EBD5"/>
              </a:gs>
              <a:gs pos="100000">
                <a:srgbClr val="D1C39F"/>
              </a:gs>
            </a:gsLst>
            <a:lin ang="5400000" scaled="0"/>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112713" lvl="0" marL="0" marR="0" rtl="0" algn="l">
              <a:spcBef>
                <a:spcPts val="0"/>
              </a:spcBef>
              <a:spcAft>
                <a:spcPts val="0"/>
              </a:spcAft>
              <a:buNone/>
            </a:pPr>
            <a:r>
              <a:rPr b="1" lang="en-GB" sz="1800">
                <a:solidFill>
                  <a:srgbClr val="0000C8"/>
                </a:solidFill>
                <a:latin typeface="Quattrocento Sans"/>
                <a:ea typeface="Quattrocento Sans"/>
                <a:cs typeface="Quattrocento Sans"/>
                <a:sym typeface="Quattrocento Sans"/>
              </a:rPr>
              <a:t>stdin</a:t>
            </a:r>
            <a:r>
              <a:rPr lang="en-GB" sz="1800">
                <a:solidFill>
                  <a:schemeClr val="dk1"/>
                </a:solidFill>
                <a:latin typeface="Quattrocento Sans"/>
                <a:ea typeface="Quattrocento Sans"/>
                <a:cs typeface="Quattrocento Sans"/>
                <a:sym typeface="Quattrocento Sans"/>
              </a:rPr>
              <a:t>	standard input</a:t>
            </a:r>
            <a:endParaRPr/>
          </a:p>
          <a:p>
            <a:pPr indent="112713" lvl="0" marL="0" marR="0" rtl="0" algn="l">
              <a:spcBef>
                <a:spcPts val="0"/>
              </a:spcBef>
              <a:spcAft>
                <a:spcPts val="0"/>
              </a:spcAft>
              <a:buNone/>
            </a:pPr>
            <a:r>
              <a:rPr b="1" lang="en-GB" sz="1800">
                <a:solidFill>
                  <a:srgbClr val="0000C8"/>
                </a:solidFill>
                <a:latin typeface="Quattrocento Sans"/>
                <a:ea typeface="Quattrocento Sans"/>
                <a:cs typeface="Quattrocento Sans"/>
                <a:sym typeface="Quattrocento Sans"/>
              </a:rPr>
              <a:t>stdout	</a:t>
            </a:r>
            <a:r>
              <a:rPr lang="en-GB" sz="1800">
                <a:solidFill>
                  <a:schemeClr val="dk1"/>
                </a:solidFill>
                <a:latin typeface="Quattrocento Sans"/>
                <a:ea typeface="Quattrocento Sans"/>
                <a:cs typeface="Quattrocento Sans"/>
                <a:sym typeface="Quattrocento Sans"/>
              </a:rPr>
              <a:t>standard</a:t>
            </a:r>
            <a:r>
              <a:rPr b="1" lang="en-GB" sz="1800">
                <a:solidFill>
                  <a:srgbClr val="0000C8"/>
                </a:solidFill>
                <a:latin typeface="Quattrocento Sans"/>
                <a:ea typeface="Quattrocento Sans"/>
                <a:cs typeface="Quattrocento Sans"/>
                <a:sym typeface="Quattrocento Sans"/>
              </a:rPr>
              <a:t> </a:t>
            </a:r>
            <a:r>
              <a:rPr lang="en-GB" sz="1800">
                <a:solidFill>
                  <a:schemeClr val="dk1"/>
                </a:solidFill>
                <a:latin typeface="Quattrocento Sans"/>
                <a:ea typeface="Quattrocento Sans"/>
                <a:cs typeface="Quattrocento Sans"/>
                <a:sym typeface="Quattrocento Sans"/>
              </a:rPr>
              <a:t>output</a:t>
            </a:r>
            <a:endParaRPr/>
          </a:p>
          <a:p>
            <a:pPr indent="112713" lvl="0" marL="0" marR="0" rtl="0" algn="l">
              <a:spcBef>
                <a:spcPts val="0"/>
              </a:spcBef>
              <a:spcAft>
                <a:spcPts val="0"/>
              </a:spcAft>
              <a:buNone/>
            </a:pPr>
            <a:r>
              <a:rPr b="1" lang="en-GB" sz="1800">
                <a:solidFill>
                  <a:srgbClr val="0000C8"/>
                </a:solidFill>
                <a:latin typeface="Quattrocento Sans"/>
                <a:ea typeface="Quattrocento Sans"/>
                <a:cs typeface="Quattrocento Sans"/>
                <a:sym typeface="Quattrocento Sans"/>
              </a:rPr>
              <a:t>stderr	</a:t>
            </a:r>
            <a:r>
              <a:rPr lang="en-GB" sz="1800">
                <a:solidFill>
                  <a:schemeClr val="dk1"/>
                </a:solidFill>
                <a:latin typeface="Quattrocento Sans"/>
                <a:ea typeface="Quattrocento Sans"/>
                <a:cs typeface="Quattrocento Sans"/>
                <a:sym typeface="Quattrocento Sans"/>
              </a:rPr>
              <a:t>standard</a:t>
            </a:r>
            <a:r>
              <a:rPr b="1" lang="en-GB" sz="1800">
                <a:solidFill>
                  <a:srgbClr val="0000C8"/>
                </a:solidFill>
                <a:latin typeface="Quattrocento Sans"/>
                <a:ea typeface="Quattrocento Sans"/>
                <a:cs typeface="Quattrocento Sans"/>
                <a:sym typeface="Quattrocento Sans"/>
              </a:rPr>
              <a:t> </a:t>
            </a:r>
            <a:r>
              <a:rPr lang="en-GB" sz="1800">
                <a:solidFill>
                  <a:schemeClr val="dk1"/>
                </a:solidFill>
                <a:latin typeface="Quattrocento Sans"/>
                <a:ea typeface="Quattrocento Sans"/>
                <a:cs typeface="Quattrocento Sans"/>
                <a:sym typeface="Quattrocento Sans"/>
              </a:rPr>
              <a:t>error</a:t>
            </a:r>
            <a:endParaRPr/>
          </a:p>
        </p:txBody>
      </p:sp>
      <p:pic>
        <p:nvPicPr>
          <p:cNvPr descr="https://encrypted-tbn1.gstatic.com/images?q=tbn:ANd9GcTaHMulRB4RIh--rb1TKgNboxMqF2gIeBgTlR4RLef2Oy8-YLn0" id="135" name="Google Shape;135;p11"/>
          <p:cNvPicPr preferRelativeResize="0"/>
          <p:nvPr/>
        </p:nvPicPr>
        <p:blipFill rotWithShape="1">
          <a:blip r:embed="rId3">
            <a:alphaModFix/>
          </a:blip>
          <a:srcRect b="0" l="0" r="0" t="0"/>
          <a:stretch/>
        </p:blipFill>
        <p:spPr>
          <a:xfrm>
            <a:off x="8644457" y="3444315"/>
            <a:ext cx="1663937" cy="1024354"/>
          </a:xfrm>
          <a:prstGeom prst="rect">
            <a:avLst/>
          </a:prstGeom>
          <a:noFill/>
          <a:ln>
            <a:noFill/>
          </a:ln>
        </p:spPr>
      </p:pic>
      <p:cxnSp>
        <p:nvCxnSpPr>
          <p:cNvPr id="136" name="Google Shape;136;p11"/>
          <p:cNvCxnSpPr/>
          <p:nvPr/>
        </p:nvCxnSpPr>
        <p:spPr>
          <a:xfrm rot="10800000">
            <a:off x="9439869" y="3810075"/>
            <a:ext cx="657947" cy="1026943"/>
          </a:xfrm>
          <a:prstGeom prst="straightConnector1">
            <a:avLst/>
          </a:prstGeom>
          <a:noFill/>
          <a:ln cap="flat" cmpd="sng" w="19050">
            <a:solidFill>
              <a:srgbClr val="134183"/>
            </a:solidFill>
            <a:prstDash val="solid"/>
            <a:miter lim="800000"/>
            <a:headEnd len="sm" w="sm" type="none"/>
            <a:tailEnd len="med" w="med" type="stealth"/>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2"/>
          <p:cNvSpPr txBox="1"/>
          <p:nvPr>
            <p:ph idx="1" type="body"/>
          </p:nvPr>
        </p:nvSpPr>
        <p:spPr>
          <a:xfrm>
            <a:off x="414000" y="1544760"/>
            <a:ext cx="55800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The shell can redirect its streams to or from files</a:t>
            </a:r>
            <a:endParaRPr/>
          </a:p>
          <a:p>
            <a:pPr indent="-165100" lvl="1" marL="622300" rtl="0" algn="l">
              <a:lnSpc>
                <a:spcPct val="100000"/>
              </a:lnSpc>
              <a:spcBef>
                <a:spcPts val="2000"/>
              </a:spcBef>
              <a:spcAft>
                <a:spcPts val="0"/>
              </a:spcAft>
              <a:buSzPts val="1800"/>
              <a:buChar char="›"/>
            </a:pPr>
            <a:r>
              <a:rPr lang="en-GB"/>
              <a:t>This occurs in the child process, before the </a:t>
            </a:r>
            <a:r>
              <a:rPr b="1" lang="en-GB">
                <a:solidFill>
                  <a:srgbClr val="0000C8"/>
                </a:solidFill>
              </a:rPr>
              <a:t>exec</a:t>
            </a:r>
            <a:endParaRPr/>
          </a:p>
          <a:p>
            <a:pPr indent="-165100" lvl="1" marL="622300" rtl="0" algn="l">
              <a:lnSpc>
                <a:spcPct val="100000"/>
              </a:lnSpc>
              <a:spcBef>
                <a:spcPts val="2000"/>
              </a:spcBef>
              <a:spcAft>
                <a:spcPts val="0"/>
              </a:spcAft>
              <a:buSzPts val="1800"/>
              <a:buChar char="›"/>
            </a:pPr>
            <a:r>
              <a:rPr lang="en-GB"/>
              <a:t>The new program then inherits the altered streams</a:t>
            </a:r>
            <a:endParaRPr/>
          </a:p>
          <a:p>
            <a:pPr indent="-185738" lvl="0" marL="185738" marR="0" rtl="0" algn="l">
              <a:lnSpc>
                <a:spcPct val="100000"/>
              </a:lnSpc>
              <a:spcBef>
                <a:spcPts val="2000"/>
              </a:spcBef>
              <a:spcAft>
                <a:spcPts val="0"/>
              </a:spcAft>
              <a:buClr>
                <a:srgbClr val="008FD0"/>
              </a:buClr>
              <a:buSzPts val="1800"/>
              <a:buFont typeface="Arial"/>
              <a:buChar char="›"/>
            </a:pPr>
            <a:r>
              <a:rPr lang="en-GB"/>
              <a:t>Redirect to a new file using </a:t>
            </a:r>
            <a:r>
              <a:rPr b="1" lang="en-GB">
                <a:solidFill>
                  <a:srgbClr val="0000C8"/>
                </a:solidFill>
              </a:rPr>
              <a:t>fd&gt; file</a:t>
            </a:r>
            <a:endParaRPr/>
          </a:p>
          <a:p>
            <a:pPr indent="-165100" lvl="1" marL="622300" rtl="0" algn="l">
              <a:lnSpc>
                <a:spcPct val="100000"/>
              </a:lnSpc>
              <a:spcBef>
                <a:spcPts val="2000"/>
              </a:spcBef>
              <a:spcAft>
                <a:spcPts val="0"/>
              </a:spcAft>
              <a:buSzPts val="1800"/>
              <a:buChar char="›"/>
            </a:pPr>
            <a:r>
              <a:rPr lang="en-GB"/>
              <a:t>If the file exists it will be clobbered (overwritten)</a:t>
            </a:r>
            <a:endParaRPr/>
          </a:p>
          <a:p>
            <a:pPr indent="-165100" lvl="1" marL="622300" rtl="0" algn="l">
              <a:lnSpc>
                <a:spcPct val="100000"/>
              </a:lnSpc>
              <a:spcBef>
                <a:spcPts val="2000"/>
              </a:spcBef>
              <a:spcAft>
                <a:spcPts val="0"/>
              </a:spcAft>
              <a:buSzPts val="1800"/>
              <a:buChar char="›"/>
            </a:pPr>
            <a:r>
              <a:rPr lang="en-GB"/>
              <a:t>If the file does not exist it will be created</a:t>
            </a:r>
            <a:endParaRPr/>
          </a:p>
          <a:p>
            <a:pPr indent="-165100" lvl="1" marL="622300" rtl="0" algn="l">
              <a:lnSpc>
                <a:spcPct val="100000"/>
              </a:lnSpc>
              <a:spcBef>
                <a:spcPts val="2000"/>
              </a:spcBef>
              <a:spcAft>
                <a:spcPts val="0"/>
              </a:spcAft>
              <a:buSzPts val="1800"/>
              <a:buChar char="›"/>
            </a:pPr>
            <a:r>
              <a:rPr lang="en-GB"/>
              <a:t>Default file descriptor for redirection is </a:t>
            </a:r>
            <a:r>
              <a:rPr b="1" lang="en-GB">
                <a:solidFill>
                  <a:srgbClr val="0000C8"/>
                </a:solidFill>
              </a:rPr>
              <a:t>1</a:t>
            </a:r>
            <a:r>
              <a:rPr lang="en-GB"/>
              <a:t> </a:t>
            </a:r>
            <a:endParaRPr/>
          </a:p>
        </p:txBody>
      </p:sp>
      <p:sp>
        <p:nvSpPr>
          <p:cNvPr id="142" name="Google Shape;142;p12"/>
          <p:cNvSpPr txBox="1"/>
          <p:nvPr>
            <p:ph idx="2" type="body"/>
          </p:nvPr>
        </p:nvSpPr>
        <p:spPr>
          <a:xfrm>
            <a:off x="6206400" y="1544760"/>
            <a:ext cx="55800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Append to a file using </a:t>
            </a:r>
            <a:r>
              <a:rPr b="1" lang="en-GB">
                <a:solidFill>
                  <a:srgbClr val="0000C8"/>
                </a:solidFill>
              </a:rPr>
              <a:t>fd&gt;&gt; file</a:t>
            </a:r>
            <a:endParaRPr/>
          </a:p>
          <a:p>
            <a:pPr indent="-165100" lvl="1" marL="622300" rtl="0" algn="l">
              <a:lnSpc>
                <a:spcPct val="100000"/>
              </a:lnSpc>
              <a:spcBef>
                <a:spcPts val="2000"/>
              </a:spcBef>
              <a:spcAft>
                <a:spcPts val="0"/>
              </a:spcAft>
              <a:buSzPts val="1800"/>
              <a:buChar char="›"/>
            </a:pPr>
            <a:r>
              <a:rPr lang="en-GB"/>
              <a:t>If the file does not exist it will be created</a:t>
            </a:r>
            <a:endParaRPr/>
          </a:p>
          <a:p>
            <a:pPr indent="-165100" lvl="1" marL="622300" rtl="0" algn="l">
              <a:lnSpc>
                <a:spcPct val="100000"/>
              </a:lnSpc>
              <a:spcBef>
                <a:spcPts val="2000"/>
              </a:spcBef>
              <a:spcAft>
                <a:spcPts val="0"/>
              </a:spcAft>
              <a:buSzPts val="1800"/>
              <a:buChar char="›"/>
            </a:pPr>
            <a:r>
              <a:rPr lang="en-GB"/>
              <a:t>Default file descriptor for append is </a:t>
            </a:r>
            <a:r>
              <a:rPr b="1" lang="en-GB">
                <a:solidFill>
                  <a:srgbClr val="0000C8"/>
                </a:solidFill>
              </a:rPr>
              <a:t>1</a:t>
            </a:r>
            <a:endParaRPr/>
          </a:p>
          <a:p>
            <a:pPr indent="-185738" lvl="0" marL="185738" marR="0" rtl="0" algn="l">
              <a:lnSpc>
                <a:spcPct val="100000"/>
              </a:lnSpc>
              <a:spcBef>
                <a:spcPts val="2000"/>
              </a:spcBef>
              <a:spcAft>
                <a:spcPts val="0"/>
              </a:spcAft>
              <a:buClr>
                <a:srgbClr val="008FD0"/>
              </a:buClr>
              <a:buSzPts val="1800"/>
              <a:buFont typeface="Arial"/>
              <a:buChar char="›"/>
            </a:pPr>
            <a:r>
              <a:rPr lang="en-GB"/>
              <a:t>Redirect standard input using </a:t>
            </a:r>
            <a:r>
              <a:rPr b="1" lang="en-GB">
                <a:solidFill>
                  <a:srgbClr val="0000C8"/>
                </a:solidFill>
              </a:rPr>
              <a:t>&lt; file</a:t>
            </a:r>
            <a:endParaRPr b="1">
              <a:solidFill>
                <a:srgbClr val="0000C8"/>
              </a:solidFill>
            </a:endParaRPr>
          </a:p>
        </p:txBody>
      </p:sp>
      <p:sp>
        <p:nvSpPr>
          <p:cNvPr id="143" name="Google Shape;143;p12"/>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Redirecting standard streams</a:t>
            </a:r>
            <a:endParaRPr/>
          </a:p>
        </p:txBody>
      </p:sp>
      <p:sp>
        <p:nvSpPr>
          <p:cNvPr id="144" name="Google Shape;144;p12"/>
          <p:cNvSpPr/>
          <p:nvPr/>
        </p:nvSpPr>
        <p:spPr>
          <a:xfrm>
            <a:off x="7213987" y="3920093"/>
            <a:ext cx="4135247" cy="1339703"/>
          </a:xfrm>
          <a:prstGeom prst="cloud">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400">
                <a:solidFill>
                  <a:srgbClr val="0000C8"/>
                </a:solidFill>
                <a:latin typeface="Verdana"/>
                <a:ea typeface="Verdana"/>
                <a:cs typeface="Verdana"/>
                <a:sym typeface="Verdana"/>
              </a:rPr>
              <a:t>fd</a:t>
            </a:r>
            <a:r>
              <a:rPr lang="en-GB" sz="2400">
                <a:solidFill>
                  <a:srgbClr val="0000C8"/>
                </a:solidFill>
                <a:latin typeface="Verdana"/>
                <a:ea typeface="Verdana"/>
                <a:cs typeface="Verdana"/>
                <a:sym typeface="Verdana"/>
              </a:rPr>
              <a:t> </a:t>
            </a:r>
            <a:r>
              <a:rPr lang="en-GB" sz="2000">
                <a:solidFill>
                  <a:schemeClr val="dk1"/>
                </a:solidFill>
                <a:latin typeface="Verdana"/>
                <a:ea typeface="Verdana"/>
                <a:cs typeface="Verdana"/>
                <a:sym typeface="Verdana"/>
              </a:rPr>
              <a:t>means </a:t>
            </a:r>
            <a:br>
              <a:rPr lang="en-GB" sz="2000">
                <a:solidFill>
                  <a:schemeClr val="dk1"/>
                </a:solidFill>
                <a:latin typeface="Verdana"/>
                <a:ea typeface="Verdana"/>
                <a:cs typeface="Verdana"/>
                <a:sym typeface="Verdana"/>
              </a:rPr>
            </a:br>
            <a:r>
              <a:rPr lang="en-GB" sz="2000">
                <a:solidFill>
                  <a:schemeClr val="dk1"/>
                </a:solidFill>
                <a:latin typeface="Verdana"/>
                <a:ea typeface="Verdana"/>
                <a:cs typeface="Verdana"/>
                <a:sym typeface="Verdana"/>
              </a:rPr>
              <a:t>“file descriptor”</a:t>
            </a:r>
            <a:endParaRPr sz="2400">
              <a:solidFill>
                <a:schemeClr val="dk1"/>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3"/>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rtl="0" algn="l">
              <a:lnSpc>
                <a:spcPct val="100000"/>
              </a:lnSpc>
              <a:spcBef>
                <a:spcPts val="0"/>
              </a:spcBef>
              <a:spcAft>
                <a:spcPts val="0"/>
              </a:spcAft>
              <a:buSzPts val="1800"/>
              <a:buChar char="›"/>
            </a:pPr>
            <a:r>
              <a:rPr lang="en-GB"/>
              <a:t>Redirect </a:t>
            </a:r>
            <a:r>
              <a:rPr b="1" i="1" lang="en-GB"/>
              <a:t>stdout</a:t>
            </a:r>
            <a:r>
              <a:rPr lang="en-GB"/>
              <a:t> using </a:t>
            </a:r>
            <a:r>
              <a:rPr b="1" lang="en-GB">
                <a:solidFill>
                  <a:srgbClr val="0000C8"/>
                </a:solidFill>
              </a:rPr>
              <a:t>1 &gt; file </a:t>
            </a:r>
            <a:r>
              <a:rPr lang="en-GB"/>
              <a:t>or </a:t>
            </a:r>
            <a:r>
              <a:rPr b="1" lang="en-GB">
                <a:solidFill>
                  <a:srgbClr val="0000C8"/>
                </a:solidFill>
              </a:rPr>
              <a:t>1 &gt;&gt; file</a:t>
            </a:r>
            <a:endParaRPr/>
          </a:p>
          <a:p>
            <a:pPr indent="-165100" lvl="1" marL="622300" rtl="0" algn="l">
              <a:lnSpc>
                <a:spcPct val="100000"/>
              </a:lnSpc>
              <a:spcBef>
                <a:spcPts val="1800"/>
              </a:spcBef>
              <a:spcAft>
                <a:spcPts val="0"/>
              </a:spcAft>
              <a:buSzPts val="1800"/>
              <a:buChar char="›"/>
            </a:pPr>
            <a:r>
              <a:rPr lang="en-GB"/>
              <a:t>No need to specify the file descriptor, </a:t>
            </a:r>
            <a:r>
              <a:rPr b="1" lang="en-GB">
                <a:solidFill>
                  <a:srgbClr val="0000C8"/>
                </a:solidFill>
              </a:rPr>
              <a:t>1</a:t>
            </a:r>
            <a:r>
              <a:rPr lang="en-GB"/>
              <a:t> is the default</a:t>
            </a:r>
            <a:endParaRPr/>
          </a:p>
          <a:p>
            <a:pPr indent="-165100" lvl="1" marL="622300" rtl="0" algn="l">
              <a:lnSpc>
                <a:spcPct val="100000"/>
              </a:lnSpc>
              <a:spcBef>
                <a:spcPts val="1800"/>
              </a:spcBef>
              <a:spcAft>
                <a:spcPts val="0"/>
              </a:spcAft>
              <a:buSzPts val="1800"/>
              <a:buChar char="›"/>
            </a:pPr>
            <a:r>
              <a:rPr lang="en-GB"/>
              <a:t>Special file </a:t>
            </a:r>
            <a:r>
              <a:rPr b="1" lang="en-GB">
                <a:solidFill>
                  <a:srgbClr val="0000C8"/>
                </a:solidFill>
              </a:rPr>
              <a:t>/dev/null </a:t>
            </a:r>
            <a:r>
              <a:rPr lang="en-GB"/>
              <a:t>will discard data (</a:t>
            </a:r>
            <a:r>
              <a:rPr b="1" i="1" lang="en-GB"/>
              <a:t>stderr</a:t>
            </a:r>
            <a:r>
              <a:rPr lang="en-GB"/>
              <a:t> is not affected)</a:t>
            </a:r>
            <a:endParaRPr/>
          </a:p>
          <a:p>
            <a:pPr indent="-50800" lvl="1" marL="622300" rtl="0" algn="l">
              <a:lnSpc>
                <a:spcPct val="100000"/>
              </a:lnSpc>
              <a:spcBef>
                <a:spcPts val="1800"/>
              </a:spcBef>
              <a:spcAft>
                <a:spcPts val="0"/>
              </a:spcAft>
              <a:buSzPts val="1800"/>
              <a:buNone/>
            </a:pPr>
            <a:r>
              <a:t/>
            </a:r>
            <a:endParaRPr/>
          </a:p>
          <a:p>
            <a:pPr indent="-50800" lvl="1" marL="622300" rtl="0" algn="l">
              <a:lnSpc>
                <a:spcPct val="100000"/>
              </a:lnSpc>
              <a:spcBef>
                <a:spcPts val="1800"/>
              </a:spcBef>
              <a:spcAft>
                <a:spcPts val="0"/>
              </a:spcAft>
              <a:buSzPts val="1800"/>
              <a:buNone/>
            </a:pPr>
            <a:r>
              <a:t/>
            </a:r>
            <a:endParaRPr/>
          </a:p>
          <a:p>
            <a:pPr indent="-71438" lvl="0" marL="185738" rtl="0" algn="l">
              <a:lnSpc>
                <a:spcPct val="100000"/>
              </a:lnSpc>
              <a:spcBef>
                <a:spcPts val="1800"/>
              </a:spcBef>
              <a:spcAft>
                <a:spcPts val="0"/>
              </a:spcAft>
              <a:buSzPts val="1800"/>
              <a:buNone/>
            </a:pPr>
            <a:r>
              <a:t/>
            </a:r>
            <a:endParaRPr/>
          </a:p>
          <a:p>
            <a:pPr indent="-185738" lvl="0" marL="185738" rtl="0" algn="l">
              <a:lnSpc>
                <a:spcPct val="100000"/>
              </a:lnSpc>
              <a:spcBef>
                <a:spcPts val="1800"/>
              </a:spcBef>
              <a:spcAft>
                <a:spcPts val="0"/>
              </a:spcAft>
              <a:buSzPts val="1800"/>
              <a:buChar char="›"/>
            </a:pPr>
            <a:r>
              <a:rPr lang="en-GB"/>
              <a:t>The shell creates the file and changes the stream</a:t>
            </a:r>
            <a:endParaRPr/>
          </a:p>
          <a:p>
            <a:pPr indent="-165100" lvl="1" marL="622300" rtl="0" algn="l">
              <a:lnSpc>
                <a:spcPct val="100000"/>
              </a:lnSpc>
              <a:spcBef>
                <a:spcPts val="1800"/>
              </a:spcBef>
              <a:spcAft>
                <a:spcPts val="0"/>
              </a:spcAft>
              <a:buSzPts val="1800"/>
              <a:buChar char="›"/>
            </a:pPr>
            <a:r>
              <a:rPr lang="en-GB"/>
              <a:t>An existing file will be clobbered before the program runs</a:t>
            </a:r>
            <a:endParaRPr/>
          </a:p>
        </p:txBody>
      </p:sp>
      <p:sp>
        <p:nvSpPr>
          <p:cNvPr id="150" name="Google Shape;150;p13"/>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Redirecting standard output</a:t>
            </a:r>
            <a:endParaRPr/>
          </a:p>
        </p:txBody>
      </p:sp>
      <p:sp>
        <p:nvSpPr>
          <p:cNvPr id="151" name="Google Shape;151;p13"/>
          <p:cNvSpPr txBox="1"/>
          <p:nvPr/>
        </p:nvSpPr>
        <p:spPr>
          <a:xfrm>
            <a:off x="1124466" y="3111506"/>
            <a:ext cx="7090848" cy="706654"/>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108000">
            <a:noAutofit/>
          </a:bodyPr>
          <a:lstStyle/>
          <a:p>
            <a:pPr indent="0" lvl="0" marL="0" marR="0" rtl="0" algn="l">
              <a:lnSpc>
                <a:spcPct val="80000"/>
              </a:lnSpc>
              <a:spcBef>
                <a:spcPts val="0"/>
              </a:spcBef>
              <a:spcAft>
                <a:spcPts val="0"/>
              </a:spcAft>
              <a:buClr>
                <a:srgbClr val="000066"/>
              </a:buClr>
              <a:buSzPts val="2000"/>
              <a:buFont typeface="Courier New"/>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date &gt; status.txt</a:t>
            </a:r>
            <a:endParaRPr/>
          </a:p>
          <a:p>
            <a:pPr indent="0" lvl="0" marL="0" marR="0" rtl="0" algn="l">
              <a:lnSpc>
                <a:spcPct val="80000"/>
              </a:lnSpc>
              <a:spcBef>
                <a:spcPts val="300"/>
              </a:spcBef>
              <a:spcAft>
                <a:spcPts val="0"/>
              </a:spcAft>
              <a:buClr>
                <a:srgbClr val="000066"/>
              </a:buClr>
              <a:buSzPts val="2000"/>
              <a:buFont typeface="Courier New"/>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ls &gt;&gt; status.txt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4"/>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Redirect </a:t>
            </a:r>
            <a:r>
              <a:rPr b="1" i="1" lang="en-GB"/>
              <a:t>stderr</a:t>
            </a:r>
            <a:r>
              <a:rPr lang="en-GB"/>
              <a:t> using </a:t>
            </a:r>
            <a:r>
              <a:rPr b="1" lang="en-GB">
                <a:solidFill>
                  <a:srgbClr val="0000C8"/>
                </a:solidFill>
              </a:rPr>
              <a:t>2 &gt; file</a:t>
            </a:r>
            <a:r>
              <a:rPr b="1" lang="en-GB"/>
              <a:t> </a:t>
            </a:r>
            <a:r>
              <a:rPr lang="en-GB"/>
              <a:t>or </a:t>
            </a:r>
            <a:r>
              <a:rPr b="1" lang="en-GB">
                <a:solidFill>
                  <a:srgbClr val="0000C8"/>
                </a:solidFill>
              </a:rPr>
              <a:t>2 &gt;&gt; file</a:t>
            </a:r>
            <a:endParaRPr/>
          </a:p>
          <a:p>
            <a:pPr indent="0" lvl="1" marL="457200" rtl="0" algn="l">
              <a:lnSpc>
                <a:spcPct val="100000"/>
              </a:lnSpc>
              <a:spcBef>
                <a:spcPts val="2000"/>
              </a:spcBef>
              <a:spcAft>
                <a:spcPts val="0"/>
              </a:spcAft>
              <a:buSzPts val="1800"/>
              <a:buNone/>
            </a:pPr>
            <a:r>
              <a:t/>
            </a:r>
            <a:endParaRPr/>
          </a:p>
          <a:p>
            <a:pPr indent="-50800" lvl="1" marL="622300" rtl="0" algn="l">
              <a:lnSpc>
                <a:spcPct val="100000"/>
              </a:lnSpc>
              <a:spcBef>
                <a:spcPts val="2000"/>
              </a:spcBef>
              <a:spcAft>
                <a:spcPts val="0"/>
              </a:spcAft>
              <a:buSzPts val="1800"/>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Special file </a:t>
            </a:r>
            <a:r>
              <a:rPr b="1" lang="en-GB">
                <a:solidFill>
                  <a:srgbClr val="0000C8"/>
                </a:solidFill>
              </a:rPr>
              <a:t>/dev/null </a:t>
            </a:r>
            <a:r>
              <a:rPr lang="en-GB"/>
              <a:t>will discard the data</a:t>
            </a:r>
            <a:endParaRPr/>
          </a:p>
          <a:p>
            <a:pPr indent="-185738" lvl="0" marL="185738" rtl="0" algn="l">
              <a:lnSpc>
                <a:spcPct val="100000"/>
              </a:lnSpc>
              <a:spcBef>
                <a:spcPts val="2000"/>
              </a:spcBef>
              <a:spcAft>
                <a:spcPts val="0"/>
              </a:spcAft>
              <a:buSzPts val="3600"/>
              <a:buNone/>
            </a:pPr>
            <a:r>
              <a:t/>
            </a:r>
            <a:endParaRPr sz="3600"/>
          </a:p>
          <a:p>
            <a:pPr indent="-185738" lvl="0" marL="185738" marR="0" rtl="0" algn="l">
              <a:lnSpc>
                <a:spcPct val="100000"/>
              </a:lnSpc>
              <a:spcBef>
                <a:spcPts val="2000"/>
              </a:spcBef>
              <a:spcAft>
                <a:spcPts val="0"/>
              </a:spcAft>
              <a:buClr>
                <a:srgbClr val="008FD0"/>
              </a:buClr>
              <a:buSzPts val="1800"/>
              <a:buFont typeface="Arial"/>
              <a:buChar char="›"/>
            </a:pPr>
            <a:r>
              <a:rPr lang="en-GB"/>
              <a:t>Redirection can be made on both streams</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157" name="Google Shape;157;p14"/>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Redirecting standard error</a:t>
            </a:r>
            <a:endParaRPr/>
          </a:p>
        </p:txBody>
      </p:sp>
      <p:sp>
        <p:nvSpPr>
          <p:cNvPr id="158" name="Google Shape;158;p14"/>
          <p:cNvSpPr txBox="1"/>
          <p:nvPr/>
        </p:nvSpPr>
        <p:spPr>
          <a:xfrm>
            <a:off x="1312325" y="2151801"/>
            <a:ext cx="10012899" cy="410369"/>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50800">
            <a:noAutofit/>
          </a:bodyPr>
          <a:lstStyle/>
          <a:p>
            <a:pPr indent="0" lvl="0" marL="0" marR="0" rtl="0" algn="l">
              <a:spcBef>
                <a:spcPts val="0"/>
              </a:spcBef>
              <a:spcAft>
                <a:spcPts val="0"/>
              </a:spcAft>
              <a:buClr>
                <a:srgbClr val="000066"/>
              </a:buClr>
              <a:buSzPts val="2000"/>
              <a:buFont typeface="Courier New"/>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grep –i linux /var/log/* 2&gt; err.txt</a:t>
            </a:r>
            <a:endParaRPr/>
          </a:p>
        </p:txBody>
      </p:sp>
      <p:sp>
        <p:nvSpPr>
          <p:cNvPr id="159" name="Google Shape;159;p14"/>
          <p:cNvSpPr txBox="1"/>
          <p:nvPr/>
        </p:nvSpPr>
        <p:spPr>
          <a:xfrm>
            <a:off x="885825" y="5031229"/>
            <a:ext cx="10439399" cy="421961"/>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108000">
            <a:noAutofit/>
          </a:bodyPr>
          <a:lstStyle/>
          <a:p>
            <a:pPr indent="0" lvl="0" marL="0" marR="0" rtl="0" algn="l">
              <a:lnSpc>
                <a:spcPct val="80000"/>
              </a:lnSpc>
              <a:spcBef>
                <a:spcPts val="0"/>
              </a:spcBef>
              <a:spcAft>
                <a:spcPts val="0"/>
              </a:spcAft>
              <a:buClr>
                <a:srgbClr val="000066"/>
              </a:buClr>
              <a:buSzPts val="2000"/>
              <a:buFont typeface="Courier New"/>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ls /usr/src /boot &gt; out.txt 2&gt; err.txt</a:t>
            </a:r>
            <a:endParaRPr/>
          </a:p>
        </p:txBody>
      </p:sp>
      <p:sp>
        <p:nvSpPr>
          <p:cNvPr id="160" name="Google Shape;160;p14"/>
          <p:cNvSpPr txBox="1"/>
          <p:nvPr/>
        </p:nvSpPr>
        <p:spPr>
          <a:xfrm>
            <a:off x="1291863" y="3735827"/>
            <a:ext cx="10033362" cy="421961"/>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108000">
            <a:noAutofit/>
          </a:bodyPr>
          <a:lstStyle/>
          <a:p>
            <a:pPr indent="0" lvl="0" marL="0" marR="0" rtl="0" algn="l">
              <a:lnSpc>
                <a:spcPct val="80000"/>
              </a:lnSpc>
              <a:spcBef>
                <a:spcPts val="0"/>
              </a:spcBef>
              <a:spcAft>
                <a:spcPts val="0"/>
              </a:spcAft>
              <a:buClr>
                <a:srgbClr val="000066"/>
              </a:buClr>
              <a:buSzPts val="2000"/>
              <a:buFont typeface="Courier New"/>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find /home –user $UID 2&gt; /dev/null</a:t>
            </a:r>
            <a:endParaRPr/>
          </a:p>
        </p:txBody>
      </p:sp>
      <p:sp>
        <p:nvSpPr>
          <p:cNvPr id="161" name="Google Shape;161;p14"/>
          <p:cNvSpPr/>
          <p:nvPr/>
        </p:nvSpPr>
        <p:spPr>
          <a:xfrm>
            <a:off x="759881" y="2206590"/>
            <a:ext cx="399819" cy="300790"/>
          </a:xfrm>
          <a:prstGeom prst="heptagon">
            <a:avLst>
              <a:gd fmla="val 102572" name="hf"/>
              <a:gd fmla="val 105210" name="vf"/>
            </a:avLst>
          </a:prstGeom>
          <a:solidFill>
            <a:srgbClr val="F2F2F2"/>
          </a:solidFill>
          <a:ln cap="flat" cmpd="sng" w="12700">
            <a:solidFill>
              <a:srgbClr val="073B63"/>
            </a:solidFill>
            <a:prstDash val="solid"/>
            <a:miter lim="800000"/>
            <a:headEnd len="sm" w="sm" type="none"/>
            <a:tailEnd len="sm" w="sm" type="none"/>
          </a:ln>
        </p:spPr>
        <p:txBody>
          <a:bodyPr anchorCtr="0" anchor="ctr" bIns="45700" lIns="91425" spcFirstLastPara="1" rIns="91425" wrap="square" tIns="72000">
            <a:noAutofit/>
          </a:bodyPr>
          <a:lstStyle/>
          <a:p>
            <a:pPr indent="0" lvl="0" marL="0" marR="0" rtl="0" algn="ctr">
              <a:spcBef>
                <a:spcPts val="0"/>
              </a:spcBef>
              <a:spcAft>
                <a:spcPts val="0"/>
              </a:spcAft>
              <a:buNone/>
            </a:pPr>
            <a:r>
              <a:rPr lang="en-GB" sz="1800">
                <a:solidFill>
                  <a:schemeClr val="dk1"/>
                </a:solidFill>
                <a:latin typeface="Arial"/>
                <a:ea typeface="Arial"/>
                <a:cs typeface="Arial"/>
                <a:sym typeface="Arial"/>
              </a:rPr>
              <a:t>3</a:t>
            </a:r>
            <a:endParaRPr/>
          </a:p>
        </p:txBody>
      </p:sp>
      <p:sp>
        <p:nvSpPr>
          <p:cNvPr id="162" name="Google Shape;162;p14"/>
          <p:cNvSpPr/>
          <p:nvPr/>
        </p:nvSpPr>
        <p:spPr>
          <a:xfrm>
            <a:off x="769843" y="3734844"/>
            <a:ext cx="399819" cy="300790"/>
          </a:xfrm>
          <a:prstGeom prst="heptagon">
            <a:avLst>
              <a:gd fmla="val 102572" name="hf"/>
              <a:gd fmla="val 105210" name="vf"/>
            </a:avLst>
          </a:prstGeom>
          <a:solidFill>
            <a:srgbClr val="F2F2F2"/>
          </a:solidFill>
          <a:ln cap="flat" cmpd="sng" w="12700">
            <a:solidFill>
              <a:srgbClr val="073B63"/>
            </a:solidFill>
            <a:prstDash val="solid"/>
            <a:miter lim="800000"/>
            <a:headEnd len="sm" w="sm" type="none"/>
            <a:tailEnd len="sm" w="sm" type="none"/>
          </a:ln>
        </p:spPr>
        <p:txBody>
          <a:bodyPr anchorCtr="0" anchor="ctr" bIns="45700" lIns="91425" spcFirstLastPara="1" rIns="91425" wrap="square" tIns="72000">
            <a:noAutofit/>
          </a:bodyPr>
          <a:lstStyle/>
          <a:p>
            <a:pPr indent="0" lvl="0" marL="0" marR="0" rtl="0" algn="ctr">
              <a:spcBef>
                <a:spcPts val="0"/>
              </a:spcBef>
              <a:spcAft>
                <a:spcPts val="0"/>
              </a:spcAft>
              <a:buNone/>
            </a:pPr>
            <a:r>
              <a:rPr lang="en-GB" sz="1800">
                <a:solidFill>
                  <a:schemeClr val="dk1"/>
                </a:solidFill>
                <a:latin typeface="Arial"/>
                <a:ea typeface="Arial"/>
                <a:cs typeface="Arial"/>
                <a:sym typeface="Arial"/>
              </a:rPr>
              <a:t>4</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5"/>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A type of redirection known as </a:t>
            </a:r>
            <a:r>
              <a:rPr i="1" lang="en-GB"/>
              <a:t>'</a:t>
            </a:r>
            <a:r>
              <a:rPr b="1" i="1" lang="en-GB"/>
              <a:t>piping</a:t>
            </a:r>
            <a:r>
              <a:rPr lang="en-GB"/>
              <a:t>'</a:t>
            </a:r>
            <a:endParaRPr/>
          </a:p>
          <a:p>
            <a:pPr indent="-165100" lvl="1" marL="622300" rtl="0" algn="l">
              <a:lnSpc>
                <a:spcPct val="100000"/>
              </a:lnSpc>
              <a:spcBef>
                <a:spcPts val="2000"/>
              </a:spcBef>
              <a:spcAft>
                <a:spcPts val="0"/>
              </a:spcAft>
              <a:buSzPts val="1800"/>
              <a:buChar char="›"/>
            </a:pPr>
            <a:r>
              <a:rPr b="1" i="1" lang="en-GB"/>
              <a:t>stdout</a:t>
            </a:r>
            <a:r>
              <a:rPr lang="en-GB"/>
              <a:t> of one command becomes </a:t>
            </a:r>
            <a:r>
              <a:rPr b="1" i="1" lang="en-GB"/>
              <a:t>stdin</a:t>
            </a:r>
            <a:r>
              <a:rPr lang="en-GB"/>
              <a:t> of another</a:t>
            </a:r>
            <a:endParaRPr/>
          </a:p>
          <a:p>
            <a:pPr indent="-50800" lvl="1" marL="622300" rtl="0" algn="l">
              <a:lnSpc>
                <a:spcPct val="100000"/>
              </a:lnSpc>
              <a:spcBef>
                <a:spcPts val="2000"/>
              </a:spcBef>
              <a:spcAft>
                <a:spcPts val="0"/>
              </a:spcAft>
              <a:buSzPts val="1800"/>
              <a:buNone/>
            </a:pPr>
            <a:r>
              <a:t/>
            </a:r>
            <a:endParaRPr/>
          </a:p>
          <a:p>
            <a:pPr indent="0" lvl="1" marL="457200" rtl="0" algn="l">
              <a:lnSpc>
                <a:spcPct val="100000"/>
              </a:lnSpc>
              <a:spcBef>
                <a:spcPts val="2000"/>
              </a:spcBef>
              <a:spcAft>
                <a:spcPts val="0"/>
              </a:spcAft>
              <a:buSzPts val="1800"/>
              <a:buNone/>
            </a:pPr>
            <a:r>
              <a:t/>
            </a:r>
            <a:endParaRPr/>
          </a:p>
          <a:p>
            <a:pPr indent="-50800" lvl="1" marL="622300" rtl="0" algn="l">
              <a:lnSpc>
                <a:spcPct val="100000"/>
              </a:lnSpc>
              <a:spcBef>
                <a:spcPts val="2000"/>
              </a:spcBef>
              <a:spcAft>
                <a:spcPts val="0"/>
              </a:spcAft>
              <a:buSzPts val="1800"/>
              <a:buNone/>
            </a:pPr>
            <a:r>
              <a:t/>
            </a:r>
            <a:endParaRPr/>
          </a:p>
          <a:p>
            <a:pPr indent="-165100" lvl="1" marL="622300" rtl="0" algn="l">
              <a:lnSpc>
                <a:spcPct val="100000"/>
              </a:lnSpc>
              <a:spcBef>
                <a:spcPts val="2000"/>
              </a:spcBef>
              <a:spcAft>
                <a:spcPts val="0"/>
              </a:spcAft>
              <a:buSzPts val="1800"/>
              <a:buChar char="›"/>
            </a:pPr>
            <a:r>
              <a:rPr lang="en-GB"/>
              <a:t>Spaces either side of the pipe are not important</a:t>
            </a:r>
            <a:endParaRPr/>
          </a:p>
          <a:p>
            <a:pPr indent="-50800" lvl="1" marL="622300" rtl="0" algn="l">
              <a:lnSpc>
                <a:spcPct val="100000"/>
              </a:lnSpc>
              <a:spcBef>
                <a:spcPts val="2000"/>
              </a:spcBef>
              <a:spcAft>
                <a:spcPts val="0"/>
              </a:spcAft>
              <a:buSzPts val="1800"/>
              <a:buNone/>
            </a:pPr>
            <a:r>
              <a:t/>
            </a:r>
            <a:endParaRPr/>
          </a:p>
          <a:p>
            <a:pPr indent="-165100" lvl="1" marL="622300" rtl="0" algn="l">
              <a:lnSpc>
                <a:spcPct val="100000"/>
              </a:lnSpc>
              <a:spcBef>
                <a:spcPts val="2000"/>
              </a:spcBef>
              <a:spcAft>
                <a:spcPts val="0"/>
              </a:spcAft>
              <a:buSzPts val="1800"/>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Further piping discussion in a separate module...</a:t>
            </a:r>
            <a:endParaRPr/>
          </a:p>
        </p:txBody>
      </p:sp>
      <p:sp>
        <p:nvSpPr>
          <p:cNvPr id="168" name="Google Shape;168;p15"/>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Redirecting output into another process</a:t>
            </a:r>
            <a:endParaRPr/>
          </a:p>
        </p:txBody>
      </p:sp>
      <p:sp>
        <p:nvSpPr>
          <p:cNvPr id="169" name="Google Shape;169;p15"/>
          <p:cNvSpPr txBox="1"/>
          <p:nvPr/>
        </p:nvSpPr>
        <p:spPr>
          <a:xfrm>
            <a:off x="1358575" y="2603150"/>
            <a:ext cx="9966600" cy="825900"/>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108000">
            <a:noAutofit/>
          </a:bodyPr>
          <a:lstStyle/>
          <a:p>
            <a:pPr indent="0" lvl="0" marL="0" marR="0" rtl="0" algn="l">
              <a:lnSpc>
                <a:spcPct val="80000"/>
              </a:lnSpc>
              <a:spcBef>
                <a:spcPts val="0"/>
              </a:spcBef>
              <a:spcAft>
                <a:spcPts val="0"/>
              </a:spcAft>
              <a:buClr>
                <a:srgbClr val="000066"/>
              </a:buClr>
              <a:buSzPts val="2000"/>
              <a:buFont typeface="Courier New"/>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ps -ef | more</a:t>
            </a:r>
            <a:endParaRPr/>
          </a:p>
          <a:p>
            <a:pPr indent="0" lvl="0" marL="0" marR="0" rtl="0" algn="l">
              <a:lnSpc>
                <a:spcPct val="80000"/>
              </a:lnSpc>
              <a:spcBef>
                <a:spcPts val="300"/>
              </a:spcBef>
              <a:spcAft>
                <a:spcPts val="0"/>
              </a:spcAft>
              <a:buClr>
                <a:srgbClr val="000066"/>
              </a:buClr>
              <a:buSzPts val="2000"/>
              <a:buFont typeface="Courier New"/>
              <a:buNone/>
            </a:pPr>
            <a:r>
              <a:rPr lang="en-GB" sz="2000">
                <a:solidFill>
                  <a:schemeClr val="dk1"/>
                </a:solidFill>
                <a:latin typeface="Courier New"/>
                <a:ea typeface="Courier New"/>
                <a:cs typeface="Courier New"/>
                <a:sym typeface="Courier New"/>
              </a:rPr>
              <a:t>...</a:t>
            </a:r>
            <a:endParaRPr/>
          </a:p>
        </p:txBody>
      </p:sp>
      <p:sp>
        <p:nvSpPr>
          <p:cNvPr id="170" name="Google Shape;170;p15"/>
          <p:cNvSpPr txBox="1"/>
          <p:nvPr/>
        </p:nvSpPr>
        <p:spPr>
          <a:xfrm>
            <a:off x="1358575" y="4719000"/>
            <a:ext cx="9966600" cy="825900"/>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108000">
            <a:noAutofit/>
          </a:bodyPr>
          <a:lstStyle/>
          <a:p>
            <a:pPr indent="0" lvl="0" marL="0" marR="0" rtl="0" algn="l">
              <a:lnSpc>
                <a:spcPct val="80000"/>
              </a:lnSpc>
              <a:spcBef>
                <a:spcPts val="0"/>
              </a:spcBef>
              <a:spcAft>
                <a:spcPts val="0"/>
              </a:spcAft>
              <a:buClr>
                <a:srgbClr val="000066"/>
              </a:buClr>
              <a:buSzPts val="2000"/>
              <a:buFont typeface="Courier New"/>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ps -ef | grep cron</a:t>
            </a:r>
            <a:endParaRPr/>
          </a:p>
          <a:p>
            <a:pPr indent="0" lvl="0" marL="0" marR="0" rtl="0" algn="l">
              <a:lnSpc>
                <a:spcPct val="80000"/>
              </a:lnSpc>
              <a:spcBef>
                <a:spcPts val="300"/>
              </a:spcBef>
              <a:spcAft>
                <a:spcPts val="0"/>
              </a:spcAft>
              <a:buClr>
                <a:srgbClr val="000066"/>
              </a:buClr>
              <a:buSzPts val="2000"/>
              <a:buFont typeface="Courier New"/>
              <a:buNone/>
            </a:pPr>
            <a:r>
              <a:rPr lang="en-GB" sz="2000">
                <a:solidFill>
                  <a:schemeClr val="dk1"/>
                </a:solidFill>
                <a:latin typeface="Courier New"/>
                <a:ea typeface="Courier New"/>
                <a:cs typeface="Courier New"/>
                <a:sym typeface="Courier New"/>
              </a:rPr>
              <a:t>root   3599  1  ...       /usr/sbin/cron</a:t>
            </a:r>
            <a:endParaRPr/>
          </a:p>
        </p:txBody>
      </p:sp>
      <p:sp>
        <p:nvSpPr>
          <p:cNvPr id="171" name="Google Shape;171;p15"/>
          <p:cNvSpPr/>
          <p:nvPr/>
        </p:nvSpPr>
        <p:spPr>
          <a:xfrm>
            <a:off x="863728" y="4715979"/>
            <a:ext cx="399819" cy="300790"/>
          </a:xfrm>
          <a:prstGeom prst="heptagon">
            <a:avLst>
              <a:gd fmla="val 102572" name="hf"/>
              <a:gd fmla="val 105210" name="vf"/>
            </a:avLst>
          </a:prstGeom>
          <a:solidFill>
            <a:srgbClr val="F2F2F2"/>
          </a:solidFill>
          <a:ln cap="flat" cmpd="sng" w="12700">
            <a:solidFill>
              <a:srgbClr val="073B63"/>
            </a:solidFill>
            <a:prstDash val="solid"/>
            <a:miter lim="800000"/>
            <a:headEnd len="sm" w="sm" type="none"/>
            <a:tailEnd len="sm" w="sm" type="none"/>
          </a:ln>
        </p:spPr>
        <p:txBody>
          <a:bodyPr anchorCtr="0" anchor="ctr" bIns="45700" lIns="91425" spcFirstLastPara="1" rIns="91425" wrap="square" tIns="72000">
            <a:noAutofit/>
          </a:bodyPr>
          <a:lstStyle/>
          <a:p>
            <a:pPr indent="0" lvl="0" marL="0" marR="0" rtl="0" algn="ctr">
              <a:spcBef>
                <a:spcPts val="0"/>
              </a:spcBef>
              <a:spcAft>
                <a:spcPts val="0"/>
              </a:spcAft>
              <a:buNone/>
            </a:pPr>
            <a:r>
              <a:rPr lang="en-GB" sz="1800">
                <a:solidFill>
                  <a:schemeClr val="dk1"/>
                </a:solidFill>
                <a:latin typeface="Arial"/>
                <a:ea typeface="Arial"/>
                <a:cs typeface="Arial"/>
                <a:sym typeface="Arial"/>
              </a:rPr>
              <a:t>2</a:t>
            </a:r>
            <a:endParaRPr/>
          </a:p>
        </p:txBody>
      </p:sp>
      <p:sp>
        <p:nvSpPr>
          <p:cNvPr id="172" name="Google Shape;172;p15"/>
          <p:cNvSpPr/>
          <p:nvPr/>
        </p:nvSpPr>
        <p:spPr>
          <a:xfrm>
            <a:off x="867138" y="2607581"/>
            <a:ext cx="399819" cy="300790"/>
          </a:xfrm>
          <a:prstGeom prst="heptagon">
            <a:avLst>
              <a:gd fmla="val 102572" name="hf"/>
              <a:gd fmla="val 105210" name="vf"/>
            </a:avLst>
          </a:prstGeom>
          <a:solidFill>
            <a:srgbClr val="F2F2F2"/>
          </a:solidFill>
          <a:ln cap="flat" cmpd="sng" w="12700">
            <a:solidFill>
              <a:srgbClr val="073B63"/>
            </a:solidFill>
            <a:prstDash val="solid"/>
            <a:miter lim="800000"/>
            <a:headEnd len="sm" w="sm" type="none"/>
            <a:tailEnd len="sm" w="sm" type="none"/>
          </a:ln>
        </p:spPr>
        <p:txBody>
          <a:bodyPr anchorCtr="0" anchor="ctr" bIns="45700" lIns="91425" spcFirstLastPara="1" rIns="91425" wrap="square" tIns="72000">
            <a:noAutofit/>
          </a:bodyPr>
          <a:lstStyle/>
          <a:p>
            <a:pPr indent="0" lvl="0" marL="0" marR="0" rtl="0" algn="ctr">
              <a:spcBef>
                <a:spcPts val="0"/>
              </a:spcBef>
              <a:spcAft>
                <a:spcPts val="0"/>
              </a:spcAft>
              <a:buNone/>
            </a:pPr>
            <a:r>
              <a:rPr lang="en-GB" sz="1800">
                <a:solidFill>
                  <a:schemeClr val="dk1"/>
                </a:solidFill>
                <a:latin typeface="Arial"/>
                <a:ea typeface="Arial"/>
                <a:cs typeface="Arial"/>
                <a:sym typeface="Arial"/>
              </a:rPr>
              <a:t>1</a:t>
            </a:r>
            <a:endParaRPr/>
          </a:p>
        </p:txBody>
      </p:sp>
      <p:sp>
        <p:nvSpPr>
          <p:cNvPr id="173" name="Google Shape;173;p15"/>
          <p:cNvSpPr/>
          <p:nvPr/>
        </p:nvSpPr>
        <p:spPr>
          <a:xfrm>
            <a:off x="1342071" y="3526217"/>
            <a:ext cx="7687629" cy="439931"/>
          </a:xfrm>
          <a:prstGeom prst="roundRect">
            <a:avLst>
              <a:gd fmla="val 50000" name="adj"/>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GB" sz="2000">
                <a:solidFill>
                  <a:schemeClr val="dk1"/>
                </a:solidFill>
                <a:latin typeface="Quattrocento Sans"/>
                <a:ea typeface="Quattrocento Sans"/>
                <a:cs typeface="Quattrocento Sans"/>
                <a:sym typeface="Quattrocento Sans"/>
              </a:rPr>
              <a:t>'pipe'  metacharacter - </a:t>
            </a:r>
            <a:r>
              <a:rPr i="1" lang="en-GB" sz="2000">
                <a:solidFill>
                  <a:schemeClr val="dk1"/>
                </a:solidFill>
                <a:latin typeface="Quattrocento Sans"/>
                <a:ea typeface="Quattrocento Sans"/>
                <a:cs typeface="Quattrocento Sans"/>
                <a:sym typeface="Quattrocento Sans"/>
              </a:rPr>
              <a:t>stdout</a:t>
            </a:r>
            <a:r>
              <a:rPr lang="en-GB" sz="2000">
                <a:solidFill>
                  <a:schemeClr val="dk1"/>
                </a:solidFill>
                <a:latin typeface="Quattrocento Sans"/>
                <a:ea typeface="Quattrocento Sans"/>
                <a:cs typeface="Quattrocento Sans"/>
                <a:sym typeface="Quattrocento Sans"/>
              </a:rPr>
              <a:t> of </a:t>
            </a:r>
            <a:r>
              <a:rPr b="1" lang="en-GB" sz="2000">
                <a:solidFill>
                  <a:srgbClr val="0000C8"/>
                </a:solidFill>
                <a:latin typeface="Quattrocento Sans"/>
                <a:ea typeface="Quattrocento Sans"/>
                <a:cs typeface="Quattrocento Sans"/>
                <a:sym typeface="Quattrocento Sans"/>
              </a:rPr>
              <a:t>ps</a:t>
            </a:r>
            <a:r>
              <a:rPr lang="en-GB" sz="2000">
                <a:solidFill>
                  <a:schemeClr val="dk1"/>
                </a:solidFill>
                <a:latin typeface="Quattrocento Sans"/>
                <a:ea typeface="Quattrocento Sans"/>
                <a:cs typeface="Quattrocento Sans"/>
                <a:sym typeface="Quattrocento Sans"/>
              </a:rPr>
              <a:t> becomes </a:t>
            </a:r>
            <a:r>
              <a:rPr i="1" lang="en-GB" sz="2000">
                <a:solidFill>
                  <a:schemeClr val="dk1"/>
                </a:solidFill>
                <a:latin typeface="Quattrocento Sans"/>
                <a:ea typeface="Quattrocento Sans"/>
                <a:cs typeface="Quattrocento Sans"/>
                <a:sym typeface="Quattrocento Sans"/>
              </a:rPr>
              <a:t>stdin</a:t>
            </a:r>
            <a:r>
              <a:rPr lang="en-GB" sz="2000">
                <a:solidFill>
                  <a:schemeClr val="dk1"/>
                </a:solidFill>
                <a:latin typeface="Quattrocento Sans"/>
                <a:ea typeface="Quattrocento Sans"/>
                <a:cs typeface="Quattrocento Sans"/>
                <a:sym typeface="Quattrocento Sans"/>
              </a:rPr>
              <a:t> of </a:t>
            </a:r>
            <a:r>
              <a:rPr b="1" lang="en-GB" sz="2000">
                <a:solidFill>
                  <a:srgbClr val="0000C8"/>
                </a:solidFill>
                <a:latin typeface="Quattrocento Sans"/>
                <a:ea typeface="Quattrocento Sans"/>
                <a:cs typeface="Quattrocento Sans"/>
                <a:sym typeface="Quattrocento Sans"/>
              </a:rPr>
              <a:t>more</a:t>
            </a:r>
            <a:endParaRPr/>
          </a:p>
        </p:txBody>
      </p:sp>
      <p:cxnSp>
        <p:nvCxnSpPr>
          <p:cNvPr id="174" name="Google Shape;174;p15"/>
          <p:cNvCxnSpPr/>
          <p:nvPr/>
        </p:nvCxnSpPr>
        <p:spPr>
          <a:xfrm rot="10800000">
            <a:off x="2910259" y="3013254"/>
            <a:ext cx="0" cy="465513"/>
          </a:xfrm>
          <a:prstGeom prst="straightConnector1">
            <a:avLst/>
          </a:prstGeom>
          <a:noFill/>
          <a:ln cap="flat" cmpd="sng" w="19050">
            <a:solidFill>
              <a:srgbClr val="134183"/>
            </a:solidFill>
            <a:prstDash val="solid"/>
            <a:miter lim="800000"/>
            <a:headEnd len="sm" w="sm" type="none"/>
            <a:tailEnd len="med" w="med" type="stealth"/>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6"/>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Standard error is not synchronised with standard output</a:t>
            </a:r>
            <a:endParaRPr/>
          </a:p>
          <a:p>
            <a:pPr indent="-165100" lvl="1" marL="622300" rtl="0" algn="l">
              <a:lnSpc>
                <a:spcPct val="100000"/>
              </a:lnSpc>
              <a:spcBef>
                <a:spcPts val="2000"/>
              </a:spcBef>
              <a:spcAft>
                <a:spcPts val="0"/>
              </a:spcAft>
              <a:buSzPts val="1800"/>
              <a:buChar char="›"/>
            </a:pPr>
            <a:r>
              <a:rPr lang="en-GB"/>
              <a:t>Standard error is not buffered</a:t>
            </a:r>
            <a:endParaRPr/>
          </a:p>
          <a:p>
            <a:pPr indent="0" lvl="1" marL="457200" rtl="0" algn="l">
              <a:lnSpc>
                <a:spcPct val="100000"/>
              </a:lnSpc>
              <a:spcBef>
                <a:spcPts val="2000"/>
              </a:spcBef>
              <a:spcAft>
                <a:spcPts val="0"/>
              </a:spcAft>
              <a:buSzPts val="1800"/>
              <a:buNone/>
            </a:pPr>
            <a:r>
              <a:t/>
            </a:r>
            <a:endParaRPr/>
          </a:p>
          <a:p>
            <a:pPr indent="-165100" lvl="1" marL="622300" rtl="0" algn="l">
              <a:lnSpc>
                <a:spcPct val="100000"/>
              </a:lnSpc>
              <a:spcBef>
                <a:spcPts val="2000"/>
              </a:spcBef>
              <a:spcAft>
                <a:spcPts val="0"/>
              </a:spcAft>
              <a:buSzPts val="1800"/>
              <a:buChar char="›"/>
            </a:pPr>
            <a:r>
              <a:rPr lang="en-GB"/>
              <a:t>Output from the two streams will overwrite each other</a:t>
            </a:r>
            <a:endParaRPr/>
          </a:p>
          <a:p>
            <a:pPr indent="-185738" lvl="0" marL="185738" marR="0" rtl="0" algn="l">
              <a:lnSpc>
                <a:spcPct val="100000"/>
              </a:lnSpc>
              <a:spcBef>
                <a:spcPts val="2000"/>
              </a:spcBef>
              <a:spcAft>
                <a:spcPts val="0"/>
              </a:spcAft>
              <a:buClr>
                <a:srgbClr val="008FD0"/>
              </a:buClr>
              <a:buSzPts val="1800"/>
              <a:buFont typeface="Arial"/>
              <a:buChar char="›"/>
            </a:pPr>
            <a:r>
              <a:rPr lang="en-GB"/>
              <a:t>We can synchronise ('merge') </a:t>
            </a:r>
            <a:r>
              <a:rPr b="1" i="1" lang="en-GB"/>
              <a:t>stdout</a:t>
            </a:r>
            <a:r>
              <a:rPr lang="en-GB"/>
              <a:t> and </a:t>
            </a:r>
            <a:r>
              <a:rPr b="1" i="1" lang="en-GB"/>
              <a:t>stderr </a:t>
            </a:r>
            <a:endParaRPr/>
          </a:p>
          <a:p>
            <a:pPr indent="-165100" lvl="1" marL="622300" rtl="0" algn="l">
              <a:lnSpc>
                <a:spcPct val="100000"/>
              </a:lnSpc>
              <a:spcBef>
                <a:spcPts val="2000"/>
              </a:spcBef>
              <a:spcAft>
                <a:spcPts val="0"/>
              </a:spcAft>
              <a:buSzPts val="1800"/>
              <a:buChar char="›"/>
            </a:pPr>
            <a:r>
              <a:rPr lang="en-GB"/>
              <a:t>Both streams go to the same file, and use the same buffer</a:t>
            </a:r>
            <a:endParaRPr/>
          </a:p>
          <a:p>
            <a:pPr indent="-165100" lvl="1" marL="622300" rtl="0" algn="l">
              <a:lnSpc>
                <a:spcPct val="100000"/>
              </a:lnSpc>
              <a:spcBef>
                <a:spcPts val="2000"/>
              </a:spcBef>
              <a:spcAft>
                <a:spcPts val="0"/>
              </a:spcAft>
              <a:buSzPts val="2400"/>
              <a:buNone/>
            </a:pPr>
            <a:r>
              <a:t/>
            </a:r>
            <a:endParaRPr sz="2400"/>
          </a:p>
          <a:p>
            <a:pPr indent="-165100" lvl="1" marL="622300" rtl="0" algn="l">
              <a:lnSpc>
                <a:spcPct val="100000"/>
              </a:lnSpc>
              <a:spcBef>
                <a:spcPts val="2000"/>
              </a:spcBef>
              <a:spcAft>
                <a:spcPts val="0"/>
              </a:spcAft>
              <a:buSzPts val="1800"/>
              <a:buChar char="›"/>
            </a:pPr>
            <a:r>
              <a:rPr lang="en-GB"/>
              <a:t>Merging </a:t>
            </a:r>
            <a:r>
              <a:rPr b="1" i="1" lang="en-GB"/>
              <a:t>stdout</a:t>
            </a:r>
            <a:r>
              <a:rPr lang="en-GB"/>
              <a:t> and </a:t>
            </a:r>
            <a:r>
              <a:rPr b="1" i="1" lang="en-GB"/>
              <a:t>stderr</a:t>
            </a:r>
            <a:r>
              <a:rPr lang="en-GB"/>
              <a:t> need not involve files</a:t>
            </a:r>
            <a:endParaRPr/>
          </a:p>
        </p:txBody>
      </p:sp>
      <p:sp>
        <p:nvSpPr>
          <p:cNvPr id="180" name="Google Shape;180;p16"/>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Synchronising (merging) streams</a:t>
            </a:r>
            <a:endParaRPr/>
          </a:p>
        </p:txBody>
      </p:sp>
      <p:sp>
        <p:nvSpPr>
          <p:cNvPr id="181" name="Google Shape;181;p16"/>
          <p:cNvSpPr txBox="1"/>
          <p:nvPr/>
        </p:nvSpPr>
        <p:spPr>
          <a:xfrm>
            <a:off x="862513" y="4208186"/>
            <a:ext cx="10462711" cy="1025922"/>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50800">
            <a:noAutofit/>
          </a:bodyPr>
          <a:lstStyle/>
          <a:p>
            <a:pPr indent="0" lvl="0" marL="0" marR="0" rtl="0" algn="l">
              <a:spcBef>
                <a:spcPts val="0"/>
              </a:spcBef>
              <a:spcAft>
                <a:spcPts val="0"/>
              </a:spcAft>
              <a:buClr>
                <a:srgbClr val="000066"/>
              </a:buClr>
              <a:buSzPts val="2000"/>
              <a:buFont typeface="Courier New"/>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ls /usr/src /boot &gt; out.txt 2&gt;&amp;1</a:t>
            </a:r>
            <a:endParaRPr/>
          </a:p>
          <a:p>
            <a:pPr indent="0" lvl="0" marL="0" marR="0" rtl="0" algn="l">
              <a:spcBef>
                <a:spcPts val="0"/>
              </a:spcBef>
              <a:spcAft>
                <a:spcPts val="0"/>
              </a:spcAft>
              <a:buClr>
                <a:srgbClr val="000066"/>
              </a:buClr>
              <a:buSzPts val="2000"/>
              <a:buFont typeface="Courier New"/>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ls /usr/src /boot &amp;&gt; out.txt</a:t>
            </a:r>
            <a:endParaRPr/>
          </a:p>
          <a:p>
            <a:pPr indent="0" lvl="0" marL="0" marR="0" rtl="0" algn="l">
              <a:spcBef>
                <a:spcPts val="0"/>
              </a:spcBef>
              <a:spcAft>
                <a:spcPts val="0"/>
              </a:spcAft>
              <a:buClr>
                <a:srgbClr val="000066"/>
              </a:buClr>
              <a:buSzPts val="2000"/>
              <a:buFont typeface="Courier New"/>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ls /usr/src /boot &gt;&amp; out.txt</a:t>
            </a:r>
            <a:endParaRPr/>
          </a:p>
        </p:txBody>
      </p:sp>
      <p:sp>
        <p:nvSpPr>
          <p:cNvPr id="182" name="Google Shape;182;p16"/>
          <p:cNvSpPr txBox="1"/>
          <p:nvPr/>
        </p:nvSpPr>
        <p:spPr>
          <a:xfrm>
            <a:off x="876271" y="2524046"/>
            <a:ext cx="10448953" cy="406572"/>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108000">
            <a:noAutofit/>
          </a:bodyPr>
          <a:lstStyle/>
          <a:p>
            <a:pPr indent="0" lvl="0" marL="0" marR="0" rtl="0" algn="l">
              <a:lnSpc>
                <a:spcPct val="80000"/>
              </a:lnSpc>
              <a:spcBef>
                <a:spcPts val="0"/>
              </a:spcBef>
              <a:spcAft>
                <a:spcPts val="0"/>
              </a:spcAft>
              <a:buClr>
                <a:srgbClr val="000066"/>
              </a:buClr>
              <a:buSzPts val="2000"/>
              <a:buFont typeface="Courier New"/>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ls /usr/src /boot &gt; out.txt 2&gt; out.txt</a:t>
            </a:r>
            <a:endParaRPr/>
          </a:p>
        </p:txBody>
      </p:sp>
      <p:sp>
        <p:nvSpPr>
          <p:cNvPr id="183" name="Google Shape;183;p16"/>
          <p:cNvSpPr/>
          <p:nvPr/>
        </p:nvSpPr>
        <p:spPr>
          <a:xfrm>
            <a:off x="10586481" y="2300207"/>
            <a:ext cx="749300" cy="820738"/>
          </a:xfrm>
          <a:prstGeom prst="rect">
            <a:avLst/>
          </a:prstGeom>
          <a:noFill/>
          <a:ln>
            <a:noFill/>
          </a:ln>
        </p:spPr>
        <p:txBody>
          <a:bodyPr anchorCtr="0" anchor="t" bIns="44275" lIns="90350" spcFirstLastPara="1" rIns="90350" wrap="square" tIns="44275">
            <a:noAutofit/>
          </a:bodyPr>
          <a:lstStyle/>
          <a:p>
            <a:pPr indent="0" lvl="0" marL="0" marR="0" rtl="0" algn="l">
              <a:spcBef>
                <a:spcPts val="0"/>
              </a:spcBef>
              <a:spcAft>
                <a:spcPts val="0"/>
              </a:spcAft>
              <a:buClr>
                <a:srgbClr val="FF0033"/>
              </a:buClr>
              <a:buSzPts val="4800"/>
              <a:buFont typeface="Noto Sans Symbols"/>
              <a:buNone/>
            </a:pPr>
            <a:r>
              <a:rPr lang="en-GB" sz="4800">
                <a:solidFill>
                  <a:srgbClr val="C80000"/>
                </a:solidFill>
                <a:latin typeface="Noto Sans Symbols"/>
                <a:ea typeface="Noto Sans Symbols"/>
                <a:cs typeface="Noto Sans Symbols"/>
                <a:sym typeface="Noto Sans Symbols"/>
              </a:rPr>
              <a:t>🗶</a:t>
            </a:r>
            <a:endParaRPr/>
          </a:p>
        </p:txBody>
      </p:sp>
      <p:sp>
        <p:nvSpPr>
          <p:cNvPr id="184" name="Google Shape;184;p16"/>
          <p:cNvSpPr txBox="1"/>
          <p:nvPr/>
        </p:nvSpPr>
        <p:spPr>
          <a:xfrm>
            <a:off x="843463" y="5836296"/>
            <a:ext cx="10481762" cy="421961"/>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108000">
            <a:noAutofit/>
          </a:bodyPr>
          <a:lstStyle/>
          <a:p>
            <a:pPr indent="0" lvl="0" marL="0" marR="0" rtl="0" algn="l">
              <a:lnSpc>
                <a:spcPct val="80000"/>
              </a:lnSpc>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build_it 2&gt;&amp;1 | more</a:t>
            </a:r>
            <a:endParaRPr/>
          </a:p>
        </p:txBody>
      </p:sp>
      <p:sp>
        <p:nvSpPr>
          <p:cNvPr id="185" name="Google Shape;185;p16"/>
          <p:cNvSpPr/>
          <p:nvPr/>
        </p:nvSpPr>
        <p:spPr>
          <a:xfrm>
            <a:off x="7711282" y="4232316"/>
            <a:ext cx="960966" cy="833178"/>
          </a:xfrm>
          <a:prstGeom prst="rect">
            <a:avLst/>
          </a:prstGeom>
          <a:noFill/>
          <a:ln>
            <a:noFill/>
          </a:ln>
        </p:spPr>
        <p:txBody>
          <a:bodyPr anchorCtr="0" anchor="t" bIns="46800" lIns="90000" spcFirstLastPara="1" rIns="90000" wrap="square" tIns="46800">
            <a:noAutofit/>
          </a:bodyPr>
          <a:lstStyle/>
          <a:p>
            <a:pPr indent="0" lvl="0" marL="0" marR="0" rtl="0" algn="l">
              <a:spcBef>
                <a:spcPts val="0"/>
              </a:spcBef>
              <a:spcAft>
                <a:spcPts val="0"/>
              </a:spcAft>
              <a:buClr>
                <a:srgbClr val="FF3300"/>
              </a:buClr>
              <a:buSzPts val="4800"/>
              <a:buFont typeface="Noto Sans Symbols"/>
              <a:buNone/>
            </a:pPr>
            <a:r>
              <a:rPr b="1" lang="en-GB" sz="4800">
                <a:solidFill>
                  <a:srgbClr val="319744"/>
                </a:solidFill>
                <a:latin typeface="Noto Sans Symbols"/>
                <a:ea typeface="Noto Sans Symbols"/>
                <a:cs typeface="Noto Sans Symbols"/>
                <a:sym typeface="Noto Sans Symbols"/>
              </a:rPr>
              <a:t>✔</a:t>
            </a:r>
            <a:endParaRPr/>
          </a:p>
        </p:txBody>
      </p:sp>
      <p:sp>
        <p:nvSpPr>
          <p:cNvPr id="186" name="Google Shape;186;p16"/>
          <p:cNvSpPr/>
          <p:nvPr/>
        </p:nvSpPr>
        <p:spPr>
          <a:xfrm>
            <a:off x="9501676" y="4296146"/>
            <a:ext cx="1991106" cy="848082"/>
          </a:xfrm>
          <a:prstGeom prst="ellipse">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GB" sz="2000">
                <a:solidFill>
                  <a:schemeClr val="dk1"/>
                </a:solidFill>
                <a:latin typeface="Quattrocento Sans"/>
                <a:ea typeface="Quattrocento Sans"/>
                <a:cs typeface="Quattrocento Sans"/>
                <a:sym typeface="Quattrocento Sans"/>
              </a:rPr>
              <a:t>all 3 methods</a:t>
            </a:r>
            <a:br>
              <a:rPr i="1" lang="en-GB" sz="2000">
                <a:solidFill>
                  <a:schemeClr val="dk1"/>
                </a:solidFill>
                <a:latin typeface="Quattrocento Sans"/>
                <a:ea typeface="Quattrocento Sans"/>
                <a:cs typeface="Quattrocento Sans"/>
                <a:sym typeface="Quattrocento Sans"/>
              </a:rPr>
            </a:br>
            <a:r>
              <a:rPr i="1" lang="en-GB" sz="2000">
                <a:solidFill>
                  <a:schemeClr val="dk1"/>
                </a:solidFill>
                <a:latin typeface="Quattrocento Sans"/>
                <a:ea typeface="Quattrocento Sans"/>
                <a:cs typeface="Quattrocento Sans"/>
                <a:sym typeface="Quattrocento Sans"/>
              </a:rPr>
              <a:t>are OK</a:t>
            </a:r>
            <a:endParaRPr i="1" sz="20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17"/>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Redirect </a:t>
            </a:r>
            <a:r>
              <a:rPr b="1" i="1" lang="en-GB"/>
              <a:t>stdin</a:t>
            </a:r>
            <a:r>
              <a:rPr lang="en-GB"/>
              <a:t> using </a:t>
            </a:r>
            <a:r>
              <a:rPr b="1" lang="en-GB">
                <a:solidFill>
                  <a:srgbClr val="0000C8"/>
                </a:solidFill>
              </a:rPr>
              <a:t>&lt; file</a:t>
            </a:r>
            <a:endParaRPr/>
          </a:p>
          <a:p>
            <a:pPr indent="-165100" lvl="1" marL="622300" rtl="0" algn="l">
              <a:lnSpc>
                <a:spcPct val="100000"/>
              </a:lnSpc>
              <a:spcBef>
                <a:spcPts val="2000"/>
              </a:spcBef>
              <a:spcAft>
                <a:spcPts val="0"/>
              </a:spcAft>
              <a:buSzPts val="1800"/>
              <a:buChar char="›"/>
            </a:pPr>
            <a:r>
              <a:rPr lang="en-GB"/>
              <a:t>No need to specify the file descriptor, </a:t>
            </a:r>
            <a:r>
              <a:rPr b="1" lang="en-GB">
                <a:solidFill>
                  <a:srgbClr val="0000C8"/>
                </a:solidFill>
              </a:rPr>
              <a:t>0</a:t>
            </a:r>
            <a:r>
              <a:rPr lang="en-GB"/>
              <a:t> is the default input</a:t>
            </a:r>
            <a:endParaRPr/>
          </a:p>
          <a:p>
            <a:pPr indent="-165100" lvl="1" marL="622300" rtl="0" algn="l">
              <a:lnSpc>
                <a:spcPct val="100000"/>
              </a:lnSpc>
              <a:spcBef>
                <a:spcPts val="2000"/>
              </a:spcBef>
              <a:spcAft>
                <a:spcPts val="0"/>
              </a:spcAft>
              <a:buSzPts val="1800"/>
              <a:buNone/>
            </a:pPr>
            <a:r>
              <a:rPr lang="en-GB"/>
              <a:t>	</a:t>
            </a:r>
            <a:endParaRPr/>
          </a:p>
          <a:p>
            <a:pPr indent="-165100" lvl="1" marL="622300" rtl="0" algn="l">
              <a:lnSpc>
                <a:spcPct val="100000"/>
              </a:lnSpc>
              <a:spcBef>
                <a:spcPts val="2000"/>
              </a:spcBef>
              <a:spcAft>
                <a:spcPts val="0"/>
              </a:spcAft>
              <a:buSzPts val="1800"/>
              <a:buNone/>
            </a:pPr>
            <a:r>
              <a:t/>
            </a:r>
            <a:endParaRPr/>
          </a:p>
          <a:p>
            <a:pPr indent="-50800" lvl="1" marL="622300" rtl="0" algn="l">
              <a:lnSpc>
                <a:spcPct val="100000"/>
              </a:lnSpc>
              <a:spcBef>
                <a:spcPts val="2000"/>
              </a:spcBef>
              <a:spcAft>
                <a:spcPts val="0"/>
              </a:spcAft>
              <a:buSzPts val="1800"/>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192" name="Google Shape;192;p17"/>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Redirecting standard input</a:t>
            </a:r>
            <a:endParaRPr/>
          </a:p>
        </p:txBody>
      </p:sp>
      <p:sp>
        <p:nvSpPr>
          <p:cNvPr id="193" name="Google Shape;193;p17"/>
          <p:cNvSpPr txBox="1"/>
          <p:nvPr/>
        </p:nvSpPr>
        <p:spPr>
          <a:xfrm>
            <a:off x="862542" y="2853874"/>
            <a:ext cx="10462683" cy="964286"/>
          </a:xfrm>
          <a:prstGeom prst="rect">
            <a:avLst/>
          </a:prstGeom>
          <a:solidFill>
            <a:srgbClr val="E8E4C6"/>
          </a:soli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72000">
            <a:no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#!/bin/bash</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mysql publishers &lt; booklist.sql</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mysql whisky &lt; query.sql &gt; whq1.txt 2&gt; wherr.txt</a:t>
            </a:r>
            <a:endParaRPr/>
          </a:p>
        </p:txBody>
      </p:sp>
      <p:sp>
        <p:nvSpPr>
          <p:cNvPr id="194" name="Google Shape;194;p17"/>
          <p:cNvSpPr/>
          <p:nvPr/>
        </p:nvSpPr>
        <p:spPr>
          <a:xfrm>
            <a:off x="8677275" y="2588957"/>
            <a:ext cx="2924174" cy="733424"/>
          </a:xfrm>
          <a:prstGeom prst="ellipse">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p:spPr>
        <p:txBody>
          <a:bodyPr anchorCtr="0" anchor="ctr" bIns="108000" lIns="91425" spcFirstLastPara="1" rIns="91425" wrap="square" tIns="45700">
            <a:noAutofit/>
          </a:bodyPr>
          <a:lstStyle/>
          <a:p>
            <a:pPr indent="0" lvl="0" marL="0" marR="0" rtl="0" algn="ctr">
              <a:spcBef>
                <a:spcPts val="0"/>
              </a:spcBef>
              <a:spcAft>
                <a:spcPts val="0"/>
              </a:spcAft>
              <a:buNone/>
            </a:pPr>
            <a:r>
              <a:rPr i="1" lang="en-GB" sz="1800">
                <a:solidFill>
                  <a:schemeClr val="dk1"/>
                </a:solidFill>
                <a:latin typeface="Verdana"/>
                <a:ea typeface="Verdana"/>
                <a:cs typeface="Verdana"/>
                <a:sym typeface="Verdana"/>
              </a:rPr>
              <a:t>a technique </a:t>
            </a:r>
            <a:br>
              <a:rPr i="1" lang="en-GB" sz="1800">
                <a:solidFill>
                  <a:schemeClr val="dk1"/>
                </a:solidFill>
                <a:latin typeface="Verdana"/>
                <a:ea typeface="Verdana"/>
                <a:cs typeface="Verdana"/>
                <a:sym typeface="Verdana"/>
              </a:rPr>
            </a:br>
            <a:r>
              <a:rPr i="1" lang="en-GB" sz="1800">
                <a:solidFill>
                  <a:schemeClr val="dk1"/>
                </a:solidFill>
                <a:latin typeface="Verdana"/>
                <a:ea typeface="Verdana"/>
                <a:cs typeface="Verdana"/>
                <a:sym typeface="Verdana"/>
              </a:rPr>
              <a:t>typical in scripting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AC_Powerpoint_Template">
  <a:themeElements>
    <a:clrScheme name="Custom 1">
      <a:dk1>
        <a:srgbClr val="565759"/>
      </a:dk1>
      <a:lt1>
        <a:srgbClr val="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