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67" r:id="rId6"/>
    <p:sldId id="259" r:id="rId7"/>
    <p:sldId id="268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03B5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ACFF2-39C2-7AE8-E8FC-D5C669D112B4}" v="18" dt="2025-02-12T22:29:14.008"/>
    <p1510:client id="{7400448B-0516-D093-A432-2526B0E2EE9C}" v="163" dt="2025-02-13T02:52:14.347"/>
    <p1510:client id="{E1EC34F4-9901-6B07-D592-BED3FF7A4931}" v="176" dt="2025-02-13T00:02:0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3483 4534 16383 0 0,'2'3'0'0'0,"4"3"0"0"0,5 5 0 0 0,4 4 0 0 0,2 1 0 0 0,0 1 0 0 0,0 0 0 0 0,-1 0 0 0 0,3 1 0 0 0,0 1 0 0 0,-1-1 0 0 0,-1 0 0 0 0,0-2 0 0 0,1 3 0 0 0,1-1 0 0 0,-1 0 0 0 0,-1-1 0 0 0,-1 0 0 0 0,0-2 0 0 0,-1 0 0 0 0,0 0 0 0 0,-1 0 0 0 0,1-1 0 0 0,-3-2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14669 12363 16383 0 0,'-3'2'0'0'0,"-2"4"0"0"0,-7 6 0 0 0,-3 2 0 0 0,-1 3 0 0 0,-1 0 0 0 0,0 0 0 0 0,0-1 0 0 0,1 0 0 0 0,-2 2 0 0 0,0 1 0 0 0,0-1 0 0 0,1-1 0 0 0,-2 2 0 0 0,0 0 0 0 0,0-1 0 0 0,-1 2 0 0 0,-2 3 0 0 0,0-1 0 0 0,1-1 0 0 0,2-2 0 0 0,1-2 0 0 0,2 0 0 0 0,1-2 0 0 0,0 0 0 0 0,0-1 0 0 0,1 1 0 0 0,0-1 0 0 0,-1 0 0 0 0,1 1 0 0 0,-1-1 0 0 0,1 1 0 0 0,-1 0 0 0 0,0-1 0 0 0,1 1 0 0 0,1-3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12813 13514 16383 0 0,'-2'2'0'0'0,"-4"4"0"0"0,-8 8 0 0 0,-4 4 0 0 0,-2 2 0 0 0,0 0 0 0 0,-1 1 0 0 0,0 0 0 0 0,1-2 0 0 0,2 0 0 0 0,1-2 0 0 0,1-2 0 0 0,1 1 0 0 0,-2 1 0 0 0,-1 1 0 0 0,1-1 0 0 0,0 0 0 0 0,0 0 0 0 0,2-2 0 0 0,-1 0 0 0 0,1 0 0 0 0,1 0 0 0 0,-1 0 0 0 0,-2 2 0 0 0,2-2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10073 13474 16383 0 0,'-3'3'0'0'0,"-3"2"0"0"0,-3 4 0 0 0,-2 3 0 0 0,-3 1 0 0 0,0 2 0 0 0,-1 0 0 0 0,-3 3 0 0 0,-3 3 0 0 0,-3 3 0 0 0,-1 0 0 0 0,3-1 0 0 0,2-3 0 0 0,1-2 0 0 0,-2 4 0 0 0,-2 0 0 0 0,0 2 0 0 0,0-1 0 0 0,2-2 0 0 0,2-2 0 0 0,1-2 0 0 0,0 2 0 0 0,-1-1 0 0 0,1 0 0 0 0,2-1 0 0 0,-3 2 0 0 0,0 0 0 0 0,-2 1 0 0 0,1 1 0 0 0,0-2 0 0 0,0 2 0 0 0,-1-1 0 0 0,2-1 0 0 0,1-1 0 0 0,2-1 0 0 0,3-4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10534 4452 16383 0 0,'-3'2'0'0'0,"-2"4"0"0"0,-4 3 0 0 0,-3 3 0 0 0,-1 1 0 0 0,-2 1 0 0 0,0 2 0 0 0,0-1 0 0 0,-1 0 0 0 0,1 0 0 0 0,0 1 0 0 0,0-1 0 0 0,0-1 0 0 0,1 1 0 0 0,-1 0 0 0 0,-2 2 0 0 0,-4 4 0 0 0,-2 2 0 0 0,-1 1 0 0 0,2-2 0 0 0,-1 1 0 0 0,1-2 0 0 0,3-1 0 0 0,0-2 0 0 0,3-1 0 0 0,0-1 0 0 0,-1 1 0 0 0,-1 1 0 0 0,0-1 0 0 0,1 0 0 0 0,4-3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6153 4505 16383 0 0,'-3'2'0'0'0,"-7"9"0"0"0,-9 7 0 0 0,-2 3 0 0 0,0 1 0 0 0,0-1 0 0 0,2-2 0 0 0,1-1 0 0 0,2-2 0 0 0,0-1 0 0 0,1 0 0 0 0,1 0 0 0 0,-1-1 0 0 0,1 1 0 0 0,-1-1 0 0 0,1 1 0 0 0,-1-1 0 0 0,1 1 0 0 0,-1-1 0 0 0,0 1 0 0 0,-2 2 0 0 0,2-1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4812 5378 16383 0 0,'-8'7'0'0'0,"-4"6"0"0"0,-9 7 0 0 0,-2 3 0 0 0,0 1 0 0 0,1-2 0 0 0,2-2 0 0 0,2-2 0 0 0,1-2 0 0 0,-1 2 0 0 0,0 0 0 0 0,1 0 0 0 0,0-1 0 0 0,1-1 0 0 0,-2 2 0 0 0,-3 3 0 0 0,-1 0 0 0 0,2-1 0 0 0,-1 2 0 0 0,0-1 0 0 0,1-2 0 0 0,2-1 0 0 0,4-4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4879 9373 16383 0 0,'-2'2'0'0'0,"-9"9"0"0"0,-4 5 0 0 0,-8 7 0 0 0,-7 7 0 0 0,-4 4 0 0 0,-1 0 0 0 0,4-2 0 0 0,1-2 0 0 0,3-4 0 0 0,2-1 0 0 0,2-2 0 0 0,1 0 0 0 0,0-2 0 0 0,3-1 0 0 0,1-3 0 0 0,2 0 0 0 0,-5 3 0 0 0,0 2 0 0 0,-3 1 0 0 0,2 0 0 0 0,1-2 0 0 0,1-2 0 0 0,3-1 0 0 0,1-2 0 0 0,0-1 0 0 0,4-3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14:48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25559 13150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14:48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25559 13150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14:48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25559 13150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9965 4375 16383 0 0,'2'3'0'0'0,"7"5"0"0"0,3 5 0 0 0,3 1 0 0 0,1 2 0 0 0,0 1 0 0 0,-2-4 0 0 0,-2 0 0 0 0,1-1 0 0 0,-1 1 0 0 0,2 0 0 0 0,-1 1 0 0 0,1 0 0 0 0,3 3 0 0 0,1 1 0 0 0,0 0 0 0 0,0-1 0 0 0,-2 0 0 0 0,0-1 0 0 0,-1-1 0 0 0,0 0 0 0 0,0 0 0 0 0,0-1 0 0 0,-1 1 0 0 0,1-1 0 0 0,-1 1 0 0 0,1 0 0 0 0,0-1 0 0 0,-1 1 0 0 0,1 0 0 0 0,0-1 0 0 0,-3-2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4250 9270 16383 0 0,'2'3'0'0'0,"4"3"0"0"0,3 3 0 0 0,3 2 0 0 0,1 2 0 0 0,2 2 0 0 0,0 0 0 0 0,0 0 0 0 0,0 1 0 0 0,1-1 0 0 0,1 3 0 0 0,2 0 0 0 0,-1 0 0 0 0,-1-1 0 0 0,-1 0 0 0 0,0-2 0 0 0,0 1 0 0 0,-2-1 0 0 0,4 2 0 0 0,-1 1 0 0 0,1-1 0 0 0,-1 1 0 0 0,2 0 0 0 0,0 2 0 0 0,0-2 0 0 0,1 2 0 0 0,0 0 0 0 0,-2-1 0 0 0,0-2 0 0 0,-1 0 0 0 0,-2-1 0 0 0,1-1 0 0 0,-2 0 0 0 0,1-1 0 0 0,-1 1 0 0 0,1-1 0 0 0,-1 1 0 0 0,1-1 0 0 0,-3-2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4475 5421 16383 0 0,'2'2'0'0'0,"4"4"0"0"0,3 3 0 0 0,3 2 0 0 0,1 3 0 0 0,2 0 0 0 0,0 1 0 0 0,0 1 0 0 0,0-1 0 0 0,1 0 0 0 0,-1 0 0 0 0,0 0 0 0 0,-1 0 0 0 0,1 0 0 0 0,0 0 0 0 0,0-1 0 0 0,-1 1 0 0 0,3 2 0 0 0,1 1 0 0 0,0 0 0 0 0,0-1 0 0 0,-2 0 0 0 0,0-1 0 0 0,-3-4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14172 6624 16383 0 0,'2'3'0'0'0,"4"3"0"0"0,3 3 0 0 0,3 2 0 0 0,1 3 0 0 0,2 0 0 0 0,0 1 0 0 0,0 1 0 0 0,3 1 0 0 0,0 2 0 0 0,3 2 0 0 0,0 0 0 0 0,-1-2 0 0 0,-2 0 0 0 0,2 0 0 0 0,-1 1 0 0 0,0-2 0 0 0,-2 0 0 0 0,-1-2 0 0 0,0 0 0 0 0,-1-1 0 0 0,0-1 0 0 0,-1 1 0 0 0,1-1 0 0 0,-1 1 0 0 0,1-1 0 0 0,-3-2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14000 12353 16383 0 0,'2'2'0'0'0,"4"4"0"0"0,3 3 0 0 0,3 2 0 0 0,1 3 0 0 0,2 0 0 0 0,0 1 0 0 0,3 3 0 0 0,0 1 0 0 0,3 2 0 0 0,0 0 0 0 0,-1-1 0 0 0,-1-2 0 0 0,-2-1 0 0 0,-1 0 0 0 0,-1-2 0 0 0,0 0 0 0 0,-1-1 0 0 0,1 1 0 0 0,-1-1 0 0 0,1 0 0 0 0,-1 1 0 0 0,1 0 0 0 0,-1-1 0 0 0,1 1 0 0 0,0 0 0 0 0,0-1 0 0 0,-1 1 0 0 0,1 0 0 0 0,0-1 0 0 0,-1 1 0 0 0,1 0 0 0 0,0 0 0 0 0,0-1 0 0 0,-1 1 0 0 0,1 0 0 0 0,0-1 0 0 0,-1 1 0 0 0,1 0 0 0 0,0-1 0 0 0,-1 1 0 0 0,-1-3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12373 13530 16383 0 0,'2'3'0'0'0,"4"2"0"0"0,3 4 0 0 0,5 5 0 0 0,3 3 0 0 0,0 1 0 0 0,1-1 0 0 0,-1 1 0 0 0,0-2 0 0 0,-1 0 0 0 0,-1-1 0 0 0,0 0 0 0 0,0 0 0 0 0,-1-1 0 0 0,1 1 0 0 0,-1 0 0 0 0,1-1 0 0 0,0 1 0 0 0,2 2 0 0 0,1 1 0 0 0,0 0 0 0 0,-1-1 0 0 0,-1 0 0 0 0,0-2 0 0 0,-1 1 0 0 0,3 1 0 0 0,0 1 0 0 0,0 0 0 0 0,-4-3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9528 13570 16383 0 0,'3'2'0'0'0,"3"4"0"0"0,3 3 0 0 0,2 3 0 0 0,3 1 0 0 0,0 1 0 0 0,1 2 0 0 0,1-1 0 0 0,1 3 0 0 0,4 3 0 0 0,4 3 0 0 0,-1 0 0 0 0,-2-2 0 0 0,-2-2 0 0 0,-2-1 0 0 0,-1-3 0 0 0,-1 0 0 0 0,-2-1 0 0 0,1-1 0 0 0,-1 0 0 0 0,0 1 0 0 0,1-1 0 0 0,-1 1 0 0 0,1-1 0 0 0,-1 1 0 0 0,-1-3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4:01:14.9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14660 6515 16383 0 0,'-2'3'0'0'0,"-9"8"0"0"0,-7 7 0 0 0,-6 6 0 0 0,-3 3 0 0 0,-1 0 0 0 0,1 1 0 0 0,2-3 0 0 0,2-2 0 0 0,3-4 0 0 0,3-1 0 0 0,1-2 0 0 0,1-1 0 0 0,1-1 0 0 0,-1 0 0 0 0,1 0 0 0 0,-3 3 0 0 0,-3 3 0 0 0,-1 1 0 0 0,1 0 0 0 0,1-2 0 0 0,1-2 0 0 0,2 0 0 0 0,0-2 0 0 0,1 0 0 0 0,1 0 0 0 0,2-3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9.gi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8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A780E-3239-E498-7627-A0699739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E2135-34A2-600D-2DBE-11633FC9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26" y="2046767"/>
            <a:ext cx="4941778" cy="4004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156F1-0F5B-6832-BFC1-E77EBC56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Esboçando</a:t>
            </a:r>
            <a:r>
              <a:rPr lang="en-US" dirty="0"/>
              <a:t> curvas de </a:t>
            </a:r>
            <a:r>
              <a:rPr lang="en-US" dirty="0" err="1"/>
              <a:t>nível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4AE13A-6C3D-8F90-DA84-61006C8E2302}"/>
                  </a:ext>
                </a:extLst>
              </p14:cNvPr>
              <p14:cNvContentPartPr/>
              <p14:nvPr/>
            </p14:nvContentPartPr>
            <p14:xfrm>
              <a:off x="7821083" y="4265083"/>
              <a:ext cx="10583" cy="1058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4AE13A-6C3D-8F90-DA84-61006C8E23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1933" y="3735933"/>
                <a:ext cx="1058300" cy="10583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7366BAEB-CDC9-40B0-D348-035977853CCA}"/>
              </a:ext>
            </a:extLst>
          </p:cNvPr>
          <p:cNvSpPr txBox="1">
            <a:spLocks/>
          </p:cNvSpPr>
          <p:nvPr/>
        </p:nvSpPr>
        <p:spPr>
          <a:xfrm>
            <a:off x="5016500" y="1825625"/>
            <a:ext cx="6337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8) Ligar os pontos de desnível de cada rio em vários polígonos, seguindo a ordem </a:t>
            </a:r>
            <a:r>
              <a:rPr lang="pt-BR"/>
              <a:t>de hierarquia.</a:t>
            </a: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(Utilizar as marcações em vermelho para decidir a ordem?)</a:t>
            </a:r>
          </a:p>
        </p:txBody>
      </p:sp>
    </p:spTree>
    <p:extLst>
      <p:ext uri="{BB962C8B-B14F-4D97-AF65-F5344CB8AC3E}">
        <p14:creationId xmlns:p14="http://schemas.microsoft.com/office/powerpoint/2010/main" val="68156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55A2C-0A21-EF81-77C3-3FDD9AA0C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7A04-7CF6-1F71-4523-C70B442E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538CDA-BCBE-D19B-610B-51CA190D3912}"/>
                  </a:ext>
                </a:extLst>
              </p14:cNvPr>
              <p14:cNvContentPartPr/>
              <p14:nvPr/>
            </p14:nvContentPartPr>
            <p14:xfrm>
              <a:off x="7821083" y="4265083"/>
              <a:ext cx="10583" cy="1058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538CDA-BCBE-D19B-610B-51CA190D3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1933" y="3735933"/>
                <a:ext cx="1058300" cy="10583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Tips for Creating Heightfields and Details on Terrain RAW Files ...">
            <a:extLst>
              <a:ext uri="{FF2B5EF4-FFF2-40B4-BE49-F238E27FC236}">
                <a16:creationId xmlns:a16="http://schemas.microsoft.com/office/drawing/2014/main" id="{8EE504A7-7944-77E6-4B3B-FDE18E45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981" y="2004238"/>
            <a:ext cx="4089990" cy="4089990"/>
          </a:xfrm>
          <a:prstGeom prst="rect">
            <a:avLst/>
          </a:prstGeom>
        </p:spPr>
      </p:pic>
      <p:pic>
        <p:nvPicPr>
          <p:cNvPr id="11" name="Picture 10" descr="A grey and white image of a person&#10;&#10;AI-generated content may be incorrect.">
            <a:extLst>
              <a:ext uri="{FF2B5EF4-FFF2-40B4-BE49-F238E27FC236}">
                <a16:creationId xmlns:a16="http://schemas.microsoft.com/office/drawing/2014/main" id="{60B68CF9-3BD1-FC98-E82A-11466E26B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694" y="1922720"/>
            <a:ext cx="4119543" cy="4253024"/>
          </a:xfrm>
          <a:prstGeom prst="rect">
            <a:avLst/>
          </a:prstGeom>
        </p:spPr>
      </p:pic>
      <p:pic>
        <p:nvPicPr>
          <p:cNvPr id="15" name="Content Placeholder 14" descr="A black and white image of a map&#10;&#10;AI-generated content may be incorrect.">
            <a:extLst>
              <a:ext uri="{FF2B5EF4-FFF2-40B4-BE49-F238E27FC236}">
                <a16:creationId xmlns:a16="http://schemas.microsoft.com/office/drawing/2014/main" id="{53CE3B81-B084-4049-57C7-2E52E6504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42460" y="4629723"/>
            <a:ext cx="2276475" cy="1543050"/>
          </a:xfrm>
        </p:spPr>
      </p:pic>
      <p:pic>
        <p:nvPicPr>
          <p:cNvPr id="16" name="Picture 15" descr="DEM Grayscale Maps">
            <a:extLst>
              <a:ext uri="{FF2B5EF4-FFF2-40B4-BE49-F238E27FC236}">
                <a16:creationId xmlns:a16="http://schemas.microsoft.com/office/drawing/2014/main" id="{714E760A-4995-740B-6E1B-05C569542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376" y="1604808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2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B7123-6BD8-FA7F-0B4B-F49059B4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F89C9-55E6-E5DD-0FB9-A5E3619D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Ler imagem de entrada onde em verde está representada a massa de terra, em azul massas de água e linhas em preto o nível do mar (altitude 0)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Gerar ruído a partir das caraterísticas dos pixels da imagem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 base no ruído, selecionar X pares de pontos em extremidades diferentes da imagem, simulando seleção aleatória.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Para cada par de pontos traçados, traçar reta cruzando a imagem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Identificar as intersecções entre as retas que ocorrerem em trechos em verde e classifica-los como </a:t>
            </a:r>
            <a:r>
              <a:rPr lang="pt-BR" b="1" dirty="0"/>
              <a:t>nascentes</a:t>
            </a:r>
            <a:r>
              <a:rPr lang="pt-BR" dirty="0"/>
              <a:t>, e o cruzamento das retas com o nível do mar serão classificados como </a:t>
            </a:r>
            <a:r>
              <a:rPr lang="pt-BR" b="1" dirty="0"/>
              <a:t>deltas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24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F936-D3E9-29D0-5895-D343E766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37CB47-9A63-B3A4-3EB6-8952A9CFF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4" y="2196397"/>
            <a:ext cx="3906718" cy="3638550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7939DE-4A6D-BA54-D738-261998DEC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0" y="1825625"/>
            <a:ext cx="63373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1) Ler imagem de entrada onde em verde está representada a massa de terra, em azul massas de água e linhas em preto o nível do mar (altitude 0)</a:t>
            </a:r>
          </a:p>
        </p:txBody>
      </p:sp>
    </p:spTree>
    <p:extLst>
      <p:ext uri="{BB962C8B-B14F-4D97-AF65-F5344CB8AC3E}">
        <p14:creationId xmlns:p14="http://schemas.microsoft.com/office/powerpoint/2010/main" val="37703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B4D16-040A-6132-7001-EB6A6ADFF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A264-08F2-B3B8-898C-4232A0D1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Ruído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E88FE4-E162-CF12-9029-6AC90AE8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196398"/>
            <a:ext cx="3906718" cy="3638550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81B519-8F5E-B4E2-C087-5734DF4A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0" y="1825625"/>
            <a:ext cx="63373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2) Gerar ruído a partir das caraterísticas dos pixels da imagem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41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31EA0-9461-B168-F530-14DAAB1F7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7" descr="A green outline of a map&#10;&#10;AI-generated content may be incorrect.">
            <a:extLst>
              <a:ext uri="{FF2B5EF4-FFF2-40B4-BE49-F238E27FC236}">
                <a16:creationId xmlns:a16="http://schemas.microsoft.com/office/drawing/2014/main" id="{724A7486-C91D-3EA1-4FCF-A690E123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3" y="2196396"/>
            <a:ext cx="3905250" cy="3638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92203-4ECF-4A67-E9D1-F2F505E2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Seleção</a:t>
            </a:r>
            <a:r>
              <a:rPr lang="en-US" dirty="0"/>
              <a:t> de </a:t>
            </a:r>
            <a:r>
              <a:rPr lang="en-US" dirty="0" err="1"/>
              <a:t>pontos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3249A9-CF79-878D-A9F6-2EC22CC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0" y="1825625"/>
            <a:ext cx="63373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3) Com base no ruído, selecionar X pares de pontos em extremidades diferentes da imagem, simulando seleção aleatória.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2">
                <a:extLst>
                  <a:ext uri="{FF2B5EF4-FFF2-40B4-BE49-F238E27FC236}">
                    <a16:creationId xmlns:a16="http://schemas.microsoft.com/office/drawing/2014/main" id="{9B7F2DBD-7286-1F47-1E35-1DEFA5D046D5}"/>
                  </a:ext>
                </a:extLst>
              </p14:cNvPr>
              <p14:cNvContentPartPr/>
              <p14:nvPr/>
            </p14:nvContentPartPr>
            <p14:xfrm>
              <a:off x="1308407" y="2152342"/>
              <a:ext cx="131834" cy="131834"/>
            </p14:xfrm>
          </p:contentPart>
        </mc:Choice>
        <mc:Fallback>
          <p:pic>
            <p:nvPicPr>
              <p:cNvPr id="4" name="Ink 2">
                <a:extLst>
                  <a:ext uri="{FF2B5EF4-FFF2-40B4-BE49-F238E27FC236}">
                    <a16:creationId xmlns:a16="http://schemas.microsoft.com/office/drawing/2014/main" id="{9B7F2DBD-7286-1F47-1E35-1DEFA5D0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0446" y="2134381"/>
                <a:ext cx="167397" cy="167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5">
                <a:extLst>
                  <a:ext uri="{FF2B5EF4-FFF2-40B4-BE49-F238E27FC236}">
                    <a16:creationId xmlns:a16="http://schemas.microsoft.com/office/drawing/2014/main" id="{EA045644-0186-933F-3097-799E865B6933}"/>
                  </a:ext>
                </a:extLst>
              </p14:cNvPr>
              <p14:cNvContentPartPr/>
              <p14:nvPr/>
            </p14:nvContentPartPr>
            <p14:xfrm>
              <a:off x="2991157" y="2088842"/>
              <a:ext cx="163444" cy="163444"/>
            </p14:xfrm>
          </p:contentPart>
        </mc:Choice>
        <mc:Fallback>
          <p:pic>
            <p:nvPicPr>
              <p:cNvPr id="7" name="Ink 5">
                <a:extLst>
                  <a:ext uri="{FF2B5EF4-FFF2-40B4-BE49-F238E27FC236}">
                    <a16:creationId xmlns:a16="http://schemas.microsoft.com/office/drawing/2014/main" id="{EA045644-0186-933F-3097-799E865B69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3196" y="2070881"/>
                <a:ext cx="199007" cy="199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6">
                <a:extLst>
                  <a:ext uri="{FF2B5EF4-FFF2-40B4-BE49-F238E27FC236}">
                    <a16:creationId xmlns:a16="http://schemas.microsoft.com/office/drawing/2014/main" id="{2A2B05A5-8CFB-1FC8-5947-77474AAEE1C9}"/>
                  </a:ext>
                </a:extLst>
              </p14:cNvPr>
              <p14:cNvContentPartPr/>
              <p14:nvPr/>
            </p14:nvContentPartPr>
            <p14:xfrm>
              <a:off x="705157" y="4046759"/>
              <a:ext cx="216378" cy="216378"/>
            </p14:xfrm>
          </p:contentPart>
        </mc:Choice>
        <mc:Fallback>
          <p:pic>
            <p:nvPicPr>
              <p:cNvPr id="8" name="Ink 6">
                <a:extLst>
                  <a:ext uri="{FF2B5EF4-FFF2-40B4-BE49-F238E27FC236}">
                    <a16:creationId xmlns:a16="http://schemas.microsoft.com/office/drawing/2014/main" id="{2A2B05A5-8CFB-1FC8-5947-77474AAEE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7185" y="4028787"/>
                <a:ext cx="251962" cy="251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CF52CA-9EC1-4C10-39C1-20C225587D39}"/>
                  </a:ext>
                </a:extLst>
              </p14:cNvPr>
              <p14:cNvContentPartPr/>
              <p14:nvPr/>
            </p14:nvContentPartPr>
            <p14:xfrm>
              <a:off x="795115" y="2506883"/>
              <a:ext cx="121261" cy="121261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CF52CA-9EC1-4C10-39C1-20C225587D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7177" y="2488892"/>
                <a:ext cx="156778" cy="156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2025AD-D0B7-1799-FBD3-F5879628D86F}"/>
                  </a:ext>
                </a:extLst>
              </p14:cNvPr>
              <p14:cNvContentPartPr/>
              <p14:nvPr/>
            </p14:nvContentPartPr>
            <p14:xfrm>
              <a:off x="4673907" y="2988426"/>
              <a:ext cx="147610" cy="14761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2025AD-D0B7-1799-FBD3-F5879628D8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55950" y="2970469"/>
                <a:ext cx="183166" cy="183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FF6163-374D-7D6E-5AC0-B59F8D60E88F}"/>
                  </a:ext>
                </a:extLst>
              </p14:cNvPr>
              <p14:cNvContentPartPr/>
              <p14:nvPr/>
            </p14:nvContentPartPr>
            <p14:xfrm>
              <a:off x="4605115" y="5279717"/>
              <a:ext cx="221661" cy="221661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FF6163-374D-7D6E-5AC0-B59F8D60E8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87152" y="5261725"/>
                <a:ext cx="257227" cy="257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019EF7-D994-D2E6-00BC-F95FBD7B1DF3}"/>
                  </a:ext>
                </a:extLst>
              </p14:cNvPr>
              <p14:cNvContentPartPr/>
              <p14:nvPr/>
            </p14:nvContentPartPr>
            <p14:xfrm>
              <a:off x="3954240" y="5750675"/>
              <a:ext cx="157169" cy="15716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019EF7-D994-D2E6-00BC-F95FBD7B1D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36257" y="5732733"/>
                <a:ext cx="192775" cy="192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CE1CA9D-7FFB-D6EE-9939-C063CC270D0F}"/>
                  </a:ext>
                </a:extLst>
              </p14:cNvPr>
              <p14:cNvContentPartPr/>
              <p14:nvPr/>
            </p14:nvContentPartPr>
            <p14:xfrm>
              <a:off x="2816532" y="5766550"/>
              <a:ext cx="142259" cy="142259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CE1CA9D-7FFB-D6EE-9939-C063CC270D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98615" y="5748588"/>
                <a:ext cx="177734" cy="177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58DC70-ED53-142A-B35A-A536BB53CE6A}"/>
                  </a:ext>
                </a:extLst>
              </p14:cNvPr>
              <p14:cNvContentPartPr/>
              <p14:nvPr/>
            </p14:nvContentPartPr>
            <p14:xfrm>
              <a:off x="4675499" y="2944865"/>
              <a:ext cx="174366" cy="174366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58DC70-ED53-142A-B35A-A536BB53CE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57523" y="2926926"/>
                <a:ext cx="209958" cy="209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7966E4-5593-16E0-C097-AEF7345DFD9E}"/>
                  </a:ext>
                </a:extLst>
              </p14:cNvPr>
              <p14:cNvContentPartPr/>
              <p14:nvPr/>
            </p14:nvContentPartPr>
            <p14:xfrm>
              <a:off x="4644094" y="5283782"/>
              <a:ext cx="205771" cy="20577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7966E4-5593-16E0-C097-AEF7345DFD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26138" y="5265795"/>
                <a:ext cx="241323" cy="241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49114B2-C4E7-9A90-E7D4-6216A2E69F7E}"/>
                  </a:ext>
                </a:extLst>
              </p14:cNvPr>
              <p14:cNvContentPartPr/>
              <p14:nvPr/>
            </p14:nvContentPartPr>
            <p14:xfrm>
              <a:off x="3969862" y="5744157"/>
              <a:ext cx="144462" cy="144462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49114B2-C4E7-9A90-E7D4-6216A2E69F7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51894" y="5726189"/>
                <a:ext cx="180038" cy="180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35BB0F-6BB9-65CE-4E16-4E846561342B}"/>
                  </a:ext>
                </a:extLst>
              </p14:cNvPr>
              <p14:cNvContentPartPr/>
              <p14:nvPr/>
            </p14:nvContentPartPr>
            <p14:xfrm>
              <a:off x="2775827" y="5728282"/>
              <a:ext cx="232538" cy="232538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35BB0F-6BB9-65CE-4E16-4E84656134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57857" y="5710312"/>
                <a:ext cx="268120" cy="2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A358CB-0786-A300-D5D9-87C5240E3CCF}"/>
                  </a:ext>
                </a:extLst>
              </p14:cNvPr>
              <p14:cNvContentPartPr/>
              <p14:nvPr/>
            </p14:nvContentPartPr>
            <p14:xfrm>
              <a:off x="3019857" y="2119366"/>
              <a:ext cx="179008" cy="179008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A358CB-0786-A300-D5D9-87C5240E3C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01884" y="2101393"/>
                <a:ext cx="214594" cy="21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2E936D-6F92-409D-42AE-7BA47BFE77F4}"/>
                  </a:ext>
                </a:extLst>
              </p14:cNvPr>
              <p14:cNvContentPartPr/>
              <p14:nvPr/>
            </p14:nvContentPartPr>
            <p14:xfrm>
              <a:off x="1329415" y="2140533"/>
              <a:ext cx="123200" cy="123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2E936D-6F92-409D-42AE-7BA47BFE77F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11456" y="2122574"/>
                <a:ext cx="158759" cy="158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0D1A17-4857-D18D-14B8-48060D9956D8}"/>
                  </a:ext>
                </a:extLst>
              </p14:cNvPr>
              <p14:cNvContentPartPr/>
              <p14:nvPr/>
            </p14:nvContentPartPr>
            <p14:xfrm>
              <a:off x="760009" y="2489782"/>
              <a:ext cx="152856" cy="152856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0D1A17-4857-D18D-14B8-48060D9956D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2068" y="2471799"/>
                <a:ext cx="188379" cy="188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4A5336-C566-8542-3D0D-2E2843B70B41}"/>
                  </a:ext>
                </a:extLst>
              </p14:cNvPr>
              <p14:cNvContentPartPr/>
              <p14:nvPr/>
            </p14:nvContentPartPr>
            <p14:xfrm>
              <a:off x="727656" y="4087866"/>
              <a:ext cx="206376" cy="206376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4A5336-C566-8542-3D0D-2E2843B70B4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9679" y="4069889"/>
                <a:ext cx="241970" cy="2419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64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C0F8-48B2-AD20-BEE9-D40DD33A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97"/>
            <a:ext cx="10515600" cy="1325563"/>
          </a:xfrm>
        </p:spPr>
        <p:txBody>
          <a:bodyPr/>
          <a:lstStyle/>
          <a:p>
            <a:r>
              <a:rPr lang="en-US" dirty="0" err="1"/>
              <a:t>Retas</a:t>
            </a:r>
            <a:r>
              <a:rPr lang="en-US" dirty="0"/>
              <a:t> </a:t>
            </a:r>
            <a:r>
              <a:rPr lang="en-US" dirty="0" err="1"/>
              <a:t>guia</a:t>
            </a:r>
            <a:endParaRPr lang="en-US" dirty="0"/>
          </a:p>
        </p:txBody>
      </p:sp>
      <p:pic>
        <p:nvPicPr>
          <p:cNvPr id="8" name="Content Placeholder 7" descr="A green and blue map with yellow lines&#10;&#10;AI-generated content may be incorrect.">
            <a:extLst>
              <a:ext uri="{FF2B5EF4-FFF2-40B4-BE49-F238E27FC236}">
                <a16:creationId xmlns:a16="http://schemas.microsoft.com/office/drawing/2014/main" id="{27B567D2-52E2-A2E8-3C1D-15FE9F92E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82" y="2044611"/>
            <a:ext cx="4946674" cy="4008438"/>
          </a:xfrm>
        </p:spPr>
      </p:pic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A5707E04-8539-A9C4-6D82-7A76D9F94E6B}"/>
              </a:ext>
            </a:extLst>
          </p:cNvPr>
          <p:cNvSpPr txBox="1">
            <a:spLocks/>
          </p:cNvSpPr>
          <p:nvPr/>
        </p:nvSpPr>
        <p:spPr>
          <a:xfrm>
            <a:off x="5016500" y="1825625"/>
            <a:ext cx="6337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4) Para cada par de pontos traçados, traçar reta cruzando a imagem</a:t>
            </a:r>
          </a:p>
        </p:txBody>
      </p:sp>
    </p:spTree>
    <p:extLst>
      <p:ext uri="{BB962C8B-B14F-4D97-AF65-F5344CB8AC3E}">
        <p14:creationId xmlns:p14="http://schemas.microsoft.com/office/powerpoint/2010/main" val="37380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80068-3123-65AA-E297-043B38910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 map of a country&#10;&#10;AI-generated content may be incorrect.">
            <a:extLst>
              <a:ext uri="{FF2B5EF4-FFF2-40B4-BE49-F238E27FC236}">
                <a16:creationId xmlns:a16="http://schemas.microsoft.com/office/drawing/2014/main" id="{699B0256-D74E-220B-2FAB-61A2E925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5" y="2045387"/>
            <a:ext cx="4942871" cy="4002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DE10C-EDFE-E682-7694-C4A16EB9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Candidatos</a:t>
            </a:r>
            <a:r>
              <a:rPr lang="en-US" dirty="0"/>
              <a:t> a deltas e </a:t>
            </a:r>
            <a:r>
              <a:rPr lang="en-US" dirty="0" err="1"/>
              <a:t>nascentes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14A6D3-453C-A3E2-86CB-D450D9E3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0" y="1825625"/>
            <a:ext cx="63373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5) Identificar as intersecções entre as retas que ocorrerem em trechos em verde e classifica-los como candidatos a </a:t>
            </a:r>
            <a:r>
              <a:rPr lang="pt-BR" b="1" dirty="0">
                <a:solidFill>
                  <a:srgbClr val="CC6600"/>
                </a:solidFill>
              </a:rPr>
              <a:t>nascentes</a:t>
            </a:r>
            <a:r>
              <a:rPr lang="pt-BR" dirty="0"/>
              <a:t>, e o cruzamento das retas com o nível do mar serão classificados como candidatos a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deltas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4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F0ED-38E7-95CF-3608-2BDC1F95C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a country&#10;&#10;AI-generated content may be incorrect.">
            <a:extLst>
              <a:ext uri="{FF2B5EF4-FFF2-40B4-BE49-F238E27FC236}">
                <a16:creationId xmlns:a16="http://schemas.microsoft.com/office/drawing/2014/main" id="{93D94E48-FF2A-9BED-10D4-5E99066C3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38" y="2047137"/>
            <a:ext cx="4942954" cy="40057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DBE3C-FE2F-4763-7028-8AE6A1F4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Definindo</a:t>
            </a:r>
            <a:r>
              <a:rPr lang="en-US" dirty="0"/>
              <a:t> </a:t>
            </a:r>
            <a:r>
              <a:rPr lang="en-US" dirty="0" err="1"/>
              <a:t>rios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EB86C7-1A52-297A-F392-93E7EC8AE944}"/>
                  </a:ext>
                </a:extLst>
              </p14:cNvPr>
              <p14:cNvContentPartPr/>
              <p14:nvPr/>
            </p14:nvContentPartPr>
            <p14:xfrm>
              <a:off x="7821083" y="4265083"/>
              <a:ext cx="10583" cy="1058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EB86C7-1A52-297A-F392-93E7EC8AE9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1933" y="3735933"/>
                <a:ext cx="1058300" cy="10583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8D4E15DC-B8C9-728B-AB4E-1DB2FA958A39}"/>
              </a:ext>
            </a:extLst>
          </p:cNvPr>
          <p:cNvSpPr txBox="1">
            <a:spLocks/>
          </p:cNvSpPr>
          <p:nvPr/>
        </p:nvSpPr>
        <p:spPr>
          <a:xfrm>
            <a:off x="5016500" y="1825625"/>
            <a:ext cx="6337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6) Considerando as retas de referencia como vetores de pontos de referencia (candidatos a nascentes ou deltas), são selecionados deltas e nascentes que sejam consecutivos dentro do conjunto de retas de referencia.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 partir desse par é definido o começo e o fim de um </a:t>
            </a:r>
            <a:r>
              <a:rPr lang="pt-BR" b="1" dirty="0">
                <a:solidFill>
                  <a:srgbClr val="2D03B5"/>
                </a:solidFill>
              </a:rPr>
              <a:t>rio</a:t>
            </a:r>
            <a:r>
              <a:rPr lang="pt-BR" dirty="0"/>
              <a:t> 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7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B9FFD-587A-ACBF-354B-C9582971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2356-EBD5-ABC0-8DFC-49D0EB50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Definindo</a:t>
            </a:r>
            <a:r>
              <a:rPr lang="en-US" dirty="0"/>
              <a:t> </a:t>
            </a:r>
            <a:r>
              <a:rPr lang="en-US" dirty="0" err="1"/>
              <a:t>declividade</a:t>
            </a:r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42531E7-A623-A71A-0D1F-87CD5454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5766" y="1793717"/>
            <a:ext cx="2131977" cy="2390399"/>
          </a:xfrm>
          <a:prstGeom prst="rect">
            <a:avLst/>
          </a:prstGeom>
        </p:spPr>
      </p:pic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90F1BA68-49C5-77D4-29BE-591ADE3F15B9}"/>
              </a:ext>
            </a:extLst>
          </p:cNvPr>
          <p:cNvSpPr txBox="1">
            <a:spLocks/>
          </p:cNvSpPr>
          <p:nvPr/>
        </p:nvSpPr>
        <p:spPr>
          <a:xfrm>
            <a:off x="5016500" y="1825625"/>
            <a:ext cx="6337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7) Ao sobrepor o traçado dos rios a camada de ruído, as intersecções entre os traçados e os pontos camada são marcados e armazenados no rio como transições de declive, que uma hierarquia, com as transições mais próximas ao delta vindo no topo da hierarquia e as mais próximas a nascente mais abaixo 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A0EE682-F846-B2C7-E9A6-73AE6BE89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25766" y="4157933"/>
            <a:ext cx="2131978" cy="2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2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381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Apresentação do PowerPoint</vt:lpstr>
      <vt:lpstr>Apresentação do PowerPoint</vt:lpstr>
      <vt:lpstr>Entrada</vt:lpstr>
      <vt:lpstr>Ruído</vt:lpstr>
      <vt:lpstr>Seleção de pontos</vt:lpstr>
      <vt:lpstr>Retas guia</vt:lpstr>
      <vt:lpstr>Candidatos a deltas e nascentes</vt:lpstr>
      <vt:lpstr>Definindo rios</vt:lpstr>
      <vt:lpstr>Definindo declividade</vt:lpstr>
      <vt:lpstr>Esboçando curvas de nível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u0060016</cp:lastModifiedBy>
  <cp:revision>165</cp:revision>
  <dcterms:created xsi:type="dcterms:W3CDTF">2025-02-12T22:06:19Z</dcterms:created>
  <dcterms:modified xsi:type="dcterms:W3CDTF">2025-02-14T19:55:10Z</dcterms:modified>
</cp:coreProperties>
</file>