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959" r:id="rId2"/>
  </p:sldMasterIdLst>
  <p:notesMasterIdLst>
    <p:notesMasterId r:id="rId12"/>
  </p:notesMasterIdLst>
  <p:sldIdLst>
    <p:sldId id="1518" r:id="rId3"/>
    <p:sldId id="1469" r:id="rId4"/>
    <p:sldId id="1470" r:id="rId5"/>
    <p:sldId id="1517" r:id="rId6"/>
    <p:sldId id="1523" r:id="rId7"/>
    <p:sldId id="1524" r:id="rId8"/>
    <p:sldId id="1525" r:id="rId9"/>
    <p:sldId id="1526" r:id="rId10"/>
    <p:sldId id="152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6C2"/>
    <a:srgbClr val="FFFFFF"/>
    <a:srgbClr val="FF3B3B"/>
    <a:srgbClr val="FF7C80"/>
    <a:srgbClr val="25B7AB"/>
    <a:srgbClr val="CC0000"/>
    <a:srgbClr val="0086AC"/>
    <a:srgbClr val="66AEEB"/>
    <a:srgbClr val="0D525F"/>
    <a:srgbClr val="317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D3152-B203-46EF-A0A5-B69E970975C4}" type="datetimeFigureOut">
              <a:rPr lang="es-CO" smtClean="0"/>
              <a:t>12/12/2019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D3C6-4B08-4B72-A648-984AF8E3EA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75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5">
            <a:extLst>
              <a:ext uri="{FF2B5EF4-FFF2-40B4-BE49-F238E27FC236}">
                <a16:creationId xmlns:a16="http://schemas.microsoft.com/office/drawing/2014/main" id="{0F2562B0-436C-4BCC-A49E-683C0AB91BC2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C68293-7F9D-44DF-8104-7275261C6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50" y="598372"/>
            <a:ext cx="9605900" cy="56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6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3 Gobierno de D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 dirty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10F587-147B-43B5-9BA1-CDA265568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8" y="6162888"/>
            <a:ext cx="430812" cy="501118"/>
          </a:xfrm>
          <a:prstGeom prst="rect">
            <a:avLst/>
          </a:prstGeom>
        </p:spPr>
      </p:pic>
      <p:pic>
        <p:nvPicPr>
          <p:cNvPr id="11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160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usiness Intellig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8" name="Imagen 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C12FB7AD-5CAF-4EA7-9F0E-2DB34D1FB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7" y="6163606"/>
            <a:ext cx="431688" cy="50040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15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2 Business Intellig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34">
            <a:extLst>
              <a:ext uri="{FF2B5EF4-FFF2-40B4-BE49-F238E27FC236}">
                <a16:creationId xmlns:a16="http://schemas.microsoft.com/office/drawing/2014/main" id="{0701EFC6-9687-4820-B336-1A20CC849E13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8" name="Imagen 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C12FB7AD-5CAF-4EA7-9F0E-2DB34D1FB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7" y="6163606"/>
            <a:ext cx="431688" cy="50040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92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3 Business Intellig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11" name="Imagen 10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C12FB7AD-5CAF-4EA7-9F0E-2DB34D1FB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7" y="6163606"/>
            <a:ext cx="431688" cy="500400"/>
          </a:xfrm>
          <a:prstGeom prst="rect">
            <a:avLst/>
          </a:prstGeom>
        </p:spPr>
      </p:pic>
      <p:pic>
        <p:nvPicPr>
          <p:cNvPr id="13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26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1C89BB-0E6E-46E2-BED8-7DD447F28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7" y="6163606"/>
            <a:ext cx="431688" cy="50040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70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2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34">
            <a:extLst>
              <a:ext uri="{FF2B5EF4-FFF2-40B4-BE49-F238E27FC236}">
                <a16:creationId xmlns:a16="http://schemas.microsoft.com/office/drawing/2014/main" id="{0701EFC6-9687-4820-B336-1A20CC849E13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1C89BB-0E6E-46E2-BED8-7DD447F28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7" y="6163606"/>
            <a:ext cx="431688" cy="50040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854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3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1C89BB-0E6E-46E2-BED8-7DD447F28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7" y="6163606"/>
            <a:ext cx="431688" cy="50040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733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igital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 dirty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  <a:endParaRPr lang="es-MX" dirty="0"/>
          </a:p>
        </p:txBody>
      </p:sp>
      <p:pic>
        <p:nvPicPr>
          <p:cNvPr id="8" name="Imagen 7" descr="Imagen que contiene exterior&#10;&#10;Descripción generada automáticamente">
            <a:extLst>
              <a:ext uri="{FF2B5EF4-FFF2-40B4-BE49-F238E27FC236}">
                <a16:creationId xmlns:a16="http://schemas.microsoft.com/office/drawing/2014/main" id="{540F3CA6-6451-48D6-8D00-AC4D41269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3" y="6163606"/>
            <a:ext cx="430195" cy="50040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810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2 Digital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34">
            <a:extLst>
              <a:ext uri="{FF2B5EF4-FFF2-40B4-BE49-F238E27FC236}">
                <a16:creationId xmlns:a16="http://schemas.microsoft.com/office/drawing/2014/main" id="{0701EFC6-9687-4820-B336-1A20CC849E13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 dirty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  <a:endParaRPr lang="es-MX" dirty="0"/>
          </a:p>
        </p:txBody>
      </p:sp>
      <p:pic>
        <p:nvPicPr>
          <p:cNvPr id="8" name="Imagen 7" descr="Imagen que contiene exterior&#10;&#10;Descripción generada automáticamente">
            <a:extLst>
              <a:ext uri="{FF2B5EF4-FFF2-40B4-BE49-F238E27FC236}">
                <a16:creationId xmlns:a16="http://schemas.microsoft.com/office/drawing/2014/main" id="{540F3CA6-6451-48D6-8D00-AC4D41269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3" y="6163606"/>
            <a:ext cx="430195" cy="50040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645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3 Digital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 dirty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  <a:endParaRPr lang="es-MX" dirty="0"/>
          </a:p>
        </p:txBody>
      </p:sp>
      <p:pic>
        <p:nvPicPr>
          <p:cNvPr id="13" name="Imagen 12" descr="Imagen que contiene exterior&#10;&#10;Descripción generada automáticamente">
            <a:extLst>
              <a:ext uri="{FF2B5EF4-FFF2-40B4-BE49-F238E27FC236}">
                <a16:creationId xmlns:a16="http://schemas.microsoft.com/office/drawing/2014/main" id="{540F3CA6-6451-48D6-8D00-AC4D41269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3" y="6163606"/>
            <a:ext cx="430195" cy="500400"/>
          </a:xfrm>
          <a:prstGeom prst="rect">
            <a:avLst/>
          </a:prstGeom>
        </p:spPr>
      </p:pic>
      <p:pic>
        <p:nvPicPr>
          <p:cNvPr id="14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99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: esquinas redondeadas 3">
            <a:extLst>
              <a:ext uri="{FF2B5EF4-FFF2-40B4-BE49-F238E27FC236}">
                <a16:creationId xmlns:a16="http://schemas.microsoft.com/office/drawing/2014/main" id="{29F25A2A-739A-45F1-A6AC-B53D94022A3D}"/>
              </a:ext>
            </a:extLst>
          </p:cNvPr>
          <p:cNvSpPr/>
          <p:nvPr userDrawn="1"/>
        </p:nvSpPr>
        <p:spPr>
          <a:xfrm>
            <a:off x="88822" y="152636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EBD6F445-4736-422D-A2F0-53A71F1C648B}"/>
              </a:ext>
            </a:extLst>
          </p:cNvPr>
          <p:cNvSpPr/>
          <p:nvPr userDrawn="1"/>
        </p:nvSpPr>
        <p:spPr>
          <a:xfrm>
            <a:off x="6303118" y="3704599"/>
            <a:ext cx="705986" cy="2046920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33375" cap="flat" cmpd="sng" algn="ctr">
            <a:solidFill>
              <a:srgbClr val="25B7A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35" name="Imagen 34" descr="Imagen que contiene texto&#10;&#10;Descripción generada automáticamente">
            <a:extLst>
              <a:ext uri="{FF2B5EF4-FFF2-40B4-BE49-F238E27FC236}">
                <a16:creationId xmlns:a16="http://schemas.microsoft.com/office/drawing/2014/main" id="{CEF9A906-F452-4F03-944E-5E7788AEA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" b="89617" l="1278" r="89617">
                        <a14:foregroundMark x1="15495" y1="7508" x2="15495" y2="7508"/>
                        <a14:foregroundMark x1="16134" y1="2396" x2="16134" y2="2396"/>
                        <a14:foregroundMark x1="8626" y1="9585" x2="8626" y2="9585"/>
                        <a14:foregroundMark x1="2875" y1="6070" x2="2875" y2="6070"/>
                        <a14:foregroundMark x1="1278" y1="14377" x2="1278" y2="14377"/>
                        <a14:foregroundMark x1="45208" y1="958" x2="45208" y2="958"/>
                        <a14:foregroundMark x1="48882" y1="639" x2="48882" y2="639"/>
                        <a14:foregroundMark x1="64377" y1="319" x2="64377" y2="319"/>
                        <a14:foregroundMark x1="31310" y1="50799" x2="31310" y2="50799"/>
                        <a14:foregroundMark x1="26038" y1="58946" x2="26038" y2="58946"/>
                        <a14:backgroundMark x1="48243" y1="16613" x2="48243" y2="16613"/>
                        <a14:backgroundMark x1="53674" y1="22524" x2="53674" y2="22524"/>
                        <a14:backgroundMark x1="46326" y1="20607" x2="46326" y2="20607"/>
                        <a14:backgroundMark x1="16773" y1="799" x2="16773" y2="79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1" t="1209" r="9373" b="8164"/>
          <a:stretch/>
        </p:blipFill>
        <p:spPr>
          <a:xfrm>
            <a:off x="61608" y="140089"/>
            <a:ext cx="4085850" cy="4140278"/>
          </a:xfrm>
          <a:prstGeom prst="roundRect">
            <a:avLst>
              <a:gd name="adj" fmla="val 8532"/>
            </a:avLst>
          </a:prstGeom>
        </p:spPr>
      </p:pic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F70EC2AD-724C-4152-BA7F-6C3ED0BDE50B}"/>
              </a:ext>
            </a:extLst>
          </p:cNvPr>
          <p:cNvSpPr/>
          <p:nvPr userDrawn="1"/>
        </p:nvSpPr>
        <p:spPr>
          <a:xfrm flipH="1">
            <a:off x="5143892" y="3119813"/>
            <a:ext cx="910659" cy="2633421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39725" cap="flat" cmpd="sng" algn="ctr">
            <a:solidFill>
              <a:srgbClr val="27A6C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DDFD5B37-2534-474F-8CBE-BE5875B0EABE}"/>
              </a:ext>
            </a:extLst>
          </p:cNvPr>
          <p:cNvSpPr/>
          <p:nvPr userDrawn="1"/>
        </p:nvSpPr>
        <p:spPr>
          <a:xfrm flipH="1">
            <a:off x="5124757" y="4151748"/>
            <a:ext cx="682293" cy="1594344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42900" cap="flat" cmpd="sng" algn="ctr">
            <a:solidFill>
              <a:srgbClr val="239CC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8" name="Rounded Rectangle 32">
            <a:extLst>
              <a:ext uri="{FF2B5EF4-FFF2-40B4-BE49-F238E27FC236}">
                <a16:creationId xmlns:a16="http://schemas.microsoft.com/office/drawing/2014/main" id="{FD7BE53B-8558-43B4-A65B-552383855346}"/>
              </a:ext>
            </a:extLst>
          </p:cNvPr>
          <p:cNvSpPr/>
          <p:nvPr userDrawn="1"/>
        </p:nvSpPr>
        <p:spPr>
          <a:xfrm flipH="1">
            <a:off x="5118278" y="5247500"/>
            <a:ext cx="441469" cy="498591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39725" cap="flat" cmpd="sng" algn="ctr">
            <a:solidFill>
              <a:srgbClr val="4472C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1B4666AD-E01C-4526-AAA2-165CC92EABD1}"/>
              </a:ext>
            </a:extLst>
          </p:cNvPr>
          <p:cNvSpPr/>
          <p:nvPr userDrawn="1"/>
        </p:nvSpPr>
        <p:spPr>
          <a:xfrm>
            <a:off x="6547993" y="4852630"/>
            <a:ext cx="461112" cy="898889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33375" cap="flat" cmpd="sng" algn="ctr">
            <a:solidFill>
              <a:srgbClr val="5BBE7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7736C131-219A-43A2-890E-2C6DDF51F789}"/>
              </a:ext>
            </a:extLst>
          </p:cNvPr>
          <p:cNvSpPr/>
          <p:nvPr userDrawn="1"/>
        </p:nvSpPr>
        <p:spPr>
          <a:xfrm>
            <a:off x="5706118" y="6063295"/>
            <a:ext cx="740075" cy="721805"/>
          </a:xfrm>
          <a:prstGeom prst="rect">
            <a:avLst/>
          </a:prstGeom>
          <a:solidFill>
            <a:srgbClr val="27A6C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ED8845B4-59E4-48A8-93D4-1415C7019EA2}"/>
              </a:ext>
            </a:extLst>
          </p:cNvPr>
          <p:cNvSpPr/>
          <p:nvPr userDrawn="1"/>
        </p:nvSpPr>
        <p:spPr>
          <a:xfrm>
            <a:off x="6446192" y="6056337"/>
            <a:ext cx="665121" cy="721805"/>
          </a:xfrm>
          <a:prstGeom prst="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458ECE39-BF22-447D-9D47-ECC09204348B}"/>
              </a:ext>
            </a:extLst>
          </p:cNvPr>
          <p:cNvSpPr/>
          <p:nvPr userDrawn="1"/>
        </p:nvSpPr>
        <p:spPr>
          <a:xfrm>
            <a:off x="4147458" y="6060783"/>
            <a:ext cx="936617" cy="721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4267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CF79CF44-9D6F-4412-B4BC-15812A577F4C}"/>
              </a:ext>
            </a:extLst>
          </p:cNvPr>
          <p:cNvSpPr/>
          <p:nvPr userDrawn="1"/>
        </p:nvSpPr>
        <p:spPr>
          <a:xfrm>
            <a:off x="4945856" y="6058402"/>
            <a:ext cx="771752" cy="721805"/>
          </a:xfrm>
          <a:prstGeom prst="rect">
            <a:avLst/>
          </a:prstGeom>
          <a:solidFill>
            <a:srgbClr val="239CC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0F96FA-71C1-4B3F-9682-664CC4D03246}"/>
              </a:ext>
            </a:extLst>
          </p:cNvPr>
          <p:cNvSpPr/>
          <p:nvPr userDrawn="1"/>
        </p:nvSpPr>
        <p:spPr>
          <a:xfrm>
            <a:off x="7111314" y="6063296"/>
            <a:ext cx="739665" cy="721805"/>
          </a:xfrm>
          <a:prstGeom prst="rect">
            <a:avLst/>
          </a:prstGeom>
          <a:solidFill>
            <a:srgbClr val="5BB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4267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45" name="Freeform 67">
            <a:extLst>
              <a:ext uri="{FF2B5EF4-FFF2-40B4-BE49-F238E27FC236}">
                <a16:creationId xmlns:a16="http://schemas.microsoft.com/office/drawing/2014/main" id="{64FAEACD-C82F-44BA-A2FA-6F3AB57089DC}"/>
              </a:ext>
            </a:extLst>
          </p:cNvPr>
          <p:cNvSpPr/>
          <p:nvPr userDrawn="1"/>
        </p:nvSpPr>
        <p:spPr>
          <a:xfrm flipH="1">
            <a:off x="6177883" y="5746091"/>
            <a:ext cx="1010992" cy="317205"/>
          </a:xfrm>
          <a:custGeom>
            <a:avLst/>
            <a:gdLst>
              <a:gd name="connsiteX0" fmla="*/ 879231 w 879231"/>
              <a:gd name="connsiteY0" fmla="*/ 0 h 323084"/>
              <a:gd name="connsiteX1" fmla="*/ 871415 w 879231"/>
              <a:gd name="connsiteY1" fmla="*/ 0 h 323084"/>
              <a:gd name="connsiteX2" fmla="*/ 859249 w 879231"/>
              <a:gd name="connsiteY2" fmla="*/ 0 h 323084"/>
              <a:gd name="connsiteX3" fmla="*/ 827276 w 879231"/>
              <a:gd name="connsiteY3" fmla="*/ 0 h 323084"/>
              <a:gd name="connsiteX4" fmla="*/ 668782 w 879231"/>
              <a:gd name="connsiteY4" fmla="*/ 0 h 323084"/>
              <a:gd name="connsiteX5" fmla="*/ 652708 w 879231"/>
              <a:gd name="connsiteY5" fmla="*/ 0 h 323084"/>
              <a:gd name="connsiteX6" fmla="*/ 629924 w 879231"/>
              <a:gd name="connsiteY6" fmla="*/ 0 h 323084"/>
              <a:gd name="connsiteX7" fmla="*/ 629306 w 879231"/>
              <a:gd name="connsiteY7" fmla="*/ 0 h 323084"/>
              <a:gd name="connsiteX8" fmla="*/ 0 w 879231"/>
              <a:gd name="connsiteY8" fmla="*/ 323084 h 323084"/>
              <a:gd name="connsiteX9" fmla="*/ 203821 w 879231"/>
              <a:gd name="connsiteY9" fmla="*/ 323084 h 323084"/>
              <a:gd name="connsiteX10" fmla="*/ 249925 w 879231"/>
              <a:gd name="connsiteY10" fmla="*/ 323084 h 323084"/>
              <a:gd name="connsiteX11" fmla="*/ 281753 w 879231"/>
              <a:gd name="connsiteY11" fmla="*/ 323084 h 323084"/>
              <a:gd name="connsiteX12" fmla="*/ 401173 w 879231"/>
              <a:gd name="connsiteY12" fmla="*/ 323084 h 323084"/>
              <a:gd name="connsiteX13" fmla="*/ 429803 w 879231"/>
              <a:gd name="connsiteY13" fmla="*/ 323084 h 323084"/>
              <a:gd name="connsiteX14" fmla="*/ 472220 w 879231"/>
              <a:gd name="connsiteY14" fmla="*/ 323084 h 323084"/>
              <a:gd name="connsiteX15" fmla="*/ 648510 w 879231"/>
              <a:gd name="connsiteY15" fmla="*/ 323084 h 323084"/>
              <a:gd name="connsiteX16" fmla="*/ 867128 w 879231"/>
              <a:gd name="connsiteY16" fmla="*/ 6214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9231" h="323084">
                <a:moveTo>
                  <a:pt x="879231" y="0"/>
                </a:moveTo>
                <a:lnTo>
                  <a:pt x="871415" y="0"/>
                </a:lnTo>
                <a:lnTo>
                  <a:pt x="859249" y="0"/>
                </a:lnTo>
                <a:lnTo>
                  <a:pt x="827276" y="0"/>
                </a:lnTo>
                <a:lnTo>
                  <a:pt x="668782" y="0"/>
                </a:lnTo>
                <a:lnTo>
                  <a:pt x="652708" y="0"/>
                </a:lnTo>
                <a:lnTo>
                  <a:pt x="629924" y="0"/>
                </a:lnTo>
                <a:lnTo>
                  <a:pt x="629306" y="0"/>
                </a:lnTo>
                <a:lnTo>
                  <a:pt x="0" y="323084"/>
                </a:lnTo>
                <a:lnTo>
                  <a:pt x="203821" y="323084"/>
                </a:lnTo>
                <a:lnTo>
                  <a:pt x="249925" y="323084"/>
                </a:lnTo>
                <a:lnTo>
                  <a:pt x="281753" y="323084"/>
                </a:lnTo>
                <a:lnTo>
                  <a:pt x="401173" y="323084"/>
                </a:lnTo>
                <a:lnTo>
                  <a:pt x="429803" y="323084"/>
                </a:lnTo>
                <a:lnTo>
                  <a:pt x="472220" y="323084"/>
                </a:lnTo>
                <a:lnTo>
                  <a:pt x="648510" y="323084"/>
                </a:lnTo>
                <a:lnTo>
                  <a:pt x="867128" y="6214"/>
                </a:lnTo>
                <a:close/>
              </a:path>
            </a:pathLst>
          </a:custGeom>
          <a:solidFill>
            <a:srgbClr val="25B7AB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6" name="Freeform 68">
            <a:extLst>
              <a:ext uri="{FF2B5EF4-FFF2-40B4-BE49-F238E27FC236}">
                <a16:creationId xmlns:a16="http://schemas.microsoft.com/office/drawing/2014/main" id="{81F34042-D8A1-4F5F-ACF2-11C7E8EC593E}"/>
              </a:ext>
            </a:extLst>
          </p:cNvPr>
          <p:cNvSpPr/>
          <p:nvPr userDrawn="1"/>
        </p:nvSpPr>
        <p:spPr>
          <a:xfrm>
            <a:off x="5706118" y="5746091"/>
            <a:ext cx="740074" cy="317205"/>
          </a:xfrm>
          <a:custGeom>
            <a:avLst/>
            <a:gdLst>
              <a:gd name="connsiteX0" fmla="*/ 225425 w 726522"/>
              <a:gd name="connsiteY0" fmla="*/ 0 h 323084"/>
              <a:gd name="connsiteX1" fmla="*/ 247330 w 726522"/>
              <a:gd name="connsiteY1" fmla="*/ 0 h 323084"/>
              <a:gd name="connsiteX2" fmla="*/ 304861 w 726522"/>
              <a:gd name="connsiteY2" fmla="*/ 0 h 323084"/>
              <a:gd name="connsiteX3" fmla="*/ 448435 w 726522"/>
              <a:gd name="connsiteY3" fmla="*/ 0 h 323084"/>
              <a:gd name="connsiteX4" fmla="*/ 501097 w 726522"/>
              <a:gd name="connsiteY4" fmla="*/ 0 h 323084"/>
              <a:gd name="connsiteX5" fmla="*/ 504592 w 726522"/>
              <a:gd name="connsiteY5" fmla="*/ 0 h 323084"/>
              <a:gd name="connsiteX6" fmla="*/ 726522 w 726522"/>
              <a:gd name="connsiteY6" fmla="*/ 323084 h 323084"/>
              <a:gd name="connsiteX7" fmla="*/ 548998 w 726522"/>
              <a:gd name="connsiteY7" fmla="*/ 323084 h 323084"/>
              <a:gd name="connsiteX8" fmla="*/ 447355 w 726522"/>
              <a:gd name="connsiteY8" fmla="*/ 323084 h 323084"/>
              <a:gd name="connsiteX9" fmla="*/ 253767 w 726522"/>
              <a:gd name="connsiteY9" fmla="*/ 323084 h 323084"/>
              <a:gd name="connsiteX10" fmla="*/ 204298 w 726522"/>
              <a:gd name="connsiteY10" fmla="*/ 323084 h 323084"/>
              <a:gd name="connsiteX11" fmla="*/ 0 w 726522"/>
              <a:gd name="connsiteY11" fmla="*/ 323084 h 323084"/>
              <a:gd name="connsiteX12" fmla="*/ 235785 w 726522"/>
              <a:gd name="connsiteY12" fmla="*/ 15082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6522" h="323084">
                <a:moveTo>
                  <a:pt x="225425" y="0"/>
                </a:moveTo>
                <a:lnTo>
                  <a:pt x="247330" y="0"/>
                </a:lnTo>
                <a:lnTo>
                  <a:pt x="304861" y="0"/>
                </a:lnTo>
                <a:lnTo>
                  <a:pt x="448435" y="0"/>
                </a:lnTo>
                <a:lnTo>
                  <a:pt x="501097" y="0"/>
                </a:lnTo>
                <a:lnTo>
                  <a:pt x="504592" y="0"/>
                </a:lnTo>
                <a:lnTo>
                  <a:pt x="726522" y="323084"/>
                </a:lnTo>
                <a:lnTo>
                  <a:pt x="548998" y="323084"/>
                </a:lnTo>
                <a:lnTo>
                  <a:pt x="447355" y="323084"/>
                </a:lnTo>
                <a:lnTo>
                  <a:pt x="253767" y="323084"/>
                </a:lnTo>
                <a:lnTo>
                  <a:pt x="204298" y="323084"/>
                </a:lnTo>
                <a:lnTo>
                  <a:pt x="0" y="323084"/>
                </a:lnTo>
                <a:lnTo>
                  <a:pt x="235785" y="15082"/>
                </a:lnTo>
                <a:close/>
              </a:path>
            </a:pathLst>
          </a:custGeom>
          <a:solidFill>
            <a:srgbClr val="27A6C2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7" name="Freeform 66">
            <a:extLst>
              <a:ext uri="{FF2B5EF4-FFF2-40B4-BE49-F238E27FC236}">
                <a16:creationId xmlns:a16="http://schemas.microsoft.com/office/drawing/2014/main" id="{9029AD1F-276F-4F83-B74E-99B0C6317AD8}"/>
              </a:ext>
            </a:extLst>
          </p:cNvPr>
          <p:cNvSpPr/>
          <p:nvPr userDrawn="1"/>
        </p:nvSpPr>
        <p:spPr>
          <a:xfrm flipH="1">
            <a:off x="6380291" y="5746091"/>
            <a:ext cx="1470689" cy="317205"/>
          </a:xfrm>
          <a:custGeom>
            <a:avLst/>
            <a:gdLst>
              <a:gd name="connsiteX0" fmla="*/ 1254369 w 1254369"/>
              <a:gd name="connsiteY0" fmla="*/ 0 h 323084"/>
              <a:gd name="connsiteX1" fmla="*/ 1254368 w 1254369"/>
              <a:gd name="connsiteY1" fmla="*/ 0 h 323084"/>
              <a:gd name="connsiteX2" fmla="*/ 1226451 w 1254369"/>
              <a:gd name="connsiteY2" fmla="*/ 0 h 323084"/>
              <a:gd name="connsiteX3" fmla="*/ 1174598 w 1254369"/>
              <a:gd name="connsiteY3" fmla="*/ 0 h 323084"/>
              <a:gd name="connsiteX4" fmla="*/ 1063213 w 1254369"/>
              <a:gd name="connsiteY4" fmla="*/ 0 h 323084"/>
              <a:gd name="connsiteX5" fmla="*/ 1058224 w 1254369"/>
              <a:gd name="connsiteY5" fmla="*/ 0 h 323084"/>
              <a:gd name="connsiteX6" fmla="*/ 986644 w 1254369"/>
              <a:gd name="connsiteY6" fmla="*/ 0 h 323084"/>
              <a:gd name="connsiteX7" fmla="*/ 983443 w 1254369"/>
              <a:gd name="connsiteY7" fmla="*/ 0 h 323084"/>
              <a:gd name="connsiteX8" fmla="*/ 972326 w 1254369"/>
              <a:gd name="connsiteY8" fmla="*/ 4689 h 323084"/>
              <a:gd name="connsiteX9" fmla="*/ 0 w 1254369"/>
              <a:gd name="connsiteY9" fmla="*/ 323084 h 323084"/>
              <a:gd name="connsiteX10" fmla="*/ 217369 w 1254369"/>
              <a:gd name="connsiteY10" fmla="*/ 323084 h 323084"/>
              <a:gd name="connsiteX11" fmla="*/ 239807 w 1254369"/>
              <a:gd name="connsiteY11" fmla="*/ 323084 h 323084"/>
              <a:gd name="connsiteX12" fmla="*/ 297139 w 1254369"/>
              <a:gd name="connsiteY12" fmla="*/ 323084 h 323084"/>
              <a:gd name="connsiteX13" fmla="*/ 408524 w 1254369"/>
              <a:gd name="connsiteY13" fmla="*/ 323084 h 323084"/>
              <a:gd name="connsiteX14" fmla="*/ 436736 w 1254369"/>
              <a:gd name="connsiteY14" fmla="*/ 323084 h 323084"/>
              <a:gd name="connsiteX15" fmla="*/ 488294 w 1254369"/>
              <a:gd name="connsiteY15" fmla="*/ 323084 h 323084"/>
              <a:gd name="connsiteX16" fmla="*/ 632881 w 1254369"/>
              <a:gd name="connsiteY16" fmla="*/ 323084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4369" h="323084">
                <a:moveTo>
                  <a:pt x="1254369" y="0"/>
                </a:moveTo>
                <a:lnTo>
                  <a:pt x="1254368" y="0"/>
                </a:lnTo>
                <a:lnTo>
                  <a:pt x="1226451" y="0"/>
                </a:lnTo>
                <a:lnTo>
                  <a:pt x="1174598" y="0"/>
                </a:lnTo>
                <a:lnTo>
                  <a:pt x="1063213" y="0"/>
                </a:lnTo>
                <a:lnTo>
                  <a:pt x="1058224" y="0"/>
                </a:lnTo>
                <a:lnTo>
                  <a:pt x="986644" y="0"/>
                </a:lnTo>
                <a:lnTo>
                  <a:pt x="983443" y="0"/>
                </a:lnTo>
                <a:lnTo>
                  <a:pt x="972326" y="4689"/>
                </a:lnTo>
                <a:lnTo>
                  <a:pt x="0" y="323084"/>
                </a:lnTo>
                <a:lnTo>
                  <a:pt x="217369" y="323084"/>
                </a:lnTo>
                <a:lnTo>
                  <a:pt x="239807" y="323084"/>
                </a:lnTo>
                <a:lnTo>
                  <a:pt x="297139" y="323084"/>
                </a:lnTo>
                <a:lnTo>
                  <a:pt x="408524" y="323084"/>
                </a:lnTo>
                <a:lnTo>
                  <a:pt x="436736" y="323084"/>
                </a:lnTo>
                <a:lnTo>
                  <a:pt x="488294" y="323084"/>
                </a:lnTo>
                <a:lnTo>
                  <a:pt x="632881" y="323084"/>
                </a:lnTo>
                <a:close/>
              </a:path>
            </a:pathLst>
          </a:custGeom>
          <a:solidFill>
            <a:srgbClr val="5BBE77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8" name="Oval 74">
            <a:extLst>
              <a:ext uri="{FF2B5EF4-FFF2-40B4-BE49-F238E27FC236}">
                <a16:creationId xmlns:a16="http://schemas.microsoft.com/office/drawing/2014/main" id="{028B04A3-1B55-454E-B44A-2007334AA482}"/>
              </a:ext>
            </a:extLst>
          </p:cNvPr>
          <p:cNvSpPr/>
          <p:nvPr userDrawn="1"/>
        </p:nvSpPr>
        <p:spPr>
          <a:xfrm>
            <a:off x="4570650" y="2803520"/>
            <a:ext cx="623446" cy="623446"/>
          </a:xfrm>
          <a:prstGeom prst="ellipse">
            <a:avLst/>
          </a:prstGeom>
          <a:solidFill>
            <a:srgbClr val="27A6C2">
              <a:alpha val="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Freeform 70">
            <a:extLst>
              <a:ext uri="{FF2B5EF4-FFF2-40B4-BE49-F238E27FC236}">
                <a16:creationId xmlns:a16="http://schemas.microsoft.com/office/drawing/2014/main" id="{B8DB2DE8-88AA-4797-88D6-F78D1B9F2E55}"/>
              </a:ext>
            </a:extLst>
          </p:cNvPr>
          <p:cNvSpPr/>
          <p:nvPr userDrawn="1"/>
        </p:nvSpPr>
        <p:spPr>
          <a:xfrm>
            <a:off x="4945857" y="5746091"/>
            <a:ext cx="1029765" cy="317205"/>
          </a:xfrm>
          <a:custGeom>
            <a:avLst/>
            <a:gdLst>
              <a:gd name="connsiteX0" fmla="*/ 629306 w 885826"/>
              <a:gd name="connsiteY0" fmla="*/ 0 h 323084"/>
              <a:gd name="connsiteX1" fmla="*/ 629925 w 885826"/>
              <a:gd name="connsiteY1" fmla="*/ 0 h 323084"/>
              <a:gd name="connsiteX2" fmla="*/ 652708 w 885826"/>
              <a:gd name="connsiteY2" fmla="*/ 0 h 323084"/>
              <a:gd name="connsiteX3" fmla="*/ 668782 w 885826"/>
              <a:gd name="connsiteY3" fmla="*/ 0 h 323084"/>
              <a:gd name="connsiteX4" fmla="*/ 827277 w 885826"/>
              <a:gd name="connsiteY4" fmla="*/ 0 h 323084"/>
              <a:gd name="connsiteX5" fmla="*/ 859249 w 885826"/>
              <a:gd name="connsiteY5" fmla="*/ 0 h 323084"/>
              <a:gd name="connsiteX6" fmla="*/ 879231 w 885826"/>
              <a:gd name="connsiteY6" fmla="*/ 0 h 323084"/>
              <a:gd name="connsiteX7" fmla="*/ 885826 w 885826"/>
              <a:gd name="connsiteY7" fmla="*/ 0 h 323084"/>
              <a:gd name="connsiteX8" fmla="*/ 662921 w 885826"/>
              <a:gd name="connsiteY8" fmla="*/ 323084 h 323084"/>
              <a:gd name="connsiteX9" fmla="*/ 472220 w 885826"/>
              <a:gd name="connsiteY9" fmla="*/ 323084 h 323084"/>
              <a:gd name="connsiteX10" fmla="*/ 429803 w 885826"/>
              <a:gd name="connsiteY10" fmla="*/ 323084 h 323084"/>
              <a:gd name="connsiteX11" fmla="*/ 401174 w 885826"/>
              <a:gd name="connsiteY11" fmla="*/ 323084 h 323084"/>
              <a:gd name="connsiteX12" fmla="*/ 281753 w 885826"/>
              <a:gd name="connsiteY12" fmla="*/ 323084 h 323084"/>
              <a:gd name="connsiteX13" fmla="*/ 249925 w 885826"/>
              <a:gd name="connsiteY13" fmla="*/ 323084 h 323084"/>
              <a:gd name="connsiteX14" fmla="*/ 203822 w 885826"/>
              <a:gd name="connsiteY14" fmla="*/ 323084 h 323084"/>
              <a:gd name="connsiteX15" fmla="*/ 0 w 885826"/>
              <a:gd name="connsiteY15" fmla="*/ 323084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5826" h="323084">
                <a:moveTo>
                  <a:pt x="629306" y="0"/>
                </a:moveTo>
                <a:lnTo>
                  <a:pt x="629925" y="0"/>
                </a:lnTo>
                <a:lnTo>
                  <a:pt x="652708" y="0"/>
                </a:lnTo>
                <a:lnTo>
                  <a:pt x="668782" y="0"/>
                </a:lnTo>
                <a:lnTo>
                  <a:pt x="827277" y="0"/>
                </a:lnTo>
                <a:lnTo>
                  <a:pt x="859249" y="0"/>
                </a:lnTo>
                <a:lnTo>
                  <a:pt x="879231" y="0"/>
                </a:lnTo>
                <a:lnTo>
                  <a:pt x="885826" y="0"/>
                </a:lnTo>
                <a:lnTo>
                  <a:pt x="662921" y="323084"/>
                </a:lnTo>
                <a:lnTo>
                  <a:pt x="472220" y="323084"/>
                </a:lnTo>
                <a:lnTo>
                  <a:pt x="429803" y="323084"/>
                </a:lnTo>
                <a:lnTo>
                  <a:pt x="401174" y="323084"/>
                </a:lnTo>
                <a:lnTo>
                  <a:pt x="281753" y="323084"/>
                </a:lnTo>
                <a:lnTo>
                  <a:pt x="249925" y="323084"/>
                </a:lnTo>
                <a:lnTo>
                  <a:pt x="203822" y="323084"/>
                </a:lnTo>
                <a:lnTo>
                  <a:pt x="0" y="323084"/>
                </a:lnTo>
                <a:close/>
              </a:path>
            </a:pathLst>
          </a:custGeom>
          <a:solidFill>
            <a:srgbClr val="239CCE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0" name="Freeform 99">
            <a:extLst>
              <a:ext uri="{FF2B5EF4-FFF2-40B4-BE49-F238E27FC236}">
                <a16:creationId xmlns:a16="http://schemas.microsoft.com/office/drawing/2014/main" id="{03AEB4D8-FE8A-4C27-B159-BA8F7B18E19A}"/>
              </a:ext>
            </a:extLst>
          </p:cNvPr>
          <p:cNvSpPr/>
          <p:nvPr userDrawn="1"/>
        </p:nvSpPr>
        <p:spPr>
          <a:xfrm>
            <a:off x="4147459" y="5746091"/>
            <a:ext cx="1584990" cy="317205"/>
          </a:xfrm>
          <a:custGeom>
            <a:avLst/>
            <a:gdLst>
              <a:gd name="connsiteX0" fmla="*/ 983443 w 1254369"/>
              <a:gd name="connsiteY0" fmla="*/ 0 h 323084"/>
              <a:gd name="connsiteX1" fmla="*/ 986644 w 1254369"/>
              <a:gd name="connsiteY1" fmla="*/ 0 h 323084"/>
              <a:gd name="connsiteX2" fmla="*/ 1058224 w 1254369"/>
              <a:gd name="connsiteY2" fmla="*/ 0 h 323084"/>
              <a:gd name="connsiteX3" fmla="*/ 1063213 w 1254369"/>
              <a:gd name="connsiteY3" fmla="*/ 0 h 323084"/>
              <a:gd name="connsiteX4" fmla="*/ 1174598 w 1254369"/>
              <a:gd name="connsiteY4" fmla="*/ 0 h 323084"/>
              <a:gd name="connsiteX5" fmla="*/ 1226451 w 1254369"/>
              <a:gd name="connsiteY5" fmla="*/ 0 h 323084"/>
              <a:gd name="connsiteX6" fmla="*/ 1254368 w 1254369"/>
              <a:gd name="connsiteY6" fmla="*/ 0 h 323084"/>
              <a:gd name="connsiteX7" fmla="*/ 1254369 w 1254369"/>
              <a:gd name="connsiteY7" fmla="*/ 0 h 323084"/>
              <a:gd name="connsiteX8" fmla="*/ 632881 w 1254369"/>
              <a:gd name="connsiteY8" fmla="*/ 323084 h 323084"/>
              <a:gd name="connsiteX9" fmla="*/ 488294 w 1254369"/>
              <a:gd name="connsiteY9" fmla="*/ 323084 h 323084"/>
              <a:gd name="connsiteX10" fmla="*/ 436736 w 1254369"/>
              <a:gd name="connsiteY10" fmla="*/ 323084 h 323084"/>
              <a:gd name="connsiteX11" fmla="*/ 408524 w 1254369"/>
              <a:gd name="connsiteY11" fmla="*/ 323084 h 323084"/>
              <a:gd name="connsiteX12" fmla="*/ 297139 w 1254369"/>
              <a:gd name="connsiteY12" fmla="*/ 323084 h 323084"/>
              <a:gd name="connsiteX13" fmla="*/ 239807 w 1254369"/>
              <a:gd name="connsiteY13" fmla="*/ 323084 h 323084"/>
              <a:gd name="connsiteX14" fmla="*/ 217369 w 1254369"/>
              <a:gd name="connsiteY14" fmla="*/ 323084 h 323084"/>
              <a:gd name="connsiteX15" fmla="*/ 0 w 1254369"/>
              <a:gd name="connsiteY15" fmla="*/ 323084 h 323084"/>
              <a:gd name="connsiteX16" fmla="*/ 972326 w 1254369"/>
              <a:gd name="connsiteY16" fmla="*/ 4689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4369" h="323084">
                <a:moveTo>
                  <a:pt x="983443" y="0"/>
                </a:moveTo>
                <a:lnTo>
                  <a:pt x="986644" y="0"/>
                </a:lnTo>
                <a:lnTo>
                  <a:pt x="1058224" y="0"/>
                </a:lnTo>
                <a:lnTo>
                  <a:pt x="1063213" y="0"/>
                </a:lnTo>
                <a:lnTo>
                  <a:pt x="1174598" y="0"/>
                </a:lnTo>
                <a:lnTo>
                  <a:pt x="1226451" y="0"/>
                </a:lnTo>
                <a:lnTo>
                  <a:pt x="1254368" y="0"/>
                </a:lnTo>
                <a:lnTo>
                  <a:pt x="1254369" y="0"/>
                </a:lnTo>
                <a:lnTo>
                  <a:pt x="632881" y="323084"/>
                </a:lnTo>
                <a:lnTo>
                  <a:pt x="488294" y="323084"/>
                </a:lnTo>
                <a:lnTo>
                  <a:pt x="436736" y="323084"/>
                </a:lnTo>
                <a:lnTo>
                  <a:pt x="408524" y="323084"/>
                </a:lnTo>
                <a:lnTo>
                  <a:pt x="297139" y="323084"/>
                </a:lnTo>
                <a:lnTo>
                  <a:pt x="239807" y="323084"/>
                </a:lnTo>
                <a:lnTo>
                  <a:pt x="217369" y="323084"/>
                </a:lnTo>
                <a:lnTo>
                  <a:pt x="0" y="323084"/>
                </a:lnTo>
                <a:lnTo>
                  <a:pt x="972326" y="4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4267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51" name="Oval 75">
            <a:extLst>
              <a:ext uri="{FF2B5EF4-FFF2-40B4-BE49-F238E27FC236}">
                <a16:creationId xmlns:a16="http://schemas.microsoft.com/office/drawing/2014/main" id="{B73DAE9C-8CDF-493B-AC75-3A71871C9298}"/>
              </a:ext>
            </a:extLst>
          </p:cNvPr>
          <p:cNvSpPr/>
          <p:nvPr userDrawn="1"/>
        </p:nvSpPr>
        <p:spPr>
          <a:xfrm>
            <a:off x="4570650" y="3816618"/>
            <a:ext cx="623446" cy="623446"/>
          </a:xfrm>
          <a:prstGeom prst="ellipse">
            <a:avLst/>
          </a:prstGeom>
          <a:solidFill>
            <a:srgbClr val="239CCE">
              <a:alpha val="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Oval 76">
            <a:extLst>
              <a:ext uri="{FF2B5EF4-FFF2-40B4-BE49-F238E27FC236}">
                <a16:creationId xmlns:a16="http://schemas.microsoft.com/office/drawing/2014/main" id="{5D36501C-CD0A-45F0-8DCB-7827AD8C001F}"/>
              </a:ext>
            </a:extLst>
          </p:cNvPr>
          <p:cNvSpPr/>
          <p:nvPr userDrawn="1"/>
        </p:nvSpPr>
        <p:spPr>
          <a:xfrm>
            <a:off x="4570650" y="4923234"/>
            <a:ext cx="623446" cy="623446"/>
          </a:xfrm>
          <a:prstGeom prst="ellipse">
            <a:avLst/>
          </a:prstGeom>
          <a:solidFill>
            <a:srgbClr val="2099D8">
              <a:alpha val="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53" name="Imagen 52" descr="Imagen que contiene objeto&#10;&#10;Descripción generada automáticamente">
            <a:extLst>
              <a:ext uri="{FF2B5EF4-FFF2-40B4-BE49-F238E27FC236}">
                <a16:creationId xmlns:a16="http://schemas.microsoft.com/office/drawing/2014/main" id="{AAB27AC2-FD15-4013-9774-7408C5FE87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46" y="223700"/>
            <a:ext cx="10167309" cy="755403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1E0BF4BE-3865-4EE5-B9C3-05D3DEFE70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8" y="1117478"/>
            <a:ext cx="3095904" cy="1294326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B369B989-276D-4594-9C2B-B2C1AC8516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8" y="2581648"/>
            <a:ext cx="835623" cy="972000"/>
          </a:xfrm>
          <a:prstGeom prst="rect">
            <a:avLst/>
          </a:prstGeom>
        </p:spPr>
      </p:pic>
      <p:sp>
        <p:nvSpPr>
          <p:cNvPr id="56" name="Oval 77">
            <a:extLst>
              <a:ext uri="{FF2B5EF4-FFF2-40B4-BE49-F238E27FC236}">
                <a16:creationId xmlns:a16="http://schemas.microsoft.com/office/drawing/2014/main" id="{FC7D1E8D-E424-45BA-8965-4E0267E0EB2C}"/>
              </a:ext>
            </a:extLst>
          </p:cNvPr>
          <p:cNvSpPr/>
          <p:nvPr userDrawn="1"/>
        </p:nvSpPr>
        <p:spPr>
          <a:xfrm>
            <a:off x="6930811" y="3411379"/>
            <a:ext cx="623446" cy="623446"/>
          </a:xfrm>
          <a:prstGeom prst="ellipse">
            <a:avLst/>
          </a:prstGeom>
          <a:solidFill>
            <a:srgbClr val="25B7AB">
              <a:alpha val="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57" name="Imagen 5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5A7494E0-5BA2-4EAD-AA83-5AB188B759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89" y="3212958"/>
            <a:ext cx="838539" cy="9720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30793A38-AA70-4ADC-BD9B-38C81707B34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70" y="3690650"/>
            <a:ext cx="838539" cy="972000"/>
          </a:xfrm>
          <a:prstGeom prst="rect">
            <a:avLst/>
          </a:prstGeom>
        </p:spPr>
      </p:pic>
      <p:sp>
        <p:nvSpPr>
          <p:cNvPr id="59" name="Oval 78">
            <a:extLst>
              <a:ext uri="{FF2B5EF4-FFF2-40B4-BE49-F238E27FC236}">
                <a16:creationId xmlns:a16="http://schemas.microsoft.com/office/drawing/2014/main" id="{B51C65E2-6ECD-4974-843A-DF01D0309632}"/>
              </a:ext>
            </a:extLst>
          </p:cNvPr>
          <p:cNvSpPr/>
          <p:nvPr userDrawn="1"/>
        </p:nvSpPr>
        <p:spPr>
          <a:xfrm>
            <a:off x="6930811" y="4543610"/>
            <a:ext cx="623446" cy="623446"/>
          </a:xfrm>
          <a:prstGeom prst="ellipse">
            <a:avLst/>
          </a:prstGeom>
          <a:solidFill>
            <a:srgbClr val="5BBE77">
              <a:alpha val="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60" name="Imagen 59" descr="Imagen que contiene exterior&#10;&#10;Descripción generada automáticamente">
            <a:extLst>
              <a:ext uri="{FF2B5EF4-FFF2-40B4-BE49-F238E27FC236}">
                <a16:creationId xmlns:a16="http://schemas.microsoft.com/office/drawing/2014/main" id="{C3C9B94E-43AB-4FFB-9882-D7409ADF95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47" y="4341245"/>
            <a:ext cx="835623" cy="972000"/>
          </a:xfrm>
          <a:prstGeom prst="rect">
            <a:avLst/>
          </a:prstGeom>
        </p:spPr>
      </p:pic>
      <p:pic>
        <p:nvPicPr>
          <p:cNvPr id="61" name="Imagen 60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7DF3A973-58AA-4662-A906-813BDC45574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70" y="4733031"/>
            <a:ext cx="838539" cy="972000"/>
          </a:xfrm>
          <a:prstGeom prst="rect">
            <a:avLst/>
          </a:prstGeom>
        </p:spPr>
      </p:pic>
      <p:sp>
        <p:nvSpPr>
          <p:cNvPr id="62" name="Flecha: pentágono 34">
            <a:extLst>
              <a:ext uri="{FF2B5EF4-FFF2-40B4-BE49-F238E27FC236}">
                <a16:creationId xmlns:a16="http://schemas.microsoft.com/office/drawing/2014/main" id="{F09D7B7B-1210-466A-873D-6450AD31A5C8}"/>
              </a:ext>
            </a:extLst>
          </p:cNvPr>
          <p:cNvSpPr/>
          <p:nvPr userDrawn="1"/>
        </p:nvSpPr>
        <p:spPr>
          <a:xfrm rot="10800000">
            <a:off x="4809733" y="2938445"/>
            <a:ext cx="662363" cy="342000"/>
          </a:xfrm>
          <a:prstGeom prst="homePlate">
            <a:avLst/>
          </a:prstGeom>
          <a:solidFill>
            <a:srgbClr val="27A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Flecha: pentágono 35">
            <a:extLst>
              <a:ext uri="{FF2B5EF4-FFF2-40B4-BE49-F238E27FC236}">
                <a16:creationId xmlns:a16="http://schemas.microsoft.com/office/drawing/2014/main" id="{D6B6F39E-7B46-4EFE-9E4C-6834DA2E41C4}"/>
              </a:ext>
            </a:extLst>
          </p:cNvPr>
          <p:cNvSpPr/>
          <p:nvPr userDrawn="1"/>
        </p:nvSpPr>
        <p:spPr>
          <a:xfrm rot="10800000">
            <a:off x="4809736" y="3981386"/>
            <a:ext cx="662363" cy="342000"/>
          </a:xfrm>
          <a:prstGeom prst="homePlate">
            <a:avLst/>
          </a:prstGeom>
          <a:solidFill>
            <a:srgbClr val="239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Flecha: pentágono 36">
            <a:extLst>
              <a:ext uri="{FF2B5EF4-FFF2-40B4-BE49-F238E27FC236}">
                <a16:creationId xmlns:a16="http://schemas.microsoft.com/office/drawing/2014/main" id="{F2EE40E7-DDB3-4BC6-A19A-BF1AA1C757DC}"/>
              </a:ext>
            </a:extLst>
          </p:cNvPr>
          <p:cNvSpPr/>
          <p:nvPr userDrawn="1"/>
        </p:nvSpPr>
        <p:spPr>
          <a:xfrm rot="10800000">
            <a:off x="4809735" y="5078245"/>
            <a:ext cx="662363" cy="342000"/>
          </a:xfrm>
          <a:prstGeom prst="homePlat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Flecha: pentágono 37">
            <a:extLst>
              <a:ext uri="{FF2B5EF4-FFF2-40B4-BE49-F238E27FC236}">
                <a16:creationId xmlns:a16="http://schemas.microsoft.com/office/drawing/2014/main" id="{E7633507-F651-4DD8-BBEB-E7FC6FCB8DF2}"/>
              </a:ext>
            </a:extLst>
          </p:cNvPr>
          <p:cNvSpPr/>
          <p:nvPr userDrawn="1"/>
        </p:nvSpPr>
        <p:spPr>
          <a:xfrm>
            <a:off x="6751411" y="3541618"/>
            <a:ext cx="662363" cy="332313"/>
          </a:xfrm>
          <a:prstGeom prst="homePlate">
            <a:avLst/>
          </a:prstGeom>
          <a:solidFill>
            <a:srgbClr val="25B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Flecha: pentágono 38">
            <a:extLst>
              <a:ext uri="{FF2B5EF4-FFF2-40B4-BE49-F238E27FC236}">
                <a16:creationId xmlns:a16="http://schemas.microsoft.com/office/drawing/2014/main" id="{E04D35BD-83E6-4FF8-B468-C8A0EAC14EC0}"/>
              </a:ext>
            </a:extLst>
          </p:cNvPr>
          <p:cNvSpPr/>
          <p:nvPr userDrawn="1"/>
        </p:nvSpPr>
        <p:spPr>
          <a:xfrm>
            <a:off x="6751411" y="4686796"/>
            <a:ext cx="662363" cy="332313"/>
          </a:xfrm>
          <a:prstGeom prst="homePlate">
            <a:avLst/>
          </a:prstGeom>
          <a:solidFill>
            <a:srgbClr val="5BB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F908A476-0364-443A-923B-E17C6BD66A3E}"/>
              </a:ext>
            </a:extLst>
          </p:cNvPr>
          <p:cNvSpPr/>
          <p:nvPr userDrawn="1"/>
        </p:nvSpPr>
        <p:spPr>
          <a:xfrm>
            <a:off x="525979" y="2581648"/>
            <a:ext cx="3013682" cy="9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/>
                <a:ea typeface="Roboto Th" pitchFamily="2" charset="0"/>
              </a:rPr>
              <a:t>Gobierno de Datos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C5E00FA0-C83C-4BCD-9440-67CC9F374B8F}"/>
              </a:ext>
            </a:extLst>
          </p:cNvPr>
          <p:cNvSpPr/>
          <p:nvPr userDrawn="1"/>
        </p:nvSpPr>
        <p:spPr>
          <a:xfrm>
            <a:off x="525979" y="3643566"/>
            <a:ext cx="3013682" cy="9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Analytics</a:t>
            </a:r>
            <a:endParaRPr lang="es-CO" sz="3200" dirty="0">
              <a:solidFill>
                <a:schemeClr val="tx1">
                  <a:lumMod val="50000"/>
                  <a:lumOff val="50000"/>
                </a:schemeClr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C364CC4B-CA04-4463-905B-454FF9D90972}"/>
              </a:ext>
            </a:extLst>
          </p:cNvPr>
          <p:cNvSpPr/>
          <p:nvPr userDrawn="1"/>
        </p:nvSpPr>
        <p:spPr>
          <a:xfrm>
            <a:off x="525979" y="4705483"/>
            <a:ext cx="3013682" cy="9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CRM</a:t>
            </a:r>
          </a:p>
          <a:p>
            <a:pPr algn="ctr"/>
            <a:r>
              <a:rPr lang="es-CO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Campañas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9517CA30-876A-454B-AA65-77742F024BA7}"/>
              </a:ext>
            </a:extLst>
          </p:cNvPr>
          <p:cNvSpPr/>
          <p:nvPr userDrawn="1"/>
        </p:nvSpPr>
        <p:spPr>
          <a:xfrm>
            <a:off x="8723190" y="3212958"/>
            <a:ext cx="3013682" cy="9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Business </a:t>
            </a:r>
            <a:r>
              <a:rPr lang="es-CO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Intelligence</a:t>
            </a:r>
            <a:endParaRPr lang="es-CO" sz="3200" dirty="0">
              <a:solidFill>
                <a:schemeClr val="tx1">
                  <a:lumMod val="50000"/>
                  <a:lumOff val="50000"/>
                </a:schemeClr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9AA5ED8-E656-4299-9006-93727CA03443}"/>
              </a:ext>
            </a:extLst>
          </p:cNvPr>
          <p:cNvSpPr/>
          <p:nvPr userDrawn="1"/>
        </p:nvSpPr>
        <p:spPr>
          <a:xfrm>
            <a:off x="8723190" y="4341245"/>
            <a:ext cx="3013682" cy="9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Digital </a:t>
            </a:r>
            <a:r>
              <a:rPr lang="es-CO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Analytics</a:t>
            </a:r>
            <a:endParaRPr lang="es-CO" sz="3200" dirty="0">
              <a:solidFill>
                <a:schemeClr val="tx1">
                  <a:lumMod val="50000"/>
                  <a:lumOff val="50000"/>
                </a:schemeClr>
              </a:solidFill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72" name="Imagen 71" descr="Imagen que contiene persona&#10;&#10;Descripción generada automáticamente">
            <a:extLst>
              <a:ext uri="{FF2B5EF4-FFF2-40B4-BE49-F238E27FC236}">
                <a16:creationId xmlns:a16="http://schemas.microsoft.com/office/drawing/2014/main" id="{D0BCBFD2-2800-4B70-A371-9C70D0DC48A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29" b="97917" l="9619" r="89884">
                        <a14:foregroundMark x1="69154" y1="16667" x2="69154" y2="16667"/>
                        <a14:foregroundMark x1="61526" y1="9226" x2="61526" y2="9226"/>
                        <a14:foregroundMark x1="47264" y1="72321" x2="47264" y2="72321"/>
                        <a14:foregroundMark x1="44279" y1="70238" x2="44279" y2="70238"/>
                        <a14:foregroundMark x1="62355" y1="74405" x2="62355" y2="74405"/>
                        <a14:foregroundMark x1="63682" y1="90774" x2="63682" y2="90774"/>
                        <a14:foregroundMark x1="67828" y1="94345" x2="67828" y2="94345"/>
                        <a14:foregroundMark x1="75788" y1="97917" x2="75788" y2="97917"/>
                        <a14:foregroundMark x1="11609" y1="84821" x2="11609" y2="84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47" y="2387618"/>
            <a:ext cx="7996742" cy="44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25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2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RM Campa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8" name="Imagen 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FB33AFD4-B182-4AAA-9F16-DBB5C8067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3" y="6163606"/>
            <a:ext cx="431688" cy="50040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435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2 CRM Campa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34">
            <a:extLst>
              <a:ext uri="{FF2B5EF4-FFF2-40B4-BE49-F238E27FC236}">
                <a16:creationId xmlns:a16="http://schemas.microsoft.com/office/drawing/2014/main" id="{0701EFC6-9687-4820-B336-1A20CC849E13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  <a:endParaRPr lang="es-MX" dirty="0"/>
          </a:p>
        </p:txBody>
      </p:sp>
      <p:pic>
        <p:nvPicPr>
          <p:cNvPr id="8" name="Imagen 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FB33AFD4-B182-4AAA-9F16-DBB5C8067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3" y="6163606"/>
            <a:ext cx="431688" cy="50040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8210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3 CRM Campa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13" name="Imagen 12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FB33AFD4-B182-4AAA-9F16-DBB5C8067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3" y="6163606"/>
            <a:ext cx="431688" cy="500400"/>
          </a:xfrm>
          <a:prstGeom prst="rect">
            <a:avLst/>
          </a:prstGeom>
        </p:spPr>
      </p:pic>
      <p:pic>
        <p:nvPicPr>
          <p:cNvPr id="14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4086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5">
            <a:extLst>
              <a:ext uri="{FF2B5EF4-FFF2-40B4-BE49-F238E27FC236}">
                <a16:creationId xmlns:a16="http://schemas.microsoft.com/office/drawing/2014/main" id="{0F2562B0-436C-4BCC-A49E-683C0AB91BC2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621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 DED B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5">
            <a:extLst>
              <a:ext uri="{FF2B5EF4-FFF2-40B4-BE49-F238E27FC236}">
                <a16:creationId xmlns:a16="http://schemas.microsoft.com/office/drawing/2014/main" id="{0F2562B0-436C-4BCC-A49E-683C0AB91BC2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CEF9A906-F452-4F03-944E-5E7788AEA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" b="89617" l="1278" r="89617">
                        <a14:foregroundMark x1="15495" y1="7508" x2="15495" y2="7508"/>
                        <a14:foregroundMark x1="16134" y1="2396" x2="16134" y2="2396"/>
                        <a14:foregroundMark x1="8626" y1="9585" x2="8626" y2="9585"/>
                        <a14:foregroundMark x1="2875" y1="6070" x2="2875" y2="6070"/>
                        <a14:foregroundMark x1="1278" y1="14377" x2="1278" y2="14377"/>
                        <a14:foregroundMark x1="45208" y1="958" x2="45208" y2="958"/>
                        <a14:foregroundMark x1="48882" y1="639" x2="48882" y2="639"/>
                        <a14:foregroundMark x1="64377" y1="319" x2="64377" y2="319"/>
                        <a14:foregroundMark x1="31310" y1="50799" x2="31310" y2="50799"/>
                        <a14:foregroundMark x1="26038" y1="58946" x2="26038" y2="58946"/>
                        <a14:backgroundMark x1="48243" y1="16613" x2="48243" y2="16613"/>
                        <a14:backgroundMark x1="53674" y1="22524" x2="53674" y2="22524"/>
                        <a14:backgroundMark x1="46326" y1="20607" x2="46326" y2="20607"/>
                        <a14:backgroundMark x1="16773" y1="799" x2="16773" y2="79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1" t="1209" r="9373" b="8164"/>
          <a:stretch/>
        </p:blipFill>
        <p:spPr>
          <a:xfrm>
            <a:off x="61608" y="140089"/>
            <a:ext cx="4085850" cy="4140278"/>
          </a:xfrm>
          <a:prstGeom prst="roundRect">
            <a:avLst>
              <a:gd name="adj" fmla="val 8532"/>
            </a:avLst>
          </a:prstGeom>
        </p:spPr>
      </p:pic>
    </p:spTree>
    <p:extLst>
      <p:ext uri="{BB962C8B-B14F-4D97-AF65-F5344CB8AC3E}">
        <p14:creationId xmlns:p14="http://schemas.microsoft.com/office/powerpoint/2010/main" val="3154664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333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996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10282" y="2533323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dirty="0"/>
              <a:t>Tema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7694" y="797858"/>
            <a:ext cx="3932237" cy="50711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Tema 1</a:t>
            </a:r>
          </a:p>
        </p:txBody>
      </p:sp>
    </p:spTree>
    <p:extLst>
      <p:ext uri="{BB962C8B-B14F-4D97-AF65-F5344CB8AC3E}">
        <p14:creationId xmlns:p14="http://schemas.microsoft.com/office/powerpoint/2010/main" val="2068396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10282" y="2533323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dirty="0"/>
              <a:t>Tema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7694" y="797858"/>
            <a:ext cx="3932237" cy="5071129"/>
          </a:xfrm>
        </p:spPr>
        <p:txBody>
          <a:bodyPr/>
          <a:lstStyle>
            <a:lvl1pPr marL="0" indent="0">
              <a:buNone/>
              <a:defRPr sz="1600">
                <a:solidFill>
                  <a:srgbClr val="0D525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</p:txBody>
      </p:sp>
    </p:spTree>
    <p:extLst>
      <p:ext uri="{BB962C8B-B14F-4D97-AF65-F5344CB8AC3E}">
        <p14:creationId xmlns:p14="http://schemas.microsoft.com/office/powerpoint/2010/main" val="193914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Gobierno de D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es-MX" sz="7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/>
                <a:ea typeface="Roboto Th" pitchFamily="2" charset="0"/>
                <a:cs typeface="+mn-cs"/>
              </a:defRPr>
            </a:lvl1pPr>
          </a:lstStyle>
          <a:p>
            <a:r>
              <a:rPr lang="es-ES" dirty="0"/>
              <a:t>Título de la presentación</a:t>
            </a:r>
            <a:endParaRPr lang="es-MX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7151739" y="4413105"/>
            <a:ext cx="2930179" cy="1715124"/>
            <a:chOff x="7249393" y="4609180"/>
            <a:chExt cx="2930179" cy="171512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F0C30B3-7E9A-4748-AEE6-A206D441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600" y="4609180"/>
              <a:ext cx="1661721" cy="979339"/>
            </a:xfrm>
            <a:prstGeom prst="rect">
              <a:avLst/>
            </a:prstGeom>
          </p:spPr>
        </p:pic>
        <p:pic>
          <p:nvPicPr>
            <p:cNvPr id="9" name="Imagen 8" descr="Imagen que contiene gráficos vectoriales&#10;&#10;Descripción generada automáticamente">
              <a:extLst>
                <a:ext uri="{FF2B5EF4-FFF2-40B4-BE49-F238E27FC236}">
                  <a16:creationId xmlns:a16="http://schemas.microsoft.com/office/drawing/2014/main" id="{85C39006-D31F-4282-B62A-0F7A1F67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393" y="5818421"/>
              <a:ext cx="2930179" cy="505883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 userDrawn="1"/>
        </p:nvGrpSpPr>
        <p:grpSpPr>
          <a:xfrm>
            <a:off x="2529699" y="4402445"/>
            <a:ext cx="3985347" cy="1713600"/>
            <a:chOff x="2529699" y="4402445"/>
            <a:chExt cx="3985347" cy="1713600"/>
          </a:xfrm>
        </p:grpSpPr>
        <p:pic>
          <p:nvPicPr>
            <p:cNvPr id="11" name="Imagen 10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9D425BE5-D3B9-47C5-A65B-C2FA58A7DFD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835"/>
            <a:stretch/>
          </p:blipFill>
          <p:spPr>
            <a:xfrm>
              <a:off x="2529699" y="4621211"/>
              <a:ext cx="1216800" cy="1276067"/>
            </a:xfrm>
            <a:prstGeom prst="rect">
              <a:avLst/>
            </a:prstGeom>
          </p:spPr>
        </p:pic>
        <p:pic>
          <p:nvPicPr>
            <p:cNvPr id="12" name="Imagen 11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9D425BE5-D3B9-47C5-A65B-C2FA58A7D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42"/>
            <a:stretch/>
          </p:blipFill>
          <p:spPr>
            <a:xfrm>
              <a:off x="3746499" y="4402445"/>
              <a:ext cx="2768547" cy="171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5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Business Intellig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es-MX" sz="7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/>
                <a:ea typeface="Roboto Th" pitchFamily="2" charset="0"/>
                <a:cs typeface="+mn-cs"/>
              </a:defRPr>
            </a:lvl1pPr>
          </a:lstStyle>
          <a:p>
            <a:r>
              <a:rPr lang="es-ES" dirty="0"/>
              <a:t>Título de la presentación</a:t>
            </a:r>
            <a:endParaRPr lang="es-MX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7151739" y="4413105"/>
            <a:ext cx="2930179" cy="1715124"/>
            <a:chOff x="7249393" y="4609180"/>
            <a:chExt cx="2930179" cy="171512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F0C30B3-7E9A-4748-AEE6-A206D441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600" y="4609180"/>
              <a:ext cx="1661721" cy="979339"/>
            </a:xfrm>
            <a:prstGeom prst="rect">
              <a:avLst/>
            </a:prstGeom>
          </p:spPr>
        </p:pic>
        <p:pic>
          <p:nvPicPr>
            <p:cNvPr id="9" name="Imagen 8" descr="Imagen que contiene gráficos vectoriales&#10;&#10;Descripción generada automáticamente">
              <a:extLst>
                <a:ext uri="{FF2B5EF4-FFF2-40B4-BE49-F238E27FC236}">
                  <a16:creationId xmlns:a16="http://schemas.microsoft.com/office/drawing/2014/main" id="{85C39006-D31F-4282-B62A-0F7A1F67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393" y="5818421"/>
              <a:ext cx="2930179" cy="505883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 userDrawn="1"/>
        </p:nvGrpSpPr>
        <p:grpSpPr>
          <a:xfrm>
            <a:off x="2593200" y="4413867"/>
            <a:ext cx="4242130" cy="1713600"/>
            <a:chOff x="2593200" y="4413867"/>
            <a:chExt cx="4242130" cy="171360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EAA1B60-A5EC-4E53-B106-6B67C451D5A3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839"/>
            <a:stretch/>
          </p:blipFill>
          <p:spPr>
            <a:xfrm>
              <a:off x="2593200" y="4631667"/>
              <a:ext cx="1216800" cy="127800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EAA1B60-A5EC-4E53-B106-6B67C451D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54"/>
            <a:stretch/>
          </p:blipFill>
          <p:spPr>
            <a:xfrm>
              <a:off x="3810000" y="4413867"/>
              <a:ext cx="3025330" cy="171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4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es-MX" sz="7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/>
                <a:ea typeface="Roboto Th" pitchFamily="2" charset="0"/>
                <a:cs typeface="+mn-cs"/>
              </a:defRPr>
            </a:lvl1pPr>
          </a:lstStyle>
          <a:p>
            <a:r>
              <a:rPr lang="es-ES" dirty="0"/>
              <a:t>Título de la presentación</a:t>
            </a:r>
            <a:endParaRPr lang="es-MX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7151739" y="4413105"/>
            <a:ext cx="2930179" cy="1715124"/>
            <a:chOff x="7249393" y="4609180"/>
            <a:chExt cx="2930179" cy="171512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F0C30B3-7E9A-4748-AEE6-A206D441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600" y="4609180"/>
              <a:ext cx="1661721" cy="979339"/>
            </a:xfrm>
            <a:prstGeom prst="rect">
              <a:avLst/>
            </a:prstGeom>
          </p:spPr>
        </p:pic>
        <p:pic>
          <p:nvPicPr>
            <p:cNvPr id="9" name="Imagen 8" descr="Imagen que contiene gráficos vectoriales&#10;&#10;Descripción generada automáticamente">
              <a:extLst>
                <a:ext uri="{FF2B5EF4-FFF2-40B4-BE49-F238E27FC236}">
                  <a16:creationId xmlns:a16="http://schemas.microsoft.com/office/drawing/2014/main" id="{85C39006-D31F-4282-B62A-0F7A1F67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393" y="5818421"/>
              <a:ext cx="2930179" cy="505883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 userDrawn="1"/>
        </p:nvGrpSpPr>
        <p:grpSpPr>
          <a:xfrm>
            <a:off x="2531395" y="4413105"/>
            <a:ext cx="3949543" cy="1713600"/>
            <a:chOff x="2531395" y="4413105"/>
            <a:chExt cx="3949543" cy="1713600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140B1A6-2A80-401B-8072-23F99FC48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647"/>
            <a:stretch/>
          </p:blipFill>
          <p:spPr>
            <a:xfrm>
              <a:off x="2531395" y="4630905"/>
              <a:ext cx="1215105" cy="1278000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140B1A6-2A80-401B-8072-23F99FC48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10"/>
            <a:stretch/>
          </p:blipFill>
          <p:spPr>
            <a:xfrm>
              <a:off x="3746500" y="4413105"/>
              <a:ext cx="2734438" cy="171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48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igital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es-MX" sz="7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/>
                <a:ea typeface="Roboto Th" pitchFamily="2" charset="0"/>
                <a:cs typeface="+mn-cs"/>
              </a:defRPr>
            </a:lvl1pPr>
          </a:lstStyle>
          <a:p>
            <a:r>
              <a:rPr lang="es-ES" dirty="0"/>
              <a:t>Título de la presentación</a:t>
            </a:r>
            <a:endParaRPr lang="es-MX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7151739" y="4413105"/>
            <a:ext cx="2930179" cy="1715124"/>
            <a:chOff x="7249393" y="4609180"/>
            <a:chExt cx="2930179" cy="171512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F0C30B3-7E9A-4748-AEE6-A206D441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600" y="4609180"/>
              <a:ext cx="1661721" cy="979339"/>
            </a:xfrm>
            <a:prstGeom prst="rect">
              <a:avLst/>
            </a:prstGeom>
          </p:spPr>
        </p:pic>
        <p:pic>
          <p:nvPicPr>
            <p:cNvPr id="9" name="Imagen 8" descr="Imagen que contiene gráficos vectoriales&#10;&#10;Descripción generada automáticamente">
              <a:extLst>
                <a:ext uri="{FF2B5EF4-FFF2-40B4-BE49-F238E27FC236}">
                  <a16:creationId xmlns:a16="http://schemas.microsoft.com/office/drawing/2014/main" id="{85C39006-D31F-4282-B62A-0F7A1F67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393" y="5818421"/>
              <a:ext cx="2930179" cy="505883"/>
            </a:xfrm>
            <a:prstGeom prst="rect">
              <a:avLst/>
            </a:prstGeom>
          </p:spPr>
        </p:pic>
      </p:grp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028CDF22-CE28-4A28-B8C4-B4CF3B238E16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58"/>
          <a:stretch/>
        </p:blipFill>
        <p:spPr>
          <a:xfrm>
            <a:off x="2656699" y="4630905"/>
            <a:ext cx="1216800" cy="1278000"/>
          </a:xfrm>
          <a:prstGeom prst="rect">
            <a:avLst/>
          </a:prstGeom>
        </p:spPr>
      </p:pic>
      <p:pic>
        <p:nvPicPr>
          <p:cNvPr id="14" name="Imagen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028CDF22-CE28-4A28-B8C4-B4CF3B238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3"/>
          <a:stretch/>
        </p:blipFill>
        <p:spPr>
          <a:xfrm>
            <a:off x="3873499" y="4413105"/>
            <a:ext cx="2600839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RM Campa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es-MX" sz="7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/>
                <a:ea typeface="Roboto Th" pitchFamily="2" charset="0"/>
                <a:cs typeface="+mn-cs"/>
              </a:defRPr>
            </a:lvl1pPr>
          </a:lstStyle>
          <a:p>
            <a:r>
              <a:rPr lang="es-ES" dirty="0"/>
              <a:t>Título de la presentación</a:t>
            </a:r>
            <a:endParaRPr lang="es-MX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7151739" y="4413105"/>
            <a:ext cx="2930179" cy="1715124"/>
            <a:chOff x="7249393" y="4609180"/>
            <a:chExt cx="2930179" cy="171512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F0C30B3-7E9A-4748-AEE6-A206D441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600" y="4609180"/>
              <a:ext cx="1661721" cy="979339"/>
            </a:xfrm>
            <a:prstGeom prst="rect">
              <a:avLst/>
            </a:prstGeom>
          </p:spPr>
        </p:pic>
        <p:pic>
          <p:nvPicPr>
            <p:cNvPr id="9" name="Imagen 8" descr="Imagen que contiene gráficos vectoriales&#10;&#10;Descripción generada automáticamente">
              <a:extLst>
                <a:ext uri="{FF2B5EF4-FFF2-40B4-BE49-F238E27FC236}">
                  <a16:creationId xmlns:a16="http://schemas.microsoft.com/office/drawing/2014/main" id="{85C39006-D31F-4282-B62A-0F7A1F67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393" y="5818421"/>
              <a:ext cx="2930179" cy="505883"/>
            </a:xfrm>
            <a:prstGeom prst="rect">
              <a:avLst/>
            </a:prstGeom>
          </p:spPr>
        </p:pic>
      </p:grp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3B4111E1-4F2A-44F5-AC52-FD2DDCB5C238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43"/>
          <a:stretch/>
        </p:blipFill>
        <p:spPr>
          <a:xfrm>
            <a:off x="2593200" y="4620245"/>
            <a:ext cx="1216800" cy="1278000"/>
          </a:xfrm>
          <a:prstGeom prst="rect">
            <a:avLst/>
          </a:prstGeom>
        </p:spPr>
      </p:pic>
      <p:pic>
        <p:nvPicPr>
          <p:cNvPr id="14" name="Imagen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3B4111E1-4F2A-44F5-AC52-FD2DDCB5C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4"/>
          <a:stretch/>
        </p:blipFill>
        <p:spPr>
          <a:xfrm>
            <a:off x="3810000" y="4402445"/>
            <a:ext cx="2909802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Gobierno de D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kumimoji="0" lang="es-MX" sz="2800" b="0" i="0" u="none" strike="noStrike" kern="800" cap="none" spc="-53" normalizeH="0" baseline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10F587-147B-43B5-9BA1-CDA265568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8" y="6162888"/>
            <a:ext cx="430812" cy="5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2 Gobierno de D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34">
            <a:extLst>
              <a:ext uri="{FF2B5EF4-FFF2-40B4-BE49-F238E27FC236}">
                <a16:creationId xmlns:a16="http://schemas.microsoft.com/office/drawing/2014/main" id="{0701EFC6-9687-4820-B336-1A20CC849E13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kumimoji="0" lang="es-MX" b="0" i="0" u="none" strike="noStrike" kern="800" cap="none" spc="-53" normalizeH="0" baseline="0" dirty="0">
                <a:ln>
                  <a:noFill/>
                </a:ln>
                <a:effectLst/>
                <a:uLnTx/>
                <a:uFillTx/>
                <a:latin typeface="Open Sans Light"/>
              </a:defRPr>
            </a:lvl1pPr>
          </a:lstStyle>
          <a:p>
            <a:pPr marL="0" marR="0" lvl="0" indent="0" defTabSz="1219170" fontAlgn="auto">
              <a:lnSpc>
                <a:spcPct val="86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10F587-147B-43B5-9BA1-CDA265568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8" y="6162888"/>
            <a:ext cx="430812" cy="501118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97B7"/>
              </a:buClr>
              <a:defRPr kumimoji="0" lang="es-ES" sz="2000" b="0" i="0" u="none" strike="noStrike" kern="800" cap="none" spc="-13" normalizeH="0" baseline="0" dirty="0" smtClean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defRPr>
            </a:lvl1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7B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73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7000">
              <a:srgbClr val="2099D8"/>
            </a:gs>
            <a:gs pos="32000">
              <a:srgbClr val="239CCE"/>
            </a:gs>
            <a:gs pos="69000">
              <a:srgbClr val="27A6C2"/>
            </a:gs>
            <a:gs pos="97000">
              <a:srgbClr val="25B7AB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34">
            <a:extLst>
              <a:ext uri="{FF2B5EF4-FFF2-40B4-BE49-F238E27FC236}">
                <a16:creationId xmlns:a16="http://schemas.microsoft.com/office/drawing/2014/main" id="{0701EFC6-9687-4820-B336-1A20CC849E13}"/>
              </a:ext>
            </a:extLst>
          </p:cNvPr>
          <p:cNvSpPr/>
          <p:nvPr userDrawn="1"/>
        </p:nvSpPr>
        <p:spPr>
          <a:xfrm>
            <a:off x="76122" y="143195"/>
            <a:ext cx="12014356" cy="6571611"/>
          </a:xfrm>
          <a:prstGeom prst="roundRect">
            <a:avLst>
              <a:gd name="adj" fmla="val 562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lumMod val="15000"/>
                  <a:lumOff val="85000"/>
                </a:schemeClr>
              </a:gs>
              <a:gs pos="100000">
                <a:schemeClr val="bg1">
                  <a:shade val="100000"/>
                  <a:satMod val="115000"/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Título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B4B0958E-9763-42D6-89F4-29ED4D3CCB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alphaModFix amt="1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319" b="89617" l="1278" r="89617">
                        <a14:foregroundMark x1="15495" y1="7508" x2="15495" y2="7508"/>
                        <a14:foregroundMark x1="16134" y1="2396" x2="16134" y2="2396"/>
                        <a14:foregroundMark x1="8626" y1="9585" x2="8626" y2="9585"/>
                        <a14:foregroundMark x1="2875" y1="6070" x2="2875" y2="6070"/>
                        <a14:foregroundMark x1="1278" y1="14377" x2="1278" y2="14377"/>
                        <a14:foregroundMark x1="45208" y1="958" x2="45208" y2="958"/>
                        <a14:foregroundMark x1="48882" y1="639" x2="48882" y2="639"/>
                        <a14:foregroundMark x1="64377" y1="319" x2="64377" y2="319"/>
                        <a14:foregroundMark x1="31310" y1="50799" x2="31310" y2="50799"/>
                        <a14:foregroundMark x1="26038" y1="58946" x2="26038" y2="58946"/>
                        <a14:backgroundMark x1="48243" y1="16613" x2="48243" y2="16613"/>
                        <a14:backgroundMark x1="53674" y1="22524" x2="53674" y2="22524"/>
                        <a14:backgroundMark x1="46326" y1="20607" x2="46326" y2="20607"/>
                        <a14:backgroundMark x1="16773" y1="799" x2="16773" y2="79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1" t="1209" r="9373" b="8164"/>
          <a:stretch/>
        </p:blipFill>
        <p:spPr>
          <a:xfrm>
            <a:off x="61608" y="140089"/>
            <a:ext cx="4085850" cy="4140278"/>
          </a:xfrm>
          <a:prstGeom prst="roundRect">
            <a:avLst>
              <a:gd name="adj" fmla="val 8532"/>
            </a:avLst>
          </a:prstGeom>
        </p:spPr>
      </p:pic>
      <p:pic>
        <p:nvPicPr>
          <p:cNvPr id="9" name="Marcador de contenido 5"/>
          <p:cNvPicPr>
            <a:picLocks noChangeAspect="1"/>
          </p:cNvPicPr>
          <p:nvPr userDrawn="1"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46" r:id="rId3"/>
    <p:sldLayoutId id="2147483868" r:id="rId4"/>
    <p:sldLayoutId id="2147483869" r:id="rId5"/>
    <p:sldLayoutId id="2147483870" r:id="rId6"/>
    <p:sldLayoutId id="2147483871" r:id="rId7"/>
    <p:sldLayoutId id="2147483847" r:id="rId8"/>
    <p:sldLayoutId id="2147483972" r:id="rId9"/>
    <p:sldLayoutId id="2147483977" r:id="rId10"/>
    <p:sldLayoutId id="2147483872" r:id="rId11"/>
    <p:sldLayoutId id="2147483973" r:id="rId12"/>
    <p:sldLayoutId id="2147483978" r:id="rId13"/>
    <p:sldLayoutId id="2147483873" r:id="rId14"/>
    <p:sldLayoutId id="2147483974" r:id="rId15"/>
    <p:sldLayoutId id="2147483982" r:id="rId16"/>
    <p:sldLayoutId id="2147483874" r:id="rId17"/>
    <p:sldLayoutId id="2147483975" r:id="rId18"/>
    <p:sldLayoutId id="2147483980" r:id="rId19"/>
    <p:sldLayoutId id="2147483875" r:id="rId20"/>
    <p:sldLayoutId id="2147483976" r:id="rId21"/>
    <p:sldLayoutId id="2147483981" r:id="rId22"/>
    <p:sldLayoutId id="2147483876" r:id="rId23"/>
    <p:sldLayoutId id="2147483877" r:id="rId24"/>
    <p:sldLayoutId id="2147483851" r:id="rId25"/>
    <p:sldLayoutId id="2147483852" r:id="rId2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5756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7565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756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756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56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56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3767-1A22-45FB-8078-C121290A1332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6A9F-9CFD-4AE9-810F-661789FF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26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Escenarios prescriptivos Banca seguros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Objetivo: </a:t>
            </a:r>
            <a:r>
              <a:rPr lang="es-ES" dirty="0"/>
              <a:t>Generar escenarios de números de registros según las metas de ventas para 2020.</a:t>
            </a:r>
          </a:p>
          <a:p>
            <a:r>
              <a:rPr lang="es-ES" b="1" dirty="0"/>
              <a:t>Metodología: </a:t>
            </a:r>
            <a:r>
              <a:rPr lang="es-ES" dirty="0"/>
              <a:t>A través de modelos de optimización dados los insumos de los modelos predictivos, se generan tres escenarios de ventas mínimas en los meses de agosto a noviembre de 2019. </a:t>
            </a:r>
          </a:p>
          <a:p>
            <a:r>
              <a:rPr lang="es-ES" b="1" dirty="0"/>
              <a:t>A tener en cuenta: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000" dirty="0"/>
              <a:t>Minimización de registros: Se fijan las ventas globales esperadas en 1796 para todos meses exceptuando diciembre con 1296.</a:t>
            </a:r>
            <a:r>
              <a:rPr lang="es-ES" sz="2000" i="1" dirty="0"/>
              <a:t> Este insumo proviene del presupuesto fijado para 2020.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000" dirty="0"/>
              <a:t>Maximización de ventas: Se fijan los registros globales en 39500 para todos meses exceptuando diciembre con 35000</a:t>
            </a:r>
            <a:r>
              <a:rPr lang="es-ES" sz="2000" i="1" dirty="0"/>
              <a:t> Este insumo proviene del presupuesto fijado para 2020.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000" dirty="0"/>
              <a:t>Las tasas de uso de los deciles para los tres más altos de probabilidad  son de 0.87, 0.8 y </a:t>
            </a:r>
            <a:r>
              <a:rPr lang="es-ES" sz="2000" dirty="0">
                <a:solidFill>
                  <a:schemeClr val="tx1"/>
                </a:solidFill>
              </a:rPr>
              <a:t>0.73.</a:t>
            </a:r>
            <a:r>
              <a:rPr lang="es-ES" sz="2000" i="1" dirty="0">
                <a:solidFill>
                  <a:schemeClr val="tx1"/>
                </a:solidFill>
              </a:rPr>
              <a:t> Este porcentaje es estimado a partir de la composición de clientes nuevos por decil.</a:t>
            </a:r>
            <a:endParaRPr lang="es-ES" sz="20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000" dirty="0"/>
              <a:t>Utilizamos los modelos usados en 2019. </a:t>
            </a:r>
            <a:r>
              <a:rPr lang="es-ES" sz="2000" i="1" dirty="0"/>
              <a:t>Esto presentan un alto nivel de sobre ajuste. Es posible mejorarlos (grilla y selección de variables) y con ello tener tasas de efectividad mejor estimadas.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sz="2000" dirty="0"/>
          </a:p>
          <a:p>
            <a:endParaRPr lang="es-ES" dirty="0"/>
          </a:p>
          <a:p>
            <a:pPr marL="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428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456"/>
          </a:xfrm>
        </p:spPr>
        <p:txBody>
          <a:bodyPr>
            <a:normAutofit/>
          </a:bodyPr>
          <a:lstStyle/>
          <a:p>
            <a:r>
              <a:rPr lang="es-ES" dirty="0"/>
              <a:t>Modelo de optimización  banca seguros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28195" y="1290174"/>
            <a:ext cx="11131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1: </a:t>
            </a:r>
            <a:r>
              <a:rPr lang="es-ES" dirty="0"/>
              <a:t>Distribuir los clientes de la base potencial de seguros de forma que se logren las ventas deseadas mandando la menor cantidad de registros. </a:t>
            </a:r>
          </a:p>
          <a:p>
            <a:r>
              <a:rPr lang="es-ES" b="1" dirty="0"/>
              <a:t>Objetivo 2: </a:t>
            </a:r>
            <a:r>
              <a:rPr lang="es-ES" dirty="0"/>
              <a:t>Distribuir los clientes de la base potencial de seguros de forma que se usen los registros presupuestados logrando las máximas ventas posibles.</a:t>
            </a:r>
          </a:p>
          <a:p>
            <a:endParaRPr lang="es-ES" b="1" dirty="0"/>
          </a:p>
          <a:p>
            <a:r>
              <a:rPr lang="es-ES" b="1" dirty="0"/>
              <a:t>Modelos trabajados: </a:t>
            </a:r>
          </a:p>
          <a:p>
            <a:endParaRPr lang="es-ES" b="1" dirty="0"/>
          </a:p>
          <a:p>
            <a:r>
              <a:rPr lang="es-ES" b="1" dirty="0"/>
              <a:t>Por escenarios: 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Escenario optimista (tomando el limite superior del intervalo de confianza de la efectividad en ventas)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escenario promedio (efectividad esperada en ventas medida en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Escenario pesimista (limite inferior del intervalo de confianza de la efectividad en ventas)</a:t>
            </a:r>
          </a:p>
          <a:p>
            <a:endParaRPr lang="es-ES" b="1" dirty="0"/>
          </a:p>
          <a:p>
            <a:r>
              <a:rPr lang="es-ES" b="1" dirty="0"/>
              <a:t>Por ventas: 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Cumpliendo una meta general (1796/1291 ventas entre todos los seguros, sin importar distribución)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Cumpliendo por registros (39500-35000 ventas entre todos los seguros, sin importar distribución)</a:t>
            </a:r>
          </a:p>
        </p:txBody>
      </p:sp>
    </p:spTree>
    <p:extLst>
      <p:ext uri="{BB962C8B-B14F-4D97-AF65-F5344CB8AC3E}">
        <p14:creationId xmlns:p14="http://schemas.microsoft.com/office/powerpoint/2010/main" val="185084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625" y="6146770"/>
            <a:ext cx="591127" cy="517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1C89BB-0E6E-46E2-BED8-7DD447F283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4" y="6201406"/>
            <a:ext cx="431688" cy="500400"/>
          </a:xfrm>
          <a:prstGeom prst="rect">
            <a:avLst/>
          </a:prstGeom>
        </p:spPr>
      </p:pic>
      <p:pic>
        <p:nvPicPr>
          <p:cNvPr id="10" name="Marcador de contenido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s-ES" dirty="0"/>
              <a:t>Modelo de optimización para un mes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812752" y="1126836"/>
                <a:ext cx="1066800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latin typeface="+mj-lt"/>
                  </a:rPr>
                  <a:t>Conjuntos</a:t>
                </a:r>
              </a:p>
              <a:p>
                <a:endParaRPr lang="es-E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MX" dirty="0"/>
                  <a:t>Conjunto de clientes en la base potencial (Aproximadamente 280 mil clientes)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MX" dirty="0"/>
                  <a:t> Conjunto de seguros (</a:t>
                </a:r>
                <a:r>
                  <a:rPr lang="es-MX" dirty="0" err="1"/>
                  <a:t>Cancer</a:t>
                </a:r>
                <a:r>
                  <a:rPr lang="es-MX" dirty="0"/>
                  <a:t>, Fraude y PIF)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MX" dirty="0"/>
                  <a:t>Conjunto de </a:t>
                </a:r>
                <a:r>
                  <a:rPr lang="es-MX" dirty="0" err="1"/>
                  <a:t>deciles</a:t>
                </a:r>
                <a:r>
                  <a:rPr lang="es-MX" dirty="0"/>
                  <a:t> (1, 2, …, 10)</a:t>
                </a:r>
              </a:p>
              <a:p>
                <a:r>
                  <a:rPr lang="es-MX" dirty="0"/>
                  <a:t> </a:t>
                </a:r>
              </a:p>
              <a:p>
                <a:r>
                  <a:rPr lang="es-ES" b="1" dirty="0"/>
                  <a:t>Parámetros</a:t>
                </a:r>
              </a:p>
              <a:p>
                <a:endParaRPr lang="es-E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MX" dirty="0"/>
                  <a:t>Efectividad esperada en ventas de un cliente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 para un seguro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MX" dirty="0"/>
                  <a:t> Ventas mínimas esperadas </a:t>
                </a:r>
                <a:r>
                  <a:rPr lang="es-MX" dirty="0" smtClean="0"/>
                  <a:t>en general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MX" dirty="0" smtClean="0"/>
                  <a:t>Máximo de registros a enviar en un mes</a:t>
                </a:r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𝑐𝑑𝑠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MX" dirty="0"/>
                  <a:t>1 si un cliente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 pertenece al </a:t>
                </a:r>
                <a:r>
                  <a:rPr lang="es-MX" dirty="0" err="1"/>
                  <a:t>decil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MX" dirty="0"/>
                  <a:t> para el seguro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MX" dirty="0"/>
                  <a:t>0 en cualquier otro caso.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MX" dirty="0"/>
                  <a:t>Máximo porcentaje de clientes a usar de la base, que sean de un </a:t>
                </a:r>
                <a:r>
                  <a:rPr lang="es-MX" dirty="0" err="1"/>
                  <a:t>decil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MX" dirty="0"/>
                  <a:t> para un seguro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MX" dirty="0"/>
              </a:p>
              <a:p>
                <a:endParaRPr lang="es-ES" dirty="0"/>
              </a:p>
              <a:p>
                <a:r>
                  <a:rPr lang="es-ES" b="1" dirty="0"/>
                  <a:t>Variables de decisión </a:t>
                </a:r>
              </a:p>
              <a:p>
                <a:endParaRPr lang="es-E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MX" dirty="0"/>
                  <a:t>1 si asigno al cliente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 para ser enviado como registro al seguro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2" y="1126836"/>
                <a:ext cx="10668000" cy="4801314"/>
              </a:xfrm>
              <a:prstGeom prst="rect">
                <a:avLst/>
              </a:prstGeom>
              <a:blipFill>
                <a:blip r:embed="rId5"/>
                <a:stretch>
                  <a:fillRect l="-457" t="-762" b="-11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12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625" y="6146770"/>
            <a:ext cx="591127" cy="517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47EF2F-AF6B-4F7B-B405-74EFA87006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51606"/>
            <a:ext cx="508040" cy="212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1C89BB-0E6E-46E2-BED8-7DD447F283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4" y="6201406"/>
            <a:ext cx="431688" cy="500400"/>
          </a:xfrm>
          <a:prstGeom prst="rect">
            <a:avLst/>
          </a:prstGeom>
        </p:spPr>
      </p:pic>
      <p:pic>
        <p:nvPicPr>
          <p:cNvPr id="10" name="Marcador de contenido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/>
          <a:stretch/>
        </p:blipFill>
        <p:spPr>
          <a:xfrm>
            <a:off x="10578940" y="6311901"/>
            <a:ext cx="1280134" cy="3521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07910"/>
            <a:ext cx="10515600" cy="761711"/>
          </a:xfrm>
        </p:spPr>
        <p:txBody>
          <a:bodyPr/>
          <a:lstStyle/>
          <a:p>
            <a:r>
              <a:rPr lang="es-ES" dirty="0"/>
              <a:t>Modelo de optimización para un mes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762000" y="864102"/>
                <a:ext cx="10668000" cy="567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latin typeface="+mj-lt"/>
                  </a:rPr>
                  <a:t>Restricciones</a:t>
                </a:r>
              </a:p>
              <a:p>
                <a:endParaRPr lang="es-ES" sz="1600" b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s-ES" sz="1600" dirty="0"/>
                  <a:t>Un cliente se puede enviar a un único seguro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𝑐𝑠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≤1 ∀ 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s-ES" sz="1600" b="0" dirty="0"/>
              </a:p>
              <a:p>
                <a:r>
                  <a:rPr lang="es-ES" sz="1600" dirty="0"/>
                  <a:t>2. </a:t>
                </a:r>
                <a:r>
                  <a:rPr lang="es-ES" sz="1600" dirty="0" smtClean="0"/>
                  <a:t>Ventas:</a:t>
                </a:r>
                <a:endParaRPr lang="es-ES" sz="1600" dirty="0"/>
              </a:p>
              <a:p>
                <a:r>
                  <a:rPr lang="es-ES" sz="1600" dirty="0"/>
                  <a:t>2.1. </a:t>
                </a:r>
                <a:r>
                  <a:rPr lang="es-ES" sz="1600" dirty="0" smtClean="0"/>
                  <a:t>Cumplir con ventas mínimas: </a:t>
                </a:r>
                <a:endParaRPr lang="es-E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𝑐𝑠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𝑐𝑠</m:t>
                                  </m:r>
                                </m:sub>
                              </m:s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lang="es-ES" sz="1600" b="0" dirty="0"/>
              </a:p>
              <a:p>
                <a:r>
                  <a:rPr lang="es-ES" sz="1600" dirty="0"/>
                  <a:t>2.2. </a:t>
                </a:r>
                <a:r>
                  <a:rPr lang="es-ES" sz="1600" dirty="0" smtClean="0"/>
                  <a:t>Respetar máximo de registros</a:t>
                </a:r>
                <a:r>
                  <a:rPr lang="es-ES" sz="1600" dirty="0" smtClean="0"/>
                  <a:t>: </a:t>
                </a:r>
                <a:endParaRPr lang="es-E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𝑐𝑠</m:t>
                              </m:r>
                            </m:sub>
                          </m:s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≤ 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s-ES" sz="1600" dirty="0"/>
              </a:p>
              <a:p>
                <a:r>
                  <a:rPr lang="es-ES" sz="1600" dirty="0"/>
                  <a:t>3. Usar el máximo de clientes permitidos por </a:t>
                </a:r>
                <a:r>
                  <a:rPr lang="es-ES" sz="1600" dirty="0" err="1"/>
                  <a:t>decil</a:t>
                </a:r>
                <a:endParaRPr lang="es-E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𝑐𝑑𝑠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=1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𝑐𝑠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𝑐𝑑𝑠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 ∀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nary>
                    </m:oMath>
                  </m:oMathPara>
                </a14:m>
                <a:endParaRPr lang="es-ES" sz="1600" dirty="0"/>
              </a:p>
              <a:p>
                <a:r>
                  <a:rPr lang="es-ES" sz="1600" b="1" dirty="0" smtClean="0"/>
                  <a:t>Objetivos</a:t>
                </a:r>
                <a:endParaRPr lang="es-E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s-E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s-MX" sz="1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64102"/>
                <a:ext cx="10668000" cy="5679760"/>
              </a:xfrm>
              <a:prstGeom prst="rect">
                <a:avLst/>
              </a:prstGeom>
              <a:blipFill>
                <a:blip r:embed="rId5"/>
                <a:stretch>
                  <a:fillRect l="-286" t="-3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93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11854" y="365125"/>
            <a:ext cx="2133601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Efectividades para el modelo de optimización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4" y="232857"/>
            <a:ext cx="6474691" cy="6474691"/>
          </a:xfrm>
        </p:spPr>
      </p:pic>
    </p:spTree>
    <p:extLst>
      <p:ext uri="{BB962C8B-B14F-4D97-AF65-F5344CB8AC3E}">
        <p14:creationId xmlns:p14="http://schemas.microsoft.com/office/powerpoint/2010/main" val="311785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4289"/>
            <a:ext cx="10515600" cy="697057"/>
          </a:xfrm>
        </p:spPr>
        <p:txBody>
          <a:bodyPr/>
          <a:lstStyle/>
          <a:p>
            <a:r>
              <a:rPr lang="es-MX" dirty="0" smtClean="0"/>
              <a:t>Resultados de los modelos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75669"/>
              </p:ext>
            </p:extLst>
          </p:nvPr>
        </p:nvGraphicFramePr>
        <p:xfrm>
          <a:off x="959425" y="1536918"/>
          <a:ext cx="9911775" cy="1744980"/>
        </p:xfrm>
        <a:graphic>
          <a:graphicData uri="http://schemas.openxmlformats.org/drawingml/2006/table">
            <a:tbl>
              <a:tblPr/>
              <a:tblGrid>
                <a:gridCol w="1205859">
                  <a:extLst>
                    <a:ext uri="{9D8B030D-6E8A-4147-A177-3AD203B41FA5}">
                      <a16:colId xmlns:a16="http://schemas.microsoft.com/office/drawing/2014/main" val="1328963081"/>
                    </a:ext>
                  </a:extLst>
                </a:gridCol>
                <a:gridCol w="964687">
                  <a:extLst>
                    <a:ext uri="{9D8B030D-6E8A-4147-A177-3AD203B41FA5}">
                      <a16:colId xmlns:a16="http://schemas.microsoft.com/office/drawing/2014/main" val="3261244039"/>
                    </a:ext>
                  </a:extLst>
                </a:gridCol>
                <a:gridCol w="834052">
                  <a:extLst>
                    <a:ext uri="{9D8B030D-6E8A-4147-A177-3AD203B41FA5}">
                      <a16:colId xmlns:a16="http://schemas.microsoft.com/office/drawing/2014/main" val="2562332313"/>
                    </a:ext>
                  </a:extLst>
                </a:gridCol>
                <a:gridCol w="964687">
                  <a:extLst>
                    <a:ext uri="{9D8B030D-6E8A-4147-A177-3AD203B41FA5}">
                      <a16:colId xmlns:a16="http://schemas.microsoft.com/office/drawing/2014/main" val="272081674"/>
                    </a:ext>
                  </a:extLst>
                </a:gridCol>
                <a:gridCol w="834052">
                  <a:extLst>
                    <a:ext uri="{9D8B030D-6E8A-4147-A177-3AD203B41FA5}">
                      <a16:colId xmlns:a16="http://schemas.microsoft.com/office/drawing/2014/main" val="1530459590"/>
                    </a:ext>
                  </a:extLst>
                </a:gridCol>
                <a:gridCol w="964687">
                  <a:extLst>
                    <a:ext uri="{9D8B030D-6E8A-4147-A177-3AD203B41FA5}">
                      <a16:colId xmlns:a16="http://schemas.microsoft.com/office/drawing/2014/main" val="2351299940"/>
                    </a:ext>
                  </a:extLst>
                </a:gridCol>
                <a:gridCol w="834052">
                  <a:extLst>
                    <a:ext uri="{9D8B030D-6E8A-4147-A177-3AD203B41FA5}">
                      <a16:colId xmlns:a16="http://schemas.microsoft.com/office/drawing/2014/main" val="4244694942"/>
                    </a:ext>
                  </a:extLst>
                </a:gridCol>
                <a:gridCol w="964687">
                  <a:extLst>
                    <a:ext uri="{9D8B030D-6E8A-4147-A177-3AD203B41FA5}">
                      <a16:colId xmlns:a16="http://schemas.microsoft.com/office/drawing/2014/main" val="1991445875"/>
                    </a:ext>
                  </a:extLst>
                </a:gridCol>
                <a:gridCol w="834052">
                  <a:extLst>
                    <a:ext uri="{9D8B030D-6E8A-4147-A177-3AD203B41FA5}">
                      <a16:colId xmlns:a16="http://schemas.microsoft.com/office/drawing/2014/main" val="3688082527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val="380431783"/>
                    </a:ext>
                  </a:extLst>
                </a:gridCol>
                <a:gridCol w="720437">
                  <a:extLst>
                    <a:ext uri="{9D8B030D-6E8A-4147-A177-3AD203B41FA5}">
                      <a16:colId xmlns:a16="http://schemas.microsoft.com/office/drawing/2014/main" val="294401631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474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  <a:endParaRPr lang="es-MX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  <a:endParaRPr lang="es-MX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232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128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1699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653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Aleatorio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37,766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36,403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19034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37772"/>
              </p:ext>
            </p:extLst>
          </p:nvPr>
        </p:nvGraphicFramePr>
        <p:xfrm>
          <a:off x="959425" y="4141995"/>
          <a:ext cx="9911778" cy="1744980"/>
        </p:xfrm>
        <a:graphic>
          <a:graphicData uri="http://schemas.openxmlformats.org/drawingml/2006/table">
            <a:tbl>
              <a:tblPr/>
              <a:tblGrid>
                <a:gridCol w="1239328">
                  <a:extLst>
                    <a:ext uri="{9D8B030D-6E8A-4147-A177-3AD203B41FA5}">
                      <a16:colId xmlns:a16="http://schemas.microsoft.com/office/drawing/2014/main" val="2616198164"/>
                    </a:ext>
                  </a:extLst>
                </a:gridCol>
                <a:gridCol w="981135">
                  <a:extLst>
                    <a:ext uri="{9D8B030D-6E8A-4147-A177-3AD203B41FA5}">
                      <a16:colId xmlns:a16="http://schemas.microsoft.com/office/drawing/2014/main" val="1259393548"/>
                    </a:ext>
                  </a:extLst>
                </a:gridCol>
                <a:gridCol w="836546">
                  <a:extLst>
                    <a:ext uri="{9D8B030D-6E8A-4147-A177-3AD203B41FA5}">
                      <a16:colId xmlns:a16="http://schemas.microsoft.com/office/drawing/2014/main" val="3235851661"/>
                    </a:ext>
                  </a:extLst>
                </a:gridCol>
                <a:gridCol w="981135">
                  <a:extLst>
                    <a:ext uri="{9D8B030D-6E8A-4147-A177-3AD203B41FA5}">
                      <a16:colId xmlns:a16="http://schemas.microsoft.com/office/drawing/2014/main" val="2952660099"/>
                    </a:ext>
                  </a:extLst>
                </a:gridCol>
                <a:gridCol w="836546">
                  <a:extLst>
                    <a:ext uri="{9D8B030D-6E8A-4147-A177-3AD203B41FA5}">
                      <a16:colId xmlns:a16="http://schemas.microsoft.com/office/drawing/2014/main" val="3654130068"/>
                    </a:ext>
                  </a:extLst>
                </a:gridCol>
                <a:gridCol w="981135">
                  <a:extLst>
                    <a:ext uri="{9D8B030D-6E8A-4147-A177-3AD203B41FA5}">
                      <a16:colId xmlns:a16="http://schemas.microsoft.com/office/drawing/2014/main" val="3552417208"/>
                    </a:ext>
                  </a:extLst>
                </a:gridCol>
                <a:gridCol w="836546">
                  <a:extLst>
                    <a:ext uri="{9D8B030D-6E8A-4147-A177-3AD203B41FA5}">
                      <a16:colId xmlns:a16="http://schemas.microsoft.com/office/drawing/2014/main" val="208626509"/>
                    </a:ext>
                  </a:extLst>
                </a:gridCol>
                <a:gridCol w="981135">
                  <a:extLst>
                    <a:ext uri="{9D8B030D-6E8A-4147-A177-3AD203B41FA5}">
                      <a16:colId xmlns:a16="http://schemas.microsoft.com/office/drawing/2014/main" val="1737878239"/>
                    </a:ext>
                  </a:extLst>
                </a:gridCol>
                <a:gridCol w="836546">
                  <a:extLst>
                    <a:ext uri="{9D8B030D-6E8A-4147-A177-3AD203B41FA5}">
                      <a16:colId xmlns:a16="http://schemas.microsoft.com/office/drawing/2014/main" val="97466224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11119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4845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85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53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467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503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Aleatorio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401660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80655" y="9513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Minimizar Registros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959425" y="3606801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Maximizar Ventas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894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669348"/>
          </a:xfrm>
        </p:spPr>
        <p:txBody>
          <a:bodyPr/>
          <a:lstStyle/>
          <a:p>
            <a:r>
              <a:rPr lang="es-MX" dirty="0" smtClean="0"/>
              <a:t>Resultados maximizando ventas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3634"/>
              </p:ext>
            </p:extLst>
          </p:nvPr>
        </p:nvGraphicFramePr>
        <p:xfrm>
          <a:off x="838200" y="979056"/>
          <a:ext cx="9794011" cy="1537970"/>
        </p:xfrm>
        <a:graphic>
          <a:graphicData uri="http://schemas.openxmlformats.org/drawingml/2006/table">
            <a:tbl>
              <a:tblPr/>
              <a:tblGrid>
                <a:gridCol w="1227733">
                  <a:extLst>
                    <a:ext uri="{9D8B030D-6E8A-4147-A177-3AD203B41FA5}">
                      <a16:colId xmlns:a16="http://schemas.microsoft.com/office/drawing/2014/main" val="536976948"/>
                    </a:ext>
                  </a:extLst>
                </a:gridCol>
                <a:gridCol w="971955">
                  <a:extLst>
                    <a:ext uri="{9D8B030D-6E8A-4147-A177-3AD203B41FA5}">
                      <a16:colId xmlns:a16="http://schemas.microsoft.com/office/drawing/2014/main" val="470931504"/>
                    </a:ext>
                  </a:extLst>
                </a:gridCol>
                <a:gridCol w="828720">
                  <a:extLst>
                    <a:ext uri="{9D8B030D-6E8A-4147-A177-3AD203B41FA5}">
                      <a16:colId xmlns:a16="http://schemas.microsoft.com/office/drawing/2014/main" val="3171057617"/>
                    </a:ext>
                  </a:extLst>
                </a:gridCol>
                <a:gridCol w="971955">
                  <a:extLst>
                    <a:ext uri="{9D8B030D-6E8A-4147-A177-3AD203B41FA5}">
                      <a16:colId xmlns:a16="http://schemas.microsoft.com/office/drawing/2014/main" val="3170598834"/>
                    </a:ext>
                  </a:extLst>
                </a:gridCol>
                <a:gridCol w="828720">
                  <a:extLst>
                    <a:ext uri="{9D8B030D-6E8A-4147-A177-3AD203B41FA5}">
                      <a16:colId xmlns:a16="http://schemas.microsoft.com/office/drawing/2014/main" val="1814910663"/>
                    </a:ext>
                  </a:extLst>
                </a:gridCol>
                <a:gridCol w="971955">
                  <a:extLst>
                    <a:ext uri="{9D8B030D-6E8A-4147-A177-3AD203B41FA5}">
                      <a16:colId xmlns:a16="http://schemas.microsoft.com/office/drawing/2014/main" val="2208934212"/>
                    </a:ext>
                  </a:extLst>
                </a:gridCol>
                <a:gridCol w="828720">
                  <a:extLst>
                    <a:ext uri="{9D8B030D-6E8A-4147-A177-3AD203B41FA5}">
                      <a16:colId xmlns:a16="http://schemas.microsoft.com/office/drawing/2014/main" val="3906636042"/>
                    </a:ext>
                  </a:extLst>
                </a:gridCol>
                <a:gridCol w="971955">
                  <a:extLst>
                    <a:ext uri="{9D8B030D-6E8A-4147-A177-3AD203B41FA5}">
                      <a16:colId xmlns:a16="http://schemas.microsoft.com/office/drawing/2014/main" val="3793230069"/>
                    </a:ext>
                  </a:extLst>
                </a:gridCol>
                <a:gridCol w="828720">
                  <a:extLst>
                    <a:ext uri="{9D8B030D-6E8A-4147-A177-3AD203B41FA5}">
                      <a16:colId xmlns:a16="http://schemas.microsoft.com/office/drawing/2014/main" val="2136350922"/>
                    </a:ext>
                  </a:extLst>
                </a:gridCol>
                <a:gridCol w="837105">
                  <a:extLst>
                    <a:ext uri="{9D8B030D-6E8A-4147-A177-3AD203B41FA5}">
                      <a16:colId xmlns:a16="http://schemas.microsoft.com/office/drawing/2014/main" val="1010014405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8448589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Cáncer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735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958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776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514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5052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5737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Aleatorio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8124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42940"/>
              </p:ext>
            </p:extLst>
          </p:nvPr>
        </p:nvGraphicFramePr>
        <p:xfrm>
          <a:off x="838200" y="2682515"/>
          <a:ext cx="9794009" cy="1537970"/>
        </p:xfrm>
        <a:graphic>
          <a:graphicData uri="http://schemas.openxmlformats.org/drawingml/2006/table">
            <a:tbl>
              <a:tblPr/>
              <a:tblGrid>
                <a:gridCol w="1214508">
                  <a:extLst>
                    <a:ext uri="{9D8B030D-6E8A-4147-A177-3AD203B41FA5}">
                      <a16:colId xmlns:a16="http://schemas.microsoft.com/office/drawing/2014/main" val="3050536624"/>
                    </a:ext>
                  </a:extLst>
                </a:gridCol>
                <a:gridCol w="961486">
                  <a:extLst>
                    <a:ext uri="{9D8B030D-6E8A-4147-A177-3AD203B41FA5}">
                      <a16:colId xmlns:a16="http://schemas.microsoft.com/office/drawing/2014/main" val="2633777260"/>
                    </a:ext>
                  </a:extLst>
                </a:gridCol>
                <a:gridCol w="819793">
                  <a:extLst>
                    <a:ext uri="{9D8B030D-6E8A-4147-A177-3AD203B41FA5}">
                      <a16:colId xmlns:a16="http://schemas.microsoft.com/office/drawing/2014/main" val="1664918494"/>
                    </a:ext>
                  </a:extLst>
                </a:gridCol>
                <a:gridCol w="961486">
                  <a:extLst>
                    <a:ext uri="{9D8B030D-6E8A-4147-A177-3AD203B41FA5}">
                      <a16:colId xmlns:a16="http://schemas.microsoft.com/office/drawing/2014/main" val="3858348628"/>
                    </a:ext>
                  </a:extLst>
                </a:gridCol>
                <a:gridCol w="819793">
                  <a:extLst>
                    <a:ext uri="{9D8B030D-6E8A-4147-A177-3AD203B41FA5}">
                      <a16:colId xmlns:a16="http://schemas.microsoft.com/office/drawing/2014/main" val="3738588744"/>
                    </a:ext>
                  </a:extLst>
                </a:gridCol>
                <a:gridCol w="961486">
                  <a:extLst>
                    <a:ext uri="{9D8B030D-6E8A-4147-A177-3AD203B41FA5}">
                      <a16:colId xmlns:a16="http://schemas.microsoft.com/office/drawing/2014/main" val="1360517881"/>
                    </a:ext>
                  </a:extLst>
                </a:gridCol>
                <a:gridCol w="819793">
                  <a:extLst>
                    <a:ext uri="{9D8B030D-6E8A-4147-A177-3AD203B41FA5}">
                      <a16:colId xmlns:a16="http://schemas.microsoft.com/office/drawing/2014/main" val="2121595966"/>
                    </a:ext>
                  </a:extLst>
                </a:gridCol>
                <a:gridCol w="961486">
                  <a:extLst>
                    <a:ext uri="{9D8B030D-6E8A-4147-A177-3AD203B41FA5}">
                      <a16:colId xmlns:a16="http://schemas.microsoft.com/office/drawing/2014/main" val="55649674"/>
                    </a:ext>
                  </a:extLst>
                </a:gridCol>
                <a:gridCol w="819793">
                  <a:extLst>
                    <a:ext uri="{9D8B030D-6E8A-4147-A177-3AD203B41FA5}">
                      <a16:colId xmlns:a16="http://schemas.microsoft.com/office/drawing/2014/main" val="949189669"/>
                    </a:ext>
                  </a:extLst>
                </a:gridCol>
                <a:gridCol w="894582">
                  <a:extLst>
                    <a:ext uri="{9D8B030D-6E8A-4147-A177-3AD203B41FA5}">
                      <a16:colId xmlns:a16="http://schemas.microsoft.com/office/drawing/2014/main" val="2611017509"/>
                    </a:ext>
                  </a:extLst>
                </a:gridCol>
                <a:gridCol w="559803">
                  <a:extLst>
                    <a:ext uri="{9D8B030D-6E8A-4147-A177-3AD203B41FA5}">
                      <a16:colId xmlns:a16="http://schemas.microsoft.com/office/drawing/2014/main" val="21147926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Fraude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594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653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131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129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115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1299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Aleatorio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9651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12196"/>
              </p:ext>
            </p:extLst>
          </p:nvPr>
        </p:nvGraphicFramePr>
        <p:xfrm>
          <a:off x="838200" y="4385974"/>
          <a:ext cx="9794007" cy="1537970"/>
        </p:xfrm>
        <a:graphic>
          <a:graphicData uri="http://schemas.openxmlformats.org/drawingml/2006/table">
            <a:tbl>
              <a:tblPr/>
              <a:tblGrid>
                <a:gridCol w="1223981">
                  <a:extLst>
                    <a:ext uri="{9D8B030D-6E8A-4147-A177-3AD203B41FA5}">
                      <a16:colId xmlns:a16="http://schemas.microsoft.com/office/drawing/2014/main" val="3132976082"/>
                    </a:ext>
                  </a:extLst>
                </a:gridCol>
                <a:gridCol w="968985">
                  <a:extLst>
                    <a:ext uri="{9D8B030D-6E8A-4147-A177-3AD203B41FA5}">
                      <a16:colId xmlns:a16="http://schemas.microsoft.com/office/drawing/2014/main" val="3747115511"/>
                    </a:ext>
                  </a:extLst>
                </a:gridCol>
                <a:gridCol w="826187">
                  <a:extLst>
                    <a:ext uri="{9D8B030D-6E8A-4147-A177-3AD203B41FA5}">
                      <a16:colId xmlns:a16="http://schemas.microsoft.com/office/drawing/2014/main" val="2835375001"/>
                    </a:ext>
                  </a:extLst>
                </a:gridCol>
                <a:gridCol w="968985">
                  <a:extLst>
                    <a:ext uri="{9D8B030D-6E8A-4147-A177-3AD203B41FA5}">
                      <a16:colId xmlns:a16="http://schemas.microsoft.com/office/drawing/2014/main" val="1251147069"/>
                    </a:ext>
                  </a:extLst>
                </a:gridCol>
                <a:gridCol w="826187">
                  <a:extLst>
                    <a:ext uri="{9D8B030D-6E8A-4147-A177-3AD203B41FA5}">
                      <a16:colId xmlns:a16="http://schemas.microsoft.com/office/drawing/2014/main" val="1077042485"/>
                    </a:ext>
                  </a:extLst>
                </a:gridCol>
                <a:gridCol w="968985">
                  <a:extLst>
                    <a:ext uri="{9D8B030D-6E8A-4147-A177-3AD203B41FA5}">
                      <a16:colId xmlns:a16="http://schemas.microsoft.com/office/drawing/2014/main" val="1251139877"/>
                    </a:ext>
                  </a:extLst>
                </a:gridCol>
                <a:gridCol w="826187">
                  <a:extLst>
                    <a:ext uri="{9D8B030D-6E8A-4147-A177-3AD203B41FA5}">
                      <a16:colId xmlns:a16="http://schemas.microsoft.com/office/drawing/2014/main" val="1314750650"/>
                    </a:ext>
                  </a:extLst>
                </a:gridCol>
                <a:gridCol w="968985">
                  <a:extLst>
                    <a:ext uri="{9D8B030D-6E8A-4147-A177-3AD203B41FA5}">
                      <a16:colId xmlns:a16="http://schemas.microsoft.com/office/drawing/2014/main" val="1971999439"/>
                    </a:ext>
                  </a:extLst>
                </a:gridCol>
                <a:gridCol w="826187">
                  <a:extLst>
                    <a:ext uri="{9D8B030D-6E8A-4147-A177-3AD203B41FA5}">
                      <a16:colId xmlns:a16="http://schemas.microsoft.com/office/drawing/2014/main" val="1726923062"/>
                    </a:ext>
                  </a:extLst>
                </a:gridCol>
                <a:gridCol w="789837">
                  <a:extLst>
                    <a:ext uri="{9D8B030D-6E8A-4147-A177-3AD203B41FA5}">
                      <a16:colId xmlns:a16="http://schemas.microsoft.com/office/drawing/2014/main" val="3295001127"/>
                    </a:ext>
                  </a:extLst>
                </a:gridCol>
                <a:gridCol w="599501">
                  <a:extLst>
                    <a:ext uri="{9D8B030D-6E8A-4147-A177-3AD203B41FA5}">
                      <a16:colId xmlns:a16="http://schemas.microsoft.com/office/drawing/2014/main" val="32364953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PIF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815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624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9677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7755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38,354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526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4372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Aleatorio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3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669348"/>
          </a:xfrm>
        </p:spPr>
        <p:txBody>
          <a:bodyPr>
            <a:normAutofit/>
          </a:bodyPr>
          <a:lstStyle/>
          <a:p>
            <a:r>
              <a:rPr lang="es-MX" dirty="0" smtClean="0"/>
              <a:t>Resultados minimizando registros</a:t>
            </a:r>
            <a:endParaRPr lang="es-MX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91340"/>
              </p:ext>
            </p:extLst>
          </p:nvPr>
        </p:nvGraphicFramePr>
        <p:xfrm>
          <a:off x="1199571" y="1103095"/>
          <a:ext cx="8868436" cy="1537970"/>
        </p:xfrm>
        <a:graphic>
          <a:graphicData uri="http://schemas.openxmlformats.org/drawingml/2006/table">
            <a:tbl>
              <a:tblPr/>
              <a:tblGrid>
                <a:gridCol w="1093410">
                  <a:extLst>
                    <a:ext uri="{9D8B030D-6E8A-4147-A177-3AD203B41FA5}">
                      <a16:colId xmlns:a16="http://schemas.microsoft.com/office/drawing/2014/main" val="1103531242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1575278385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4049182315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1430431102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2649572182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3317516427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1052679748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1912984850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14766336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36105945"/>
                    </a:ext>
                  </a:extLst>
                </a:gridCol>
                <a:gridCol w="539814">
                  <a:extLst>
                    <a:ext uri="{9D8B030D-6E8A-4147-A177-3AD203B41FA5}">
                      <a16:colId xmlns:a16="http://schemas.microsoft.com/office/drawing/2014/main" val="13380226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Cáncer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098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048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9344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2487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2907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9528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Aleatorio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46893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73422"/>
              </p:ext>
            </p:extLst>
          </p:nvPr>
        </p:nvGraphicFramePr>
        <p:xfrm>
          <a:off x="1199571" y="2858004"/>
          <a:ext cx="8868436" cy="1537970"/>
        </p:xfrm>
        <a:graphic>
          <a:graphicData uri="http://schemas.openxmlformats.org/drawingml/2006/table">
            <a:tbl>
              <a:tblPr/>
              <a:tblGrid>
                <a:gridCol w="1093410">
                  <a:extLst>
                    <a:ext uri="{9D8B030D-6E8A-4147-A177-3AD203B41FA5}">
                      <a16:colId xmlns:a16="http://schemas.microsoft.com/office/drawing/2014/main" val="4094517534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2158253250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1497274054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2355645219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880760948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1987494946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2769232473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2307362515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241430701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32250446"/>
                    </a:ext>
                  </a:extLst>
                </a:gridCol>
                <a:gridCol w="539814">
                  <a:extLst>
                    <a:ext uri="{9D8B030D-6E8A-4147-A177-3AD203B41FA5}">
                      <a16:colId xmlns:a16="http://schemas.microsoft.com/office/drawing/2014/main" val="242333668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Fraude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12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7032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3821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48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967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7643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Aleatorio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843056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86978"/>
              </p:ext>
            </p:extLst>
          </p:nvPr>
        </p:nvGraphicFramePr>
        <p:xfrm>
          <a:off x="1199571" y="4612913"/>
          <a:ext cx="8868436" cy="1537970"/>
        </p:xfrm>
        <a:graphic>
          <a:graphicData uri="http://schemas.openxmlformats.org/drawingml/2006/table">
            <a:tbl>
              <a:tblPr/>
              <a:tblGrid>
                <a:gridCol w="1093410">
                  <a:extLst>
                    <a:ext uri="{9D8B030D-6E8A-4147-A177-3AD203B41FA5}">
                      <a16:colId xmlns:a16="http://schemas.microsoft.com/office/drawing/2014/main" val="1337461784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3490828632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919197763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867522501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3536952329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3135917681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3390725176"/>
                    </a:ext>
                  </a:extLst>
                </a:gridCol>
                <a:gridCol w="874728">
                  <a:extLst>
                    <a:ext uri="{9D8B030D-6E8A-4147-A177-3AD203B41FA5}">
                      <a16:colId xmlns:a16="http://schemas.microsoft.com/office/drawing/2014/main" val="1402807235"/>
                    </a:ext>
                  </a:extLst>
                </a:gridCol>
                <a:gridCol w="756275">
                  <a:extLst>
                    <a:ext uri="{9D8B030D-6E8A-4147-A177-3AD203B41FA5}">
                      <a16:colId xmlns:a16="http://schemas.microsoft.com/office/drawing/2014/main" val="152415019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75805830"/>
                    </a:ext>
                  </a:extLst>
                </a:gridCol>
                <a:gridCol w="539814">
                  <a:extLst>
                    <a:ext uri="{9D8B030D-6E8A-4147-A177-3AD203B41FA5}">
                      <a16:colId xmlns:a16="http://schemas.microsoft.com/office/drawing/2014/main" val="189098593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PIF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503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23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Registros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Ventas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426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Optimista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386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Pesimista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652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193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Aleatorio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6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37,766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36,403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11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5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siguientes pasos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3073" y="2507673"/>
            <a:ext cx="8675255" cy="3320473"/>
          </a:xfrm>
        </p:spPr>
        <p:txBody>
          <a:bodyPr anchor="ctr">
            <a:noAutofit/>
          </a:bodyPr>
          <a:lstStyle/>
          <a:p>
            <a:r>
              <a:rPr lang="es-ES" dirty="0"/>
              <a:t>Para ambos modelos mes a mes observamos que no hay difieren muchos los registros a gestiona o las ventas totales esperadas.</a:t>
            </a:r>
          </a:p>
          <a:p>
            <a:r>
              <a:rPr lang="es-ES" dirty="0"/>
              <a:t>Existe bastante diferencia entre  las ventas y registros presupuestados, es un insumo bastante valioso para el área de negocio.</a:t>
            </a:r>
          </a:p>
          <a:p>
            <a:r>
              <a:rPr lang="es-ES" dirty="0"/>
              <a:t>Incluir escenario base, es decir cuantas ventas se esperarían al tomar clientes de forma aleatoria para cada producto. </a:t>
            </a:r>
          </a:p>
          <a:p>
            <a:r>
              <a:rPr lang="es-ES" dirty="0"/>
              <a:t>Incluir modelos que no posean </a:t>
            </a:r>
            <a:r>
              <a:rPr lang="es-ES" dirty="0" err="1"/>
              <a:t>overfitting</a:t>
            </a:r>
            <a:r>
              <a:rPr lang="es-ES" dirty="0"/>
              <a:t> para tener mejores predicciones y con ello reevaluar si aumenta la participación de fraude y cáncer en varios escenarios. </a:t>
            </a:r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84050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 lig"/>
        <a:ea typeface=""/>
        <a:cs typeface=""/>
      </a:majorFont>
      <a:minorFont>
        <a:latin typeface="Open sans li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 lig"/>
        <a:ea typeface=""/>
        <a:cs typeface=""/>
      </a:majorFont>
      <a:minorFont>
        <a:latin typeface="Open sans li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38445</TotalTime>
  <Words>1003</Words>
  <Application>Microsoft Office PowerPoint</Application>
  <PresentationFormat>Panorámica</PresentationFormat>
  <Paragraphs>547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Open sans lig</vt:lpstr>
      <vt:lpstr>Open Sans Light</vt:lpstr>
      <vt:lpstr>Roboto Th</vt:lpstr>
      <vt:lpstr>Diseño personalizado</vt:lpstr>
      <vt:lpstr>1_Diseño personalizado</vt:lpstr>
      <vt:lpstr>Escenarios prescriptivos Banca seguros</vt:lpstr>
      <vt:lpstr>Modelo de optimización  banca seguros</vt:lpstr>
      <vt:lpstr>Modelo de optimización para un mes</vt:lpstr>
      <vt:lpstr>Modelo de optimización para un mes</vt:lpstr>
      <vt:lpstr>Efectividades para el modelo de optimización</vt:lpstr>
      <vt:lpstr>Resultados de los modelos</vt:lpstr>
      <vt:lpstr>Resultados maximizando ventas</vt:lpstr>
      <vt:lpstr>Resultados minimizando registros</vt:lpstr>
      <vt:lpstr>Conclusiones y siguientes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</dc:title>
  <dc:creator>Sebastian Daza Uribe</dc:creator>
  <cp:lastModifiedBy>Cortes Moncayo, Cristian Camilo</cp:lastModifiedBy>
  <cp:revision>220</cp:revision>
  <dcterms:created xsi:type="dcterms:W3CDTF">2018-11-19T16:16:48Z</dcterms:created>
  <dcterms:modified xsi:type="dcterms:W3CDTF">2019-12-12T21:03:49Z</dcterms:modified>
</cp:coreProperties>
</file>