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5" r:id="rId4"/>
    <p:sldId id="266" r:id="rId5"/>
    <p:sldId id="259" r:id="rId6"/>
    <p:sldId id="268" r:id="rId7"/>
    <p:sldId id="262" r:id="rId8"/>
    <p:sldId id="263" r:id="rId9"/>
    <p:sldId id="264" r:id="rId10"/>
    <p:sldId id="27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40CD-53DE-4A46-BC88-DC7143A1EC05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08FA-20BA-425A-B5F1-7F9CD5AB4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824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40CD-53DE-4A46-BC88-DC7143A1EC05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08FA-20BA-425A-B5F1-7F9CD5AB4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931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40CD-53DE-4A46-BC88-DC7143A1EC05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08FA-20BA-425A-B5F1-7F9CD5AB4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2441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40CD-53DE-4A46-BC88-DC7143A1EC05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08FA-20BA-425A-B5F1-7F9CD5AB4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7589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40CD-53DE-4A46-BC88-DC7143A1EC05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08FA-20BA-425A-B5F1-7F9CD5AB4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1265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40CD-53DE-4A46-BC88-DC7143A1EC05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08FA-20BA-425A-B5F1-7F9CD5AB4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1592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40CD-53DE-4A46-BC88-DC7143A1EC05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08FA-20BA-425A-B5F1-7F9CD5AB4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8296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40CD-53DE-4A46-BC88-DC7143A1EC05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08FA-20BA-425A-B5F1-7F9CD5AB4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6571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40CD-53DE-4A46-BC88-DC7143A1EC05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08FA-20BA-425A-B5F1-7F9CD5AB4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769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40CD-53DE-4A46-BC88-DC7143A1EC05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6C208FA-20BA-425A-B5F1-7F9CD5AB4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589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40CD-53DE-4A46-BC88-DC7143A1EC05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08FA-20BA-425A-B5F1-7F9CD5AB4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38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40CD-53DE-4A46-BC88-DC7143A1EC05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08FA-20BA-425A-B5F1-7F9CD5AB4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861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40CD-53DE-4A46-BC88-DC7143A1EC05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08FA-20BA-425A-B5F1-7F9CD5AB4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606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40CD-53DE-4A46-BC88-DC7143A1EC05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08FA-20BA-425A-B5F1-7F9CD5AB4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665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40CD-53DE-4A46-BC88-DC7143A1EC05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08FA-20BA-425A-B5F1-7F9CD5AB4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750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40CD-53DE-4A46-BC88-DC7143A1EC05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08FA-20BA-425A-B5F1-7F9CD5AB4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537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40CD-53DE-4A46-BC88-DC7143A1EC05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08FA-20BA-425A-B5F1-7F9CD5AB4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416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E340CD-53DE-4A46-BC88-DC7143A1EC05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C208FA-20BA-425A-B5F1-7F9CD5AB4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826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0A47B-F9A0-4909-B124-4B9F17D16B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Test </a:t>
            </a:r>
            <a:r>
              <a:rPr lang="es-MX" dirty="0" err="1"/>
              <a:t>Evaluerserver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EBF84A-B13D-4163-95CA-161EC9A13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By</a:t>
            </a:r>
            <a:r>
              <a:rPr lang="es-MX" dirty="0"/>
              <a:t> Daniel Zapata</a:t>
            </a:r>
          </a:p>
        </p:txBody>
      </p:sp>
    </p:spTree>
    <p:extLst>
      <p:ext uri="{BB962C8B-B14F-4D97-AF65-F5344CB8AC3E}">
        <p14:creationId xmlns:p14="http://schemas.microsoft.com/office/powerpoint/2010/main" val="2059348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A2A7D-311A-47C1-A4D6-E7A712F40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Conclusions</a:t>
            </a:r>
            <a:r>
              <a:rPr lang="es-MX" dirty="0"/>
              <a:t> and </a:t>
            </a:r>
            <a:r>
              <a:rPr lang="es-MX" dirty="0" err="1"/>
              <a:t>next</a:t>
            </a:r>
            <a:r>
              <a:rPr lang="es-MX" dirty="0"/>
              <a:t> </a:t>
            </a:r>
            <a:r>
              <a:rPr lang="es-MX" dirty="0" err="1"/>
              <a:t>steps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1A80E3-E4FE-43BE-8569-FFA89935B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 </a:t>
            </a:r>
            <a:r>
              <a:rPr lang="es-MX" dirty="0" err="1"/>
              <a:t>cluster</a:t>
            </a:r>
            <a:r>
              <a:rPr lang="es-MX" dirty="0"/>
              <a:t> </a:t>
            </a:r>
            <a:r>
              <a:rPr lang="es-MX" dirty="0" err="1"/>
              <a:t>model</a:t>
            </a:r>
            <a:r>
              <a:rPr lang="es-MX" dirty="0"/>
              <a:t> </a:t>
            </a:r>
            <a:r>
              <a:rPr lang="es-MX" dirty="0" err="1"/>
              <a:t>could</a:t>
            </a:r>
            <a:r>
              <a:rPr lang="es-MX" dirty="0"/>
              <a:t> </a:t>
            </a:r>
            <a:r>
              <a:rPr lang="es-MX" dirty="0" err="1"/>
              <a:t>improve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current</a:t>
            </a:r>
            <a:r>
              <a:rPr lang="es-MX" dirty="0"/>
              <a:t> </a:t>
            </a:r>
            <a:r>
              <a:rPr lang="es-MX" dirty="0" err="1"/>
              <a:t>segmentation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bank</a:t>
            </a:r>
            <a:r>
              <a:rPr lang="es-MX" dirty="0"/>
              <a:t> </a:t>
            </a:r>
            <a:r>
              <a:rPr lang="es-MX" dirty="0" err="1"/>
              <a:t>which</a:t>
            </a:r>
            <a:r>
              <a:rPr lang="es-MX" dirty="0"/>
              <a:t> </a:t>
            </a:r>
            <a:r>
              <a:rPr lang="es-MX" dirty="0" err="1"/>
              <a:t>depends</a:t>
            </a:r>
            <a:r>
              <a:rPr lang="es-MX" dirty="0"/>
              <a:t> </a:t>
            </a:r>
            <a:r>
              <a:rPr lang="es-MX" dirty="0" err="1"/>
              <a:t>only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Household-value</a:t>
            </a:r>
            <a:r>
              <a:rPr lang="es-MX" dirty="0"/>
              <a:t>.</a:t>
            </a:r>
          </a:p>
          <a:p>
            <a:r>
              <a:rPr lang="es-MX" dirty="0" err="1"/>
              <a:t>If</a:t>
            </a:r>
            <a:r>
              <a:rPr lang="es-MX" dirty="0"/>
              <a:t> </a:t>
            </a:r>
            <a:r>
              <a:rPr lang="es-MX" dirty="0" err="1"/>
              <a:t>brokerage</a:t>
            </a:r>
            <a:r>
              <a:rPr lang="es-MX" dirty="0"/>
              <a:t> </a:t>
            </a:r>
            <a:r>
              <a:rPr lang="es-MX" dirty="0" err="1"/>
              <a:t>account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a </a:t>
            </a:r>
            <a:r>
              <a:rPr lang="es-MX" dirty="0" err="1"/>
              <a:t>strategic</a:t>
            </a:r>
            <a:r>
              <a:rPr lang="es-MX" dirty="0"/>
              <a:t> </a:t>
            </a:r>
            <a:r>
              <a:rPr lang="es-MX" dirty="0" err="1"/>
              <a:t>product</a:t>
            </a:r>
            <a:r>
              <a:rPr lang="es-MX" dirty="0"/>
              <a:t>, a look </a:t>
            </a:r>
            <a:r>
              <a:rPr lang="es-MX" dirty="0" err="1"/>
              <a:t>alike</a:t>
            </a:r>
            <a:r>
              <a:rPr lang="es-MX" dirty="0"/>
              <a:t> </a:t>
            </a:r>
            <a:r>
              <a:rPr lang="es-MX" dirty="0" err="1"/>
              <a:t>model</a:t>
            </a:r>
            <a:r>
              <a:rPr lang="es-MX" dirty="0"/>
              <a:t> </a:t>
            </a:r>
            <a:r>
              <a:rPr lang="es-MX" dirty="0" err="1"/>
              <a:t>could</a:t>
            </a:r>
            <a:r>
              <a:rPr lang="es-MX" dirty="0"/>
              <a:t> </a:t>
            </a:r>
            <a:r>
              <a:rPr lang="es-MX" dirty="0" err="1"/>
              <a:t>find</a:t>
            </a:r>
            <a:r>
              <a:rPr lang="es-MX" dirty="0"/>
              <a:t> </a:t>
            </a:r>
            <a:r>
              <a:rPr lang="es-MX" dirty="0" err="1"/>
              <a:t>households</a:t>
            </a:r>
            <a:r>
              <a:rPr lang="es-MX" dirty="0"/>
              <a:t> </a:t>
            </a:r>
            <a:r>
              <a:rPr lang="es-MX" dirty="0" err="1"/>
              <a:t>which</a:t>
            </a:r>
            <a:r>
              <a:rPr lang="es-MX" dirty="0"/>
              <a:t> </a:t>
            </a:r>
            <a:r>
              <a:rPr lang="es-MX" dirty="0" err="1"/>
              <a:t>seems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ones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</a:t>
            </a:r>
            <a:r>
              <a:rPr lang="es-MX" dirty="0" err="1"/>
              <a:t>already</a:t>
            </a:r>
            <a:r>
              <a:rPr lang="es-MX" dirty="0"/>
              <a:t> </a:t>
            </a:r>
            <a:r>
              <a:rPr lang="es-MX" dirty="0" err="1"/>
              <a:t>have</a:t>
            </a:r>
            <a:r>
              <a:rPr lang="es-MX" dirty="0"/>
              <a:t> </a:t>
            </a:r>
            <a:r>
              <a:rPr lang="es-MX" dirty="0" err="1"/>
              <a:t>this</a:t>
            </a:r>
            <a:r>
              <a:rPr lang="es-MX" dirty="0"/>
              <a:t> </a:t>
            </a:r>
            <a:r>
              <a:rPr lang="es-MX" dirty="0" err="1"/>
              <a:t>product</a:t>
            </a:r>
            <a:r>
              <a:rPr lang="es-MX" dirty="0"/>
              <a:t>. </a:t>
            </a:r>
          </a:p>
          <a:p>
            <a:r>
              <a:rPr lang="es-MX" dirty="0"/>
              <a:t> </a:t>
            </a:r>
            <a:r>
              <a:rPr lang="es-MX" dirty="0" err="1"/>
              <a:t>Including</a:t>
            </a:r>
            <a:r>
              <a:rPr lang="es-MX" dirty="0"/>
              <a:t> </a:t>
            </a:r>
            <a:r>
              <a:rPr lang="es-MX" dirty="0" err="1"/>
              <a:t>other</a:t>
            </a:r>
            <a:r>
              <a:rPr lang="es-MX" dirty="0"/>
              <a:t> variables as a </a:t>
            </a:r>
            <a:r>
              <a:rPr lang="es-MX" dirty="0" err="1"/>
              <a:t>value</a:t>
            </a:r>
            <a:r>
              <a:rPr lang="es-MX" dirty="0"/>
              <a:t> score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households</a:t>
            </a:r>
            <a:r>
              <a:rPr lang="es-MX" dirty="0"/>
              <a:t> </a:t>
            </a:r>
            <a:r>
              <a:rPr lang="es-MX" dirty="0" err="1"/>
              <a:t>could</a:t>
            </a:r>
            <a:r>
              <a:rPr lang="es-MX" dirty="0"/>
              <a:t> </a:t>
            </a:r>
            <a:r>
              <a:rPr lang="es-MX" dirty="0" err="1"/>
              <a:t>help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in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cluster</a:t>
            </a:r>
            <a:r>
              <a:rPr lang="es-MX" dirty="0"/>
              <a:t> </a:t>
            </a:r>
            <a:r>
              <a:rPr lang="es-MX" dirty="0" err="1"/>
              <a:t>model</a:t>
            </a:r>
            <a:r>
              <a:rPr lang="es-MX" dirty="0"/>
              <a:t> </a:t>
            </a:r>
            <a:r>
              <a:rPr lang="es-MX" dirty="0" err="1"/>
              <a:t>construction</a:t>
            </a:r>
            <a:r>
              <a:rPr lang="es-MX" dirty="0"/>
              <a:t>.</a:t>
            </a:r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16057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2141E-3B78-42B6-BABC-F2EDE232C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986" y="2124075"/>
            <a:ext cx="10018713" cy="1752599"/>
          </a:xfrm>
        </p:spPr>
        <p:txBody>
          <a:bodyPr/>
          <a:lstStyle/>
          <a:p>
            <a:r>
              <a:rPr lang="es-MX" dirty="0" err="1"/>
              <a:t>Thank</a:t>
            </a:r>
            <a:r>
              <a:rPr lang="es-MX" dirty="0"/>
              <a:t> </a:t>
            </a:r>
            <a:r>
              <a:rPr lang="es-MX" dirty="0" err="1"/>
              <a:t>you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866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CE8AF-8C20-43DC-9D25-C1369456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“We want to satisfy our customers´ financial needs and help them succeed financially”.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7B8802-FA7C-4745-9C25-C4C3C9A04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739" y="2457449"/>
            <a:ext cx="9412290" cy="3124201"/>
          </a:xfrm>
        </p:spPr>
        <p:txBody>
          <a:bodyPr/>
          <a:lstStyle/>
          <a:p>
            <a:r>
              <a:rPr lang="en-US" dirty="0"/>
              <a:t>Relationship</a:t>
            </a:r>
            <a:r>
              <a:rPr lang="es-MX" dirty="0"/>
              <a:t> </a:t>
            </a:r>
            <a:r>
              <a:rPr lang="es-MX" dirty="0" err="1"/>
              <a:t>between</a:t>
            </a:r>
            <a:r>
              <a:rPr lang="es-MX" dirty="0"/>
              <a:t> </a:t>
            </a:r>
            <a:r>
              <a:rPr lang="en-US" dirty="0"/>
              <a:t>households</a:t>
            </a:r>
            <a:r>
              <a:rPr lang="es-MX" dirty="0"/>
              <a:t> and </a:t>
            </a:r>
            <a:r>
              <a:rPr lang="es-MX" dirty="0" err="1"/>
              <a:t>products</a:t>
            </a:r>
            <a:r>
              <a:rPr lang="es-MX" dirty="0"/>
              <a:t>? : visual </a:t>
            </a:r>
            <a:r>
              <a:rPr lang="es-MX" dirty="0" err="1"/>
              <a:t>analysis</a:t>
            </a:r>
            <a:r>
              <a:rPr lang="es-MX" dirty="0"/>
              <a:t> </a:t>
            </a:r>
          </a:p>
          <a:p>
            <a:r>
              <a:rPr lang="es-MX" dirty="0"/>
              <a:t>Can </a:t>
            </a:r>
            <a:r>
              <a:rPr lang="es-MX" dirty="0" err="1"/>
              <a:t>clients</a:t>
            </a:r>
            <a:r>
              <a:rPr lang="es-MX" dirty="0"/>
              <a:t> </a:t>
            </a:r>
            <a:r>
              <a:rPr lang="es-MX" dirty="0" err="1"/>
              <a:t>being</a:t>
            </a:r>
            <a:r>
              <a:rPr lang="es-MX" dirty="0"/>
              <a:t> </a:t>
            </a:r>
            <a:r>
              <a:rPr lang="es-MX" dirty="0" err="1"/>
              <a:t>segmented</a:t>
            </a:r>
            <a:r>
              <a:rPr lang="es-MX" dirty="0"/>
              <a:t>?: </a:t>
            </a:r>
            <a:r>
              <a:rPr lang="es-MX" dirty="0" err="1"/>
              <a:t>cluster</a:t>
            </a:r>
            <a:r>
              <a:rPr lang="es-MX" dirty="0"/>
              <a:t> </a:t>
            </a:r>
            <a:r>
              <a:rPr lang="es-MX" dirty="0" err="1"/>
              <a:t>analysis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771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285EB-EB99-4448-92C3-DAC60982E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es-MX" sz="2400" dirty="0" err="1"/>
              <a:t>Distribution</a:t>
            </a:r>
            <a:r>
              <a:rPr lang="es-MX" sz="2400" dirty="0"/>
              <a:t> </a:t>
            </a:r>
            <a:r>
              <a:rPr lang="es-MX" sz="2400" dirty="0" err="1"/>
              <a:t>of</a:t>
            </a:r>
            <a:r>
              <a:rPr lang="es-MX" sz="2400" dirty="0"/>
              <a:t> </a:t>
            </a:r>
            <a:r>
              <a:rPr lang="es-MX" sz="2400" dirty="0" err="1"/>
              <a:t>households</a:t>
            </a:r>
            <a:r>
              <a:rPr lang="es-MX" sz="2400" dirty="0"/>
              <a:t>’ </a:t>
            </a:r>
            <a:r>
              <a:rPr lang="es-MX" sz="2400" dirty="0" err="1"/>
              <a:t>value</a:t>
            </a:r>
            <a:endParaRPr lang="es-MX" sz="2400" dirty="0"/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770065A1-3570-4216-9662-7D5F52650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/>
          </a:bodyPr>
          <a:lstStyle/>
          <a:p>
            <a:r>
              <a:rPr lang="en-US" sz="1600" dirty="0"/>
              <a:t>Some segments increased their numbers of clients  </a:t>
            </a:r>
          </a:p>
          <a:p>
            <a:r>
              <a:rPr lang="en-US" sz="1600" dirty="0"/>
              <a:t>The number of clients without a value goes down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8AE1817-DFAC-4AFB-8D29-9244058BF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003" y="685799"/>
            <a:ext cx="5053050" cy="505305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6930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285EB-EB99-4448-92C3-DAC60982E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es-MX" sz="2400" dirty="0" err="1"/>
              <a:t>Distribution</a:t>
            </a:r>
            <a:r>
              <a:rPr lang="es-MX" sz="2400" dirty="0"/>
              <a:t> </a:t>
            </a:r>
            <a:r>
              <a:rPr lang="es-MX" sz="2400" dirty="0" err="1"/>
              <a:t>of</a:t>
            </a:r>
            <a:r>
              <a:rPr lang="es-MX" sz="2400" dirty="0"/>
              <a:t> </a:t>
            </a:r>
            <a:r>
              <a:rPr lang="es-MX" sz="2400" dirty="0" err="1"/>
              <a:t>number</a:t>
            </a:r>
            <a:r>
              <a:rPr lang="es-MX" sz="2400" dirty="0"/>
              <a:t> </a:t>
            </a:r>
            <a:r>
              <a:rPr lang="es-MX" sz="2400" dirty="0" err="1"/>
              <a:t>of</a:t>
            </a:r>
            <a:r>
              <a:rPr lang="es-MX" sz="2400" dirty="0"/>
              <a:t> </a:t>
            </a:r>
            <a:r>
              <a:rPr lang="es-MX" sz="2400" dirty="0" err="1"/>
              <a:t>clients</a:t>
            </a:r>
            <a:r>
              <a:rPr lang="es-MX" sz="2400" dirty="0"/>
              <a:t> </a:t>
            </a:r>
            <a:r>
              <a:rPr lang="es-MX" sz="2400" dirty="0" err="1"/>
              <a:t>by</a:t>
            </a:r>
            <a:r>
              <a:rPr lang="es-MX" sz="2400" dirty="0"/>
              <a:t> </a:t>
            </a:r>
            <a:r>
              <a:rPr lang="es-MX" sz="2400" dirty="0" err="1"/>
              <a:t>product</a:t>
            </a:r>
            <a:endParaRPr lang="es-MX" sz="2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E2A18B-1ADC-490E-B72E-E98720B38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/>
          </a:bodyPr>
          <a:lstStyle/>
          <a:p>
            <a:r>
              <a:rPr lang="en-US" sz="1600" dirty="0"/>
              <a:t>Brokerage Account increased dramatically on the last vintage. It is famous product?</a:t>
            </a:r>
          </a:p>
          <a:p>
            <a:r>
              <a:rPr lang="en-US" sz="1600" dirty="0"/>
              <a:t>Overall, product portfolio growth in size  in the four first groups. </a:t>
            </a:r>
          </a:p>
          <a:p>
            <a:r>
              <a:rPr lang="en-US" sz="1600" dirty="0"/>
              <a:t>Generally, annuity, savings certificate and students loans are not so common on households portfolio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CDFD10D-C76A-40B3-A66F-26D422ACE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003" y="685799"/>
            <a:ext cx="5053050" cy="505305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79138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ítulo 1">
            <a:extLst>
              <a:ext uri="{FF2B5EF4-FFF2-40B4-BE49-F238E27FC236}">
                <a16:creationId xmlns:a16="http://schemas.microsoft.com/office/drawing/2014/main" id="{19EF6560-F388-4798-8576-209029AF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Heat map of mean balance (</a:t>
            </a:r>
            <a:r>
              <a:rPr lang="en-US" sz="2400" dirty="0" err="1"/>
              <a:t>tetris</a:t>
            </a:r>
            <a:r>
              <a:rPr lang="en-US" sz="2400" dirty="0"/>
              <a:t>)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E4BE7AE5-665F-4301-831E-04C76D2AF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/>
          </a:bodyPr>
          <a:lstStyle/>
          <a:p>
            <a:r>
              <a:rPr lang="en-US" sz="1600" dirty="0"/>
              <a:t>Mean balance is the relation between total balance and number of clients. </a:t>
            </a:r>
          </a:p>
          <a:p>
            <a:r>
              <a:rPr lang="en-US" sz="1600" dirty="0"/>
              <a:t>Products like mortgage,  credit card, Home Equity loan remain with the same mean balance in both vintages</a:t>
            </a:r>
          </a:p>
          <a:p>
            <a:r>
              <a:rPr lang="en-US" sz="1600" dirty="0"/>
              <a:t>Most of the clients decreased their balances on student loan credits 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CED7417-1F69-4230-9338-12BD72AE90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" r="-17" b="-17"/>
          <a:stretch/>
        </p:blipFill>
        <p:spPr>
          <a:xfrm>
            <a:off x="5844839" y="685799"/>
            <a:ext cx="5075377" cy="505305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6989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ítulo 1">
            <a:extLst>
              <a:ext uri="{FF2B5EF4-FFF2-40B4-BE49-F238E27FC236}">
                <a16:creationId xmlns:a16="http://schemas.microsoft.com/office/drawing/2014/main" id="{19EF6560-F388-4798-8576-209029AF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Credit and debt index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E4BE7AE5-665F-4301-831E-04C76D2AF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/>
          </a:bodyPr>
          <a:lstStyle/>
          <a:p>
            <a:r>
              <a:rPr lang="en-US" sz="1600" dirty="0"/>
              <a:t>Debt and credit index is the weighted average between balances and number of products.</a:t>
            </a:r>
          </a:p>
          <a:p>
            <a:r>
              <a:rPr lang="en-US" sz="1600" dirty="0"/>
              <a:t>Good clients have a higher index in both types. </a:t>
            </a:r>
          </a:p>
          <a:p>
            <a:r>
              <a:rPr lang="en-US" sz="1600" dirty="0"/>
              <a:t>In general, there are more households from any segment with better credit and debit index value in the last vintage.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E3A09519-5A24-411B-857A-253EEB29E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75" y="424323"/>
            <a:ext cx="6438900" cy="556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3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D592D-E0B4-417C-907D-00346346A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6" cy="1752599"/>
          </a:xfrm>
        </p:spPr>
        <p:txBody>
          <a:bodyPr>
            <a:normAutofit/>
          </a:bodyPr>
          <a:lstStyle/>
          <a:p>
            <a:r>
              <a:rPr lang="es-MX" sz="3200" dirty="0"/>
              <a:t>K </a:t>
            </a:r>
            <a:r>
              <a:rPr lang="es-MX" sz="3200" dirty="0" err="1"/>
              <a:t>means</a:t>
            </a:r>
            <a:r>
              <a:rPr lang="es-MX" sz="3200" dirty="0"/>
              <a:t> </a:t>
            </a:r>
            <a:r>
              <a:rPr lang="es-MX" sz="3200" dirty="0" err="1"/>
              <a:t>results</a:t>
            </a:r>
            <a:endParaRPr lang="es-MX" sz="3200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11444F9-EFF4-4E7E-BC14-B8AB83500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2812386" cy="3124201"/>
          </a:xfrm>
        </p:spPr>
        <p:txBody>
          <a:bodyPr>
            <a:normAutofit/>
          </a:bodyPr>
          <a:lstStyle/>
          <a:p>
            <a:r>
              <a:rPr lang="en-US" sz="1800" dirty="0"/>
              <a:t>A cluster of a sample of households of the first vintage using credit and debit index. </a:t>
            </a:r>
          </a:p>
          <a:p>
            <a:r>
              <a:rPr lang="en-US" sz="1800" dirty="0"/>
              <a:t>Other variables and clusters were tried with no good results. </a:t>
            </a:r>
          </a:p>
          <a:p>
            <a:r>
              <a:rPr lang="en-US" sz="1800" dirty="0"/>
              <a:t>Six was the optimal number of cluster selected </a:t>
            </a:r>
          </a:p>
        </p:txBody>
      </p: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E9300062-3750-4DBC-AFC8-E9DC8EFA9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7552" y="648931"/>
            <a:ext cx="6917478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97158FB-EFD0-4233-82D5-66B842301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000" y="1756905"/>
            <a:ext cx="3056428" cy="3056428"/>
          </a:xfrm>
          <a:prstGeom prst="rect">
            <a:avLst/>
          </a:prstGeom>
        </p:spPr>
      </p:pic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7C0E9037-56C9-412D-B60E-793A2B81F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154" y="1756700"/>
            <a:ext cx="3056838" cy="305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19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C337C-9FB5-4559-A861-6E1D45908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es-MX" sz="2400" dirty="0"/>
              <a:t>Base line vintage </a:t>
            </a:r>
            <a:r>
              <a:rPr lang="es-MX" sz="2400" dirty="0" err="1"/>
              <a:t>results</a:t>
            </a:r>
            <a:endParaRPr lang="es-MX" sz="2400" dirty="0"/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63DDD4D8-A158-45B8-80BE-F7C0F49E6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/>
          </a:bodyPr>
          <a:lstStyle/>
          <a:p>
            <a:r>
              <a:rPr lang="en-US" sz="1600" dirty="0"/>
              <a:t>Looks like groups are not related with the original idea that higher valuable clients have a high value on both index</a:t>
            </a:r>
          </a:p>
          <a:p>
            <a:r>
              <a:rPr lang="en-US" sz="1600" dirty="0"/>
              <a:t>Credit index seems to not desegregate clients </a:t>
            </a:r>
          </a:p>
          <a:p>
            <a:r>
              <a:rPr lang="en-US" sz="1600" dirty="0"/>
              <a:t>There are a lot of clients with no debit or credit products. This is a real opportunity for cross-selling.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20FA7FE-8733-41E8-9556-7160E01F0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003" y="685799"/>
            <a:ext cx="5053050" cy="505305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872148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2004B-BB05-48B4-88B4-D7F8F6636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es-MX" sz="2400" dirty="0" err="1"/>
              <a:t>Year</a:t>
            </a:r>
            <a:r>
              <a:rPr lang="es-MX" sz="2400" dirty="0"/>
              <a:t> </a:t>
            </a:r>
            <a:r>
              <a:rPr lang="es-MX" sz="2400" dirty="0" err="1"/>
              <a:t>later</a:t>
            </a:r>
            <a:r>
              <a:rPr lang="es-MX" sz="2400" dirty="0"/>
              <a:t> vintage </a:t>
            </a:r>
            <a:r>
              <a:rPr lang="es-MX" sz="2400" dirty="0" err="1"/>
              <a:t>results</a:t>
            </a:r>
            <a:endParaRPr lang="es-MX" sz="2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C61B64E-B704-48A3-9158-5643C69B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/>
          </a:bodyPr>
          <a:lstStyle/>
          <a:p>
            <a:r>
              <a:rPr lang="en-US" sz="1600" dirty="0"/>
              <a:t>A lot of clients of the sixth cluster  move northeast  through the map, which makes these more valuable.  </a:t>
            </a:r>
          </a:p>
          <a:p>
            <a:r>
              <a:rPr lang="en-US" sz="1600" dirty="0"/>
              <a:t>Others seems to plump dramatically their credit index and rise their debit index, why?</a:t>
            </a:r>
          </a:p>
          <a:p>
            <a:endParaRPr lang="en-US" sz="16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E0B54F1-9E52-4DA5-874C-17653C624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003" y="685799"/>
            <a:ext cx="5053050" cy="505305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130578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410</Words>
  <Application>Microsoft Office PowerPoint</Application>
  <PresentationFormat>Panorámica</PresentationFormat>
  <Paragraphs>38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Test Evaluerserver</vt:lpstr>
      <vt:lpstr>“We want to satisfy our customers´ financial needs and help them succeed financially”.</vt:lpstr>
      <vt:lpstr>Distribution of households’ value</vt:lpstr>
      <vt:lpstr>Distribution of number of clients by product</vt:lpstr>
      <vt:lpstr>Heat map of mean balance (tetris)</vt:lpstr>
      <vt:lpstr>Credit and debt index</vt:lpstr>
      <vt:lpstr>K means results</vt:lpstr>
      <vt:lpstr>Base line vintage results</vt:lpstr>
      <vt:lpstr>Year later vintage results</vt:lpstr>
      <vt:lpstr>Conclusions and next 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Evaluerserver</dc:title>
  <dc:creator>Daniel Ricardo Zapata Sanabria</dc:creator>
  <cp:lastModifiedBy>Daniel Ricardo Zapata Sanabria</cp:lastModifiedBy>
  <cp:revision>8</cp:revision>
  <dcterms:created xsi:type="dcterms:W3CDTF">2019-10-02T21:27:58Z</dcterms:created>
  <dcterms:modified xsi:type="dcterms:W3CDTF">2019-10-02T22:35:40Z</dcterms:modified>
</cp:coreProperties>
</file>