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4" r:id="rId1"/>
  </p:sldMasterIdLst>
  <p:sldIdLst>
    <p:sldId id="256" r:id="rId2"/>
    <p:sldId id="257" r:id="rId3"/>
    <p:sldId id="258" r:id="rId4"/>
    <p:sldId id="284" r:id="rId5"/>
    <p:sldId id="286" r:id="rId6"/>
    <p:sldId id="259" r:id="rId7"/>
    <p:sldId id="264" r:id="rId8"/>
    <p:sldId id="260" r:id="rId9"/>
    <p:sldId id="271" r:id="rId10"/>
    <p:sldId id="265" r:id="rId11"/>
    <p:sldId id="272" r:id="rId12"/>
    <p:sldId id="261" r:id="rId13"/>
    <p:sldId id="273" r:id="rId14"/>
    <p:sldId id="274" r:id="rId15"/>
    <p:sldId id="275" r:id="rId16"/>
    <p:sldId id="276" r:id="rId17"/>
    <p:sldId id="277" r:id="rId18"/>
    <p:sldId id="267" r:id="rId19"/>
    <p:sldId id="278" r:id="rId20"/>
    <p:sldId id="281" r:id="rId21"/>
    <p:sldId id="279" r:id="rId22"/>
    <p:sldId id="280" r:id="rId23"/>
    <p:sldId id="282" r:id="rId24"/>
    <p:sldId id="283"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738918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33164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8B8A27-DF03-4546-BA93-21C967D57E5C}"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548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482123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8B8A27-DF03-4546-BA93-21C967D57E5C}"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2981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431461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763015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69763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49588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1052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4197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81309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26322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90527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24597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26421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5898F52-2787-4BA2-BBBC-9395E9F86D50}" type="datetimeFigureOut">
              <a:rPr lang="en-US" smtClean="0"/>
              <a:pPr/>
              <a:t>5/29/2023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68435882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txStyles>
    <p:titleStyle>
      <a:lvl1pPr algn="l" defTabSz="457200" rtl="1" eaLnBrk="1" latinLnBrk="0" hangingPunct="1">
        <a:spcBef>
          <a:spcPct val="0"/>
        </a:spcBef>
        <a:buNone/>
        <a:defRPr sz="3600" kern="1200">
          <a:solidFill>
            <a:schemeClr val="accent2">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118474-FAD6-4D27-89A3-BBF1AEB0EFF8}"/>
              </a:ext>
            </a:extLst>
          </p:cNvPr>
          <p:cNvSpPr>
            <a:spLocks noGrp="1"/>
          </p:cNvSpPr>
          <p:nvPr>
            <p:ph type="ctrTitle"/>
          </p:nvPr>
        </p:nvSpPr>
        <p:spPr>
          <a:xfrm>
            <a:off x="2621960" y="456219"/>
            <a:ext cx="6349762" cy="1571364"/>
          </a:xfrm>
        </p:spPr>
        <p:txBody>
          <a:bodyPr>
            <a:noAutofit/>
          </a:bodyPr>
          <a:lstStyle/>
          <a:p>
            <a:pPr algn="ctr">
              <a:lnSpc>
                <a:spcPct val="90000"/>
              </a:lnSpc>
            </a:pPr>
            <a:br>
              <a:rPr lang="en-US" sz="3600" b="1" kern="1400" dirty="0">
                <a:effectLst/>
                <a:latin typeface="David" panose="020E0502060401010101" pitchFamily="34" charset="-79"/>
                <a:ea typeface="Times New Roman" panose="02020603050405020304" pitchFamily="18" charset="0"/>
                <a:cs typeface="David" panose="020E0502060401010101" pitchFamily="34" charset="-79"/>
              </a:rPr>
            </a:br>
            <a:br>
              <a:rPr lang="he-IL" sz="3600" b="1" kern="1400" dirty="0">
                <a:effectLst/>
                <a:latin typeface="David" panose="020E0502060401010101" pitchFamily="34" charset="-79"/>
                <a:ea typeface="Times New Roman" panose="02020603050405020304" pitchFamily="18" charset="0"/>
                <a:cs typeface="David" panose="020E0502060401010101" pitchFamily="34" charset="-79"/>
              </a:rPr>
            </a:br>
            <a:br>
              <a:rPr lang="he-IL" sz="3600" b="1" kern="1400" dirty="0">
                <a:effectLst/>
                <a:latin typeface="David" panose="020E0502060401010101" pitchFamily="34" charset="-79"/>
                <a:ea typeface="Times New Roman" panose="02020603050405020304" pitchFamily="18" charset="0"/>
                <a:cs typeface="David" panose="020E0502060401010101" pitchFamily="34" charset="-79"/>
              </a:rPr>
            </a:br>
            <a:br>
              <a:rPr lang="he-IL" sz="3600" b="1" kern="1400" dirty="0">
                <a:effectLst/>
                <a:latin typeface="David" panose="020E0502060401010101" pitchFamily="34" charset="-79"/>
                <a:ea typeface="Times New Roman" panose="02020603050405020304" pitchFamily="18" charset="0"/>
                <a:cs typeface="David" panose="020E0502060401010101" pitchFamily="34" charset="-79"/>
              </a:rPr>
            </a:br>
            <a:br>
              <a:rPr lang="he-IL" sz="3600" b="1" kern="1400" dirty="0">
                <a:effectLst/>
                <a:latin typeface="David" panose="020E0502060401010101" pitchFamily="34" charset="-79"/>
                <a:ea typeface="Times New Roman" panose="02020603050405020304" pitchFamily="18" charset="0"/>
                <a:cs typeface="David" panose="020E0502060401010101" pitchFamily="34" charset="-79"/>
              </a:rPr>
            </a:br>
            <a:br>
              <a:rPr lang="he-IL" sz="3600" b="1" kern="1400" dirty="0">
                <a:effectLst/>
                <a:latin typeface="David" panose="020E0502060401010101" pitchFamily="34" charset="-79"/>
                <a:ea typeface="Times New Roman" panose="02020603050405020304" pitchFamily="18" charset="0"/>
                <a:cs typeface="David" panose="020E0502060401010101" pitchFamily="34" charset="-79"/>
              </a:rPr>
            </a:br>
            <a:br>
              <a:rPr lang="he-IL" sz="3600" b="1" kern="1400" dirty="0">
                <a:effectLst/>
                <a:latin typeface="David" panose="020E0502060401010101" pitchFamily="34" charset="-79"/>
                <a:ea typeface="Times New Roman" panose="02020603050405020304" pitchFamily="18" charset="0"/>
                <a:cs typeface="David" panose="020E0502060401010101" pitchFamily="34" charset="-79"/>
              </a:rPr>
            </a:br>
            <a:br>
              <a:rPr lang="he-IL" sz="3600" b="1" kern="1400" dirty="0">
                <a:effectLst/>
                <a:latin typeface="David" panose="020E0502060401010101" pitchFamily="34" charset="-79"/>
                <a:ea typeface="Times New Roman" panose="02020603050405020304" pitchFamily="18" charset="0"/>
                <a:cs typeface="David" panose="020E0502060401010101" pitchFamily="34" charset="-79"/>
              </a:rPr>
            </a:br>
            <a:r>
              <a:rPr lang="he-IL" sz="3600" b="1" kern="1400" dirty="0">
                <a:effectLst/>
                <a:latin typeface="David" panose="020E0502060401010101" pitchFamily="34" charset="-79"/>
                <a:ea typeface="Times New Roman" panose="02020603050405020304" pitchFamily="18" charset="0"/>
                <a:cs typeface="David" panose="020E0502060401010101" pitchFamily="34" charset="-79"/>
              </a:rPr>
              <a:t>תכנון ומימוש של בר המים- </a:t>
            </a:r>
            <a:br>
              <a:rPr lang="he-IL" sz="3600" b="1" kern="1400" dirty="0">
                <a:effectLst/>
                <a:latin typeface="David" panose="020E0502060401010101" pitchFamily="34" charset="-79"/>
                <a:ea typeface="Times New Roman" panose="02020603050405020304" pitchFamily="18" charset="0"/>
                <a:cs typeface="David" panose="020E0502060401010101" pitchFamily="34" charset="-79"/>
              </a:rPr>
            </a:br>
            <a:r>
              <a:rPr lang="he-IL" sz="3600" b="1" kern="1400" dirty="0">
                <a:effectLst/>
                <a:latin typeface="David" panose="020E0502060401010101" pitchFamily="34" charset="-79"/>
                <a:ea typeface="Times New Roman" panose="02020603050405020304" pitchFamily="18" charset="0"/>
                <a:cs typeface="David" panose="020E0502060401010101" pitchFamily="34" charset="-79"/>
              </a:rPr>
              <a:t>אריאל 8 </a:t>
            </a:r>
            <a:br>
              <a:rPr lang="en-US" sz="3600" b="1" kern="1400" dirty="0">
                <a:effectLst/>
                <a:latin typeface="David" panose="020E0502060401010101" pitchFamily="34" charset="-79"/>
                <a:ea typeface="Times New Roman" panose="02020603050405020304" pitchFamily="18" charset="0"/>
                <a:cs typeface="David" panose="020E0502060401010101" pitchFamily="34" charset="-79"/>
              </a:rPr>
            </a:br>
            <a:endParaRPr lang="he-IL" sz="3600" dirty="0">
              <a:latin typeface="David" panose="020E0502060401010101" pitchFamily="34" charset="-79"/>
              <a:cs typeface="David" panose="020E0502060401010101" pitchFamily="34" charset="-79"/>
            </a:endParaRPr>
          </a:p>
        </p:txBody>
      </p:sp>
      <p:sp>
        <p:nvSpPr>
          <p:cNvPr id="3" name="כותרת משנה 2">
            <a:extLst>
              <a:ext uri="{FF2B5EF4-FFF2-40B4-BE49-F238E27FC236}">
                <a16:creationId xmlns:a16="http://schemas.microsoft.com/office/drawing/2014/main" id="{4A674066-4168-4C4D-B41A-B4A69B8D272D}"/>
              </a:ext>
            </a:extLst>
          </p:cNvPr>
          <p:cNvSpPr>
            <a:spLocks noGrp="1"/>
          </p:cNvSpPr>
          <p:nvPr>
            <p:ph type="subTitle" idx="1"/>
          </p:nvPr>
        </p:nvSpPr>
        <p:spPr>
          <a:xfrm>
            <a:off x="8682255" y="5992600"/>
            <a:ext cx="3002520" cy="586520"/>
          </a:xfrm>
        </p:spPr>
        <p:txBody>
          <a:bodyPr>
            <a:normAutofit/>
          </a:bodyPr>
          <a:lstStyle/>
          <a:p>
            <a:r>
              <a:rPr lang="he-IL" sz="2000" b="1" dirty="0">
                <a:latin typeface="David" panose="020E0502060401010101" pitchFamily="34" charset="-79"/>
                <a:cs typeface="David" panose="020E0502060401010101" pitchFamily="34" charset="-79"/>
              </a:rPr>
              <a:t>מגישים דניאל רם ושליו הררי           </a:t>
            </a:r>
          </a:p>
        </p:txBody>
      </p:sp>
      <p:pic>
        <p:nvPicPr>
          <p:cNvPr id="233" name="תמונה 232">
            <a:extLst>
              <a:ext uri="{FF2B5EF4-FFF2-40B4-BE49-F238E27FC236}">
                <a16:creationId xmlns:a16="http://schemas.microsoft.com/office/drawing/2014/main" id="{E8698E51-44FA-444C-99EB-9060719D5E77}"/>
              </a:ext>
            </a:extLst>
          </p:cNvPr>
          <p:cNvPicPr>
            <a:picLocks noChangeAspect="1"/>
          </p:cNvPicPr>
          <p:nvPr/>
        </p:nvPicPr>
        <p:blipFill rotWithShape="1">
          <a:blip r:embed="rId2">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pic>
        <p:nvPicPr>
          <p:cNvPr id="6" name="תמונה 5">
            <a:extLst>
              <a:ext uri="{FF2B5EF4-FFF2-40B4-BE49-F238E27FC236}">
                <a16:creationId xmlns:a16="http://schemas.microsoft.com/office/drawing/2014/main" id="{47515585-2ACF-48E0-90A1-D86879B29564}"/>
              </a:ext>
            </a:extLst>
          </p:cNvPr>
          <p:cNvPicPr/>
          <p:nvPr/>
        </p:nvPicPr>
        <p:blipFill>
          <a:blip r:embed="rId3">
            <a:extLst>
              <a:ext uri="{28A0092B-C50C-407E-A947-70E740481C1C}">
                <a14:useLocalDpi xmlns:a14="http://schemas.microsoft.com/office/drawing/2010/main" val="0"/>
              </a:ext>
            </a:extLst>
          </a:blip>
          <a:stretch>
            <a:fillRect/>
          </a:stretch>
        </p:blipFill>
        <p:spPr>
          <a:xfrm>
            <a:off x="3398425" y="1457739"/>
            <a:ext cx="5806078" cy="4534861"/>
          </a:xfrm>
          <a:prstGeom prst="rect">
            <a:avLst/>
          </a:prstGeom>
        </p:spPr>
      </p:pic>
    </p:spTree>
    <p:extLst>
      <p:ext uri="{BB962C8B-B14F-4D97-AF65-F5344CB8AC3E}">
        <p14:creationId xmlns:p14="http://schemas.microsoft.com/office/powerpoint/2010/main" val="1140051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532181BB-E030-181C-610B-82751FBBDDD4}"/>
              </a:ext>
            </a:extLst>
          </p:cNvPr>
          <p:cNvPicPr>
            <a:picLocks noChangeAspect="1"/>
          </p:cNvPicPr>
          <p:nvPr/>
        </p:nvPicPr>
        <p:blipFill rotWithShape="1">
          <a:blip r:embed="rId2">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pic>
        <p:nvPicPr>
          <p:cNvPr id="7" name="תמונה 6">
            <a:extLst>
              <a:ext uri="{FF2B5EF4-FFF2-40B4-BE49-F238E27FC236}">
                <a16:creationId xmlns:a16="http://schemas.microsoft.com/office/drawing/2014/main" id="{F69A5BBC-F13A-4047-87D9-D447786F551E}"/>
              </a:ext>
            </a:extLst>
          </p:cNvPr>
          <p:cNvPicPr/>
          <p:nvPr/>
        </p:nvPicPr>
        <p:blipFill>
          <a:blip r:embed="rId3">
            <a:extLst>
              <a:ext uri="{28A0092B-C50C-407E-A947-70E740481C1C}">
                <a14:useLocalDpi xmlns:a14="http://schemas.microsoft.com/office/drawing/2010/main" val="0"/>
              </a:ext>
            </a:extLst>
          </a:blip>
          <a:stretch>
            <a:fillRect/>
          </a:stretch>
        </p:blipFill>
        <p:spPr>
          <a:xfrm>
            <a:off x="2059890" y="777408"/>
            <a:ext cx="9012703" cy="3700266"/>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8" name="תיבת טקסט 7">
                <a:extLst>
                  <a:ext uri="{FF2B5EF4-FFF2-40B4-BE49-F238E27FC236}">
                    <a16:creationId xmlns:a16="http://schemas.microsoft.com/office/drawing/2014/main" id="{05E47017-5CC7-49F3-AF06-F731125CEED1}"/>
                  </a:ext>
                </a:extLst>
              </p:cNvPr>
              <p:cNvSpPr txBox="1"/>
              <p:nvPr/>
            </p:nvSpPr>
            <p:spPr>
              <a:xfrm>
                <a:off x="1119407" y="4477674"/>
                <a:ext cx="10895315" cy="2854243"/>
              </a:xfrm>
              <a:prstGeom prst="rect">
                <a:avLst/>
              </a:prstGeom>
              <a:noFill/>
            </p:spPr>
            <p:txBody>
              <a:bodyPr wrap="square" rtlCol="1">
                <a:spAutoFit/>
              </a:bodyPr>
              <a:lstStyle/>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מגבר משווה – תפקידו לבדוק האם נדרש לבצע הרתחה של המים ובנוסף להפסיק את פעולת ההרתחה כאשר טמפרטורת המים מעל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90</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oMath>
                </a14:m>
                <a:r>
                  <a:rPr lang="he-IL"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שעון - אחראי על איתות הנורה, כאשר אות השעון נכנס לשער </a:t>
                </a:r>
                <a:r>
                  <a:rPr lang="en-US" sz="1800" dirty="0">
                    <a:effectLst/>
                    <a:latin typeface="Calibri" panose="020F0502020204030204" pitchFamily="34" charset="0"/>
                    <a:ea typeface="Calibri" panose="020F0502020204030204" pitchFamily="34" charset="0"/>
                    <a:cs typeface="Arial" panose="020B0604020202020204" pitchFamily="34" charset="0"/>
                  </a:rPr>
                  <a:t>AND</a:t>
                </a:r>
                <a:r>
                  <a:rPr lang="he-IL" sz="1800" dirty="0">
                    <a:effectLst/>
                    <a:latin typeface="Calibri" panose="020F0502020204030204" pitchFamily="34" charset="0"/>
                    <a:ea typeface="Calibri" panose="020F0502020204030204" pitchFamily="34" charset="0"/>
                    <a:cs typeface="Arial" panose="020B0604020202020204" pitchFamily="34" charset="0"/>
                  </a:rPr>
                  <a:t> עם הפולס שיוצא מהחד יציב מתקבל מצב של הבהוב אשר מאותת למשתמש כי המערכת נמצאת בהרתחה.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השלישי מעגל חד יציב- תפקידו של רכיב זה הוא להפעיל את בקר ההרתחה כאשר הנחה היא שתוך </a:t>
                </a:r>
                <a:r>
                  <a:rPr lang="en-US" sz="1800" dirty="0">
                    <a:effectLst/>
                    <a:latin typeface="Calibri" panose="020F0502020204030204" pitchFamily="34" charset="0"/>
                    <a:ea typeface="Calibri" panose="020F0502020204030204" pitchFamily="34" charset="0"/>
                    <a:cs typeface="Arial" panose="020B0604020202020204" pitchFamily="34" charset="0"/>
                  </a:rPr>
                  <a:t>sec </a:t>
                </a:r>
                <a:r>
                  <a:rPr lang="he-IL" sz="1800" dirty="0">
                    <a:effectLst/>
                    <a:latin typeface="Calibri" panose="020F0502020204030204" pitchFamily="34" charset="0"/>
                    <a:ea typeface="Calibri" panose="020F0502020204030204" pitchFamily="34" charset="0"/>
                    <a:cs typeface="Arial" panose="020B0604020202020204" pitchFamily="34" charset="0"/>
                  </a:rPr>
                  <a:t>20 המערכת "מצליחה" להרתיח את המים לטמפרטורה של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90</m:t>
                    </m:r>
                    <m:r>
                      <a:rPr lang="he-IL"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𝑐</m:t>
                    </m:r>
                    <m:r>
                      <a:rPr lang="en-US" sz="1800" i="1">
                        <a:effectLst/>
                        <a:latin typeface="Cambria Math" panose="02040503050406030204" pitchFamily="18" charset="0"/>
                        <a:ea typeface="Calibri" panose="020F0502020204030204" pitchFamily="34" charset="0"/>
                        <a:cs typeface="Arial" panose="020B0604020202020204" pitchFamily="34" charset="0"/>
                      </a:rPr>
                      <m:t> </m:t>
                    </m:r>
                  </m:oMath>
                </a14:m>
                <a:r>
                  <a:rPr lang="he-IL" sz="1800" dirty="0">
                    <a:effectLst/>
                    <a:latin typeface="Calibri" panose="020F0502020204030204" pitchFamily="34" charset="0"/>
                    <a:ea typeface="Calibri" panose="020F0502020204030204" pitchFamily="34" charset="0"/>
                    <a:cs typeface="Arial" panose="020B0604020202020204" pitchFamily="34" charset="0"/>
                  </a:rPr>
                  <a:t>.</a:t>
                </a: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שער </a:t>
                </a:r>
                <a:r>
                  <a:rPr lang="en-US" sz="1800" dirty="0">
                    <a:effectLst/>
                    <a:latin typeface="Calibri" panose="020F0502020204030204" pitchFamily="34" charset="0"/>
                    <a:ea typeface="Calibri" panose="020F0502020204030204" pitchFamily="34" charset="0"/>
                    <a:cs typeface="Arial" panose="020B0604020202020204" pitchFamily="34" charset="0"/>
                  </a:rPr>
                  <a:t>OR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 תפקידו לתת אינדיקציה למשתמש האם המים עדיין במצב של  הרתחה או שהם ראויים לשימוש.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dirty="0"/>
              </a:p>
            </p:txBody>
          </p:sp>
        </mc:Choice>
        <mc:Fallback xmlns="">
          <p:sp>
            <p:nvSpPr>
              <p:cNvPr id="8" name="תיבת טקסט 7">
                <a:extLst>
                  <a:ext uri="{FF2B5EF4-FFF2-40B4-BE49-F238E27FC236}">
                    <a16:creationId xmlns:a16="http://schemas.microsoft.com/office/drawing/2014/main" id="{05E47017-5CC7-49F3-AF06-F731125CEED1}"/>
                  </a:ext>
                </a:extLst>
              </p:cNvPr>
              <p:cNvSpPr txBox="1">
                <a:spLocks noRot="1" noChangeAspect="1" noMove="1" noResize="1" noEditPoints="1" noAdjustHandles="1" noChangeArrowheads="1" noChangeShapeType="1" noTextEdit="1"/>
              </p:cNvSpPr>
              <p:nvPr/>
            </p:nvSpPr>
            <p:spPr>
              <a:xfrm>
                <a:off x="1119407" y="4477674"/>
                <a:ext cx="10895315" cy="2854243"/>
              </a:xfrm>
              <a:prstGeom prst="rect">
                <a:avLst/>
              </a:prstGeom>
              <a:blipFill>
                <a:blip r:embed="rId4"/>
                <a:stretch>
                  <a:fillRect t="-1282" r="-1007" b="-2350"/>
                </a:stretch>
              </a:blipFill>
            </p:spPr>
            <p:txBody>
              <a:bodyPr/>
              <a:lstStyle/>
              <a:p>
                <a:r>
                  <a:rPr lang="he-IL">
                    <a:noFill/>
                  </a:rPr>
                  <a:t> </a:t>
                </a:r>
              </a:p>
            </p:txBody>
          </p:sp>
        </mc:Fallback>
      </mc:AlternateContent>
      <p:sp>
        <p:nvSpPr>
          <p:cNvPr id="9" name="כותרת 1">
            <a:extLst>
              <a:ext uri="{FF2B5EF4-FFF2-40B4-BE49-F238E27FC236}">
                <a16:creationId xmlns:a16="http://schemas.microsoft.com/office/drawing/2014/main" id="{69741E26-09E0-4BD3-B32A-BB9A24149F17}"/>
              </a:ext>
            </a:extLst>
          </p:cNvPr>
          <p:cNvSpPr txBox="1">
            <a:spLocks/>
          </p:cNvSpPr>
          <p:nvPr/>
        </p:nvSpPr>
        <p:spPr>
          <a:xfrm>
            <a:off x="1513082" y="30050"/>
            <a:ext cx="9634011" cy="747358"/>
          </a:xfrm>
          <a:prstGeom prst="rect">
            <a:avLst/>
          </a:prstGeom>
        </p:spPr>
        <p:txBody>
          <a:bodyPr/>
          <a:lstStyle>
            <a:lvl1pPr algn="l" defTabSz="457200" rtl="1" eaLnBrk="1" latinLnBrk="0" hangingPunct="1">
              <a:spcBef>
                <a:spcPct val="0"/>
              </a:spcBef>
              <a:buNone/>
              <a:defRPr sz="3600" kern="1200">
                <a:solidFill>
                  <a:schemeClr val="accent2">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he-IL" b="1" dirty="0">
                <a:solidFill>
                  <a:srgbClr val="FF0000"/>
                </a:solidFill>
                <a:latin typeface="Arial" panose="020B0604020202020204" pitchFamily="34" charset="0"/>
                <a:ea typeface="Times New Roman" panose="02020603050405020304" pitchFamily="18" charset="0"/>
                <a:cs typeface="Arial" panose="020B0604020202020204" pitchFamily="34" charset="0"/>
              </a:rPr>
              <a:t>מעגל הרתחה</a:t>
            </a:r>
            <a:endParaRPr lang="he-IL"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10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6668EAEC-8077-4686-A1EC-1A7784615F8F}"/>
              </a:ext>
            </a:extLst>
          </p:cNvPr>
          <p:cNvPicPr>
            <a:picLocks noChangeAspect="1"/>
          </p:cNvPicPr>
          <p:nvPr/>
        </p:nvPicPr>
        <p:blipFill>
          <a:blip r:embed="rId2"/>
          <a:stretch>
            <a:fillRect/>
          </a:stretch>
        </p:blipFill>
        <p:spPr>
          <a:xfrm>
            <a:off x="1428747" y="1429792"/>
            <a:ext cx="10544175" cy="5106434"/>
          </a:xfrm>
          <a:prstGeom prst="rect">
            <a:avLst/>
          </a:prstGeom>
          <a:ln>
            <a:noFill/>
          </a:ln>
          <a:effectLst>
            <a:outerShdw blurRad="292100" dist="139700" dir="2700000" algn="tl" rotWithShape="0">
              <a:srgbClr val="333333">
                <a:alpha val="65000"/>
              </a:srgbClr>
            </a:outerShdw>
          </a:effectLst>
        </p:spPr>
      </p:pic>
      <p:pic>
        <p:nvPicPr>
          <p:cNvPr id="2" name="תמונה 1">
            <a:extLst>
              <a:ext uri="{FF2B5EF4-FFF2-40B4-BE49-F238E27FC236}">
                <a16:creationId xmlns:a16="http://schemas.microsoft.com/office/drawing/2014/main" id="{0E77CC13-1D22-9A53-78FF-36AC7BF61F0C}"/>
              </a:ext>
            </a:extLst>
          </p:cNvPr>
          <p:cNvPicPr>
            <a:picLocks noChangeAspect="1"/>
          </p:cNvPicPr>
          <p:nvPr/>
        </p:nvPicPr>
        <p:blipFill rotWithShape="1">
          <a:blip r:embed="rId3">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
        <p:nvSpPr>
          <p:cNvPr id="5" name="כותרת 1">
            <a:extLst>
              <a:ext uri="{FF2B5EF4-FFF2-40B4-BE49-F238E27FC236}">
                <a16:creationId xmlns:a16="http://schemas.microsoft.com/office/drawing/2014/main" id="{36C5860D-816F-4F51-9B50-602DF42BB3AB}"/>
              </a:ext>
            </a:extLst>
          </p:cNvPr>
          <p:cNvSpPr txBox="1">
            <a:spLocks/>
          </p:cNvSpPr>
          <p:nvPr/>
        </p:nvSpPr>
        <p:spPr>
          <a:xfrm>
            <a:off x="1764561" y="695672"/>
            <a:ext cx="9634011" cy="747358"/>
          </a:xfrm>
          <a:prstGeom prst="rect">
            <a:avLst/>
          </a:prstGeom>
        </p:spPr>
        <p:txBody>
          <a:bodyPr/>
          <a:lstStyle>
            <a:lvl1pPr algn="l" defTabSz="457200" rtl="1" eaLnBrk="1" latinLnBrk="0" hangingPunct="1">
              <a:spcBef>
                <a:spcPct val="0"/>
              </a:spcBef>
              <a:buNone/>
              <a:defRPr sz="3600" kern="1200">
                <a:solidFill>
                  <a:schemeClr val="accent2">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he-IL" b="1" dirty="0">
                <a:solidFill>
                  <a:srgbClr val="FF0000"/>
                </a:solidFill>
                <a:latin typeface="Arial" panose="020B0604020202020204" pitchFamily="34" charset="0"/>
                <a:ea typeface="Times New Roman" panose="02020603050405020304" pitchFamily="18" charset="0"/>
                <a:cs typeface="Arial" panose="020B0604020202020204" pitchFamily="34" charset="0"/>
              </a:rPr>
              <a:t>תצוגת סקופ מעגל הרתחה</a:t>
            </a:r>
            <a:endParaRPr lang="he-IL"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8055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278B4BDD-E6AC-D07C-E577-28B827177870}"/>
              </a:ext>
            </a:extLst>
          </p:cNvPr>
          <p:cNvPicPr>
            <a:picLocks noChangeAspect="1"/>
          </p:cNvPicPr>
          <p:nvPr/>
        </p:nvPicPr>
        <p:blipFill rotWithShape="1">
          <a:blip r:embed="rId2">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
        <p:nvSpPr>
          <p:cNvPr id="54" name="כותרת 1">
            <a:extLst>
              <a:ext uri="{FF2B5EF4-FFF2-40B4-BE49-F238E27FC236}">
                <a16:creationId xmlns:a16="http://schemas.microsoft.com/office/drawing/2014/main" id="{DE74672B-F37E-4F32-991F-3A13F66B4960}"/>
              </a:ext>
            </a:extLst>
          </p:cNvPr>
          <p:cNvSpPr txBox="1">
            <a:spLocks/>
          </p:cNvSpPr>
          <p:nvPr/>
        </p:nvSpPr>
        <p:spPr>
          <a:xfrm>
            <a:off x="1278994" y="39712"/>
            <a:ext cx="9634011" cy="747358"/>
          </a:xfrm>
          <a:prstGeom prst="rect">
            <a:avLst/>
          </a:prstGeom>
        </p:spPr>
        <p:txBody>
          <a:bodyPr/>
          <a:lstStyle>
            <a:lvl1pPr algn="l" defTabSz="457200" rtl="1" eaLnBrk="1" latinLnBrk="0" hangingPunct="1">
              <a:spcBef>
                <a:spcPct val="0"/>
              </a:spcBef>
              <a:buNone/>
              <a:defRPr sz="3600" kern="1200">
                <a:solidFill>
                  <a:schemeClr val="accent2">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he-IL" b="1" dirty="0">
                <a:solidFill>
                  <a:srgbClr val="FF0000"/>
                </a:solidFill>
                <a:latin typeface="Arial" panose="020B0604020202020204" pitchFamily="34" charset="0"/>
                <a:ea typeface="Times New Roman" panose="02020603050405020304" pitchFamily="18" charset="0"/>
                <a:cs typeface="Arial" panose="020B0604020202020204" pitchFamily="34" charset="0"/>
              </a:rPr>
              <a:t>מעגל מזיגת מים חמים</a:t>
            </a:r>
            <a:endParaRPr lang="he-IL" b="1" dirty="0">
              <a:solidFill>
                <a:srgbClr val="FF0000"/>
              </a:solidFill>
              <a:latin typeface="Arial" panose="020B0604020202020204" pitchFamily="34" charset="0"/>
              <a:cs typeface="Arial" panose="020B0604020202020204" pitchFamily="34" charset="0"/>
            </a:endParaRPr>
          </a:p>
        </p:txBody>
      </p:sp>
      <p:pic>
        <p:nvPicPr>
          <p:cNvPr id="3" name="תמונה 2">
            <a:extLst>
              <a:ext uri="{FF2B5EF4-FFF2-40B4-BE49-F238E27FC236}">
                <a16:creationId xmlns:a16="http://schemas.microsoft.com/office/drawing/2014/main" id="{562A6661-28AD-4151-A12E-78B94A7E75C1}"/>
              </a:ext>
            </a:extLst>
          </p:cNvPr>
          <p:cNvPicPr>
            <a:picLocks noChangeAspect="1"/>
          </p:cNvPicPr>
          <p:nvPr/>
        </p:nvPicPr>
        <p:blipFill>
          <a:blip r:embed="rId3"/>
          <a:stretch>
            <a:fillRect/>
          </a:stretch>
        </p:blipFill>
        <p:spPr>
          <a:xfrm>
            <a:off x="2700195" y="826782"/>
            <a:ext cx="7732450" cy="4173191"/>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4" name="תיבת טקסט 3">
                <a:extLst>
                  <a:ext uri="{FF2B5EF4-FFF2-40B4-BE49-F238E27FC236}">
                    <a16:creationId xmlns:a16="http://schemas.microsoft.com/office/drawing/2014/main" id="{D1D31659-8730-4608-B40C-1FC6DFC028D4}"/>
                  </a:ext>
                </a:extLst>
              </p:cNvPr>
              <p:cNvSpPr txBox="1"/>
              <p:nvPr/>
            </p:nvSpPr>
            <p:spPr>
              <a:xfrm>
                <a:off x="1953087" y="4989250"/>
                <a:ext cx="9845336" cy="2158924"/>
              </a:xfrm>
              <a:prstGeom prst="rect">
                <a:avLst/>
              </a:prstGeom>
              <a:noFill/>
            </p:spPr>
            <p:txBody>
              <a:bodyPr wrap="square" rtlCol="1">
                <a:spAutoFit/>
              </a:bodyPr>
              <a:lstStyle/>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מתג – תפקידו לתת למערכת אינדיקציה כי המשתמש מעוניין להתחיל את תהליך המזיגה.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בקר- תפקידו לתת אינדיקציה למערכת המים חמים, גם האות מהבקר וגם האות מהמשתמש נכנסים לתוך שער </a:t>
                </a:r>
                <a:r>
                  <a:rPr lang="en-US" sz="1800" dirty="0">
                    <a:effectLst/>
                    <a:latin typeface="Calibri" panose="020F0502020204030204" pitchFamily="34" charset="0"/>
                    <a:ea typeface="Calibri" panose="020F0502020204030204" pitchFamily="34" charset="0"/>
                    <a:cs typeface="Arial" panose="020B0604020202020204" pitchFamily="34" charset="0"/>
                  </a:rPr>
                  <a:t>AND</a:t>
                </a:r>
                <a:r>
                  <a:rPr lang="he-IL" sz="1800" dirty="0">
                    <a:effectLst/>
                    <a:latin typeface="Calibri" panose="020F0502020204030204" pitchFamily="34" charset="0"/>
                    <a:ea typeface="Calibri" panose="020F0502020204030204" pitchFamily="34" charset="0"/>
                    <a:cs typeface="Arial" panose="020B0604020202020204" pitchFamily="34" charset="0"/>
                  </a:rPr>
                  <a:t> אשר תפקידו לתת אינדיקציה כי התנאים למזיגה מתקיימים.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מעגל חד יציב – תפקידו של רכיב זה הוא לבצע את פעולת המזיגה, זמן המזיגה מומש בעזרת  קבל ונגד כאשר זהו זמן המזיגה הנדרש </a:t>
                </a:r>
                <a14:m>
                  <m:oMath xmlns:m="http://schemas.openxmlformats.org/officeDocument/2006/math">
                    <m:r>
                      <a:rPr lang="he-IL" sz="1800" i="1">
                        <a:effectLst/>
                        <a:latin typeface="Cambria Math" panose="02040503050406030204" pitchFamily="18" charset="0"/>
                        <a:ea typeface="Calibri" panose="020F0502020204030204" pitchFamily="34" charset="0"/>
                        <a:cs typeface="Cambria Math" panose="02040503050406030204" pitchFamily="18" charset="0"/>
                      </a:rPr>
                      <m:t>𝜏</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𝑅𝐶</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4</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𝑠𝑒𝑐</m:t>
                    </m:r>
                  </m:oMath>
                </a14:m>
                <a:r>
                  <a:rPr lang="he-IL"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mc:Choice>
        <mc:Fallback xmlns="">
          <p:sp>
            <p:nvSpPr>
              <p:cNvPr id="4" name="תיבת טקסט 3">
                <a:extLst>
                  <a:ext uri="{FF2B5EF4-FFF2-40B4-BE49-F238E27FC236}">
                    <a16:creationId xmlns:a16="http://schemas.microsoft.com/office/drawing/2014/main" id="{D1D31659-8730-4608-B40C-1FC6DFC028D4}"/>
                  </a:ext>
                </a:extLst>
              </p:cNvPr>
              <p:cNvSpPr txBox="1">
                <a:spLocks noRot="1" noChangeAspect="1" noMove="1" noResize="1" noEditPoints="1" noAdjustHandles="1" noChangeArrowheads="1" noChangeShapeType="1" noTextEdit="1"/>
              </p:cNvSpPr>
              <p:nvPr/>
            </p:nvSpPr>
            <p:spPr>
              <a:xfrm>
                <a:off x="1953087" y="4989250"/>
                <a:ext cx="9845336" cy="2158924"/>
              </a:xfrm>
              <a:prstGeom prst="rect">
                <a:avLst/>
              </a:prstGeom>
              <a:blipFill>
                <a:blip r:embed="rId4"/>
                <a:stretch>
                  <a:fillRect l="-495" t="-1408" r="-619" b="-3099"/>
                </a:stretch>
              </a:blipFill>
            </p:spPr>
            <p:txBody>
              <a:bodyPr/>
              <a:lstStyle/>
              <a:p>
                <a:r>
                  <a:rPr lang="he-IL">
                    <a:noFill/>
                  </a:rPr>
                  <a:t> </a:t>
                </a:r>
              </a:p>
            </p:txBody>
          </p:sp>
        </mc:Fallback>
      </mc:AlternateContent>
    </p:spTree>
    <p:extLst>
      <p:ext uri="{BB962C8B-B14F-4D97-AF65-F5344CB8AC3E}">
        <p14:creationId xmlns:p14="http://schemas.microsoft.com/office/powerpoint/2010/main" val="135017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58B5A345-05A3-4CCE-8B2C-0E1B0DA64F7B}"/>
              </a:ext>
            </a:extLst>
          </p:cNvPr>
          <p:cNvPicPr>
            <a:picLocks noChangeAspect="1"/>
          </p:cNvPicPr>
          <p:nvPr/>
        </p:nvPicPr>
        <p:blipFill>
          <a:blip r:embed="rId2"/>
          <a:stretch>
            <a:fillRect/>
          </a:stretch>
        </p:blipFill>
        <p:spPr>
          <a:xfrm>
            <a:off x="1322923" y="1509331"/>
            <a:ext cx="10650002" cy="5101019"/>
          </a:xfrm>
          <a:prstGeom prst="rect">
            <a:avLst/>
          </a:prstGeom>
          <a:ln>
            <a:noFill/>
          </a:ln>
          <a:effectLst>
            <a:outerShdw blurRad="292100" dist="139700" dir="2700000" algn="tl" rotWithShape="0">
              <a:srgbClr val="333333">
                <a:alpha val="65000"/>
              </a:srgbClr>
            </a:outerShdw>
          </a:effectLst>
        </p:spPr>
      </p:pic>
      <p:sp>
        <p:nvSpPr>
          <p:cNvPr id="5" name="כותרת 1">
            <a:extLst>
              <a:ext uri="{FF2B5EF4-FFF2-40B4-BE49-F238E27FC236}">
                <a16:creationId xmlns:a16="http://schemas.microsoft.com/office/drawing/2014/main" id="{92B9E666-79AC-4FA2-A065-88A1338581FE}"/>
              </a:ext>
            </a:extLst>
          </p:cNvPr>
          <p:cNvSpPr txBox="1">
            <a:spLocks/>
          </p:cNvSpPr>
          <p:nvPr/>
        </p:nvSpPr>
        <p:spPr>
          <a:xfrm>
            <a:off x="1685144" y="915662"/>
            <a:ext cx="9634011" cy="747358"/>
          </a:xfrm>
          <a:prstGeom prst="rect">
            <a:avLst/>
          </a:prstGeom>
        </p:spPr>
        <p:txBody>
          <a:bodyPr/>
          <a:lstStyle>
            <a:lvl1pPr algn="l" defTabSz="457200" rtl="1" eaLnBrk="1" latinLnBrk="0" hangingPunct="1">
              <a:spcBef>
                <a:spcPct val="0"/>
              </a:spcBef>
              <a:buNone/>
              <a:defRPr sz="3600" kern="1200">
                <a:solidFill>
                  <a:schemeClr val="accent2">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he-IL" b="1" dirty="0">
                <a:solidFill>
                  <a:srgbClr val="FF0000"/>
                </a:solidFill>
                <a:latin typeface="Arial" panose="020B0604020202020204" pitchFamily="34" charset="0"/>
                <a:ea typeface="Times New Roman" panose="02020603050405020304" pitchFamily="18" charset="0"/>
                <a:cs typeface="Arial" panose="020B0604020202020204" pitchFamily="34" charset="0"/>
              </a:rPr>
              <a:t>תצוגת סקופ מעגל מזיגת מים חמים</a:t>
            </a:r>
            <a:endParaRPr lang="he-IL" b="1" dirty="0">
              <a:solidFill>
                <a:srgbClr val="FF0000"/>
              </a:solidFill>
              <a:latin typeface="Arial" panose="020B0604020202020204" pitchFamily="34" charset="0"/>
              <a:cs typeface="Arial" panose="020B0604020202020204" pitchFamily="34" charset="0"/>
            </a:endParaRPr>
          </a:p>
        </p:txBody>
      </p:sp>
      <p:pic>
        <p:nvPicPr>
          <p:cNvPr id="2" name="תמונה 1">
            <a:extLst>
              <a:ext uri="{FF2B5EF4-FFF2-40B4-BE49-F238E27FC236}">
                <a16:creationId xmlns:a16="http://schemas.microsoft.com/office/drawing/2014/main" id="{48B518D0-FCF8-86C2-381B-11984B33F340}"/>
              </a:ext>
            </a:extLst>
          </p:cNvPr>
          <p:cNvPicPr>
            <a:picLocks noChangeAspect="1"/>
          </p:cNvPicPr>
          <p:nvPr/>
        </p:nvPicPr>
        <p:blipFill rotWithShape="1">
          <a:blip r:embed="rId3">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1041291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CC3B2956-35B5-4F2D-B3D7-EACCCDE083B5}"/>
              </a:ext>
            </a:extLst>
          </p:cNvPr>
          <p:cNvPicPr/>
          <p:nvPr/>
        </p:nvPicPr>
        <p:blipFill>
          <a:blip r:embed="rId2">
            <a:extLst>
              <a:ext uri="{28A0092B-C50C-407E-A947-70E740481C1C}">
                <a14:useLocalDpi xmlns:a14="http://schemas.microsoft.com/office/drawing/2010/main" val="0"/>
              </a:ext>
            </a:extLst>
          </a:blip>
          <a:stretch>
            <a:fillRect/>
          </a:stretch>
        </p:blipFill>
        <p:spPr>
          <a:xfrm>
            <a:off x="2225337" y="788189"/>
            <a:ext cx="3870663" cy="5930283"/>
          </a:xfrm>
          <a:prstGeom prst="rect">
            <a:avLst/>
          </a:prstGeom>
          <a:ln>
            <a:noFill/>
          </a:ln>
          <a:effectLst>
            <a:outerShdw blurRad="292100" dist="139700" dir="2700000" algn="tl" rotWithShape="0">
              <a:srgbClr val="333333">
                <a:alpha val="65000"/>
              </a:srgbClr>
            </a:outerShdw>
          </a:effectLst>
        </p:spPr>
      </p:pic>
      <p:sp>
        <p:nvSpPr>
          <p:cNvPr id="4" name="תיבת טקסט 3">
            <a:extLst>
              <a:ext uri="{FF2B5EF4-FFF2-40B4-BE49-F238E27FC236}">
                <a16:creationId xmlns:a16="http://schemas.microsoft.com/office/drawing/2014/main" id="{7C9A257D-17BB-49E2-BCA1-1F4D27535AA0}"/>
              </a:ext>
            </a:extLst>
          </p:cNvPr>
          <p:cNvSpPr txBox="1"/>
          <p:nvPr/>
        </p:nvSpPr>
        <p:spPr>
          <a:xfrm>
            <a:off x="3296390" y="50456"/>
            <a:ext cx="6094520" cy="646331"/>
          </a:xfrm>
          <a:prstGeom prst="rect">
            <a:avLst/>
          </a:prstGeom>
          <a:noFill/>
        </p:spPr>
        <p:txBody>
          <a:bodyPr wrap="square">
            <a:spAutoFit/>
          </a:bodyPr>
          <a:lstStyle/>
          <a:p>
            <a:pPr algn="ctr"/>
            <a:r>
              <a:rPr lang="he-IL" sz="3600" b="1" dirty="0">
                <a:solidFill>
                  <a:schemeClr val="accent2">
                    <a:lumMod val="75000"/>
                  </a:schemeClr>
                </a:solidFill>
                <a:latin typeface="Arial" panose="020B0604020202020204" pitchFamily="34" charset="0"/>
                <a:ea typeface="Times New Roman" panose="02020603050405020304" pitchFamily="18" charset="0"/>
                <a:cs typeface="Arial" panose="020B0604020202020204" pitchFamily="34" charset="0"/>
              </a:rPr>
              <a:t>מעגל מזיגת מים קרים</a:t>
            </a:r>
            <a:endParaRPr lang="he-IL" sz="3600" b="1" dirty="0">
              <a:solidFill>
                <a:schemeClr val="accent2">
                  <a:lumMod val="75000"/>
                </a:scheme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A84171C5-69BB-4EE0-AD68-64009274D9D5}"/>
                  </a:ext>
                </a:extLst>
              </p:cNvPr>
              <p:cNvSpPr txBox="1"/>
              <p:nvPr/>
            </p:nvSpPr>
            <p:spPr>
              <a:xfrm>
                <a:off x="6343650" y="1020931"/>
                <a:ext cx="5721104" cy="2649059"/>
              </a:xfrm>
              <a:prstGeom prst="rect">
                <a:avLst/>
              </a:prstGeom>
              <a:noFill/>
            </p:spPr>
            <p:txBody>
              <a:bodyPr wrap="square" rtlCol="1">
                <a:spAutoFit/>
              </a:bodyPr>
              <a:lstStyle/>
              <a:p>
                <a:pPr algn="r" rtl="1">
                  <a:lnSpc>
                    <a:spcPct val="107000"/>
                  </a:lnSpc>
                  <a:spcAft>
                    <a:spcPts val="800"/>
                  </a:spcAft>
                </a:pPr>
                <a:r>
                  <a:rPr lang="he-IL" sz="1800" b="1" dirty="0">
                    <a:effectLst/>
                    <a:latin typeface="Calibri" panose="020F0502020204030204" pitchFamily="34" charset="0"/>
                    <a:ea typeface="Calibri" panose="020F0502020204030204" pitchFamily="34" charset="0"/>
                    <a:cs typeface="Arial" panose="020B0604020202020204" pitchFamily="34" charset="0"/>
                  </a:rPr>
                  <a:t>מתגים-</a:t>
                </a:r>
                <a:r>
                  <a:rPr lang="he-IL" sz="1800" dirty="0">
                    <a:effectLst/>
                    <a:latin typeface="Calibri" panose="020F0502020204030204" pitchFamily="34" charset="0"/>
                    <a:ea typeface="Calibri" panose="020F0502020204030204" pitchFamily="34" charset="0"/>
                    <a:cs typeface="Arial" panose="020B0604020202020204" pitchFamily="34" charset="0"/>
                  </a:rPr>
                  <a:t> תפקידים לתת מידע למערכת את זמן המזיגה אשר המשתמש חפץ.</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b="1" dirty="0">
                    <a:effectLst/>
                    <a:latin typeface="Calibri" panose="020F0502020204030204" pitchFamily="34" charset="0"/>
                    <a:ea typeface="Calibri" panose="020F0502020204030204" pitchFamily="34" charset="0"/>
                    <a:cs typeface="Arial" panose="020B0604020202020204" pitchFamily="34" charset="0"/>
                  </a:rPr>
                  <a:t>מעגלי חד יציב </a:t>
                </a:r>
                <a:r>
                  <a:rPr lang="he-IL" sz="1800" dirty="0">
                    <a:effectLst/>
                    <a:latin typeface="Calibri" panose="020F0502020204030204" pitchFamily="34" charset="0"/>
                    <a:ea typeface="Calibri" panose="020F0502020204030204" pitchFamily="34" charset="0"/>
                    <a:cs typeface="Arial" panose="020B0604020202020204" pitchFamily="34" charset="0"/>
                  </a:rPr>
                  <a:t>–תפקידם זהה, תפקידו של כל מעגל הינו לשלוח פולס לאורך זמן מסוים בכדי לבצע את פעולת המזיגה, ערכי הקבלים והנגדים חושבו ע"פ המשוואה הנ"ל </a:t>
                </a:r>
                <a14:m>
                  <m:oMath xmlns:m="http://schemas.openxmlformats.org/officeDocument/2006/math">
                    <m:r>
                      <a:rPr lang="he-IL" sz="1800" i="1">
                        <a:effectLst/>
                        <a:latin typeface="Cambria Math" panose="02040503050406030204" pitchFamily="18" charset="0"/>
                        <a:ea typeface="Calibri" panose="020F0502020204030204" pitchFamily="34" charset="0"/>
                        <a:cs typeface="Cambria Math" panose="02040503050406030204" pitchFamily="18" charset="0"/>
                      </a:rPr>
                      <m:t>𝜏</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𝑅𝐶</m:t>
                    </m:r>
                  </m:oMath>
                </a14:m>
                <a:r>
                  <a:rPr lang="he-IL" sz="1800" dirty="0">
                    <a:effectLst/>
                    <a:latin typeface="Calibri" panose="020F0502020204030204" pitchFamily="34" charset="0"/>
                    <a:ea typeface="Times New Roman" panose="02020603050405020304" pitchFamily="18" charset="0"/>
                    <a:cs typeface="Arial" panose="020B0604020202020204" pitchFamily="34" charset="0"/>
                  </a:rPr>
                  <a:t> כאשר בכל פעם נדרש מהמערכת להוציא פולס באורך זמן אחר , כאשר הזמנים הינם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4</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𝑠𝑒𝑐</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he-IL" sz="1800" dirty="0">
                    <a:effectLst/>
                    <a:latin typeface="Calibri" panose="020F0502020204030204" pitchFamily="34" charset="0"/>
                    <a:ea typeface="Times New Roman" panose="02020603050405020304" pitchFamily="18" charset="0"/>
                    <a:cs typeface="Arial" panose="020B0604020202020204" pitchFamily="34" charset="0"/>
                  </a:rPr>
                  <a:t>,</a:t>
                </a:r>
                <a:r>
                  <a:rPr lang="he-IL" sz="1800" i="1" dirty="0">
                    <a:effectLst/>
                    <a:latin typeface="Calibri" panose="020F0502020204030204" pitchFamily="34" charset="0"/>
                    <a:ea typeface="Calibri" panose="020F0502020204030204" pitchFamily="34" charset="0"/>
                    <a:cs typeface="Cambria Math" panose="02040503050406030204" pitchFamily="18" charset="0"/>
                  </a:rPr>
                  <a:t> </a:t>
                </a:r>
                <a14:m>
                  <m:oMath xmlns:m="http://schemas.openxmlformats.org/officeDocument/2006/math">
                    <m:r>
                      <a:rPr lang="en-US" sz="1800" b="0" i="1" smtClean="0">
                        <a:effectLst/>
                        <a:latin typeface="Cambria Math" panose="02040503050406030204" pitchFamily="18" charset="0"/>
                        <a:ea typeface="Calibri" panose="020F0502020204030204" pitchFamily="34" charset="0"/>
                        <a:cs typeface="Arial" panose="020B0604020202020204" pitchFamily="34" charset="0"/>
                      </a:rPr>
                      <m:t>8</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𝑠𝑒𝑐</m:t>
                    </m:r>
                  </m:oMath>
                </a14:m>
                <a:r>
                  <a:rPr lang="he-IL" sz="1800" dirty="0">
                    <a:effectLst/>
                    <a:latin typeface="Calibri" panose="020F0502020204030204" pitchFamily="34" charset="0"/>
                    <a:ea typeface="Times New Roman" panose="02020603050405020304" pitchFamily="18" charset="0"/>
                    <a:cs typeface="Arial" panose="020B0604020202020204" pitchFamily="34" charset="0"/>
                  </a:rPr>
                  <a:t> ,</a:t>
                </a:r>
                <a:r>
                  <a:rPr lang="he-IL" sz="1800" i="1" dirty="0">
                    <a:effectLst/>
                    <a:latin typeface="Calibri" panose="020F0502020204030204" pitchFamily="34" charset="0"/>
                    <a:ea typeface="Calibri" panose="020F0502020204030204" pitchFamily="34" charset="0"/>
                    <a:cs typeface="Cambria Math" panose="02040503050406030204" pitchFamily="18" charset="0"/>
                  </a:rPr>
                  <a:t> </a:t>
                </a:r>
                <a14:m>
                  <m:oMath xmlns:m="http://schemas.openxmlformats.org/officeDocument/2006/math">
                    <m:r>
                      <a:rPr lang="en-US" sz="1800" b="0" i="1" smtClean="0">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15</m:t>
                    </m:r>
                    <m:r>
                      <a:rPr lang="en-US" sz="1800" i="1">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𝑠𝑒𝑐</m:t>
                    </m:r>
                  </m:oMath>
                </a14:m>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he-IL" sz="1800" dirty="0">
                    <a:effectLst/>
                    <a:latin typeface="Arial" panose="020B0604020202020204" pitchFamily="34" charset="0"/>
                    <a:ea typeface="Times New Roman" panose="02020603050405020304" pitchFamily="18" charset="0"/>
                    <a:cs typeface="Arial" panose="020B0604020202020204" pitchFamily="34" charset="0"/>
                  </a:rPr>
                  <a:t>בהתאמה.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mc:Choice>
        <mc:Fallback xmlns="">
          <p:sp>
            <p:nvSpPr>
              <p:cNvPr id="5" name="תיבת טקסט 4">
                <a:extLst>
                  <a:ext uri="{FF2B5EF4-FFF2-40B4-BE49-F238E27FC236}">
                    <a16:creationId xmlns:a16="http://schemas.microsoft.com/office/drawing/2014/main" id="{A84171C5-69BB-4EE0-AD68-64009274D9D5}"/>
                  </a:ext>
                </a:extLst>
              </p:cNvPr>
              <p:cNvSpPr txBox="1">
                <a:spLocks noRot="1" noChangeAspect="1" noMove="1" noResize="1" noEditPoints="1" noAdjustHandles="1" noChangeArrowheads="1" noChangeShapeType="1" noTextEdit="1"/>
              </p:cNvSpPr>
              <p:nvPr/>
            </p:nvSpPr>
            <p:spPr>
              <a:xfrm>
                <a:off x="6343650" y="1020931"/>
                <a:ext cx="5721104" cy="2649059"/>
              </a:xfrm>
              <a:prstGeom prst="rect">
                <a:avLst/>
              </a:prstGeom>
              <a:blipFill>
                <a:blip r:embed="rId3"/>
                <a:stretch>
                  <a:fillRect l="-1919" t="-1149" r="-853" b="-2529"/>
                </a:stretch>
              </a:blipFill>
            </p:spPr>
            <p:txBody>
              <a:bodyPr/>
              <a:lstStyle/>
              <a:p>
                <a:r>
                  <a:rPr lang="he-IL">
                    <a:noFill/>
                  </a:rPr>
                  <a:t> </a:t>
                </a:r>
              </a:p>
            </p:txBody>
          </p:sp>
        </mc:Fallback>
      </mc:AlternateContent>
      <p:pic>
        <p:nvPicPr>
          <p:cNvPr id="3" name="תמונה 2">
            <a:extLst>
              <a:ext uri="{FF2B5EF4-FFF2-40B4-BE49-F238E27FC236}">
                <a16:creationId xmlns:a16="http://schemas.microsoft.com/office/drawing/2014/main" id="{9A4AFA8C-B783-226C-D216-2195A16AE636}"/>
              </a:ext>
            </a:extLst>
          </p:cNvPr>
          <p:cNvPicPr>
            <a:picLocks noChangeAspect="1"/>
          </p:cNvPicPr>
          <p:nvPr/>
        </p:nvPicPr>
        <p:blipFill rotWithShape="1">
          <a:blip r:embed="rId4">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274263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0A9DE99B-A4EF-4161-90C6-71748351300F}"/>
              </a:ext>
            </a:extLst>
          </p:cNvPr>
          <p:cNvPicPr>
            <a:picLocks noChangeAspect="1"/>
          </p:cNvPicPr>
          <p:nvPr/>
        </p:nvPicPr>
        <p:blipFill>
          <a:blip r:embed="rId2"/>
          <a:stretch>
            <a:fillRect/>
          </a:stretch>
        </p:blipFill>
        <p:spPr>
          <a:xfrm>
            <a:off x="1409081" y="1587233"/>
            <a:ext cx="10403989" cy="5152740"/>
          </a:xfrm>
          <a:prstGeom prst="rect">
            <a:avLst/>
          </a:prstGeom>
          <a:ln>
            <a:noFill/>
          </a:ln>
          <a:effectLst>
            <a:outerShdw blurRad="292100" dist="139700" dir="2700000" algn="tl" rotWithShape="0">
              <a:srgbClr val="333333">
                <a:alpha val="65000"/>
              </a:srgbClr>
            </a:outerShdw>
          </a:effectLst>
        </p:spPr>
      </p:pic>
      <p:sp>
        <p:nvSpPr>
          <p:cNvPr id="5" name="תיבת טקסט 4">
            <a:extLst>
              <a:ext uri="{FF2B5EF4-FFF2-40B4-BE49-F238E27FC236}">
                <a16:creationId xmlns:a16="http://schemas.microsoft.com/office/drawing/2014/main" id="{CF4EC53A-B622-474C-9C69-05FA151D1CF2}"/>
              </a:ext>
            </a:extLst>
          </p:cNvPr>
          <p:cNvSpPr txBox="1"/>
          <p:nvPr/>
        </p:nvSpPr>
        <p:spPr>
          <a:xfrm>
            <a:off x="2973204" y="940902"/>
            <a:ext cx="6828685" cy="646331"/>
          </a:xfrm>
          <a:prstGeom prst="rect">
            <a:avLst/>
          </a:prstGeom>
          <a:noFill/>
        </p:spPr>
        <p:txBody>
          <a:bodyPr wrap="square">
            <a:spAutoFit/>
          </a:bodyPr>
          <a:lstStyle/>
          <a:p>
            <a:pPr algn="ctr"/>
            <a:r>
              <a:rPr lang="he-IL" sz="3600" b="1" dirty="0">
                <a:solidFill>
                  <a:schemeClr val="accent2">
                    <a:lumMod val="75000"/>
                  </a:schemeClr>
                </a:solidFill>
                <a:latin typeface="Arial" panose="020B0604020202020204" pitchFamily="34" charset="0"/>
                <a:ea typeface="Times New Roman" panose="02020603050405020304" pitchFamily="18" charset="0"/>
                <a:cs typeface="Arial" panose="020B0604020202020204" pitchFamily="34" charset="0"/>
              </a:rPr>
              <a:t>תצוגת סקופ מעגל מזיגת מים קרים</a:t>
            </a:r>
            <a:endParaRPr lang="he-IL" sz="3600" b="1" dirty="0">
              <a:solidFill>
                <a:schemeClr val="accent2">
                  <a:lumMod val="75000"/>
                </a:schemeClr>
              </a:solidFill>
              <a:latin typeface="Arial" panose="020B0604020202020204" pitchFamily="34" charset="0"/>
              <a:cs typeface="Arial" panose="020B0604020202020204" pitchFamily="34" charset="0"/>
            </a:endParaRPr>
          </a:p>
        </p:txBody>
      </p:sp>
      <p:pic>
        <p:nvPicPr>
          <p:cNvPr id="2" name="תמונה 1">
            <a:extLst>
              <a:ext uri="{FF2B5EF4-FFF2-40B4-BE49-F238E27FC236}">
                <a16:creationId xmlns:a16="http://schemas.microsoft.com/office/drawing/2014/main" id="{4E51EBB2-2671-9094-33BE-3104E470A0D8}"/>
              </a:ext>
            </a:extLst>
          </p:cNvPr>
          <p:cNvPicPr>
            <a:picLocks noChangeAspect="1"/>
          </p:cNvPicPr>
          <p:nvPr/>
        </p:nvPicPr>
        <p:blipFill rotWithShape="1">
          <a:blip r:embed="rId3">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911852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82DBDA02-88DF-BF28-96E1-AF787CD423AA}"/>
              </a:ext>
            </a:extLst>
          </p:cNvPr>
          <p:cNvPicPr>
            <a:picLocks noChangeAspect="1"/>
          </p:cNvPicPr>
          <p:nvPr/>
        </p:nvPicPr>
        <p:blipFill rotWithShape="1">
          <a:blip r:embed="rId2">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
        <p:nvSpPr>
          <p:cNvPr id="4" name="תיבת טקסט 3">
            <a:extLst>
              <a:ext uri="{FF2B5EF4-FFF2-40B4-BE49-F238E27FC236}">
                <a16:creationId xmlns:a16="http://schemas.microsoft.com/office/drawing/2014/main" id="{8140170A-B73E-4170-98E0-A9F9F34340F2}"/>
              </a:ext>
            </a:extLst>
          </p:cNvPr>
          <p:cNvSpPr txBox="1"/>
          <p:nvPr/>
        </p:nvSpPr>
        <p:spPr>
          <a:xfrm>
            <a:off x="3048740" y="146366"/>
            <a:ext cx="6094520" cy="646331"/>
          </a:xfrm>
          <a:prstGeom prst="rect">
            <a:avLst/>
          </a:prstGeom>
          <a:noFill/>
        </p:spPr>
        <p:txBody>
          <a:bodyPr wrap="square">
            <a:spAutoFit/>
          </a:bodyPr>
          <a:lstStyle/>
          <a:p>
            <a:pPr algn="ctr"/>
            <a:r>
              <a:rPr lang="he-IL" sz="3600" b="1" dirty="0">
                <a:solidFill>
                  <a:schemeClr val="accent2">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t>מעגל מזיגת מים פושרים</a:t>
            </a:r>
            <a:endParaRPr lang="he-IL" sz="3600" b="1" dirty="0">
              <a:solidFill>
                <a:schemeClr val="accent2">
                  <a:lumMod val="60000"/>
                  <a:lumOff val="40000"/>
                </a:scheme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A273D749-2EAD-4CD6-8F47-16700B1DA79D}"/>
                  </a:ext>
                </a:extLst>
              </p:cNvPr>
              <p:cNvSpPr txBox="1"/>
              <p:nvPr/>
            </p:nvSpPr>
            <p:spPr>
              <a:xfrm>
                <a:off x="1348112" y="1207123"/>
                <a:ext cx="5528938" cy="1956818"/>
              </a:xfrm>
              <a:prstGeom prst="rect">
                <a:avLst/>
              </a:prstGeom>
              <a:noFill/>
            </p:spPr>
            <p:txBody>
              <a:bodyPr wrap="square" rtlCol="1">
                <a:spAutoFit/>
              </a:bodyPr>
              <a:lstStyle/>
              <a:p>
                <a:pPr algn="r" rtl="1">
                  <a:lnSpc>
                    <a:spcPct val="107000"/>
                  </a:lnSpc>
                  <a:spcAft>
                    <a:spcPts val="800"/>
                  </a:spcAft>
                </a:pPr>
                <a:r>
                  <a:rPr lang="he-IL" sz="1800" b="1" dirty="0">
                    <a:effectLst/>
                    <a:latin typeface="Calibri" panose="020F0502020204030204" pitchFamily="34" charset="0"/>
                    <a:ea typeface="Calibri" panose="020F0502020204030204" pitchFamily="34" charset="0"/>
                    <a:cs typeface="Arial" panose="020B0604020202020204" pitchFamily="34" charset="0"/>
                  </a:rPr>
                  <a:t>מתג</a:t>
                </a:r>
                <a:r>
                  <a:rPr lang="he-IL" sz="1800" dirty="0">
                    <a:effectLst/>
                    <a:latin typeface="Calibri" panose="020F0502020204030204" pitchFamily="34" charset="0"/>
                    <a:ea typeface="Calibri" panose="020F0502020204030204" pitchFamily="34" charset="0"/>
                    <a:cs typeface="Arial" panose="020B0604020202020204" pitchFamily="34" charset="0"/>
                  </a:rPr>
                  <a:t> – מתן אינדיקציה למערכת כי משתמש מעוניין במים פושרים.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b="1" dirty="0">
                    <a:effectLst/>
                    <a:latin typeface="Calibri" panose="020F0502020204030204" pitchFamily="34" charset="0"/>
                    <a:ea typeface="Calibri" panose="020F0502020204030204" pitchFamily="34" charset="0"/>
                    <a:cs typeface="Arial" panose="020B0604020202020204" pitchFamily="34" charset="0"/>
                  </a:rPr>
                  <a:t>מעגלי חד יציב </a:t>
                </a:r>
                <a:r>
                  <a:rPr lang="he-IL" sz="1800" dirty="0">
                    <a:effectLst/>
                    <a:latin typeface="Calibri" panose="020F0502020204030204" pitchFamily="34" charset="0"/>
                    <a:ea typeface="Calibri" panose="020F0502020204030204" pitchFamily="34" charset="0"/>
                    <a:cs typeface="Arial" panose="020B0604020202020204" pitchFamily="34" charset="0"/>
                  </a:rPr>
                  <a:t>–</a:t>
                </a:r>
                <a:r>
                  <a:rPr lang="he-IL" dirty="0"/>
                  <a:t>תפקידם של שני מעגלים הוא להתחיל את תהליך המזיגה, כאשר הראשון מחובר למשאבה של המים הקרים וזמן המזיגה הינו </a:t>
                </a: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 </m:t>
                    </m:r>
                    <m:r>
                      <a:rPr lang="en-US" i="1">
                        <a:latin typeface="Cambria Math" panose="02040503050406030204" pitchFamily="18" charset="0"/>
                      </a:rPr>
                      <m:t>𝑠𝑒𝑐</m:t>
                    </m:r>
                  </m:oMath>
                </a14:m>
                <a:r>
                  <a:rPr lang="he-IL" dirty="0"/>
                  <a:t>, בעוד שהשני מחובר למשאבה של המים החמים וזמן המזיגה הינו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6</m:t>
                    </m:r>
                    <m:r>
                      <a:rPr lang="en-US" i="1">
                        <a:latin typeface="Cambria Math" panose="02040503050406030204" pitchFamily="18" charset="0"/>
                      </a:rPr>
                      <m:t> </m:t>
                    </m:r>
                    <m:r>
                      <a:rPr lang="en-US" i="1">
                        <a:latin typeface="Cambria Math" panose="02040503050406030204" pitchFamily="18" charset="0"/>
                      </a:rPr>
                      <m:t>𝑠𝑒𝑐</m:t>
                    </m:r>
                  </m:oMath>
                </a14:m>
                <a:endParaRPr lang="he-IL" dirty="0"/>
              </a:p>
            </p:txBody>
          </p:sp>
        </mc:Choice>
        <mc:Fallback xmlns="">
          <p:sp>
            <p:nvSpPr>
              <p:cNvPr id="5" name="תיבת טקסט 4">
                <a:extLst>
                  <a:ext uri="{FF2B5EF4-FFF2-40B4-BE49-F238E27FC236}">
                    <a16:creationId xmlns:a16="http://schemas.microsoft.com/office/drawing/2014/main" id="{A273D749-2EAD-4CD6-8F47-16700B1DA79D}"/>
                  </a:ext>
                </a:extLst>
              </p:cNvPr>
              <p:cNvSpPr txBox="1">
                <a:spLocks noRot="1" noChangeAspect="1" noMove="1" noResize="1" noEditPoints="1" noAdjustHandles="1" noChangeArrowheads="1" noChangeShapeType="1" noTextEdit="1"/>
              </p:cNvSpPr>
              <p:nvPr/>
            </p:nvSpPr>
            <p:spPr>
              <a:xfrm>
                <a:off x="1348112" y="1207123"/>
                <a:ext cx="5528938" cy="1956818"/>
              </a:xfrm>
              <a:prstGeom prst="rect">
                <a:avLst/>
              </a:prstGeom>
              <a:blipFill>
                <a:blip r:embed="rId3"/>
                <a:stretch>
                  <a:fillRect t="-1558" r="-992" b="-4050"/>
                </a:stretch>
              </a:blipFill>
            </p:spPr>
            <p:txBody>
              <a:bodyPr/>
              <a:lstStyle/>
              <a:p>
                <a:r>
                  <a:rPr lang="he-IL">
                    <a:noFill/>
                  </a:rPr>
                  <a:t> </a:t>
                </a:r>
              </a:p>
            </p:txBody>
          </p:sp>
        </mc:Fallback>
      </mc:AlternateContent>
      <p:pic>
        <p:nvPicPr>
          <p:cNvPr id="6" name="תמונה 5">
            <a:extLst>
              <a:ext uri="{FF2B5EF4-FFF2-40B4-BE49-F238E27FC236}">
                <a16:creationId xmlns:a16="http://schemas.microsoft.com/office/drawing/2014/main" id="{A265AEC0-CD11-45DF-9173-1E16323ABE05}"/>
              </a:ext>
            </a:extLst>
          </p:cNvPr>
          <p:cNvPicPr>
            <a:picLocks noChangeAspect="1"/>
          </p:cNvPicPr>
          <p:nvPr/>
        </p:nvPicPr>
        <p:blipFill>
          <a:blip r:embed="rId4"/>
          <a:stretch>
            <a:fillRect/>
          </a:stretch>
        </p:blipFill>
        <p:spPr>
          <a:xfrm>
            <a:off x="7114478" y="792697"/>
            <a:ext cx="4692316" cy="4114800"/>
          </a:xfrm>
          <a:prstGeom prst="rect">
            <a:avLst/>
          </a:prstGeom>
          <a:ln>
            <a:noFill/>
          </a:ln>
          <a:effectLst>
            <a:outerShdw blurRad="292100" dist="139700" dir="2700000" algn="tl" rotWithShape="0">
              <a:srgbClr val="333333">
                <a:alpha val="65000"/>
              </a:srgbClr>
            </a:outerShdw>
          </a:effectLst>
        </p:spPr>
      </p:pic>
      <p:graphicFrame>
        <p:nvGraphicFramePr>
          <p:cNvPr id="7" name="טבלה 6">
            <a:extLst>
              <a:ext uri="{FF2B5EF4-FFF2-40B4-BE49-F238E27FC236}">
                <a16:creationId xmlns:a16="http://schemas.microsoft.com/office/drawing/2014/main" id="{06B4AC84-E64B-4CEF-A3DC-AF7106C0F5C3}"/>
              </a:ext>
            </a:extLst>
          </p:cNvPr>
          <p:cNvGraphicFramePr>
            <a:graphicFrameLocks noGrp="1"/>
          </p:cNvGraphicFramePr>
          <p:nvPr>
            <p:extLst>
              <p:ext uri="{D42A27DB-BD31-4B8C-83A1-F6EECF244321}">
                <p14:modId xmlns:p14="http://schemas.microsoft.com/office/powerpoint/2010/main" val="2877275186"/>
              </p:ext>
            </p:extLst>
          </p:nvPr>
        </p:nvGraphicFramePr>
        <p:xfrm>
          <a:off x="2058761" y="5038725"/>
          <a:ext cx="9439974" cy="1371599"/>
        </p:xfrm>
        <a:graphic>
          <a:graphicData uri="http://schemas.openxmlformats.org/drawingml/2006/table">
            <a:tbl>
              <a:tblPr rtl="1" firstRow="1" firstCol="1" bandRow="1">
                <a:tableStyleId>{5C22544A-7EE6-4342-B048-85BDC9FD1C3A}</a:tableStyleId>
              </a:tblPr>
              <a:tblGrid>
                <a:gridCol w="2403127">
                  <a:extLst>
                    <a:ext uri="{9D8B030D-6E8A-4147-A177-3AD203B41FA5}">
                      <a16:colId xmlns:a16="http://schemas.microsoft.com/office/drawing/2014/main" val="719338927"/>
                    </a:ext>
                  </a:extLst>
                </a:gridCol>
                <a:gridCol w="2189515">
                  <a:extLst>
                    <a:ext uri="{9D8B030D-6E8A-4147-A177-3AD203B41FA5}">
                      <a16:colId xmlns:a16="http://schemas.microsoft.com/office/drawing/2014/main" val="1562838246"/>
                    </a:ext>
                  </a:extLst>
                </a:gridCol>
                <a:gridCol w="2274754">
                  <a:extLst>
                    <a:ext uri="{9D8B030D-6E8A-4147-A177-3AD203B41FA5}">
                      <a16:colId xmlns:a16="http://schemas.microsoft.com/office/drawing/2014/main" val="1632037699"/>
                    </a:ext>
                  </a:extLst>
                </a:gridCol>
                <a:gridCol w="2572578">
                  <a:extLst>
                    <a:ext uri="{9D8B030D-6E8A-4147-A177-3AD203B41FA5}">
                      <a16:colId xmlns:a16="http://schemas.microsoft.com/office/drawing/2014/main" val="473586901"/>
                    </a:ext>
                  </a:extLst>
                </a:gridCol>
              </a:tblGrid>
              <a:tr h="694041">
                <a:tc>
                  <a:txBody>
                    <a:bodyPr/>
                    <a:lstStyle/>
                    <a:p>
                      <a:pPr marL="457200" algn="ctr" rtl="1">
                        <a:lnSpc>
                          <a:spcPct val="107000"/>
                        </a:lnSpc>
                        <a:spcAft>
                          <a:spcPts val="600"/>
                        </a:spcAft>
                      </a:pPr>
                      <a:r>
                        <a:rPr lang="he-IL" sz="2000" dirty="0">
                          <a:effectLst/>
                        </a:rPr>
                        <a:t>טמפרטורה קרים    [</a:t>
                      </a:r>
                      <a:r>
                        <a:rPr lang="en-US" sz="2000" dirty="0">
                          <a:effectLst/>
                        </a:rPr>
                        <a:t>˚c</a:t>
                      </a:r>
                      <a:r>
                        <a:rPr lang="he-IL" sz="2000" dirty="0">
                          <a:effectLst/>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ctr" rtl="1">
                        <a:lnSpc>
                          <a:spcPct val="107000"/>
                        </a:lnSpc>
                        <a:spcAft>
                          <a:spcPts val="600"/>
                        </a:spcAft>
                      </a:pPr>
                      <a:r>
                        <a:rPr lang="he-IL" sz="2000" dirty="0">
                          <a:effectLst/>
                        </a:rPr>
                        <a:t>טמפרטורה חמים [</a:t>
                      </a:r>
                      <a:r>
                        <a:rPr lang="en-US" sz="2000" dirty="0">
                          <a:effectLst/>
                        </a:rPr>
                        <a:t>˚c</a:t>
                      </a:r>
                      <a:r>
                        <a:rPr lang="he-IL" sz="2000" dirty="0">
                          <a:effectLst/>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ctr" rtl="1">
                        <a:lnSpc>
                          <a:spcPct val="107000"/>
                        </a:lnSpc>
                        <a:spcAft>
                          <a:spcPts val="600"/>
                        </a:spcAft>
                      </a:pPr>
                      <a:r>
                        <a:rPr lang="he-IL" sz="2000" dirty="0">
                          <a:effectLst/>
                        </a:rPr>
                        <a:t>יחס מים של מזיגת המים</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ctr" rtl="1">
                        <a:lnSpc>
                          <a:spcPct val="107000"/>
                        </a:lnSpc>
                        <a:spcAft>
                          <a:spcPts val="600"/>
                        </a:spcAft>
                      </a:pPr>
                      <a:r>
                        <a:rPr lang="he-IL" sz="2000" dirty="0">
                          <a:effectLst/>
                        </a:rPr>
                        <a:t>טמפרטורה סופית      [</a:t>
                      </a:r>
                      <a:r>
                        <a:rPr lang="en-US" sz="2000" dirty="0">
                          <a:effectLst/>
                        </a:rPr>
                        <a:t>˚c</a:t>
                      </a:r>
                      <a:r>
                        <a:rPr lang="he-IL" sz="2000" dirty="0">
                          <a:effectLst/>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37139595"/>
                  </a:ext>
                </a:extLst>
              </a:tr>
              <a:tr h="338779">
                <a:tc>
                  <a:txBody>
                    <a:bodyPr/>
                    <a:lstStyle/>
                    <a:p>
                      <a:pPr marL="457200" algn="ctr" rtl="1">
                        <a:lnSpc>
                          <a:spcPct val="107000"/>
                        </a:lnSpc>
                        <a:spcAft>
                          <a:spcPts val="600"/>
                        </a:spcAft>
                      </a:pPr>
                      <a:r>
                        <a:rPr lang="he-IL" sz="2000" b="0" dirty="0">
                          <a:solidFill>
                            <a:schemeClr val="tx1"/>
                          </a:solidFill>
                          <a:effectLst/>
                        </a:rPr>
                        <a:t>7</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b="0">
                          <a:solidFill>
                            <a:schemeClr val="tx1"/>
                          </a:solidFill>
                          <a:effectLst/>
                        </a:rPr>
                        <a:t>51</a:t>
                      </a:r>
                      <a:endParaRPr lang="en-US" sz="2000" b="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b="0">
                          <a:solidFill>
                            <a:schemeClr val="tx1"/>
                          </a:solidFill>
                          <a:effectLst/>
                        </a:rPr>
                        <a:t>3/5</a:t>
                      </a:r>
                      <a:endParaRPr lang="en-US" sz="2000" b="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b="0">
                          <a:solidFill>
                            <a:schemeClr val="tx1"/>
                          </a:solidFill>
                          <a:effectLst/>
                        </a:rPr>
                        <a:t>27</a:t>
                      </a:r>
                      <a:endParaRPr lang="en-US" sz="2000" b="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3335622065"/>
                  </a:ext>
                </a:extLst>
              </a:tr>
              <a:tr h="338779">
                <a:tc>
                  <a:txBody>
                    <a:bodyPr/>
                    <a:lstStyle/>
                    <a:p>
                      <a:pPr marL="457200" algn="ctr" rtl="1">
                        <a:lnSpc>
                          <a:spcPct val="107000"/>
                        </a:lnSpc>
                        <a:spcAft>
                          <a:spcPts val="600"/>
                        </a:spcAft>
                      </a:pPr>
                      <a:r>
                        <a:rPr lang="he-IL" sz="2000" b="0">
                          <a:solidFill>
                            <a:schemeClr val="tx1"/>
                          </a:solidFill>
                          <a:effectLst/>
                        </a:rPr>
                        <a:t>7</a:t>
                      </a:r>
                      <a:endParaRPr lang="en-US" sz="2000" b="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b="0" dirty="0">
                          <a:solidFill>
                            <a:schemeClr val="tx1"/>
                          </a:solidFill>
                          <a:effectLst/>
                        </a:rPr>
                        <a:t>85</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b="0" dirty="0">
                          <a:solidFill>
                            <a:schemeClr val="tx1"/>
                          </a:solidFill>
                          <a:effectLst/>
                        </a:rPr>
                        <a:t>2/5</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b="0" dirty="0">
                          <a:solidFill>
                            <a:schemeClr val="tx1"/>
                          </a:solidFill>
                          <a:effectLst/>
                        </a:rPr>
                        <a:t>34</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458409185"/>
                  </a:ext>
                </a:extLst>
              </a:tr>
            </a:tbl>
          </a:graphicData>
        </a:graphic>
      </p:graphicFrame>
    </p:spTree>
    <p:extLst>
      <p:ext uri="{BB962C8B-B14F-4D97-AF65-F5344CB8AC3E}">
        <p14:creationId xmlns:p14="http://schemas.microsoft.com/office/powerpoint/2010/main" val="28865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B142A080-33A0-407C-BEB7-7C45AD0C5C15}"/>
              </a:ext>
            </a:extLst>
          </p:cNvPr>
          <p:cNvPicPr>
            <a:picLocks noChangeAspect="1"/>
          </p:cNvPicPr>
          <p:nvPr/>
        </p:nvPicPr>
        <p:blipFill>
          <a:blip r:embed="rId2"/>
          <a:stretch>
            <a:fillRect/>
          </a:stretch>
        </p:blipFill>
        <p:spPr>
          <a:xfrm>
            <a:off x="1028700" y="1366837"/>
            <a:ext cx="10915650" cy="5248275"/>
          </a:xfrm>
          <a:prstGeom prst="rect">
            <a:avLst/>
          </a:prstGeom>
          <a:ln>
            <a:noFill/>
          </a:ln>
          <a:effectLst>
            <a:softEdge rad="112500"/>
          </a:effectLst>
        </p:spPr>
      </p:pic>
      <p:sp>
        <p:nvSpPr>
          <p:cNvPr id="7" name="תיבת טקסט 6">
            <a:extLst>
              <a:ext uri="{FF2B5EF4-FFF2-40B4-BE49-F238E27FC236}">
                <a16:creationId xmlns:a16="http://schemas.microsoft.com/office/drawing/2014/main" id="{5B4FEA6C-1790-4806-9735-DF94D01B4E07}"/>
              </a:ext>
            </a:extLst>
          </p:cNvPr>
          <p:cNvSpPr txBox="1"/>
          <p:nvPr/>
        </p:nvSpPr>
        <p:spPr>
          <a:xfrm>
            <a:off x="3162203" y="999015"/>
            <a:ext cx="7270442" cy="646331"/>
          </a:xfrm>
          <a:prstGeom prst="rect">
            <a:avLst/>
          </a:prstGeom>
          <a:noFill/>
        </p:spPr>
        <p:txBody>
          <a:bodyPr wrap="square">
            <a:spAutoFit/>
          </a:bodyPr>
          <a:lstStyle/>
          <a:p>
            <a:pPr algn="ctr"/>
            <a:r>
              <a:rPr lang="he-IL" sz="3600" b="1" dirty="0">
                <a:solidFill>
                  <a:schemeClr val="accent2">
                    <a:lumMod val="60000"/>
                    <a:lumOff val="40000"/>
                  </a:schemeClr>
                </a:solidFill>
                <a:latin typeface="Arial" panose="020B0604020202020204" pitchFamily="34" charset="0"/>
                <a:ea typeface="Times New Roman" panose="02020603050405020304" pitchFamily="18" charset="0"/>
                <a:cs typeface="Arial" panose="020B0604020202020204" pitchFamily="34" charset="0"/>
              </a:rPr>
              <a:t>תצוגת סקופ מעגל מזיגת מים פושרים</a:t>
            </a:r>
            <a:endParaRPr lang="he-IL" sz="3600" b="1" dirty="0">
              <a:solidFill>
                <a:schemeClr val="accent2">
                  <a:lumMod val="60000"/>
                  <a:lumOff val="40000"/>
                </a:schemeClr>
              </a:solidFill>
              <a:latin typeface="Arial" panose="020B0604020202020204" pitchFamily="34" charset="0"/>
              <a:cs typeface="Arial" panose="020B0604020202020204" pitchFamily="34" charset="0"/>
            </a:endParaRPr>
          </a:p>
        </p:txBody>
      </p:sp>
      <p:pic>
        <p:nvPicPr>
          <p:cNvPr id="2" name="תמונה 1">
            <a:extLst>
              <a:ext uri="{FF2B5EF4-FFF2-40B4-BE49-F238E27FC236}">
                <a16:creationId xmlns:a16="http://schemas.microsoft.com/office/drawing/2014/main" id="{1DB7940D-6130-3929-DDFA-A34264BADEEA}"/>
              </a:ext>
            </a:extLst>
          </p:cNvPr>
          <p:cNvPicPr>
            <a:picLocks noChangeAspect="1"/>
          </p:cNvPicPr>
          <p:nvPr/>
        </p:nvPicPr>
        <p:blipFill rotWithShape="1">
          <a:blip r:embed="rId3">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658448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201C6D7B-E46E-1855-0582-C740C1507A65}"/>
              </a:ext>
            </a:extLst>
          </p:cNvPr>
          <p:cNvPicPr>
            <a:picLocks noChangeAspect="1"/>
          </p:cNvPicPr>
          <p:nvPr/>
        </p:nvPicPr>
        <p:blipFill rotWithShape="1">
          <a:blip r:embed="rId2">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pic>
        <p:nvPicPr>
          <p:cNvPr id="3" name="תמונה 2">
            <a:extLst>
              <a:ext uri="{FF2B5EF4-FFF2-40B4-BE49-F238E27FC236}">
                <a16:creationId xmlns:a16="http://schemas.microsoft.com/office/drawing/2014/main" id="{95212EA7-3C7B-4472-846E-C842BD46058B}"/>
              </a:ext>
            </a:extLst>
          </p:cNvPr>
          <p:cNvPicPr/>
          <p:nvPr/>
        </p:nvPicPr>
        <p:blipFill>
          <a:blip r:embed="rId3">
            <a:extLst>
              <a:ext uri="{28A0092B-C50C-407E-A947-70E740481C1C}">
                <a14:useLocalDpi xmlns:a14="http://schemas.microsoft.com/office/drawing/2010/main" val="0"/>
              </a:ext>
            </a:extLst>
          </a:blip>
          <a:stretch>
            <a:fillRect/>
          </a:stretch>
        </p:blipFill>
        <p:spPr>
          <a:xfrm>
            <a:off x="1521271" y="1397715"/>
            <a:ext cx="5485985" cy="4230727"/>
          </a:xfrm>
          <a:prstGeom prst="rect">
            <a:avLst/>
          </a:prstGeom>
          <a:ln>
            <a:noFill/>
          </a:ln>
          <a:effectLst>
            <a:outerShdw blurRad="292100" dist="139700" dir="2700000" algn="tl" rotWithShape="0">
              <a:srgbClr val="333333">
                <a:alpha val="65000"/>
              </a:srgbClr>
            </a:outerShdw>
          </a:effectLst>
        </p:spPr>
      </p:pic>
      <p:sp>
        <p:nvSpPr>
          <p:cNvPr id="4" name="תיבת טקסט 3">
            <a:extLst>
              <a:ext uri="{FF2B5EF4-FFF2-40B4-BE49-F238E27FC236}">
                <a16:creationId xmlns:a16="http://schemas.microsoft.com/office/drawing/2014/main" id="{39B0EB4E-ADB1-480D-966D-91CF58E5430E}"/>
              </a:ext>
            </a:extLst>
          </p:cNvPr>
          <p:cNvSpPr txBox="1"/>
          <p:nvPr/>
        </p:nvSpPr>
        <p:spPr>
          <a:xfrm>
            <a:off x="3048740" y="180995"/>
            <a:ext cx="6094520" cy="646331"/>
          </a:xfrm>
          <a:prstGeom prst="rect">
            <a:avLst/>
          </a:prstGeom>
          <a:noFill/>
        </p:spPr>
        <p:txBody>
          <a:bodyPr wrap="square">
            <a:spAutoFit/>
          </a:bodyPr>
          <a:lstStyle/>
          <a:p>
            <a:pPr algn="ctr"/>
            <a:r>
              <a:rPr lang="he-IL" sz="3600" b="1" dirty="0">
                <a:latin typeface="Arial" panose="020B0604020202020204" pitchFamily="34" charset="0"/>
                <a:ea typeface="Times New Roman" panose="02020603050405020304" pitchFamily="18" charset="0"/>
                <a:cs typeface="Arial" panose="020B0604020202020204" pitchFamily="34" charset="0"/>
              </a:rPr>
              <a:t>מעגל עצירת מערכת</a:t>
            </a:r>
            <a:endParaRPr lang="he-IL" sz="3600" b="1" dirty="0">
              <a:latin typeface="Arial" panose="020B0604020202020204" pitchFamily="34" charset="0"/>
              <a:cs typeface="Arial" panose="020B0604020202020204" pitchFamily="34" charset="0"/>
            </a:endParaRPr>
          </a:p>
        </p:txBody>
      </p:sp>
      <p:sp>
        <p:nvSpPr>
          <p:cNvPr id="5" name="תיבת טקסט 4">
            <a:extLst>
              <a:ext uri="{FF2B5EF4-FFF2-40B4-BE49-F238E27FC236}">
                <a16:creationId xmlns:a16="http://schemas.microsoft.com/office/drawing/2014/main" id="{0C685B73-54F6-48E6-92EC-7A7ABF1C9354}"/>
              </a:ext>
            </a:extLst>
          </p:cNvPr>
          <p:cNvSpPr txBox="1"/>
          <p:nvPr/>
        </p:nvSpPr>
        <p:spPr>
          <a:xfrm>
            <a:off x="7010215" y="4905622"/>
            <a:ext cx="4924240" cy="2250103"/>
          </a:xfrm>
          <a:prstGeom prst="rect">
            <a:avLst/>
          </a:prstGeom>
          <a:noFill/>
        </p:spPr>
        <p:txBody>
          <a:bodyPr wrap="square" rtlCol="1">
            <a:spAutoFit/>
          </a:bodyPr>
          <a:lstStyle/>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שער </a:t>
            </a:r>
            <a:r>
              <a:rPr lang="en-US" sz="1800" dirty="0">
                <a:effectLst/>
                <a:latin typeface="Calibri" panose="020F0502020204030204" pitchFamily="34" charset="0"/>
                <a:ea typeface="Calibri" panose="020F0502020204030204" pitchFamily="34" charset="0"/>
                <a:cs typeface="Arial" panose="020B0604020202020204" pitchFamily="34" charset="0"/>
              </a:rPr>
              <a:t>NOT</a:t>
            </a:r>
            <a:r>
              <a:rPr lang="he-IL" sz="1800" dirty="0">
                <a:effectLst/>
                <a:latin typeface="Calibri" panose="020F0502020204030204" pitchFamily="34" charset="0"/>
                <a:ea typeface="Calibri" panose="020F0502020204030204" pitchFamily="34" charset="0"/>
                <a:cs typeface="Arial" panose="020B0604020202020204" pitchFamily="34" charset="0"/>
              </a:rPr>
              <a:t>- תפקידו של שער זה הוא לבצע היפוך, כאשר  יצא "1" לוגי מהשער </a:t>
            </a:r>
            <a:r>
              <a:rPr lang="en-US" sz="1800" dirty="0">
                <a:effectLst/>
                <a:latin typeface="Calibri" panose="020F0502020204030204" pitchFamily="34" charset="0"/>
                <a:ea typeface="Calibri" panose="020F0502020204030204" pitchFamily="34" charset="0"/>
                <a:cs typeface="Arial" panose="020B0604020202020204" pitchFamily="34" charset="0"/>
              </a:rPr>
              <a:t>AND</a:t>
            </a:r>
            <a:r>
              <a:rPr lang="he-IL" sz="1800" dirty="0">
                <a:effectLst/>
                <a:latin typeface="Calibri" panose="020F0502020204030204" pitchFamily="34" charset="0"/>
                <a:ea typeface="Calibri" panose="020F0502020204030204" pitchFamily="34" charset="0"/>
                <a:cs typeface="Arial" panose="020B0604020202020204" pitchFamily="34" charset="0"/>
              </a:rPr>
              <a:t> (זאת אומרת שני התנאים מתקיימים: מזיגה, מידע ממשתמש) נקבל היפוך של פולס זה (כלומר נקבל "0" לוגי) אשר בעזרתו יתחיל תהליך ה</a:t>
            </a:r>
            <a:r>
              <a:rPr lang="en-US" sz="1800" dirty="0">
                <a:effectLst/>
                <a:latin typeface="Calibri" panose="020F0502020204030204" pitchFamily="34" charset="0"/>
                <a:ea typeface="Calibri" panose="020F0502020204030204" pitchFamily="34" charset="0"/>
                <a:cs typeface="Arial" panose="020B0604020202020204" pitchFamily="34" charset="0"/>
              </a:rPr>
              <a:t>Reset </a:t>
            </a:r>
            <a:r>
              <a:rPr lang="he-IL" sz="1800" dirty="0">
                <a:effectLst/>
                <a:latin typeface="Calibri" panose="020F0502020204030204" pitchFamily="34" charset="0"/>
                <a:ea typeface="Calibri" panose="020F0502020204030204" pitchFamily="34" charset="0"/>
                <a:cs typeface="Arial" panose="020B0604020202020204" pitchFamily="34" charset="0"/>
              </a:rPr>
              <a:t> בכל אחד מרכיבי החד יציב אשר גורם לעצירת הפולס (עצירת המערכת).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p:sp>
        <p:nvSpPr>
          <p:cNvPr id="7" name="תיבת טקסט 6">
            <a:extLst>
              <a:ext uri="{FF2B5EF4-FFF2-40B4-BE49-F238E27FC236}">
                <a16:creationId xmlns:a16="http://schemas.microsoft.com/office/drawing/2014/main" id="{E2BF4F87-395F-4AF3-9BBB-0DE79BC3B57C}"/>
              </a:ext>
            </a:extLst>
          </p:cNvPr>
          <p:cNvSpPr txBox="1"/>
          <p:nvPr/>
        </p:nvSpPr>
        <p:spPr>
          <a:xfrm>
            <a:off x="7406844" y="827326"/>
            <a:ext cx="4527611" cy="2151936"/>
          </a:xfrm>
          <a:prstGeom prst="rect">
            <a:avLst/>
          </a:prstGeom>
          <a:noFill/>
        </p:spPr>
        <p:txBody>
          <a:bodyPr wrap="square" rtlCol="1">
            <a:spAutoFit/>
          </a:bodyPr>
          <a:lstStyle/>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שערי </a:t>
            </a:r>
            <a:r>
              <a:rPr lang="en-US" sz="1800" dirty="0">
                <a:effectLst/>
                <a:latin typeface="Calibri" panose="020F0502020204030204" pitchFamily="34" charset="0"/>
                <a:ea typeface="Calibri" panose="020F0502020204030204" pitchFamily="34" charset="0"/>
                <a:cs typeface="Arial" panose="020B0604020202020204" pitchFamily="34" charset="0"/>
              </a:rPr>
              <a:t>OR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–נוכל להבחין בשני שערי </a:t>
            </a:r>
            <a:r>
              <a:rPr lang="en-US" sz="1800" dirty="0">
                <a:effectLst/>
                <a:latin typeface="Calibri" panose="020F0502020204030204" pitchFamily="34" charset="0"/>
                <a:ea typeface="Calibri" panose="020F0502020204030204" pitchFamily="34" charset="0"/>
                <a:cs typeface="Arial" panose="020B0604020202020204" pitchFamily="34" charset="0"/>
              </a:rPr>
              <a:t>OR</a:t>
            </a:r>
            <a:r>
              <a:rPr lang="he-IL" sz="1800" dirty="0">
                <a:effectLst/>
                <a:latin typeface="Calibri" panose="020F0502020204030204" pitchFamily="34" charset="0"/>
                <a:ea typeface="Calibri" panose="020F0502020204030204" pitchFamily="34" charset="0"/>
                <a:cs typeface="Arial" panose="020B0604020202020204" pitchFamily="34" charset="0"/>
              </a:rPr>
              <a:t> אשר לכל אחד מהם תפקיד שונה, הראשון – זמן לחיצה, תפקידו של שער זה הוא לאגד את כלל </a:t>
            </a:r>
            <a:r>
              <a:rPr lang="he-IL" sz="1800" dirty="0" err="1">
                <a:effectLst/>
                <a:latin typeface="Calibri" panose="020F0502020204030204" pitchFamily="34" charset="0"/>
                <a:ea typeface="Calibri" panose="020F0502020204030204" pitchFamily="34" charset="0"/>
                <a:cs typeface="Arial" panose="020B0604020202020204" pitchFamily="34" charset="0"/>
              </a:rPr>
              <a:t>הפולסים</a:t>
            </a:r>
            <a:r>
              <a:rPr lang="he-IL" sz="1800" dirty="0">
                <a:effectLst/>
                <a:latin typeface="Calibri" panose="020F0502020204030204" pitchFamily="34" charset="0"/>
                <a:ea typeface="Calibri" panose="020F0502020204030204" pitchFamily="34" charset="0"/>
                <a:cs typeface="Arial" panose="020B0604020202020204" pitchFamily="34" charset="0"/>
              </a:rPr>
              <a:t> היוצאים מהמתגים בעת הלחיצה השנייה. השני – זמן מזיגה, תפקידו של שער זה הוא לאגד את כלל </a:t>
            </a:r>
            <a:r>
              <a:rPr lang="he-IL" sz="1800" dirty="0" err="1">
                <a:effectLst/>
                <a:latin typeface="Calibri" panose="020F0502020204030204" pitchFamily="34" charset="0"/>
                <a:ea typeface="Calibri" panose="020F0502020204030204" pitchFamily="34" charset="0"/>
                <a:cs typeface="Arial" panose="020B0604020202020204" pitchFamily="34" charset="0"/>
              </a:rPr>
              <a:t>הפולסים</a:t>
            </a:r>
            <a:r>
              <a:rPr lang="he-IL" sz="1800" dirty="0">
                <a:effectLst/>
                <a:latin typeface="Calibri" panose="020F0502020204030204" pitchFamily="34" charset="0"/>
                <a:ea typeface="Calibri" panose="020F0502020204030204" pitchFamily="34" charset="0"/>
                <a:cs typeface="Arial" panose="020B0604020202020204" pitchFamily="34" charset="0"/>
              </a:rPr>
              <a:t> היוצאים מכלל מעגלי החד יציב בזמן מזיגה.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תיבת טקסט 7">
            <a:extLst>
              <a:ext uri="{FF2B5EF4-FFF2-40B4-BE49-F238E27FC236}">
                <a16:creationId xmlns:a16="http://schemas.microsoft.com/office/drawing/2014/main" id="{4E894EC3-AE0B-43EC-A4E0-CCA1FBA1C727}"/>
              </a:ext>
            </a:extLst>
          </p:cNvPr>
          <p:cNvSpPr txBox="1"/>
          <p:nvPr/>
        </p:nvSpPr>
        <p:spPr>
          <a:xfrm>
            <a:off x="7010215" y="3056969"/>
            <a:ext cx="4924240" cy="1855573"/>
          </a:xfrm>
          <a:prstGeom prst="rect">
            <a:avLst/>
          </a:prstGeom>
          <a:noFill/>
        </p:spPr>
        <p:txBody>
          <a:bodyPr wrap="square" rtlCol="1">
            <a:spAutoFit/>
          </a:bodyPr>
          <a:lstStyle/>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שער </a:t>
            </a:r>
            <a:r>
              <a:rPr lang="en-US" sz="1800" dirty="0">
                <a:effectLst/>
                <a:latin typeface="Calibri" panose="020F0502020204030204" pitchFamily="34" charset="0"/>
                <a:ea typeface="Calibri" panose="020F0502020204030204" pitchFamily="34" charset="0"/>
                <a:cs typeface="Arial" panose="020B0604020202020204" pitchFamily="34" charset="0"/>
              </a:rPr>
              <a:t>AND</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 תפקידו של שער זה הינו לבצע בדיקה, בבדיקה זו השער יברר אם מתקבל מצב בו ישנו פולס מזיגה (מתבצעת מזיגת מים) ובנוסף ישנו פולס לחיצה (מתקבל מידע ממשתמש כי הוא מעוניין לעצור את מזיגת המים) אם ורק אם שני התנאים הללו מתקיימים שער זה יוציא "1" לוגי.</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47092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06361544-3DAC-49DD-98C1-DC58A4DD4A1D}"/>
              </a:ext>
            </a:extLst>
          </p:cNvPr>
          <p:cNvPicPr>
            <a:picLocks noChangeAspect="1"/>
          </p:cNvPicPr>
          <p:nvPr/>
        </p:nvPicPr>
        <p:blipFill>
          <a:blip r:embed="rId2"/>
          <a:stretch>
            <a:fillRect/>
          </a:stretch>
        </p:blipFill>
        <p:spPr>
          <a:xfrm>
            <a:off x="1276349" y="1462087"/>
            <a:ext cx="10601325" cy="5027901"/>
          </a:xfrm>
          <a:prstGeom prst="rect">
            <a:avLst/>
          </a:prstGeom>
          <a:ln>
            <a:noFill/>
          </a:ln>
          <a:effectLst>
            <a:outerShdw blurRad="292100" dist="139700" dir="2700000" algn="tl" rotWithShape="0">
              <a:srgbClr val="333333">
                <a:alpha val="65000"/>
              </a:srgbClr>
            </a:outerShdw>
          </a:effectLst>
        </p:spPr>
      </p:pic>
      <p:sp>
        <p:nvSpPr>
          <p:cNvPr id="5" name="תיבת טקסט 4">
            <a:extLst>
              <a:ext uri="{FF2B5EF4-FFF2-40B4-BE49-F238E27FC236}">
                <a16:creationId xmlns:a16="http://schemas.microsoft.com/office/drawing/2014/main" id="{F2E83194-9645-466A-8F80-E6A14FB07F23}"/>
              </a:ext>
            </a:extLst>
          </p:cNvPr>
          <p:cNvSpPr txBox="1"/>
          <p:nvPr/>
        </p:nvSpPr>
        <p:spPr>
          <a:xfrm>
            <a:off x="3048740" y="383599"/>
            <a:ext cx="6094520" cy="646331"/>
          </a:xfrm>
          <a:prstGeom prst="rect">
            <a:avLst/>
          </a:prstGeom>
          <a:noFill/>
        </p:spPr>
        <p:txBody>
          <a:bodyPr wrap="square">
            <a:spAutoFit/>
          </a:bodyPr>
          <a:lstStyle/>
          <a:p>
            <a:pPr algn="ctr"/>
            <a:r>
              <a:rPr lang="he-IL" sz="3600" b="1" dirty="0">
                <a:latin typeface="Arial" panose="020B0604020202020204" pitchFamily="34" charset="0"/>
                <a:ea typeface="Times New Roman" panose="02020603050405020304" pitchFamily="18" charset="0"/>
                <a:cs typeface="Arial" panose="020B0604020202020204" pitchFamily="34" charset="0"/>
              </a:rPr>
              <a:t>תצוגת סקופ עצירת מערכת</a:t>
            </a:r>
            <a:endParaRPr lang="he-IL" sz="3600" b="1" dirty="0">
              <a:latin typeface="Arial" panose="020B0604020202020204" pitchFamily="34" charset="0"/>
              <a:cs typeface="Arial" panose="020B0604020202020204" pitchFamily="34" charset="0"/>
            </a:endParaRPr>
          </a:p>
        </p:txBody>
      </p:sp>
      <p:pic>
        <p:nvPicPr>
          <p:cNvPr id="2" name="תמונה 1">
            <a:extLst>
              <a:ext uri="{FF2B5EF4-FFF2-40B4-BE49-F238E27FC236}">
                <a16:creationId xmlns:a16="http://schemas.microsoft.com/office/drawing/2014/main" id="{9D5ED86E-6DA2-B822-D0E3-FC12F28EDB76}"/>
              </a:ext>
            </a:extLst>
          </p:cNvPr>
          <p:cNvPicPr>
            <a:picLocks noChangeAspect="1"/>
          </p:cNvPicPr>
          <p:nvPr/>
        </p:nvPicPr>
        <p:blipFill rotWithShape="1">
          <a:blip r:embed="rId3">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
        <p:nvSpPr>
          <p:cNvPr id="3" name="תיבת טקסט 2">
            <a:extLst>
              <a:ext uri="{FF2B5EF4-FFF2-40B4-BE49-F238E27FC236}">
                <a16:creationId xmlns:a16="http://schemas.microsoft.com/office/drawing/2014/main" id="{259CC097-8618-CC95-1859-3B46758471CF}"/>
              </a:ext>
            </a:extLst>
          </p:cNvPr>
          <p:cNvSpPr txBox="1"/>
          <p:nvPr/>
        </p:nvSpPr>
        <p:spPr>
          <a:xfrm>
            <a:off x="1709531" y="4678017"/>
            <a:ext cx="1219200" cy="369332"/>
          </a:xfrm>
          <a:prstGeom prst="rect">
            <a:avLst/>
          </a:prstGeom>
          <a:noFill/>
        </p:spPr>
        <p:txBody>
          <a:bodyPr wrap="square" rtlCol="1">
            <a:spAutoFit/>
          </a:bodyPr>
          <a:lstStyle/>
          <a:p>
            <a:r>
              <a:rPr lang="he-IL" dirty="0">
                <a:latin typeface="Arial" panose="020B0604020202020204" pitchFamily="34" charset="0"/>
                <a:cs typeface="Arial" panose="020B0604020202020204" pitchFamily="34" charset="0"/>
              </a:rPr>
              <a:t>15 </a:t>
            </a:r>
            <a:r>
              <a:rPr lang="en-US" dirty="0">
                <a:latin typeface="Arial" panose="020B0604020202020204" pitchFamily="34" charset="0"/>
                <a:cs typeface="Arial" panose="020B0604020202020204" pitchFamily="34" charset="0"/>
              </a:rPr>
              <a:t> sec</a:t>
            </a: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57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683737-E889-4F9B-80C6-C9C58D062337}"/>
              </a:ext>
            </a:extLst>
          </p:cNvPr>
          <p:cNvSpPr>
            <a:spLocks noGrp="1"/>
          </p:cNvSpPr>
          <p:nvPr>
            <p:ph type="title"/>
          </p:nvPr>
        </p:nvSpPr>
        <p:spPr>
          <a:xfrm>
            <a:off x="1462755" y="154811"/>
            <a:ext cx="9634011" cy="600075"/>
          </a:xfrm>
        </p:spPr>
        <p:txBody>
          <a:bodyPr>
            <a:noAutofit/>
          </a:bodyPr>
          <a:lstStyle/>
          <a:p>
            <a:pPr algn="ctr"/>
            <a:r>
              <a:rPr lang="he-IL" b="1" dirty="0">
                <a:solidFill>
                  <a:schemeClr val="tx1"/>
                </a:solidFill>
                <a:latin typeface="Arial" panose="020B0604020202020204" pitchFamily="34" charset="0"/>
                <a:cs typeface="Arial" panose="020B0604020202020204" pitchFamily="34" charset="0"/>
              </a:rPr>
              <a:t>תקציר</a:t>
            </a:r>
          </a:p>
        </p:txBody>
      </p:sp>
      <p:sp>
        <p:nvSpPr>
          <p:cNvPr id="3" name="מציין מיקום תוכן 2">
            <a:extLst>
              <a:ext uri="{FF2B5EF4-FFF2-40B4-BE49-F238E27FC236}">
                <a16:creationId xmlns:a16="http://schemas.microsoft.com/office/drawing/2014/main" id="{30FBE2A5-216B-4447-BD9F-EC0A7BC2CA2E}"/>
              </a:ext>
            </a:extLst>
          </p:cNvPr>
          <p:cNvSpPr>
            <a:spLocks noGrp="1"/>
          </p:cNvSpPr>
          <p:nvPr>
            <p:ph idx="1"/>
          </p:nvPr>
        </p:nvSpPr>
        <p:spPr>
          <a:xfrm>
            <a:off x="588885" y="1003128"/>
            <a:ext cx="11603115" cy="6001304"/>
          </a:xfrm>
        </p:spPr>
        <p:txBody>
          <a:bodyPr>
            <a:normAutofit/>
          </a:bodyPr>
          <a:lstStyle/>
          <a:p>
            <a:pPr marL="0" indent="0" algn="r" rtl="1">
              <a:lnSpc>
                <a:spcPct val="107000"/>
              </a:lnSpc>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בפרויקט זה תוכננה ומומשה מערכת חכמה לבקרה ושליטה על בר מים חכם.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לשם כך, ראשית </a:t>
            </a:r>
            <a:r>
              <a:rPr lang="he-IL" sz="1800" b="1" dirty="0">
                <a:effectLst/>
                <a:latin typeface="Calibri" panose="020F0502020204030204" pitchFamily="34" charset="0"/>
                <a:ea typeface="Calibri" panose="020F0502020204030204" pitchFamily="34" charset="0"/>
                <a:cs typeface="Arial" panose="020B0604020202020204" pitchFamily="34" charset="0"/>
              </a:rPr>
              <a:t>נלמדו ונותחו הדרישות </a:t>
            </a:r>
            <a:r>
              <a:rPr lang="he-IL" sz="1800" dirty="0">
                <a:effectLst/>
                <a:latin typeface="Calibri" panose="020F0502020204030204" pitchFamily="34" charset="0"/>
                <a:ea typeface="Calibri" panose="020F0502020204030204" pitchFamily="34" charset="0"/>
                <a:cs typeface="Arial" panose="020B0604020202020204" pitchFamily="34" charset="0"/>
              </a:rPr>
              <a:t>והפרמטרים בהם המערכת צריכה לעמוד.</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מתוך כך תוכננה </a:t>
            </a:r>
            <a:r>
              <a:rPr lang="he-IL" sz="1800" b="1" dirty="0">
                <a:effectLst/>
                <a:latin typeface="Calibri" panose="020F0502020204030204" pitchFamily="34" charset="0"/>
                <a:ea typeface="Calibri" panose="020F0502020204030204" pitchFamily="34" charset="0"/>
                <a:cs typeface="Arial" panose="020B0604020202020204" pitchFamily="34" charset="0"/>
              </a:rPr>
              <a:t>סכמת בלוקים </a:t>
            </a:r>
            <a:r>
              <a:rPr lang="he-IL" sz="1800" dirty="0">
                <a:effectLst/>
                <a:latin typeface="Calibri" panose="020F0502020204030204" pitchFamily="34" charset="0"/>
                <a:ea typeface="Calibri" panose="020F0502020204030204" pitchFamily="34" charset="0"/>
                <a:cs typeface="Arial" panose="020B0604020202020204" pitchFamily="34" charset="0"/>
              </a:rPr>
              <a:t>ראשונית אשר באמצעותה תוכננה המערכת ברמת החיבורים והרכיבים</a:t>
            </a: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indent="0" algn="r" rtl="1">
              <a:lnSpc>
                <a:spcPct val="107000"/>
              </a:lnSpc>
              <a:spcAft>
                <a:spcPts val="800"/>
              </a:spcAft>
              <a:buNone/>
              <a:tabLst>
                <a:tab pos="3429000" algn="ctr"/>
              </a:tabLst>
            </a:pPr>
            <a:r>
              <a:rPr lang="he-IL" sz="1800" dirty="0">
                <a:effectLst/>
                <a:latin typeface="Calibri" panose="020F0502020204030204" pitchFamily="34" charset="0"/>
                <a:ea typeface="Calibri" panose="020F0502020204030204" pitchFamily="34" charset="0"/>
                <a:cs typeface="Arial" panose="020B0604020202020204" pitchFamily="34" charset="0"/>
              </a:rPr>
              <a:t>לאחר תכנון סכמת בלוקים בוצע תכנון החומרה אשר נעשה </a:t>
            </a:r>
            <a:r>
              <a:rPr lang="he-IL" sz="1800" b="1" dirty="0">
                <a:effectLst/>
                <a:latin typeface="Calibri" panose="020F0502020204030204" pitchFamily="34" charset="0"/>
                <a:ea typeface="Calibri" panose="020F0502020204030204" pitchFamily="34" charset="0"/>
                <a:cs typeface="Arial" panose="020B0604020202020204" pitchFamily="34" charset="0"/>
              </a:rPr>
              <a:t>בתכנון רכיבים וחיבורים בתוכנת סימולציה </a:t>
            </a:r>
            <a:r>
              <a:rPr lang="en-US" sz="1800" b="1" dirty="0">
                <a:effectLst/>
                <a:latin typeface="Calibri" panose="020F0502020204030204" pitchFamily="34" charset="0"/>
                <a:ea typeface="Calibri" panose="020F0502020204030204" pitchFamily="34" charset="0"/>
                <a:cs typeface="Arial" panose="020B0604020202020204" pitchFamily="34" charset="0"/>
              </a:rPr>
              <a:t>Multisim</a:t>
            </a:r>
            <a:r>
              <a:rPr lang="he-IL" sz="1800" b="1" dirty="0">
                <a:effectLst/>
                <a:latin typeface="Calibri" panose="020F0502020204030204" pitchFamily="34" charset="0"/>
                <a:ea typeface="Calibri" panose="020F0502020204030204" pitchFamily="34" charset="0"/>
                <a:cs typeface="Arial" panose="020B0604020202020204" pitchFamily="34" charset="0"/>
              </a:rPr>
              <a:t> ובוצעו סימולציות לתקינות המעגל.</a:t>
            </a:r>
            <a:endParaRPr lang="he-IL" b="1"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tabLst>
                <a:tab pos="3429000" algn="ctr"/>
              </a:tabLst>
            </a:pPr>
            <a:r>
              <a:rPr lang="he-IL" sz="1800" dirty="0">
                <a:effectLst/>
                <a:latin typeface="Calibri" panose="020F0502020204030204" pitchFamily="34" charset="0"/>
                <a:ea typeface="Calibri" panose="020F0502020204030204" pitchFamily="34" charset="0"/>
                <a:cs typeface="Arial" panose="020B0604020202020204" pitchFamily="34" charset="0"/>
              </a:rPr>
              <a:t>בהמשך </a:t>
            </a:r>
            <a:r>
              <a:rPr lang="he-IL" sz="1800" b="1" dirty="0">
                <a:effectLst/>
                <a:latin typeface="Calibri" panose="020F0502020204030204" pitchFamily="34" charset="0"/>
                <a:ea typeface="Calibri" panose="020F0502020204030204" pitchFamily="34" charset="0"/>
                <a:cs typeface="Arial" panose="020B0604020202020204" pitchFamily="34" charset="0"/>
              </a:rPr>
              <a:t>בוצע מימוש על גבי מטריצת חיבורים </a:t>
            </a:r>
            <a:r>
              <a:rPr lang="he-IL" sz="1800" dirty="0">
                <a:effectLst/>
                <a:latin typeface="Calibri" panose="020F0502020204030204" pitchFamily="34" charset="0"/>
                <a:ea typeface="Calibri" panose="020F0502020204030204" pitchFamily="34" charset="0"/>
                <a:cs typeface="Arial" panose="020B0604020202020204" pitchFamily="34" charset="0"/>
              </a:rPr>
              <a:t>ובוצעו בדיקות תקינות במעגלים.</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בנוסף, נעשה תכנון </a:t>
            </a:r>
            <a:r>
              <a:rPr lang="en-US" sz="1800" dirty="0">
                <a:effectLst/>
                <a:latin typeface="Calibri" panose="020F0502020204030204" pitchFamily="34" charset="0"/>
                <a:ea typeface="Calibri" panose="020F0502020204030204" pitchFamily="34" charset="0"/>
                <a:cs typeface="Arial" panose="020B0604020202020204" pitchFamily="34" charset="0"/>
              </a:rPr>
              <a:t>PCB</a:t>
            </a:r>
            <a:r>
              <a:rPr lang="he-IL" sz="1800" dirty="0">
                <a:effectLst/>
                <a:latin typeface="Calibri" panose="020F0502020204030204" pitchFamily="34" charset="0"/>
                <a:ea typeface="Calibri" panose="020F0502020204030204" pitchFamily="34" charset="0"/>
                <a:cs typeface="Arial" panose="020B0604020202020204" pitchFamily="34" charset="0"/>
              </a:rPr>
              <a:t> המוכן להדפסה עבור מעגלים אלו.</a:t>
            </a:r>
            <a:endParaRPr lang="he-IL"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tabLst>
                <a:tab pos="3429000" algn="ctr"/>
              </a:tabLst>
            </a:pPr>
            <a:r>
              <a:rPr lang="he-IL" sz="1800" dirty="0">
                <a:effectLst/>
                <a:latin typeface="Calibri" panose="020F0502020204030204" pitchFamily="34" charset="0"/>
                <a:ea typeface="Calibri" panose="020F0502020204030204" pitchFamily="34" charset="0"/>
                <a:cs typeface="Arial" panose="020B0604020202020204" pitchFamily="34" charset="0"/>
              </a:rPr>
              <a:t>בנוסף, לטובת הצגת טמפרטורת מים בזמן אמת נעשה שימוש ברכיב ארדואינו אשר בעזרתו המערכת תוכל להציג למשתמש את טמפרטורת המים בזמן אמת . </a:t>
            </a:r>
            <a:br>
              <a:rPr lang="he-IL" sz="1800" dirty="0">
                <a:effectLst/>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Aft>
                <a:spcPts val="800"/>
              </a:spcAft>
              <a:buNone/>
            </a:pPr>
            <a:r>
              <a:rPr lang="he-IL" sz="1800" dirty="0">
                <a:effectLst/>
                <a:latin typeface="Calibri" panose="020F0502020204030204" pitchFamily="34" charset="0"/>
                <a:ea typeface="Calibri" panose="020F0502020204030204" pitchFamily="34" charset="0"/>
                <a:cs typeface="Arial" panose="020B0604020202020204" pitchFamily="34" charset="0"/>
              </a:rPr>
              <a:t>במהלך כלל העבודה בפרויקט בוצעו תיעודיים למדידות ולקביעות שנעשו ובהתאם לכך בוצעו תיקונים לייעול המעגלים.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תמונה 3">
            <a:extLst>
              <a:ext uri="{FF2B5EF4-FFF2-40B4-BE49-F238E27FC236}">
                <a16:creationId xmlns:a16="http://schemas.microsoft.com/office/drawing/2014/main" id="{D91FB71F-0806-D4BF-3E2F-840B95A6902C}"/>
              </a:ext>
            </a:extLst>
          </p:cNvPr>
          <p:cNvPicPr>
            <a:picLocks noChangeAspect="1"/>
          </p:cNvPicPr>
          <p:nvPr/>
        </p:nvPicPr>
        <p:blipFill rotWithShape="1">
          <a:blip r:embed="rId2">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733274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48FC10E8-2E0B-EA1B-99AE-10441FEB28CC}"/>
              </a:ext>
            </a:extLst>
          </p:cNvPr>
          <p:cNvPicPr>
            <a:picLocks noChangeAspect="1"/>
          </p:cNvPicPr>
          <p:nvPr/>
        </p:nvPicPr>
        <p:blipFill rotWithShape="1">
          <a:blip r:embed="rId2">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pic>
        <p:nvPicPr>
          <p:cNvPr id="2" name="תמונה 1">
            <a:extLst>
              <a:ext uri="{FF2B5EF4-FFF2-40B4-BE49-F238E27FC236}">
                <a16:creationId xmlns:a16="http://schemas.microsoft.com/office/drawing/2014/main" id="{FDF70F43-5F56-4B5C-A4BB-BB56B44E016B}"/>
              </a:ext>
            </a:extLst>
          </p:cNvPr>
          <p:cNvPicPr/>
          <p:nvPr/>
        </p:nvPicPr>
        <p:blipFill>
          <a:blip r:embed="rId3">
            <a:extLst>
              <a:ext uri="{28A0092B-C50C-407E-A947-70E740481C1C}">
                <a14:useLocalDpi xmlns:a14="http://schemas.microsoft.com/office/drawing/2010/main" val="0"/>
              </a:ext>
            </a:extLst>
          </a:blip>
          <a:stretch>
            <a:fillRect/>
          </a:stretch>
        </p:blipFill>
        <p:spPr>
          <a:xfrm>
            <a:off x="3074250" y="959120"/>
            <a:ext cx="7215074" cy="3631467"/>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4" name="תיבת טקסט 3">
                <a:extLst>
                  <a:ext uri="{FF2B5EF4-FFF2-40B4-BE49-F238E27FC236}">
                    <a16:creationId xmlns:a16="http://schemas.microsoft.com/office/drawing/2014/main" id="{8928F0DE-CC83-4C84-BEC6-0BD072E71FCA}"/>
                  </a:ext>
                </a:extLst>
              </p:cNvPr>
              <p:cNvSpPr txBox="1"/>
              <p:nvPr/>
            </p:nvSpPr>
            <p:spPr>
              <a:xfrm>
                <a:off x="1171576" y="4590587"/>
                <a:ext cx="11020424" cy="2455288"/>
              </a:xfrm>
              <a:prstGeom prst="rect">
                <a:avLst/>
              </a:prstGeom>
              <a:noFill/>
            </p:spPr>
            <p:txBody>
              <a:bodyPr wrap="square" rtlCol="1">
                <a:spAutoFit/>
              </a:bodyPr>
              <a:lstStyle/>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שער </a:t>
                </a:r>
                <a:r>
                  <a:rPr lang="en-US" sz="1800" dirty="0">
                    <a:effectLst/>
                    <a:latin typeface="Calibri" panose="020F0502020204030204" pitchFamily="34" charset="0"/>
                    <a:ea typeface="Calibri" panose="020F0502020204030204" pitchFamily="34" charset="0"/>
                    <a:cs typeface="Arial" panose="020B0604020202020204" pitchFamily="34" charset="0"/>
                  </a:rPr>
                  <a:t>AND</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תפקידו של שער זה הינו לאפשר את המונה, זאת אומרת מתן אפשרות למונה להתחיל בספירה כאשר ההדקים שלו מחוברים לאפשור מזיגה</a:t>
                </a:r>
                <a:r>
                  <a:rPr lang="he-IL"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מונה בינארי </a:t>
                </a:r>
                <a:r>
                  <a:rPr lang="he-IL"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BCD</a:t>
                </a:r>
                <a:r>
                  <a:rPr lang="he-IL" dirty="0">
                    <a:latin typeface="Arial" panose="020B0604020202020204" pitchFamily="34" charset="0"/>
                    <a:cs typeface="Arial" panose="020B0604020202020204" pitchFamily="34" charset="0"/>
                  </a:rPr>
                  <a:t>)– תפקידו של רכיב זה הוא למנות אחורה (מקבל בהדק </a:t>
                </a:r>
                <a:r>
                  <a:rPr lang="en-US" dirty="0">
                    <a:latin typeface="Arial" panose="020B0604020202020204" pitchFamily="34" charset="0"/>
                    <a:cs typeface="Arial" panose="020B0604020202020204" pitchFamily="34" charset="0"/>
                  </a:rPr>
                  <a:t>" u/d</a:t>
                </a:r>
                <a:r>
                  <a:rPr lang="he-IL" dirty="0">
                    <a:latin typeface="Arial" panose="020B0604020202020204" pitchFamily="34" charset="0"/>
                    <a:cs typeface="Arial" panose="020B0604020202020204" pitchFamily="34" charset="0"/>
                  </a:rPr>
                  <a:t>1" לוגי כך שמתחיל מנייה לאחור), רכיב זה מקבל מידע מהמשתמש (זמן מזיגה רצוי) ומהשעון (זמן מחזור של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𝑠𝑒𝑐</m:t>
                    </m:r>
                  </m:oMath>
                </a14:m>
                <a:r>
                  <a:rPr lang="he-IL" dirty="0">
                    <a:latin typeface="Arial" panose="020B0604020202020204" pitchFamily="34" charset="0"/>
                    <a:cs typeface="Arial" panose="020B0604020202020204" pitchFamily="34" charset="0"/>
                  </a:rPr>
                  <a:t>) ומתחיל לבצע ספירה לאחור עד סיום הפעולה של החד יציב</a:t>
                </a:r>
                <a:r>
                  <a:rPr lang="he-IL"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Decoder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 תפקידו הוא לקבל את מוצא המונה הבינארי ולפרש אותו בכדי שהצג יוכל לתפקד כנדרש.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mc:Choice>
        <mc:Fallback xmlns="">
          <p:sp>
            <p:nvSpPr>
              <p:cNvPr id="4" name="תיבת טקסט 3">
                <a:extLst>
                  <a:ext uri="{FF2B5EF4-FFF2-40B4-BE49-F238E27FC236}">
                    <a16:creationId xmlns:a16="http://schemas.microsoft.com/office/drawing/2014/main" id="{8928F0DE-CC83-4C84-BEC6-0BD072E71FCA}"/>
                  </a:ext>
                </a:extLst>
              </p:cNvPr>
              <p:cNvSpPr txBox="1">
                <a:spLocks noRot="1" noChangeAspect="1" noMove="1" noResize="1" noEditPoints="1" noAdjustHandles="1" noChangeArrowheads="1" noChangeShapeType="1" noTextEdit="1"/>
              </p:cNvSpPr>
              <p:nvPr/>
            </p:nvSpPr>
            <p:spPr>
              <a:xfrm>
                <a:off x="1171576" y="4590587"/>
                <a:ext cx="11020424" cy="2455288"/>
              </a:xfrm>
              <a:prstGeom prst="rect">
                <a:avLst/>
              </a:prstGeom>
              <a:blipFill>
                <a:blip r:embed="rId4"/>
                <a:stretch>
                  <a:fillRect l="-442" t="-1241" r="-498" b="-2730"/>
                </a:stretch>
              </a:blipFill>
            </p:spPr>
            <p:txBody>
              <a:bodyPr/>
              <a:lstStyle/>
              <a:p>
                <a:r>
                  <a:rPr lang="he-IL">
                    <a:noFill/>
                  </a:rPr>
                  <a:t> </a:t>
                </a:r>
              </a:p>
            </p:txBody>
          </p:sp>
        </mc:Fallback>
      </mc:AlternateContent>
      <p:sp>
        <p:nvSpPr>
          <p:cNvPr id="7" name="תיבת טקסט 6">
            <a:extLst>
              <a:ext uri="{FF2B5EF4-FFF2-40B4-BE49-F238E27FC236}">
                <a16:creationId xmlns:a16="http://schemas.microsoft.com/office/drawing/2014/main" id="{AF2378BF-A5E7-4C6D-B65F-070AE872B6CC}"/>
              </a:ext>
            </a:extLst>
          </p:cNvPr>
          <p:cNvSpPr txBox="1"/>
          <p:nvPr/>
        </p:nvSpPr>
        <p:spPr>
          <a:xfrm>
            <a:off x="3634527" y="135456"/>
            <a:ext cx="6094520" cy="646331"/>
          </a:xfrm>
          <a:prstGeom prst="rect">
            <a:avLst/>
          </a:prstGeom>
          <a:noFill/>
        </p:spPr>
        <p:txBody>
          <a:bodyPr wrap="square">
            <a:spAutoFit/>
          </a:bodyPr>
          <a:lstStyle/>
          <a:p>
            <a:pPr algn="ctr"/>
            <a:r>
              <a:rPr lang="he-IL" sz="3600" b="1" dirty="0">
                <a:latin typeface="Arial" panose="020B0604020202020204" pitchFamily="34" charset="0"/>
                <a:ea typeface="Times New Roman" panose="02020603050405020304" pitchFamily="18" charset="0"/>
                <a:cs typeface="Arial" panose="020B0604020202020204" pitchFamily="34" charset="0"/>
              </a:rPr>
              <a:t>ספירה לאחור</a:t>
            </a:r>
            <a:endParaRPr lang="he-IL"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6580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404291AF-CEB2-BF8B-8728-4E327A00A689}"/>
              </a:ext>
            </a:extLst>
          </p:cNvPr>
          <p:cNvPicPr>
            <a:picLocks noChangeAspect="1"/>
          </p:cNvPicPr>
          <p:nvPr/>
        </p:nvPicPr>
        <p:blipFill rotWithShape="1">
          <a:blip r:embed="rId2">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pic>
        <p:nvPicPr>
          <p:cNvPr id="3" name="תמונה 2">
            <a:extLst>
              <a:ext uri="{FF2B5EF4-FFF2-40B4-BE49-F238E27FC236}">
                <a16:creationId xmlns:a16="http://schemas.microsoft.com/office/drawing/2014/main" id="{FB77CA2B-E9CF-4534-8493-E31A4498A026}"/>
              </a:ext>
            </a:extLst>
          </p:cNvPr>
          <p:cNvPicPr/>
          <p:nvPr/>
        </p:nvPicPr>
        <p:blipFill>
          <a:blip r:embed="rId3">
            <a:extLst>
              <a:ext uri="{28A0092B-C50C-407E-A947-70E740481C1C}">
                <a14:useLocalDpi xmlns:a14="http://schemas.microsoft.com/office/drawing/2010/main" val="0"/>
              </a:ext>
            </a:extLst>
          </a:blip>
          <a:stretch>
            <a:fillRect/>
          </a:stretch>
        </p:blipFill>
        <p:spPr>
          <a:xfrm>
            <a:off x="4689351" y="910721"/>
            <a:ext cx="4505233" cy="4113227"/>
          </a:xfrm>
          <a:prstGeom prst="rect">
            <a:avLst/>
          </a:prstGeom>
          <a:ln>
            <a:noFill/>
          </a:ln>
          <a:effectLst>
            <a:outerShdw blurRad="292100" dist="139700" dir="2700000" algn="tl" rotWithShape="0">
              <a:srgbClr val="333333">
                <a:alpha val="65000"/>
              </a:srgbClr>
            </a:outerShdw>
          </a:effectLst>
        </p:spPr>
      </p:pic>
      <p:sp>
        <p:nvSpPr>
          <p:cNvPr id="4" name="תיבת טקסט 3">
            <a:extLst>
              <a:ext uri="{FF2B5EF4-FFF2-40B4-BE49-F238E27FC236}">
                <a16:creationId xmlns:a16="http://schemas.microsoft.com/office/drawing/2014/main" id="{61C0746F-C4BF-4461-95F7-F842B9D0B503}"/>
              </a:ext>
            </a:extLst>
          </p:cNvPr>
          <p:cNvSpPr txBox="1"/>
          <p:nvPr/>
        </p:nvSpPr>
        <p:spPr>
          <a:xfrm>
            <a:off x="1775534" y="5135654"/>
            <a:ext cx="9863091" cy="646331"/>
          </a:xfrm>
          <a:prstGeom prst="rect">
            <a:avLst/>
          </a:prstGeom>
          <a:noFill/>
        </p:spPr>
        <p:txBody>
          <a:bodyPr wrap="square" rtlCol="1">
            <a:spAutoFit/>
          </a:bodyPr>
          <a:lstStyle/>
          <a:p>
            <a:pPr algn="r"/>
            <a:r>
              <a:rPr lang="he-IL" sz="1800" dirty="0">
                <a:effectLst/>
                <a:latin typeface="Calibri" panose="020F0502020204030204" pitchFamily="34" charset="0"/>
                <a:ea typeface="Calibri" panose="020F0502020204030204" pitchFamily="34" charset="0"/>
                <a:cs typeface="Arial" panose="020B0604020202020204" pitchFamily="34" charset="0"/>
              </a:rPr>
              <a:t>זמזם 555 –תפקידו לייצר פולס של "1" לוגי למשך שנייה, בעזרתו של שעון זה נוכל לסנכרן את מונה הספירה לאחור, לזמן של שנייה אחת ובנוסף נוכל להראות את ההבהוב הנורה במעגל ההרתחה. </a:t>
            </a:r>
            <a:endParaRPr lang="he-IL" dirty="0"/>
          </a:p>
        </p:txBody>
      </p:sp>
      <p:sp>
        <p:nvSpPr>
          <p:cNvPr id="7" name="תיבת טקסט 6">
            <a:extLst>
              <a:ext uri="{FF2B5EF4-FFF2-40B4-BE49-F238E27FC236}">
                <a16:creationId xmlns:a16="http://schemas.microsoft.com/office/drawing/2014/main" id="{FA1E95C6-A4B8-4198-AFF8-FC11EDFF06DF}"/>
              </a:ext>
            </a:extLst>
          </p:cNvPr>
          <p:cNvSpPr txBox="1"/>
          <p:nvPr/>
        </p:nvSpPr>
        <p:spPr>
          <a:xfrm>
            <a:off x="3894708" y="156724"/>
            <a:ext cx="6094520" cy="646331"/>
          </a:xfrm>
          <a:prstGeom prst="rect">
            <a:avLst/>
          </a:prstGeom>
          <a:noFill/>
        </p:spPr>
        <p:txBody>
          <a:bodyPr wrap="square">
            <a:spAutoFit/>
          </a:bodyPr>
          <a:lstStyle/>
          <a:p>
            <a:pPr algn="ctr"/>
            <a:r>
              <a:rPr lang="he-IL" sz="3600" b="1" dirty="0">
                <a:latin typeface="Arial" panose="020B0604020202020204" pitchFamily="34" charset="0"/>
                <a:ea typeface="Times New Roman" panose="02020603050405020304" pitchFamily="18" charset="0"/>
                <a:cs typeface="Arial" panose="020B0604020202020204" pitchFamily="34" charset="0"/>
              </a:rPr>
              <a:t>שעון המערכת</a:t>
            </a:r>
            <a:endParaRPr lang="he-IL" sz="36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66DA83B6-E41B-43CB-82AF-30207AAB5CF6}"/>
                  </a:ext>
                </a:extLst>
              </p:cNvPr>
              <p:cNvSpPr txBox="1"/>
              <p:nvPr/>
            </p:nvSpPr>
            <p:spPr>
              <a:xfrm>
                <a:off x="2971800" y="6005396"/>
                <a:ext cx="6438900" cy="658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he-IL" i="1">
                          <a:latin typeface="Cambria Math" panose="02040503050406030204" pitchFamily="18" charset="0"/>
                        </a:rPr>
                        <m:t>𝑓</m:t>
                      </m:r>
                      <m:r>
                        <a:rPr lang="he-IL" i="0">
                          <a:latin typeface="Cambria Math" panose="02040503050406030204" pitchFamily="18" charset="0"/>
                        </a:rPr>
                        <m:t>=</m:t>
                      </m:r>
                      <m:f>
                        <m:fPr>
                          <m:ctrlPr>
                            <a:rPr lang="he-IL" i="1">
                              <a:solidFill>
                                <a:srgbClr val="836967"/>
                              </a:solidFill>
                              <a:latin typeface="Cambria Math" panose="02040503050406030204" pitchFamily="18" charset="0"/>
                            </a:rPr>
                          </m:ctrlPr>
                        </m:fPr>
                        <m:num>
                          <m:r>
                            <a:rPr lang="he-IL" i="0">
                              <a:latin typeface="Cambria Math" panose="02040503050406030204" pitchFamily="18" charset="0"/>
                            </a:rPr>
                            <m:t>1</m:t>
                          </m:r>
                          <m:r>
                            <a:rPr lang="he-IL" i="0">
                              <a:latin typeface="Cambria Math" panose="02040503050406030204" pitchFamily="18" charset="0"/>
                            </a:rPr>
                            <m:t>.</m:t>
                          </m:r>
                          <m:r>
                            <a:rPr lang="he-IL" i="0">
                              <a:latin typeface="Cambria Math" panose="02040503050406030204" pitchFamily="18" charset="0"/>
                            </a:rPr>
                            <m:t>44</m:t>
                          </m:r>
                        </m:num>
                        <m:den>
                          <m:d>
                            <m:dPr>
                              <m:ctrlPr>
                                <a:rPr lang="he-IL" i="1">
                                  <a:latin typeface="Cambria Math" panose="02040503050406030204" pitchFamily="18" charset="0"/>
                                </a:rPr>
                              </m:ctrlPr>
                            </m:dPr>
                            <m:e>
                              <m:sSub>
                                <m:sSubPr>
                                  <m:ctrlPr>
                                    <a:rPr lang="he-IL" i="1">
                                      <a:solidFill>
                                        <a:srgbClr val="836967"/>
                                      </a:solidFill>
                                      <a:latin typeface="Cambria Math" panose="02040503050406030204" pitchFamily="18" charset="0"/>
                                    </a:rPr>
                                  </m:ctrlPr>
                                </m:sSubPr>
                                <m:e>
                                  <m:r>
                                    <a:rPr lang="he-IL" i="1">
                                      <a:latin typeface="Cambria Math" panose="02040503050406030204" pitchFamily="18" charset="0"/>
                                    </a:rPr>
                                    <m:t>𝑅</m:t>
                                  </m:r>
                                </m:e>
                                <m:sub>
                                  <m:r>
                                    <a:rPr lang="he-IL" i="0">
                                      <a:latin typeface="Cambria Math" panose="02040503050406030204" pitchFamily="18" charset="0"/>
                                    </a:rPr>
                                    <m:t>1</m:t>
                                  </m:r>
                                </m:sub>
                              </m:sSub>
                              <m:r>
                                <a:rPr lang="he-IL" i="0">
                                  <a:latin typeface="Cambria Math" panose="02040503050406030204" pitchFamily="18" charset="0"/>
                                </a:rPr>
                                <m:t>+</m:t>
                              </m:r>
                              <m:r>
                                <a:rPr lang="he-IL" i="0">
                                  <a:latin typeface="Cambria Math" panose="02040503050406030204" pitchFamily="18" charset="0"/>
                                </a:rPr>
                                <m:t>2</m:t>
                              </m:r>
                              <m:sSub>
                                <m:sSubPr>
                                  <m:ctrlPr>
                                    <a:rPr lang="he-IL" i="1">
                                      <a:solidFill>
                                        <a:srgbClr val="836967"/>
                                      </a:solidFill>
                                      <a:latin typeface="Cambria Math" panose="02040503050406030204" pitchFamily="18" charset="0"/>
                                    </a:rPr>
                                  </m:ctrlPr>
                                </m:sSubPr>
                                <m:e>
                                  <m:r>
                                    <a:rPr lang="he-IL" i="1">
                                      <a:latin typeface="Cambria Math" panose="02040503050406030204" pitchFamily="18" charset="0"/>
                                    </a:rPr>
                                    <m:t>𝑅</m:t>
                                  </m:r>
                                </m:e>
                                <m:sub>
                                  <m:r>
                                    <a:rPr lang="he-IL" i="0">
                                      <a:latin typeface="Cambria Math" panose="02040503050406030204" pitchFamily="18" charset="0"/>
                                    </a:rPr>
                                    <m:t>2</m:t>
                                  </m:r>
                                </m:sub>
                              </m:sSub>
                            </m:e>
                          </m:d>
                          <m:r>
                            <a:rPr lang="he-IL" i="0">
                              <a:latin typeface="Cambria Math" panose="02040503050406030204" pitchFamily="18" charset="0"/>
                            </a:rPr>
                            <m:t>×</m:t>
                          </m:r>
                          <m:sSub>
                            <m:sSubPr>
                              <m:ctrlPr>
                                <a:rPr lang="he-IL" i="1">
                                  <a:solidFill>
                                    <a:srgbClr val="836967"/>
                                  </a:solidFill>
                                  <a:latin typeface="Cambria Math" panose="02040503050406030204" pitchFamily="18" charset="0"/>
                                </a:rPr>
                              </m:ctrlPr>
                            </m:sSubPr>
                            <m:e>
                              <m:r>
                                <a:rPr lang="he-IL" i="1">
                                  <a:latin typeface="Cambria Math" panose="02040503050406030204" pitchFamily="18" charset="0"/>
                                </a:rPr>
                                <m:t>𝐶</m:t>
                              </m:r>
                            </m:e>
                            <m:sub>
                              <m:r>
                                <a:rPr lang="he-IL" i="0">
                                  <a:latin typeface="Cambria Math" panose="02040503050406030204" pitchFamily="18" charset="0"/>
                                </a:rPr>
                                <m:t>1</m:t>
                              </m:r>
                            </m:sub>
                          </m:sSub>
                        </m:den>
                      </m:f>
                      <m:d>
                        <m:dPr>
                          <m:begChr m:val="["/>
                          <m:endChr m:val="]"/>
                          <m:ctrlPr>
                            <a:rPr lang="he-IL" i="1">
                              <a:latin typeface="Cambria Math" panose="02040503050406030204" pitchFamily="18" charset="0"/>
                            </a:rPr>
                          </m:ctrlPr>
                        </m:dPr>
                        <m:e>
                          <m:r>
                            <a:rPr lang="he-IL" i="1">
                              <a:latin typeface="Cambria Math" panose="02040503050406030204" pitchFamily="18" charset="0"/>
                            </a:rPr>
                            <m:t>𝐻𝑧</m:t>
                          </m:r>
                        </m:e>
                      </m:d>
                      <m:r>
                        <a:rPr lang="he-IL" i="0">
                          <a:latin typeface="Cambria Math" panose="02040503050406030204" pitchFamily="18" charset="0"/>
                        </a:rPr>
                        <m:t>=</m:t>
                      </m:r>
                      <m:f>
                        <m:fPr>
                          <m:ctrlPr>
                            <a:rPr lang="he-IL" i="1">
                              <a:solidFill>
                                <a:srgbClr val="836967"/>
                              </a:solidFill>
                              <a:latin typeface="Cambria Math" panose="02040503050406030204" pitchFamily="18" charset="0"/>
                            </a:rPr>
                          </m:ctrlPr>
                        </m:fPr>
                        <m:num>
                          <m:r>
                            <a:rPr lang="he-IL" i="0">
                              <a:latin typeface="Cambria Math" panose="02040503050406030204" pitchFamily="18" charset="0"/>
                            </a:rPr>
                            <m:t>1</m:t>
                          </m:r>
                          <m:r>
                            <a:rPr lang="he-IL" i="0">
                              <a:latin typeface="Cambria Math" panose="02040503050406030204" pitchFamily="18" charset="0"/>
                            </a:rPr>
                            <m:t>.</m:t>
                          </m:r>
                          <m:r>
                            <a:rPr lang="he-IL" i="0">
                              <a:latin typeface="Cambria Math" panose="02040503050406030204" pitchFamily="18" charset="0"/>
                            </a:rPr>
                            <m:t>44</m:t>
                          </m:r>
                        </m:num>
                        <m:den>
                          <m:d>
                            <m:dPr>
                              <m:ctrlPr>
                                <a:rPr lang="he-IL" i="1">
                                  <a:latin typeface="Cambria Math" panose="02040503050406030204" pitchFamily="18" charset="0"/>
                                </a:rPr>
                              </m:ctrlPr>
                            </m:dPr>
                            <m:e>
                              <m:r>
                                <a:rPr lang="he-IL" i="0">
                                  <a:latin typeface="Cambria Math" panose="02040503050406030204" pitchFamily="18" charset="0"/>
                                </a:rPr>
                                <m:t>240</m:t>
                              </m:r>
                              <m:r>
                                <a:rPr lang="he-IL" i="0">
                                  <a:latin typeface="Cambria Math" panose="02040503050406030204" pitchFamily="18" charset="0"/>
                                </a:rPr>
                                <m:t>+</m:t>
                              </m:r>
                              <m:r>
                                <a:rPr lang="he-IL" i="0">
                                  <a:latin typeface="Cambria Math" panose="02040503050406030204" pitchFamily="18" charset="0"/>
                                </a:rPr>
                                <m:t>2</m:t>
                              </m:r>
                              <m:r>
                                <a:rPr lang="he-IL" i="0">
                                  <a:latin typeface="Cambria Math" panose="02040503050406030204" pitchFamily="18" charset="0"/>
                                </a:rPr>
                                <m:t>×</m:t>
                              </m:r>
                              <m:r>
                                <a:rPr lang="he-IL" i="0">
                                  <a:latin typeface="Cambria Math" panose="02040503050406030204" pitchFamily="18" charset="0"/>
                                </a:rPr>
                                <m:t>7</m:t>
                              </m:r>
                              <m:r>
                                <a:rPr lang="he-IL" i="1">
                                  <a:latin typeface="Cambria Math" panose="02040503050406030204" pitchFamily="18" charset="0"/>
                                </a:rPr>
                                <m:t>𝑘</m:t>
                              </m:r>
                            </m:e>
                          </m:d>
                          <m:r>
                            <a:rPr lang="he-IL" i="0">
                              <a:latin typeface="Cambria Math" panose="02040503050406030204" pitchFamily="18" charset="0"/>
                            </a:rPr>
                            <m:t>×</m:t>
                          </m:r>
                          <m:r>
                            <a:rPr lang="he-IL" i="0">
                              <a:latin typeface="Cambria Math" panose="02040503050406030204" pitchFamily="18" charset="0"/>
                            </a:rPr>
                            <m:t>100</m:t>
                          </m:r>
                          <m:r>
                            <a:rPr lang="he-IL" i="1">
                              <a:latin typeface="Cambria Math" panose="02040503050406030204" pitchFamily="18" charset="0"/>
                            </a:rPr>
                            <m:t>𝑢</m:t>
                          </m:r>
                        </m:den>
                      </m:f>
                      <m:r>
                        <a:rPr lang="he-IL" i="0">
                          <a:latin typeface="Cambria Math" panose="02040503050406030204" pitchFamily="18" charset="0"/>
                        </a:rPr>
                        <m:t>=</m:t>
                      </m:r>
                      <m:r>
                        <a:rPr lang="he-IL" i="0">
                          <a:latin typeface="Cambria Math" panose="02040503050406030204" pitchFamily="18" charset="0"/>
                        </a:rPr>
                        <m:t>1</m:t>
                      </m:r>
                      <m:r>
                        <a:rPr lang="he-IL" i="1">
                          <a:latin typeface="Cambria Math" panose="02040503050406030204" pitchFamily="18" charset="0"/>
                        </a:rPr>
                        <m:t>𝐻𝑧</m:t>
                      </m:r>
                    </m:oMath>
                  </m:oMathPara>
                </a14:m>
                <a:endParaRPr lang="he-IL" dirty="0">
                  <a:latin typeface="Agency FB" panose="020B0503020202020204" pitchFamily="34" charset="0"/>
                </a:endParaRPr>
              </a:p>
            </p:txBody>
          </p:sp>
        </mc:Choice>
        <mc:Fallback xmlns="">
          <p:sp>
            <p:nvSpPr>
              <p:cNvPr id="6" name="תיבת טקסט 5">
                <a:extLst>
                  <a:ext uri="{FF2B5EF4-FFF2-40B4-BE49-F238E27FC236}">
                    <a16:creationId xmlns:a16="http://schemas.microsoft.com/office/drawing/2014/main" id="{66DA83B6-E41B-43CB-82AF-30207AAB5CF6}"/>
                  </a:ext>
                </a:extLst>
              </p:cNvPr>
              <p:cNvSpPr txBox="1">
                <a:spLocks noRot="1" noChangeAspect="1" noMove="1" noResize="1" noEditPoints="1" noAdjustHandles="1" noChangeArrowheads="1" noChangeShapeType="1" noTextEdit="1"/>
              </p:cNvSpPr>
              <p:nvPr/>
            </p:nvSpPr>
            <p:spPr>
              <a:xfrm>
                <a:off x="2971800" y="6005396"/>
                <a:ext cx="6438900" cy="658065"/>
              </a:xfrm>
              <a:prstGeom prst="rect">
                <a:avLst/>
              </a:prstGeom>
              <a:blipFill>
                <a:blip r:embed="rId4"/>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551932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59D7DA5D-CAAD-4279-ADD6-AF1251D13851}"/>
              </a:ext>
            </a:extLst>
          </p:cNvPr>
          <p:cNvPicPr/>
          <p:nvPr/>
        </p:nvPicPr>
        <p:blipFill>
          <a:blip r:embed="rId2">
            <a:extLst>
              <a:ext uri="{28A0092B-C50C-407E-A947-70E740481C1C}">
                <a14:useLocalDpi xmlns:a14="http://schemas.microsoft.com/office/drawing/2010/main" val="0"/>
              </a:ext>
            </a:extLst>
          </a:blip>
          <a:stretch>
            <a:fillRect/>
          </a:stretch>
        </p:blipFill>
        <p:spPr>
          <a:xfrm>
            <a:off x="2241334" y="1492651"/>
            <a:ext cx="9046345" cy="5007005"/>
          </a:xfrm>
          <a:prstGeom prst="rect">
            <a:avLst/>
          </a:prstGeom>
          <a:ln>
            <a:noFill/>
          </a:ln>
          <a:effectLst>
            <a:outerShdw blurRad="292100" dist="139700" dir="2700000" algn="tl" rotWithShape="0">
              <a:srgbClr val="333333">
                <a:alpha val="65000"/>
              </a:srgbClr>
            </a:outerShdw>
          </a:effectLst>
        </p:spPr>
      </p:pic>
      <p:sp>
        <p:nvSpPr>
          <p:cNvPr id="3" name="תיבת טקסט 2">
            <a:extLst>
              <a:ext uri="{FF2B5EF4-FFF2-40B4-BE49-F238E27FC236}">
                <a16:creationId xmlns:a16="http://schemas.microsoft.com/office/drawing/2014/main" id="{D07AAA0D-0162-419F-9352-EFF0A460A93E}"/>
              </a:ext>
            </a:extLst>
          </p:cNvPr>
          <p:cNvSpPr txBox="1"/>
          <p:nvPr/>
        </p:nvSpPr>
        <p:spPr>
          <a:xfrm>
            <a:off x="3441771" y="846320"/>
            <a:ext cx="6094520" cy="646331"/>
          </a:xfrm>
          <a:prstGeom prst="rect">
            <a:avLst/>
          </a:prstGeom>
          <a:noFill/>
        </p:spPr>
        <p:txBody>
          <a:bodyPr wrap="square">
            <a:spAutoFit/>
          </a:bodyPr>
          <a:lstStyle/>
          <a:p>
            <a:pPr algn="ctr"/>
            <a:r>
              <a:rPr lang="he-IL" sz="3600" b="1" dirty="0">
                <a:latin typeface="Arial" panose="020B0604020202020204" pitchFamily="34" charset="0"/>
                <a:ea typeface="Times New Roman" panose="02020603050405020304" pitchFamily="18" charset="0"/>
                <a:cs typeface="Arial" panose="020B0604020202020204" pitchFamily="34" charset="0"/>
              </a:rPr>
              <a:t>תצוגת סקופ שעון המערכת</a:t>
            </a:r>
            <a:endParaRPr lang="he-IL" sz="3600" b="1" dirty="0">
              <a:latin typeface="Arial" panose="020B0604020202020204" pitchFamily="34" charset="0"/>
              <a:cs typeface="Arial" panose="020B0604020202020204" pitchFamily="34" charset="0"/>
            </a:endParaRPr>
          </a:p>
        </p:txBody>
      </p:sp>
      <p:pic>
        <p:nvPicPr>
          <p:cNvPr id="4" name="תמונה 3">
            <a:extLst>
              <a:ext uri="{FF2B5EF4-FFF2-40B4-BE49-F238E27FC236}">
                <a16:creationId xmlns:a16="http://schemas.microsoft.com/office/drawing/2014/main" id="{53337ACB-AE6B-7556-90F0-90CE24FA870C}"/>
              </a:ext>
            </a:extLst>
          </p:cNvPr>
          <p:cNvPicPr>
            <a:picLocks noChangeAspect="1"/>
          </p:cNvPicPr>
          <p:nvPr/>
        </p:nvPicPr>
        <p:blipFill rotWithShape="1">
          <a:blip r:embed="rId3">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1992937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FE482ED3-8AB7-3A7D-D447-922F90C5CF00}"/>
              </a:ext>
            </a:extLst>
          </p:cNvPr>
          <p:cNvPicPr>
            <a:picLocks noChangeAspect="1"/>
          </p:cNvPicPr>
          <p:nvPr/>
        </p:nvPicPr>
        <p:blipFill rotWithShape="1">
          <a:blip r:embed="rId2">
            <a:extLst>
              <a:ext uri="{28A0092B-C50C-407E-A947-70E740481C1C}">
                <a14:useLocalDpi xmlns:a14="http://schemas.microsoft.com/office/drawing/2010/main" val="0"/>
              </a:ext>
            </a:extLst>
          </a:blip>
          <a:srcRect l="31380" b="13633"/>
          <a:stretch/>
        </p:blipFill>
        <p:spPr bwMode="auto">
          <a:xfrm>
            <a:off x="8827170" y="0"/>
            <a:ext cx="3364830" cy="1069351"/>
          </a:xfrm>
          <a:prstGeom prst="rect">
            <a:avLst/>
          </a:prstGeom>
          <a:noFill/>
          <a:extLst>
            <a:ext uri="{53640926-AAD7-44D8-BBD7-CCE9431645EC}">
              <a14:shadowObscured xmlns:a14="http://schemas.microsoft.com/office/drawing/2010/main"/>
            </a:ext>
          </a:extLst>
        </p:spPr>
      </p:pic>
      <p:pic>
        <p:nvPicPr>
          <p:cNvPr id="2" name="תמונה 1">
            <a:extLst>
              <a:ext uri="{FF2B5EF4-FFF2-40B4-BE49-F238E27FC236}">
                <a16:creationId xmlns:a16="http://schemas.microsoft.com/office/drawing/2014/main" id="{D84CD6C0-7515-4C95-AF2C-DA3FA6235B6A}"/>
              </a:ext>
            </a:extLst>
          </p:cNvPr>
          <p:cNvPicPr/>
          <p:nvPr/>
        </p:nvPicPr>
        <p:blipFill>
          <a:blip r:embed="rId3">
            <a:extLst>
              <a:ext uri="{28A0092B-C50C-407E-A947-70E740481C1C}">
                <a14:useLocalDpi xmlns:a14="http://schemas.microsoft.com/office/drawing/2010/main" val="0"/>
              </a:ext>
            </a:extLst>
          </a:blip>
          <a:stretch>
            <a:fillRect/>
          </a:stretch>
        </p:blipFill>
        <p:spPr>
          <a:xfrm>
            <a:off x="3236604" y="837818"/>
            <a:ext cx="5718791" cy="3477709"/>
          </a:xfrm>
          <a:prstGeom prst="rect">
            <a:avLst/>
          </a:prstGeom>
          <a:ln>
            <a:noFill/>
          </a:ln>
          <a:effectLst>
            <a:outerShdw blurRad="292100" dist="139700" dir="2700000" algn="tl" rotWithShape="0">
              <a:srgbClr val="333333">
                <a:alpha val="65000"/>
              </a:srgbClr>
            </a:outerShdw>
          </a:effectLst>
        </p:spPr>
      </p:pic>
      <p:sp>
        <p:nvSpPr>
          <p:cNvPr id="3" name="תיבת טקסט 2">
            <a:extLst>
              <a:ext uri="{FF2B5EF4-FFF2-40B4-BE49-F238E27FC236}">
                <a16:creationId xmlns:a16="http://schemas.microsoft.com/office/drawing/2014/main" id="{7E21969C-472F-46BF-91E2-24AFB6296E5E}"/>
              </a:ext>
            </a:extLst>
          </p:cNvPr>
          <p:cNvSpPr txBox="1"/>
          <p:nvPr/>
        </p:nvSpPr>
        <p:spPr>
          <a:xfrm>
            <a:off x="3048739" y="80890"/>
            <a:ext cx="6094520" cy="646331"/>
          </a:xfrm>
          <a:prstGeom prst="rect">
            <a:avLst/>
          </a:prstGeom>
          <a:noFill/>
        </p:spPr>
        <p:txBody>
          <a:bodyPr wrap="square">
            <a:spAutoFit/>
          </a:bodyPr>
          <a:lstStyle/>
          <a:p>
            <a:pPr algn="ctr"/>
            <a:r>
              <a:rPr lang="he-IL" sz="3600" b="1" dirty="0">
                <a:latin typeface="Arial" panose="020B0604020202020204" pitchFamily="34" charset="0"/>
                <a:ea typeface="Times New Roman" panose="02020603050405020304" pitchFamily="18" charset="0"/>
                <a:cs typeface="Arial" panose="020B0604020202020204" pitchFamily="34" charset="0"/>
              </a:rPr>
              <a:t>נורת אזהרה  </a:t>
            </a:r>
            <a:endParaRPr lang="he-IL" sz="36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תיבת טקסט 3">
                <a:extLst>
                  <a:ext uri="{FF2B5EF4-FFF2-40B4-BE49-F238E27FC236}">
                    <a16:creationId xmlns:a16="http://schemas.microsoft.com/office/drawing/2014/main" id="{F79CDA90-AAC3-4319-BD97-2792C6D567E6}"/>
                  </a:ext>
                </a:extLst>
              </p:cNvPr>
              <p:cNvSpPr txBox="1"/>
              <p:nvPr/>
            </p:nvSpPr>
            <p:spPr>
              <a:xfrm>
                <a:off x="2506555" y="4426124"/>
                <a:ext cx="9179510" cy="2693558"/>
              </a:xfrm>
              <a:prstGeom prst="rect">
                <a:avLst/>
              </a:prstGeom>
              <a:noFill/>
            </p:spPr>
            <p:txBody>
              <a:bodyPr wrap="square" rtlCol="1">
                <a:spAutoFit/>
              </a:bodyPr>
              <a:lstStyle/>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טרנזיסטור </a:t>
                </a:r>
                <a:r>
                  <a:rPr lang="en-US" sz="1800" dirty="0">
                    <a:effectLst/>
                    <a:latin typeface="Calibri" panose="020F0502020204030204" pitchFamily="34" charset="0"/>
                    <a:ea typeface="Calibri" panose="020F0502020204030204" pitchFamily="34" charset="0"/>
                    <a:cs typeface="Arial" panose="020B0604020202020204" pitchFamily="34" charset="0"/>
                  </a:rPr>
                  <a:t>BJT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 ניתן לשים לב כי לתוך הכוס הוכנסו שני חוטים אשר מטרתם להעביר מתח כאשר גובה המים מגיע אליהם.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אופן פעולה של הטרנזיסטור:</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r>
                  <a:rPr lang="he-IL" dirty="0">
                    <a:latin typeface="Arial" panose="020B0604020202020204" pitchFamily="34" charset="0"/>
                    <a:cs typeface="Arial" panose="020B0604020202020204" pitchFamily="34" charset="0"/>
                  </a:rPr>
                  <a:t>מדובר בטרנזיסטור </a:t>
                </a:r>
                <a:r>
                  <a:rPr lang="en-US" dirty="0">
                    <a:latin typeface="Arial" panose="020B0604020202020204" pitchFamily="34" charset="0"/>
                    <a:cs typeface="Arial" panose="020B0604020202020204" pitchFamily="34" charset="0"/>
                  </a:rPr>
                  <a:t>NPN</a:t>
                </a:r>
                <a:r>
                  <a:rPr lang="he-IL" dirty="0">
                    <a:latin typeface="Arial" panose="020B0604020202020204" pitchFamily="34" charset="0"/>
                    <a:cs typeface="Arial" panose="020B0604020202020204" pitchFamily="34" charset="0"/>
                  </a:rPr>
                  <a:t> כידוע הטרנזיסטור נמצא במצב פעיל כאשר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𝐵𝐶</m:t>
                        </m:r>
                      </m:sub>
                    </m:sSub>
                  </m:oMath>
                </a14:m>
                <a:r>
                  <a:rPr lang="en-US" dirty="0">
                    <a:latin typeface="Arial" panose="020B0604020202020204" pitchFamily="34" charset="0"/>
                    <a:cs typeface="Arial" panose="020B0604020202020204" pitchFamily="34" charset="0"/>
                  </a:rPr>
                  <a:t> </a:t>
                </a:r>
                <a:r>
                  <a:rPr lang="he-IL" dirty="0">
                    <a:latin typeface="Arial" panose="020B0604020202020204" pitchFamily="34" charset="0"/>
                    <a:cs typeface="Arial" panose="020B0604020202020204" pitchFamily="34" charset="0"/>
                  </a:rPr>
                  <a:t> אחורי ו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𝐵𝐸</m:t>
                        </m:r>
                      </m:sub>
                    </m:sSub>
                  </m:oMath>
                </a14:m>
                <a:r>
                  <a:rPr lang="en-US" dirty="0">
                    <a:latin typeface="Arial" panose="020B0604020202020204" pitchFamily="34" charset="0"/>
                    <a:cs typeface="Arial" panose="020B0604020202020204" pitchFamily="34" charset="0"/>
                  </a:rPr>
                  <a:t> </a:t>
                </a:r>
                <a:r>
                  <a:rPr lang="he-IL" dirty="0">
                    <a:latin typeface="Arial" panose="020B0604020202020204" pitchFamily="34" charset="0"/>
                    <a:cs typeface="Arial" panose="020B0604020202020204" pitchFamily="34" charset="0"/>
                  </a:rPr>
                  <a:t> קידמי.</a:t>
                </a:r>
                <a:endParaRPr lang="en-US" dirty="0">
                  <a:latin typeface="Arial" panose="020B0604020202020204" pitchFamily="34" charset="0"/>
                  <a:cs typeface="Arial" panose="020B0604020202020204" pitchFamily="34" charset="0"/>
                </a:endParaRPr>
              </a:p>
              <a:p>
                <a:pPr algn="r" rtl="1"/>
                <a:r>
                  <a:rPr lang="he-IL" dirty="0">
                    <a:latin typeface="Arial" panose="020B0604020202020204" pitchFamily="34" charset="0"/>
                    <a:cs typeface="Arial" panose="020B0604020202020204" pitchFamily="34" charset="0"/>
                  </a:rPr>
                  <a:t>וכאשר הטרנזיסטור נמצא במצב קיטעון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𝐵𝐶</m:t>
                        </m:r>
                      </m:sub>
                    </m:sSub>
                  </m:oMath>
                </a14:m>
                <a:r>
                  <a:rPr lang="en-US" i="1" dirty="0">
                    <a:latin typeface="Arial" panose="020B0604020202020204" pitchFamily="34" charset="0"/>
                    <a:cs typeface="Arial" panose="020B0604020202020204" pitchFamily="34" charset="0"/>
                  </a:rPr>
                  <a:t> </a:t>
                </a:r>
                <a:r>
                  <a:rPr lang="he-IL" i="1" dirty="0">
                    <a:latin typeface="Arial" panose="020B0604020202020204" pitchFamily="34" charset="0"/>
                    <a:cs typeface="Arial" panose="020B0604020202020204" pitchFamily="34" charset="0"/>
                  </a:rPr>
                  <a:t> </a:t>
                </a:r>
                <a:r>
                  <a:rPr lang="he-IL" dirty="0">
                    <a:latin typeface="Arial" panose="020B0604020202020204" pitchFamily="34" charset="0"/>
                    <a:cs typeface="Arial" panose="020B0604020202020204" pitchFamily="34" charset="0"/>
                  </a:rPr>
                  <a:t>אחורי</a:t>
                </a:r>
                <a:r>
                  <a:rPr lang="en-US" i="1" dirty="0">
                    <a:latin typeface="Arial" panose="020B0604020202020204" pitchFamily="34" charset="0"/>
                    <a:cs typeface="Arial" panose="020B0604020202020204" pitchFamily="34"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𝐵𝐸</m:t>
                        </m:r>
                      </m:sub>
                    </m:sSub>
                  </m:oMath>
                </a14:m>
                <a:r>
                  <a:rPr lang="en-US" dirty="0">
                    <a:latin typeface="Arial" panose="020B0604020202020204" pitchFamily="34" charset="0"/>
                    <a:cs typeface="Arial" panose="020B0604020202020204" pitchFamily="34" charset="0"/>
                  </a:rPr>
                  <a:t> </a:t>
                </a:r>
                <a:r>
                  <a:rPr lang="he-IL" dirty="0">
                    <a:latin typeface="Arial" panose="020B0604020202020204" pitchFamily="34" charset="0"/>
                    <a:cs typeface="Arial" panose="020B0604020202020204" pitchFamily="34" charset="0"/>
                  </a:rPr>
                  <a:t>אחורי.</a:t>
                </a:r>
                <a:endParaRPr lang="en-US" dirty="0">
                  <a:latin typeface="Arial" panose="020B0604020202020204" pitchFamily="34" charset="0"/>
                  <a:cs typeface="Arial" panose="020B0604020202020204" pitchFamily="34" charset="0"/>
                </a:endParaRPr>
              </a:p>
              <a:p>
                <a:pPr algn="r" rtl="1"/>
                <a:endParaRPr lang="en-US" dirty="0">
                  <a:latin typeface="Arial" panose="020B0604020202020204" pitchFamily="34" charset="0"/>
                  <a:cs typeface="Arial" panose="020B0604020202020204" pitchFamily="34" charset="0"/>
                </a:endParaRPr>
              </a:p>
              <a:p>
                <a:pPr algn="r" rtl="1">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LED </a:t>
                </a:r>
                <a:r>
                  <a:rPr lang="he-IL" sz="1800" dirty="0">
                    <a:effectLst/>
                    <a:latin typeface="Arial" panose="020B0604020202020204" pitchFamily="34" charset="0"/>
                    <a:ea typeface="Calibri" panose="020F0502020204030204" pitchFamily="34" charset="0"/>
                    <a:cs typeface="Arial" panose="020B0604020202020204" pitchFamily="34" charset="0"/>
                  </a:rPr>
                  <a:t>– תפקידו לאותת למשתמש כי מתחילה זליגה של המים מהכוס.</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he-IL" dirty="0"/>
              </a:p>
            </p:txBody>
          </p:sp>
        </mc:Choice>
        <mc:Fallback xmlns="">
          <p:sp>
            <p:nvSpPr>
              <p:cNvPr id="4" name="תיבת טקסט 3">
                <a:extLst>
                  <a:ext uri="{FF2B5EF4-FFF2-40B4-BE49-F238E27FC236}">
                    <a16:creationId xmlns:a16="http://schemas.microsoft.com/office/drawing/2014/main" id="{F79CDA90-AAC3-4319-BD97-2792C6D567E6}"/>
                  </a:ext>
                </a:extLst>
              </p:cNvPr>
              <p:cNvSpPr txBox="1">
                <a:spLocks noRot="1" noChangeAspect="1" noMove="1" noResize="1" noEditPoints="1" noAdjustHandles="1" noChangeArrowheads="1" noChangeShapeType="1" noTextEdit="1"/>
              </p:cNvSpPr>
              <p:nvPr/>
            </p:nvSpPr>
            <p:spPr>
              <a:xfrm>
                <a:off x="2506555" y="4426124"/>
                <a:ext cx="9179510" cy="2693558"/>
              </a:xfrm>
              <a:prstGeom prst="rect">
                <a:avLst/>
              </a:prstGeom>
              <a:blipFill>
                <a:blip r:embed="rId4"/>
                <a:stretch>
                  <a:fillRect l="-730" t="-1131" r="-664" b="-2489"/>
                </a:stretch>
              </a:blipFill>
            </p:spPr>
            <p:txBody>
              <a:bodyPr/>
              <a:lstStyle/>
              <a:p>
                <a:r>
                  <a:rPr lang="he-IL">
                    <a:noFill/>
                  </a:rPr>
                  <a:t> </a:t>
                </a:r>
              </a:p>
            </p:txBody>
          </p:sp>
        </mc:Fallback>
      </mc:AlternateContent>
    </p:spTree>
    <p:extLst>
      <p:ext uri="{BB962C8B-B14F-4D97-AF65-F5344CB8AC3E}">
        <p14:creationId xmlns:p14="http://schemas.microsoft.com/office/powerpoint/2010/main" val="907121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B17D9284-F4F3-42A9-A9C6-9EA4170F59E4}"/>
              </a:ext>
            </a:extLst>
          </p:cNvPr>
          <p:cNvSpPr txBox="1"/>
          <p:nvPr/>
        </p:nvSpPr>
        <p:spPr>
          <a:xfrm>
            <a:off x="3194401" y="114585"/>
            <a:ext cx="6094520" cy="646331"/>
          </a:xfrm>
          <a:prstGeom prst="rect">
            <a:avLst/>
          </a:prstGeom>
          <a:noFill/>
        </p:spPr>
        <p:txBody>
          <a:bodyPr wrap="square">
            <a:spAutoFit/>
          </a:bodyPr>
          <a:lstStyle/>
          <a:p>
            <a:pPr algn="ctr"/>
            <a:r>
              <a:rPr lang="he-IL" sz="3600" b="1" dirty="0">
                <a:latin typeface="Arial" panose="020B0604020202020204" pitchFamily="34" charset="0"/>
                <a:cs typeface="Arial" panose="020B0604020202020204" pitchFamily="34" charset="0"/>
              </a:rPr>
              <a:t>הצעות לשיפור.</a:t>
            </a:r>
          </a:p>
        </p:txBody>
      </p:sp>
      <p:sp>
        <p:nvSpPr>
          <p:cNvPr id="3" name="מציין מיקום תוכן 2">
            <a:extLst>
              <a:ext uri="{FF2B5EF4-FFF2-40B4-BE49-F238E27FC236}">
                <a16:creationId xmlns:a16="http://schemas.microsoft.com/office/drawing/2014/main" id="{1FE5E4BB-A9BB-40AC-9A26-42DAF5410DF6}"/>
              </a:ext>
            </a:extLst>
          </p:cNvPr>
          <p:cNvSpPr txBox="1">
            <a:spLocks/>
          </p:cNvSpPr>
          <p:nvPr/>
        </p:nvSpPr>
        <p:spPr>
          <a:xfrm>
            <a:off x="440104" y="1498428"/>
            <a:ext cx="11603115" cy="6001304"/>
          </a:xfrm>
          <a:prstGeom prst="rect">
            <a:avLst/>
          </a:prstGeom>
        </p:spPr>
        <p:txBody>
          <a:bodyPr>
            <a:norm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07000"/>
              </a:lnSpc>
              <a:spcAft>
                <a:spcPts val="800"/>
              </a:spcAft>
              <a:buNone/>
            </a:pPr>
            <a:r>
              <a:rPr lang="he-IL" dirty="0">
                <a:latin typeface="Calibri" panose="020F0502020204030204" pitchFamily="34" charset="0"/>
                <a:ea typeface="Calibri" panose="020F0502020204030204" pitchFamily="34" charset="0"/>
                <a:cs typeface="Arial" panose="020B0604020202020204" pitchFamily="34" charset="0"/>
              </a:rPr>
              <a:t>1) ניסיון על רטוב - בתחילת הפרויקט נאמר כי נקבל משאבות מים, מיכל המכיל מים קרים ובנוסף קומקום, יש לציין כי במהלך כל הפרויקט לא נעשה שימוש ברכיבים אלו.</a:t>
            </a:r>
          </a:p>
          <a:p>
            <a:pPr marL="0" indent="0">
              <a:lnSpc>
                <a:spcPct val="107000"/>
              </a:lnSpc>
              <a:spcAft>
                <a:spcPts val="800"/>
              </a:spcAft>
              <a:buNone/>
            </a:pPr>
            <a:r>
              <a:rPr lang="he-IL" dirty="0">
                <a:latin typeface="Calibri" panose="020F0502020204030204" pitchFamily="34" charset="0"/>
                <a:ea typeface="Calibri" panose="020F0502020204030204" pitchFamily="34" charset="0"/>
                <a:cs typeface="Arial" panose="020B0604020202020204" pitchFamily="34" charset="0"/>
              </a:rPr>
              <a:t>2) דוח התקדמות שבועי - על כל זוג יהיה להגיש דוח התקדמות בסוף שיעור, כאשר באותו הדוח הזוג יפרט על מה הם עשו באותו שיעור ומהם מתכננים לעשות בשיעור הבא, כך למרצה יהיה מעקב רציף על הפרויקט של כל זוג ובנוסף דירבון הסטודנטים להתקדם בפרויקט כל שבוע.</a:t>
            </a:r>
          </a:p>
          <a:p>
            <a:pPr marL="0" indent="0">
              <a:lnSpc>
                <a:spcPct val="107000"/>
              </a:lnSpc>
              <a:spcAft>
                <a:spcPts val="800"/>
              </a:spcAft>
              <a:buNone/>
            </a:pPr>
            <a:r>
              <a:rPr lang="he-IL" dirty="0">
                <a:latin typeface="Calibri" panose="020F0502020204030204" pitchFamily="34" charset="0"/>
                <a:ea typeface="Calibri" panose="020F0502020204030204" pitchFamily="34" charset="0"/>
                <a:cs typeface="Arial" panose="020B0604020202020204" pitchFamily="34" charset="0"/>
              </a:rPr>
              <a:t>3) סנכרון - במהלך הפרויקט הורגש חוסר סנכרון בין המרצים, דבר שגרם לעיכוב רב ובלבול.</a:t>
            </a:r>
          </a:p>
          <a:p>
            <a:pPr marL="0" indent="0">
              <a:lnSpc>
                <a:spcPct val="107000"/>
              </a:lnSpc>
              <a:spcAft>
                <a:spcPts val="800"/>
              </a:spcAft>
              <a:buNone/>
            </a:pPr>
            <a:endParaRPr lang="en-US" dirty="0">
              <a:latin typeface="Calibri" panose="020F0502020204030204" pitchFamily="34" charset="0"/>
              <a:ea typeface="Calibri" panose="020F0502020204030204" pitchFamily="34" charset="0"/>
              <a:cs typeface="Arial" panose="020B0604020202020204" pitchFamily="34" charset="0"/>
            </a:endParaRPr>
          </a:p>
        </p:txBody>
      </p:sp>
      <p:pic>
        <p:nvPicPr>
          <p:cNvPr id="4" name="תמונה 3">
            <a:extLst>
              <a:ext uri="{FF2B5EF4-FFF2-40B4-BE49-F238E27FC236}">
                <a16:creationId xmlns:a16="http://schemas.microsoft.com/office/drawing/2014/main" id="{2F23D5E9-54A3-B201-4840-DCD121F88B75}"/>
              </a:ext>
            </a:extLst>
          </p:cNvPr>
          <p:cNvPicPr>
            <a:picLocks noChangeAspect="1"/>
          </p:cNvPicPr>
          <p:nvPr/>
        </p:nvPicPr>
        <p:blipFill rotWithShape="1">
          <a:blip r:embed="rId2">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4184640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BD1C8926-4E76-48BF-BE20-8F0049832581}"/>
              </a:ext>
            </a:extLst>
          </p:cNvPr>
          <p:cNvSpPr txBox="1"/>
          <p:nvPr/>
        </p:nvSpPr>
        <p:spPr>
          <a:xfrm>
            <a:off x="3332921" y="2273031"/>
            <a:ext cx="6652241" cy="2123658"/>
          </a:xfrm>
          <a:prstGeom prst="rect">
            <a:avLst/>
          </a:prstGeom>
          <a:noFill/>
        </p:spPr>
        <p:txBody>
          <a:bodyPr wrap="square">
            <a:spAutoFit/>
          </a:bodyPr>
          <a:lstStyle/>
          <a:p>
            <a:pPr algn="ctr"/>
            <a:r>
              <a:rPr lang="he-IL" sz="6600" b="1" u="sng" dirty="0">
                <a:ea typeface="Times New Roman" panose="02020603050405020304" pitchFamily="18" charset="0"/>
                <a:cs typeface="David" panose="020E0502060401010101" pitchFamily="34" charset="-79"/>
              </a:rPr>
              <a:t>תודה רבה על ההקשבה</a:t>
            </a:r>
            <a:endParaRPr lang="he-IL" sz="3600" b="1" u="sng" dirty="0"/>
          </a:p>
        </p:txBody>
      </p:sp>
      <p:pic>
        <p:nvPicPr>
          <p:cNvPr id="2" name="תמונה 1">
            <a:extLst>
              <a:ext uri="{FF2B5EF4-FFF2-40B4-BE49-F238E27FC236}">
                <a16:creationId xmlns:a16="http://schemas.microsoft.com/office/drawing/2014/main" id="{5C9AE0EB-3037-B58C-0C9E-EF046C996A8B}"/>
              </a:ext>
            </a:extLst>
          </p:cNvPr>
          <p:cNvPicPr>
            <a:picLocks noChangeAspect="1"/>
          </p:cNvPicPr>
          <p:nvPr/>
        </p:nvPicPr>
        <p:blipFill rotWithShape="1">
          <a:blip r:embed="rId2">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77891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7E97C5F-1546-4325-8817-8F8C4DBE3B8E}"/>
              </a:ext>
            </a:extLst>
          </p:cNvPr>
          <p:cNvSpPr>
            <a:spLocks noGrp="1"/>
          </p:cNvSpPr>
          <p:nvPr>
            <p:ph type="title"/>
          </p:nvPr>
        </p:nvSpPr>
        <p:spPr>
          <a:xfrm>
            <a:off x="1433833" y="85669"/>
            <a:ext cx="9634011" cy="542109"/>
          </a:xfrm>
        </p:spPr>
        <p:txBody>
          <a:bodyPr>
            <a:noAutofit/>
          </a:bodyPr>
          <a:lstStyle/>
          <a:p>
            <a:pPr algn="ctr"/>
            <a:r>
              <a:rPr lang="he-IL" b="1" dirty="0">
                <a:solidFill>
                  <a:schemeClr val="tx1"/>
                </a:solidFill>
                <a:effectLst/>
                <a:latin typeface="Arial" panose="020B0604020202020204" pitchFamily="34" charset="0"/>
                <a:cs typeface="Arial" panose="020B0604020202020204" pitchFamily="34" charset="0"/>
              </a:rPr>
              <a:t>דרישות המערכת</a:t>
            </a:r>
            <a:br>
              <a:rPr lang="en-US" b="1" dirty="0">
                <a:solidFill>
                  <a:schemeClr val="tx1"/>
                </a:solidFill>
                <a:effectLst/>
                <a:latin typeface="Arial" panose="020B0604020202020204" pitchFamily="34" charset="0"/>
                <a:cs typeface="Arial" panose="020B0604020202020204" pitchFamily="34" charset="0"/>
              </a:rPr>
            </a:br>
            <a:endParaRPr lang="he-IL"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FAA8E184-4DDF-4E64-9293-9C42C03727A1}"/>
                  </a:ext>
                </a:extLst>
              </p:cNvPr>
              <p:cNvSpPr>
                <a:spLocks noGrp="1"/>
              </p:cNvSpPr>
              <p:nvPr>
                <p:ph idx="1"/>
              </p:nvPr>
            </p:nvSpPr>
            <p:spPr>
              <a:xfrm>
                <a:off x="275208" y="692707"/>
                <a:ext cx="11916792" cy="5996618"/>
              </a:xfrm>
            </p:spPr>
            <p:txBody>
              <a:bodyPr>
                <a:noAutofit/>
              </a:bodyPr>
              <a:lstStyle/>
              <a:p>
                <a:pPr marL="0" indent="0">
                  <a:buNone/>
                </a:pPr>
                <a:endParaRPr lang="he-IL" sz="1600" dirty="0">
                  <a:solidFill>
                    <a:schemeClr val="tx1"/>
                  </a:solidFill>
                  <a:latin typeface="Arial" panose="020B0604020202020204" pitchFamily="34" charset="0"/>
                  <a:cs typeface="Arial" panose="020B0604020202020204" pitchFamily="34" charset="0"/>
                </a:endParaRPr>
              </a:p>
              <a:p>
                <a:pPr marL="342900" lvl="0" indent="-342900" algn="r" rtl="1">
                  <a:lnSpc>
                    <a:spcPct val="107000"/>
                  </a:lnSpc>
                  <a:buSzPts val="1100"/>
                  <a:buFont typeface="+mj-lt"/>
                  <a:buAutoNum type="arabicPeriod"/>
                </a:pPr>
                <a:r>
                  <a:rPr lang="he-IL" sz="1600" b="1" dirty="0">
                    <a:effectLst/>
                    <a:latin typeface="Arial" panose="020B0604020202020204" pitchFamily="34" charset="0"/>
                    <a:ea typeface="Calibri" panose="020F0502020204030204" pitchFamily="34" charset="0"/>
                    <a:cs typeface="Arial" panose="020B0604020202020204" pitchFamily="34" charset="0"/>
                  </a:rPr>
                  <a:t>בחירת סוג מים</a:t>
                </a:r>
                <a:r>
                  <a:rPr lang="he-IL" sz="1600" dirty="0">
                    <a:effectLst/>
                    <a:latin typeface="Arial" panose="020B0604020202020204" pitchFamily="34" charset="0"/>
                    <a:ea typeface="Calibri" panose="020F0502020204030204" pitchFamily="34" charset="0"/>
                    <a:cs typeface="Arial" panose="020B0604020202020204" pitchFamily="34" charset="0"/>
                  </a:rPr>
                  <a:t> - על המערכת לתת  למשתמש אפשרות לבחור את סוג המים בו הוא חפץ, חמים קרים או פושרים.</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r" rtl="1">
                  <a:lnSpc>
                    <a:spcPct val="107000"/>
                  </a:lnSpc>
                  <a:buSzPts val="1100"/>
                  <a:buFont typeface="+mj-lt"/>
                  <a:buAutoNum type="arabicPeriod"/>
                </a:pPr>
                <a:r>
                  <a:rPr lang="he-IL" sz="1600" b="1" dirty="0">
                    <a:effectLst/>
                    <a:latin typeface="Arial" panose="020B0604020202020204" pitchFamily="34" charset="0"/>
                    <a:ea typeface="Calibri" panose="020F0502020204030204" pitchFamily="34" charset="0"/>
                    <a:cs typeface="Arial" panose="020B0604020202020204" pitchFamily="34" charset="0"/>
                  </a:rPr>
                  <a:t>הטמפרטורה שהבקר שולט עליה מתחלקת לשני חלקים</a:t>
                </a:r>
                <a:r>
                  <a:rPr lang="he-IL" sz="1600" dirty="0">
                    <a:effectLst/>
                    <a:latin typeface="Arial" panose="020B0604020202020204" pitchFamily="34" charset="0"/>
                    <a:ea typeface="Calibri" panose="020F0502020204030204" pitchFamily="34" charset="0"/>
                    <a:cs typeface="Arial" panose="020B0604020202020204" pitchFamily="34" charset="0"/>
                  </a:rPr>
                  <a:t>.</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r" rtl="1">
                  <a:lnSpc>
                    <a:spcPct val="107000"/>
                  </a:lnSpc>
                  <a:buFont typeface="+mj-lt"/>
                  <a:buAutoNum type="arabicPeriod"/>
                </a:pPr>
                <a:r>
                  <a:rPr lang="he-IL" dirty="0">
                    <a:effectLst/>
                    <a:latin typeface="Arial" panose="020B0604020202020204" pitchFamily="34" charset="0"/>
                    <a:ea typeface="Calibri" panose="020F0502020204030204" pitchFamily="34" charset="0"/>
                    <a:cs typeface="Arial" panose="020B0604020202020204" pitchFamily="34" charset="0"/>
                  </a:rPr>
                  <a:t>-מים חמים- על הבקר לשמור על טווח טמפרטורת המים בין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50</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𝑐</m:t>
                    </m:r>
                    <m:r>
                      <a:rPr lang="en-US" i="1">
                        <a:effectLst/>
                        <a:latin typeface="Cambria Math" panose="02040503050406030204" pitchFamily="18" charset="0"/>
                        <a:ea typeface="Calibri" panose="020F0502020204030204" pitchFamily="34"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90</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𝑐</m:t>
                    </m:r>
                  </m:oMath>
                </a14:m>
                <a:r>
                  <a:rPr lang="he-IL"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r" rtl="1">
                  <a:lnSpc>
                    <a:spcPct val="107000"/>
                  </a:lnSpc>
                  <a:buFont typeface="+mj-lt"/>
                  <a:buAutoNum type="arabicPeriod"/>
                </a:pPr>
                <a:r>
                  <a:rPr lang="he-IL" dirty="0">
                    <a:effectLst/>
                    <a:latin typeface="Arial" panose="020B0604020202020204" pitchFamily="34" charset="0"/>
                    <a:ea typeface="Calibri" panose="020F0502020204030204" pitchFamily="34" charset="0"/>
                    <a:cs typeface="Arial" panose="020B0604020202020204" pitchFamily="34" charset="0"/>
                  </a:rPr>
                  <a:t>-מים קרים- על הבקר לשמור על טווח טמפרטורת המים בין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5</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𝑐</m:t>
                    </m:r>
                    <m:r>
                      <a:rPr lang="en-US" i="1">
                        <a:effectLst/>
                        <a:latin typeface="Cambria Math" panose="02040503050406030204" pitchFamily="18" charset="0"/>
                        <a:ea typeface="Calibri" panose="020F0502020204030204" pitchFamily="34"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10</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𝑐</m:t>
                    </m:r>
                  </m:oMath>
                </a14:m>
                <a:r>
                  <a:rPr lang="he-IL"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r" rtl="1">
                  <a:lnSpc>
                    <a:spcPct val="107000"/>
                  </a:lnSpc>
                  <a:buSzPts val="1100"/>
                  <a:buFont typeface="+mj-lt"/>
                  <a:buAutoNum type="arabicPeriod"/>
                </a:pPr>
                <a:r>
                  <a:rPr lang="he-IL" sz="1600" b="1" dirty="0">
                    <a:effectLst/>
                    <a:latin typeface="Arial" panose="020B0604020202020204" pitchFamily="34" charset="0"/>
                    <a:ea typeface="Calibri" panose="020F0502020204030204" pitchFamily="34" charset="0"/>
                    <a:cs typeface="Arial" panose="020B0604020202020204" pitchFamily="34" charset="0"/>
                  </a:rPr>
                  <a:t>מספר אפשרויות המזיגה מתחלקת לשלושה חלקים</a:t>
                </a:r>
                <a:r>
                  <a:rPr lang="he-IL" sz="1600" dirty="0">
                    <a:effectLst/>
                    <a:latin typeface="Arial" panose="020B0604020202020204" pitchFamily="34" charset="0"/>
                    <a:ea typeface="Calibri" panose="020F0502020204030204" pitchFamily="34" charset="0"/>
                    <a:cs typeface="Arial" panose="020B0604020202020204" pitchFamily="34" charset="0"/>
                  </a:rPr>
                  <a:t>:</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457200" lvl="1" indent="0" algn="r" rtl="1">
                  <a:lnSpc>
                    <a:spcPct val="107000"/>
                  </a:lnSpc>
                  <a:buNone/>
                </a:pPr>
                <a:r>
                  <a:rPr lang="he-IL" dirty="0">
                    <a:effectLst/>
                    <a:latin typeface="Arial" panose="020B0604020202020204" pitchFamily="34" charset="0"/>
                    <a:ea typeface="Calibri" panose="020F0502020204030204" pitchFamily="34" charset="0"/>
                    <a:cs typeface="Arial" panose="020B0604020202020204" pitchFamily="34" charset="0"/>
                  </a:rPr>
                  <a:t>1: מים חמים - על המערכת לתת אפשרות מזיגת מים בתנאי והטמפרטורה של   המים החמים מעל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90</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𝑐</m:t>
                    </m:r>
                  </m:oMath>
                </a14:m>
                <a:r>
                  <a:rPr lang="en-US" dirty="0">
                    <a:effectLst/>
                    <a:latin typeface="Arial" panose="020B0604020202020204" pitchFamily="34" charset="0"/>
                    <a:ea typeface="Times New Roman" panose="02020603050405020304" pitchFamily="18" charset="0"/>
                    <a:cs typeface="Arial" panose="020B0604020202020204" pitchFamily="34" charset="0"/>
                  </a:rPr>
                  <a:t> </a:t>
                </a:r>
                <a:r>
                  <a:rPr lang="he-IL" dirty="0">
                    <a:effectLst/>
                    <a:latin typeface="Arial" panose="020B0604020202020204" pitchFamily="34" charset="0"/>
                    <a:ea typeface="Times New Roman" panose="02020603050405020304" pitchFamily="18" charset="0"/>
                    <a:cs typeface="Arial" panose="020B0604020202020204" pitchFamily="34" charset="0"/>
                  </a:rPr>
                  <a:t> </a:t>
                </a:r>
                <a:r>
                  <a:rPr lang="he-IL" dirty="0">
                    <a:effectLst/>
                    <a:latin typeface="Arial" panose="020B0604020202020204" pitchFamily="34" charset="0"/>
                    <a:ea typeface="Calibri" panose="020F0502020204030204" pitchFamily="34" charset="0"/>
                    <a:cs typeface="Arial" panose="020B0604020202020204" pitchFamily="34" charset="0"/>
                  </a:rPr>
                  <a:t>למשך </a:t>
                </a:r>
                <a14:m>
                  <m:oMath xmlns:m="http://schemas.openxmlformats.org/officeDocument/2006/math">
                    <m:r>
                      <a:rPr lang="en-US" i="1">
                        <a:effectLst/>
                        <a:latin typeface="Cambria Math" panose="02040503050406030204" pitchFamily="18" charset="0"/>
                        <a:ea typeface="Calibri" panose="020F0502020204030204" pitchFamily="34" charset="0"/>
                        <a:cs typeface="Arial" panose="020B0604020202020204" pitchFamily="34" charset="0"/>
                      </a:rPr>
                      <m:t>4</m:t>
                    </m:r>
                    <m:r>
                      <a:rPr lang="en-US" i="1">
                        <a:effectLst/>
                        <a:latin typeface="Cambria Math" panose="02040503050406030204" pitchFamily="18" charset="0"/>
                        <a:ea typeface="Calibri" panose="020F0502020204030204" pitchFamily="34" charset="0"/>
                        <a:cs typeface="Arial" panose="020B0604020202020204" pitchFamily="34" charset="0"/>
                      </a:rPr>
                      <m:t> </m:t>
                    </m:r>
                    <m:r>
                      <a:rPr lang="en-US" i="1">
                        <a:effectLst/>
                        <a:latin typeface="Cambria Math" panose="02040503050406030204" pitchFamily="18" charset="0"/>
                        <a:ea typeface="Calibri" panose="020F0502020204030204" pitchFamily="34" charset="0"/>
                        <a:cs typeface="Arial" panose="020B0604020202020204" pitchFamily="34" charset="0"/>
                      </a:rPr>
                      <m:t>𝑠𝑒𝑐</m:t>
                    </m:r>
                  </m:oMath>
                </a14:m>
                <a:r>
                  <a:rPr lang="he-IL"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457200" lvl="1" indent="0">
                  <a:lnSpc>
                    <a:spcPct val="107000"/>
                  </a:lnSpc>
                  <a:buNone/>
                </a:pPr>
                <a:r>
                  <a:rPr lang="he-IL" dirty="0">
                    <a:effectLst/>
                    <a:latin typeface="Arial" panose="020B0604020202020204" pitchFamily="34" charset="0"/>
                    <a:ea typeface="Calibri" panose="020F0502020204030204" pitchFamily="34" charset="0"/>
                    <a:cs typeface="Arial" panose="020B0604020202020204" pitchFamily="34" charset="0"/>
                  </a:rPr>
                  <a:t>2: מים קרים - על המערכת לתת אפשרות מזיגת מים כאשר זמני המזיגה הם כדלקמן : </a:t>
                </a:r>
                <a14:m>
                  <m:oMath xmlns:m="http://schemas.openxmlformats.org/officeDocument/2006/math">
                    <m:r>
                      <a:rPr lang="en-US" i="1">
                        <a:effectLst/>
                        <a:latin typeface="Cambria Math" panose="02040503050406030204" pitchFamily="18" charset="0"/>
                        <a:ea typeface="Calibri" panose="020F0502020204030204" pitchFamily="34" charset="0"/>
                        <a:cs typeface="Arial" panose="020B0604020202020204" pitchFamily="34" charset="0"/>
                      </a:rPr>
                      <m:t>4</m:t>
                    </m:r>
                    <m:r>
                      <a:rPr lang="en-US" i="1">
                        <a:effectLst/>
                        <a:latin typeface="Cambria Math" panose="02040503050406030204" pitchFamily="18" charset="0"/>
                        <a:ea typeface="Calibri" panose="020F0502020204030204" pitchFamily="34" charset="0"/>
                        <a:cs typeface="Arial" panose="020B0604020202020204" pitchFamily="34" charset="0"/>
                      </a:rPr>
                      <m:t> </m:t>
                    </m:r>
                    <m:r>
                      <a:rPr lang="en-US" i="1">
                        <a:effectLst/>
                        <a:latin typeface="Cambria Math" panose="02040503050406030204" pitchFamily="18" charset="0"/>
                        <a:ea typeface="Calibri" panose="020F0502020204030204" pitchFamily="34" charset="0"/>
                        <a:cs typeface="Arial" panose="020B0604020202020204" pitchFamily="34" charset="0"/>
                      </a:rPr>
                      <m:t>𝑠𝑒𝑐</m:t>
                    </m:r>
                  </m:oMath>
                </a14:m>
                <a:r>
                  <a:rPr lang="he-IL"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a:rPr lang="en-US" i="1">
                        <a:effectLst/>
                        <a:latin typeface="Cambria Math" panose="02040503050406030204" pitchFamily="18" charset="0"/>
                        <a:ea typeface="Calibri" panose="020F0502020204030204" pitchFamily="34" charset="0"/>
                        <a:cs typeface="Arial" panose="020B0604020202020204" pitchFamily="34" charset="0"/>
                      </a:rPr>
                      <m:t>8</m:t>
                    </m:r>
                    <m:r>
                      <a:rPr lang="en-US" i="1">
                        <a:effectLst/>
                        <a:latin typeface="Cambria Math" panose="02040503050406030204" pitchFamily="18" charset="0"/>
                        <a:ea typeface="Calibri" panose="020F0502020204030204" pitchFamily="34" charset="0"/>
                        <a:cs typeface="Arial" panose="020B0604020202020204" pitchFamily="34" charset="0"/>
                      </a:rPr>
                      <m:t> </m:t>
                    </m:r>
                    <m:r>
                      <a:rPr lang="en-US" i="1">
                        <a:effectLst/>
                        <a:latin typeface="Cambria Math" panose="02040503050406030204" pitchFamily="18" charset="0"/>
                        <a:ea typeface="Calibri" panose="020F0502020204030204" pitchFamily="34" charset="0"/>
                        <a:cs typeface="Arial" panose="020B0604020202020204" pitchFamily="34" charset="0"/>
                      </a:rPr>
                      <m:t>𝑠𝑒𝑐</m:t>
                    </m:r>
                  </m:oMath>
                </a14:m>
                <a:r>
                  <a:rPr lang="en-US" dirty="0">
                    <a:effectLst/>
                    <a:latin typeface="Arial" panose="020B0604020202020204" pitchFamily="34" charset="0"/>
                    <a:ea typeface="Calibri" panose="020F0502020204030204" pitchFamily="34" charset="0"/>
                    <a:cs typeface="Arial" panose="020B0604020202020204" pitchFamily="34" charset="0"/>
                  </a:rPr>
                  <a:t> </a:t>
                </a:r>
                <a:r>
                  <a:rPr lang="he-IL" dirty="0">
                    <a:effectLst/>
                    <a:latin typeface="Arial" panose="020B0604020202020204" pitchFamily="34" charset="0"/>
                    <a:ea typeface="Calibri" panose="020F0502020204030204" pitchFamily="34" charset="0"/>
                    <a:cs typeface="Arial" panose="020B0604020202020204" pitchFamily="34" charset="0"/>
                  </a:rPr>
                  <a:t> ו </a:t>
                </a:r>
                <a14:m>
                  <m:oMath xmlns:m="http://schemas.openxmlformats.org/officeDocument/2006/math">
                    <m:r>
                      <a:rPr lang="en-US" i="1">
                        <a:effectLst/>
                        <a:latin typeface="Cambria Math" panose="02040503050406030204" pitchFamily="18" charset="0"/>
                        <a:ea typeface="Calibri" panose="020F0502020204030204" pitchFamily="34" charset="0"/>
                        <a:cs typeface="Arial" panose="020B0604020202020204" pitchFamily="34" charset="0"/>
                      </a:rPr>
                      <m:t>15</m:t>
                    </m:r>
                    <m:r>
                      <a:rPr lang="en-US" i="1">
                        <a:effectLst/>
                        <a:latin typeface="Cambria Math" panose="02040503050406030204" pitchFamily="18" charset="0"/>
                        <a:ea typeface="Calibri" panose="020F0502020204030204" pitchFamily="34" charset="0"/>
                        <a:cs typeface="Arial" panose="020B0604020202020204" pitchFamily="34" charset="0"/>
                      </a:rPr>
                      <m:t> </m:t>
                    </m:r>
                    <m:r>
                      <a:rPr lang="en-US" i="1">
                        <a:effectLst/>
                        <a:latin typeface="Cambria Math" panose="02040503050406030204" pitchFamily="18" charset="0"/>
                        <a:ea typeface="Calibri" panose="020F0502020204030204" pitchFamily="34" charset="0"/>
                        <a:cs typeface="Arial" panose="020B0604020202020204" pitchFamily="34" charset="0"/>
                      </a:rPr>
                      <m:t>𝑠𝑒𝑐</m:t>
                    </m:r>
                  </m:oMath>
                </a14:m>
                <a:r>
                  <a:rPr lang="he-IL" dirty="0">
                    <a:effectLst/>
                    <a:latin typeface="Arial" panose="020B0604020202020204" pitchFamily="34" charset="0"/>
                    <a:ea typeface="Calibri" panose="020F0502020204030204" pitchFamily="34" charset="0"/>
                    <a:cs typeface="Arial" panose="020B0604020202020204" pitchFamily="34" charset="0"/>
                  </a:rPr>
                  <a:t>. בטווח טמפרטורה                    של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5</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𝑐</m:t>
                    </m:r>
                    <m:r>
                      <a:rPr lang="en-US" i="1">
                        <a:effectLst/>
                        <a:latin typeface="Cambria Math" panose="02040503050406030204" pitchFamily="18" charset="0"/>
                        <a:ea typeface="Calibri" panose="020F0502020204030204" pitchFamily="34"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10</m:t>
                    </m:r>
                    <m:r>
                      <a:rPr lang="en-US" i="1">
                        <a:effectLst/>
                        <a:latin typeface="Cambria Math" panose="02040503050406030204" pitchFamily="18" charset="0"/>
                        <a:ea typeface="Times New Roman" panose="02020603050405020304" pitchFamily="18" charset="0"/>
                        <a:cs typeface="Arial" panose="020B0604020202020204" pitchFamily="34" charset="0"/>
                      </a:rPr>
                      <m:t>°</m:t>
                    </m:r>
                    <m:r>
                      <a:rPr lang="en-US" i="1">
                        <a:effectLst/>
                        <a:latin typeface="Cambria Math" panose="02040503050406030204" pitchFamily="18" charset="0"/>
                        <a:ea typeface="Times New Roman" panose="02020603050405020304" pitchFamily="18" charset="0"/>
                        <a:cs typeface="Arial" panose="020B0604020202020204" pitchFamily="34" charset="0"/>
                      </a:rPr>
                      <m:t>𝑐</m:t>
                    </m:r>
                  </m:oMath>
                </a14:m>
                <a:r>
                  <a:rPr lang="he-IL" dirty="0">
                    <a:effectLst/>
                    <a:latin typeface="Arial" panose="020B0604020202020204" pitchFamily="34" charset="0"/>
                    <a:ea typeface="Calibri" panose="020F0502020204030204" pitchFamily="34" charset="0"/>
                    <a:cs typeface="Arial" panose="020B0604020202020204" pitchFamily="34" charset="0"/>
                  </a:rPr>
                  <a:t>. </a:t>
                </a:r>
                <a:r>
                  <a:rPr lang="he-IL" dirty="0">
                    <a:latin typeface="Arial" panose="020B0604020202020204" pitchFamily="34" charset="0"/>
                    <a:ea typeface="Calibri" panose="020F0502020204030204" pitchFamily="34" charset="0"/>
                    <a:cs typeface="Arial" panose="020B0604020202020204" pitchFamily="34" charset="0"/>
                  </a:rPr>
                  <a:t>3</a:t>
                </a:r>
              </a:p>
              <a:p>
                <a:pPr marL="457200" lvl="1" indent="0">
                  <a:lnSpc>
                    <a:spcPct val="107000"/>
                  </a:lnSpc>
                  <a:buNone/>
                </a:pPr>
                <a:r>
                  <a:rPr lang="he-IL" dirty="0">
                    <a:latin typeface="Arial" panose="020B0604020202020204" pitchFamily="34" charset="0"/>
                    <a:ea typeface="Calibri" panose="020F0502020204030204" pitchFamily="34" charset="0"/>
                    <a:cs typeface="Arial" panose="020B0604020202020204" pitchFamily="34" charset="0"/>
                  </a:rPr>
                  <a:t>3: מים פושרים - על המערכת לתת אפשרות מזיגת מים בטווח הטמפרטורה של </a:t>
                </a:r>
                <a14:m>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25</m:t>
                    </m:r>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𝑐</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35</m:t>
                    </m:r>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𝑐</m:t>
                    </m:r>
                  </m:oMath>
                </a14:m>
                <a:r>
                  <a:rPr lang="he-IL" dirty="0">
                    <a:latin typeface="Arial" panose="020B0604020202020204" pitchFamily="34" charset="0"/>
                    <a:ea typeface="Calibri" panose="020F0502020204030204" pitchFamily="34" charset="0"/>
                    <a:cs typeface="Arial" panose="020B0604020202020204" pitchFamily="34" charset="0"/>
                  </a:rPr>
                  <a:t> למשך </a:t>
                </a:r>
                <a14:m>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4</m:t>
                    </m:r>
                    <m:r>
                      <a:rPr lang="en-US" i="1">
                        <a:latin typeface="Cambria Math" panose="02040503050406030204" pitchFamily="18" charset="0"/>
                        <a:ea typeface="Calibri" panose="020F0502020204030204" pitchFamily="34" charset="0"/>
                        <a:cs typeface="Arial" panose="020B0604020202020204" pitchFamily="34" charset="0"/>
                      </a:rPr>
                      <m:t> </m:t>
                    </m:r>
                    <m:r>
                      <a:rPr lang="en-US" i="1">
                        <a:latin typeface="Cambria Math" panose="02040503050406030204" pitchFamily="18" charset="0"/>
                        <a:ea typeface="Calibri" panose="020F0502020204030204" pitchFamily="34" charset="0"/>
                        <a:cs typeface="Arial" panose="020B0604020202020204" pitchFamily="34" charset="0"/>
                      </a:rPr>
                      <m:t>𝑠𝑒𝑐</m:t>
                    </m:r>
                  </m:oMath>
                </a14:m>
                <a:r>
                  <a:rPr lang="he-IL" sz="1600" dirty="0">
                    <a:effectLst/>
                    <a:latin typeface="Arial" panose="020B0604020202020204" pitchFamily="34" charset="0"/>
                    <a:ea typeface="Calibri" panose="020F0502020204030204" pitchFamily="34" charset="0"/>
                    <a:cs typeface="Arial" panose="020B0604020202020204" pitchFamily="34" charset="0"/>
                  </a:rPr>
                  <a:t>.</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r" rtl="1">
                  <a:lnSpc>
                    <a:spcPct val="107000"/>
                  </a:lnSpc>
                  <a:buSzPts val="1100"/>
                  <a:buFont typeface="+mj-lt"/>
                  <a:buAutoNum type="arabicPeriod"/>
                </a:pPr>
                <a:r>
                  <a:rPr lang="he-IL" sz="1600" b="1" dirty="0">
                    <a:effectLst/>
                    <a:latin typeface="Arial" panose="020B0604020202020204" pitchFamily="34" charset="0"/>
                    <a:ea typeface="Calibri" panose="020F0502020204030204" pitchFamily="34" charset="0"/>
                    <a:cs typeface="Arial" panose="020B0604020202020204" pitchFamily="34" charset="0"/>
                  </a:rPr>
                  <a:t>הרתחה</a:t>
                </a:r>
                <a:r>
                  <a:rPr lang="he-IL" sz="1600" dirty="0">
                    <a:effectLst/>
                    <a:latin typeface="Arial" panose="020B0604020202020204" pitchFamily="34" charset="0"/>
                    <a:ea typeface="Calibri" panose="020F0502020204030204" pitchFamily="34" charset="0"/>
                    <a:cs typeface="Arial" panose="020B0604020202020204" pitchFamily="34" charset="0"/>
                  </a:rPr>
                  <a:t>- למשתמש ישנה אפשרות להרתיח את המים עד לטמפרטורה של </a:t>
                </a:r>
                <a14:m>
                  <m:oMath xmlns:m="http://schemas.openxmlformats.org/officeDocument/2006/math">
                    <m:r>
                      <a:rPr lang="en-US" sz="1600" i="1">
                        <a:effectLst/>
                        <a:latin typeface="Cambria Math" panose="02040503050406030204" pitchFamily="18" charset="0"/>
                        <a:ea typeface="Calibri" panose="020F0502020204030204" pitchFamily="34" charset="0"/>
                        <a:cs typeface="Arial" panose="020B0604020202020204" pitchFamily="34" charset="0"/>
                      </a:rPr>
                      <m:t>90</m:t>
                    </m:r>
                    <m:r>
                      <a:rPr lang="en-US" sz="1600" i="1">
                        <a:effectLst/>
                        <a:latin typeface="Cambria Math" panose="02040503050406030204" pitchFamily="18" charset="0"/>
                        <a:ea typeface="Calibri" panose="020F0502020204030204" pitchFamily="34" charset="0"/>
                        <a:cs typeface="Arial" panose="020B0604020202020204" pitchFamily="34" charset="0"/>
                      </a:rPr>
                      <m:t>°</m:t>
                    </m:r>
                    <m:r>
                      <a:rPr lang="en-US" sz="1600" i="1">
                        <a:effectLst/>
                        <a:latin typeface="Cambria Math" panose="02040503050406030204" pitchFamily="18" charset="0"/>
                        <a:ea typeface="Calibri" panose="020F0502020204030204" pitchFamily="34" charset="0"/>
                        <a:cs typeface="Arial" panose="020B0604020202020204" pitchFamily="34" charset="0"/>
                      </a:rPr>
                      <m:t>𝑐</m:t>
                    </m:r>
                  </m:oMath>
                </a14:m>
                <a:r>
                  <a:rPr lang="he-IL" sz="1600" dirty="0">
                    <a:effectLst/>
                    <a:latin typeface="Arial" panose="020B0604020202020204" pitchFamily="34" charset="0"/>
                    <a:ea typeface="Calibri" panose="020F0502020204030204" pitchFamily="34" charset="0"/>
                    <a:cs typeface="Arial" panose="020B0604020202020204" pitchFamily="34" charset="0"/>
                  </a:rPr>
                  <a:t>.</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r" rtl="1">
                  <a:lnSpc>
                    <a:spcPct val="107000"/>
                  </a:lnSpc>
                  <a:buSzPts val="1100"/>
                  <a:buFont typeface="+mj-lt"/>
                  <a:buAutoNum type="arabicPeriod"/>
                </a:pPr>
                <a:r>
                  <a:rPr lang="he-IL" sz="1600" b="1" dirty="0">
                    <a:effectLst/>
                    <a:latin typeface="Arial" panose="020B0604020202020204" pitchFamily="34" charset="0"/>
                    <a:ea typeface="Calibri" panose="020F0502020204030204" pitchFamily="34" charset="0"/>
                    <a:cs typeface="Arial" panose="020B0604020202020204" pitchFamily="34" charset="0"/>
                  </a:rPr>
                  <a:t>מד טמפרטורה</a:t>
                </a:r>
                <a:r>
                  <a:rPr lang="he-IL" sz="1600" dirty="0">
                    <a:effectLst/>
                    <a:latin typeface="Arial" panose="020B0604020202020204" pitchFamily="34" charset="0"/>
                    <a:ea typeface="Calibri" panose="020F0502020204030204" pitchFamily="34" charset="0"/>
                    <a:cs typeface="Arial" panose="020B0604020202020204" pitchFamily="34" charset="0"/>
                  </a:rPr>
                  <a:t>- לכל אורך זמן המזיגה על המערכת להציג למשתמש את טמפרטורת המים ואת זמן המזיגה הנותר לסיום מילוי הכוס.</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r" rtl="1">
                  <a:lnSpc>
                    <a:spcPct val="107000"/>
                  </a:lnSpc>
                  <a:buSzPts val="1100"/>
                  <a:buFont typeface="+mj-lt"/>
                  <a:buAutoNum type="arabicPeriod"/>
                </a:pPr>
                <a:r>
                  <a:rPr lang="he-IL" sz="1600" b="1" dirty="0">
                    <a:effectLst/>
                    <a:latin typeface="Arial" panose="020B0604020202020204" pitchFamily="34" charset="0"/>
                    <a:ea typeface="Calibri" panose="020F0502020204030204" pitchFamily="34" charset="0"/>
                    <a:cs typeface="Arial" panose="020B0604020202020204" pitchFamily="34" charset="0"/>
                  </a:rPr>
                  <a:t>אפשרות הפסקת מזיגה</a:t>
                </a:r>
                <a:r>
                  <a:rPr lang="he-IL" sz="1600" dirty="0">
                    <a:effectLst/>
                    <a:latin typeface="Arial" panose="020B0604020202020204" pitchFamily="34" charset="0"/>
                    <a:ea typeface="Calibri" panose="020F0502020204030204" pitchFamily="34" charset="0"/>
                    <a:cs typeface="Arial" panose="020B0604020202020204" pitchFamily="34" charset="0"/>
                  </a:rPr>
                  <a:t>- על המערכת לתת אפשרות למשתמש לבצע הפסקת מזיגה בכל רגע נתון ע"י לחיצה על אחד מלחצני המערכת.</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r" rtl="1">
                  <a:lnSpc>
                    <a:spcPct val="107000"/>
                  </a:lnSpc>
                  <a:buSzPts val="1100"/>
                  <a:buFont typeface="+mj-lt"/>
                  <a:buAutoNum type="arabicPeriod"/>
                </a:pPr>
                <a:r>
                  <a:rPr lang="he-IL" sz="1600" b="1" dirty="0">
                    <a:effectLst/>
                    <a:latin typeface="Arial" panose="020B0604020202020204" pitchFamily="34" charset="0"/>
                    <a:ea typeface="Calibri" panose="020F0502020204030204" pitchFamily="34" charset="0"/>
                    <a:cs typeface="Arial" panose="020B0604020202020204" pitchFamily="34" charset="0"/>
                  </a:rPr>
                  <a:t>מתן איתות</a:t>
                </a:r>
                <a:r>
                  <a:rPr lang="he-IL" sz="1600" dirty="0">
                    <a:effectLst/>
                    <a:latin typeface="Arial" panose="020B0604020202020204" pitchFamily="34" charset="0"/>
                    <a:ea typeface="Calibri" panose="020F0502020204030204" pitchFamily="34" charset="0"/>
                    <a:cs typeface="Arial" panose="020B0604020202020204" pitchFamily="34" charset="0"/>
                  </a:rPr>
                  <a:t>- על המערכת לאותת למשתמש כי מתחילה זליגה של מים מתא אחסון המים.</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SzPts val="1100"/>
                  <a:buFont typeface="+mj-lt"/>
                  <a:buAutoNum type="arabicPeriod"/>
                </a:pPr>
                <a:r>
                  <a:rPr lang="he-IL" sz="1600" b="1" dirty="0">
                    <a:effectLst/>
                    <a:latin typeface="Arial" panose="020B0604020202020204" pitchFamily="34" charset="0"/>
                    <a:ea typeface="Calibri" panose="020F0502020204030204" pitchFamily="34" charset="0"/>
                    <a:cs typeface="Arial" panose="020B0604020202020204" pitchFamily="34" charset="0"/>
                  </a:rPr>
                  <a:t>ספירה לאחור</a:t>
                </a:r>
                <a:r>
                  <a:rPr lang="he-IL" sz="1600" dirty="0">
                    <a:effectLst/>
                    <a:latin typeface="Arial" panose="020B0604020202020204" pitchFamily="34" charset="0"/>
                    <a:ea typeface="Calibri" panose="020F0502020204030204" pitchFamily="34" charset="0"/>
                    <a:cs typeface="Arial" panose="020B0604020202020204" pitchFamily="34" charset="0"/>
                  </a:rPr>
                  <a:t> – על המערכת להציג את זמן מזיגת המים שנותר בשעת מזיגה.</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he-IL" sz="1600" dirty="0">
                  <a:solidFill>
                    <a:schemeClr val="tx1"/>
                  </a:solidFill>
                  <a:latin typeface="Arial" panose="020B0604020202020204" pitchFamily="34" charset="0"/>
                  <a:cs typeface="Arial" panose="020B0604020202020204" pitchFamily="34" charset="0"/>
                </a:endParaRPr>
              </a:p>
            </p:txBody>
          </p:sp>
        </mc:Choice>
        <mc:Fallback xmlns="">
          <p:sp>
            <p:nvSpPr>
              <p:cNvPr id="3" name="מציין מיקום תוכן 2">
                <a:extLst>
                  <a:ext uri="{FF2B5EF4-FFF2-40B4-BE49-F238E27FC236}">
                    <a16:creationId xmlns:a16="http://schemas.microsoft.com/office/drawing/2014/main" id="{FAA8E184-4DDF-4E64-9293-9C42C03727A1}"/>
                  </a:ext>
                </a:extLst>
              </p:cNvPr>
              <p:cNvSpPr>
                <a:spLocks noGrp="1" noRot="1" noChangeAspect="1" noMove="1" noResize="1" noEditPoints="1" noAdjustHandles="1" noChangeArrowheads="1" noChangeShapeType="1" noTextEdit="1"/>
              </p:cNvSpPr>
              <p:nvPr>
                <p:ph idx="1"/>
              </p:nvPr>
            </p:nvSpPr>
            <p:spPr>
              <a:xfrm>
                <a:off x="275208" y="692707"/>
                <a:ext cx="11916792" cy="5996618"/>
              </a:xfrm>
              <a:blipFill>
                <a:blip r:embed="rId2"/>
                <a:stretch>
                  <a:fillRect/>
                </a:stretch>
              </a:blipFill>
            </p:spPr>
            <p:txBody>
              <a:bodyPr/>
              <a:lstStyle/>
              <a:p>
                <a:r>
                  <a:rPr lang="he-IL">
                    <a:noFill/>
                  </a:rPr>
                  <a:t> </a:t>
                </a:r>
              </a:p>
            </p:txBody>
          </p:sp>
        </mc:Fallback>
      </mc:AlternateContent>
      <p:pic>
        <p:nvPicPr>
          <p:cNvPr id="4" name="תמונה 3">
            <a:extLst>
              <a:ext uri="{FF2B5EF4-FFF2-40B4-BE49-F238E27FC236}">
                <a16:creationId xmlns:a16="http://schemas.microsoft.com/office/drawing/2014/main" id="{E248909D-256A-7DBD-D4EF-7A84D34E8386}"/>
              </a:ext>
            </a:extLst>
          </p:cNvPr>
          <p:cNvPicPr>
            <a:picLocks noChangeAspect="1"/>
          </p:cNvPicPr>
          <p:nvPr/>
        </p:nvPicPr>
        <p:blipFill rotWithShape="1">
          <a:blip r:embed="rId3">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65223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0813A3-124C-4076-9E6E-122B01BE0A9A}"/>
              </a:ext>
            </a:extLst>
          </p:cNvPr>
          <p:cNvSpPr>
            <a:spLocks noGrp="1"/>
          </p:cNvSpPr>
          <p:nvPr>
            <p:ph type="title"/>
          </p:nvPr>
        </p:nvSpPr>
        <p:spPr>
          <a:xfrm>
            <a:off x="2547850" y="204225"/>
            <a:ext cx="8911687" cy="646331"/>
          </a:xfrm>
        </p:spPr>
        <p:txBody>
          <a:bodyPr>
            <a:noAutofit/>
          </a:bodyPr>
          <a:lstStyle/>
          <a:p>
            <a:pPr algn="ctr"/>
            <a:r>
              <a:rPr lang="he-IL" b="1"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rPr>
              <a:t>תכנון החומרה.</a:t>
            </a:r>
            <a:endParaRPr lang="he-IL" b="1" dirty="0">
              <a:solidFill>
                <a:schemeClr val="tx1">
                  <a:lumMod val="75000"/>
                  <a:lumOff val="25000"/>
                </a:schemeClr>
              </a:solidFill>
            </a:endParaRPr>
          </a:p>
        </p:txBody>
      </p:sp>
      <p:sp>
        <p:nvSpPr>
          <p:cNvPr id="5" name="תיבת טקסט 4">
            <a:extLst>
              <a:ext uri="{FF2B5EF4-FFF2-40B4-BE49-F238E27FC236}">
                <a16:creationId xmlns:a16="http://schemas.microsoft.com/office/drawing/2014/main" id="{AB4D6816-F8B3-49C2-BE91-D931A97762D2}"/>
              </a:ext>
            </a:extLst>
          </p:cNvPr>
          <p:cNvSpPr txBox="1"/>
          <p:nvPr/>
        </p:nvSpPr>
        <p:spPr>
          <a:xfrm>
            <a:off x="3249227" y="1239026"/>
            <a:ext cx="8520343" cy="670120"/>
          </a:xfrm>
          <a:prstGeom prst="rect">
            <a:avLst/>
          </a:prstGeom>
          <a:noFill/>
        </p:spPr>
        <p:txBody>
          <a:bodyPr wrap="square">
            <a:spAutoFit/>
          </a:bodyPr>
          <a:lstStyle/>
          <a:p>
            <a:pPr algn="r" rtl="1">
              <a:lnSpc>
                <a:spcPct val="107000"/>
              </a:lnSpc>
              <a:spcAft>
                <a:spcPts val="800"/>
              </a:spcAft>
            </a:pPr>
            <a:r>
              <a:rPr lang="he-IL" sz="1800" u="sng" dirty="0">
                <a:effectLst/>
                <a:latin typeface="Calibri" panose="020F0502020204030204" pitchFamily="34" charset="0"/>
                <a:ea typeface="Calibri" panose="020F0502020204030204" pitchFamily="34" charset="0"/>
                <a:cs typeface="Arial" panose="020B0604020202020204" pitchFamily="34" charset="0"/>
              </a:rPr>
              <a:t>טמפרטורה</a:t>
            </a:r>
            <a:r>
              <a:rPr lang="he-IL" sz="1800" dirty="0">
                <a:effectLst/>
                <a:latin typeface="Calibri" panose="020F0502020204030204" pitchFamily="34" charset="0"/>
                <a:ea typeface="Calibri" panose="020F0502020204030204" pitchFamily="34" charset="0"/>
                <a:cs typeface="Arial" panose="020B0604020202020204" pitchFamily="34" charset="0"/>
              </a:rPr>
              <a:t> – חיישן הטמפרטורה הינו נגד משתנה כתלות בטמפרטורה. עבור תחומי הטמפרטורה הרצויים הובאו ערכי התנגדות החיישן מתוך דפי הנתונים כדלהלן</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chart">
            <a:extLst>
              <a:ext uri="{FF2B5EF4-FFF2-40B4-BE49-F238E27FC236}">
                <a16:creationId xmlns:a16="http://schemas.microsoft.com/office/drawing/2014/main" id="{355F494B-E97A-4FBA-B527-2E87935893B6}"/>
              </a:ext>
            </a:extLst>
          </p:cNvPr>
          <p:cNvPicPr>
            <a:picLocks noChangeAspect="1"/>
          </p:cNvPicPr>
          <p:nvPr/>
        </p:nvPicPr>
        <p:blipFill>
          <a:blip r:embed="rId2"/>
          <a:stretch>
            <a:fillRect/>
          </a:stretch>
        </p:blipFill>
        <p:spPr>
          <a:xfrm>
            <a:off x="3566952" y="2039756"/>
            <a:ext cx="6963631" cy="3690470"/>
          </a:xfrm>
          <a:prstGeom prst="rect">
            <a:avLst/>
          </a:prstGeom>
        </p:spPr>
      </p:pic>
      <p:sp>
        <p:nvSpPr>
          <p:cNvPr id="8" name="תיבת טקסט 7">
            <a:extLst>
              <a:ext uri="{FF2B5EF4-FFF2-40B4-BE49-F238E27FC236}">
                <a16:creationId xmlns:a16="http://schemas.microsoft.com/office/drawing/2014/main" id="{9D11DE60-45E0-4C63-98E2-EBF168A1FBBE}"/>
              </a:ext>
            </a:extLst>
          </p:cNvPr>
          <p:cNvSpPr txBox="1"/>
          <p:nvPr/>
        </p:nvSpPr>
        <p:spPr>
          <a:xfrm>
            <a:off x="2592925" y="5860836"/>
            <a:ext cx="8821538" cy="646331"/>
          </a:xfrm>
          <a:prstGeom prst="rect">
            <a:avLst/>
          </a:prstGeom>
          <a:noFill/>
        </p:spPr>
        <p:txBody>
          <a:bodyPr wrap="square">
            <a:spAutoFit/>
          </a:bodyPr>
          <a:lstStyle/>
          <a:p>
            <a:pPr algn="r"/>
            <a:r>
              <a:rPr lang="he-IL" sz="1800" dirty="0">
                <a:effectLst/>
                <a:latin typeface="Calibri" panose="020F0502020204030204" pitchFamily="34" charset="0"/>
                <a:ea typeface="Calibri" panose="020F0502020204030204" pitchFamily="34" charset="0"/>
                <a:cs typeface="Arial" panose="020B0604020202020204" pitchFamily="34" charset="0"/>
              </a:rPr>
              <a:t>גרף המתאר את טמפרטורת החיישן כתלות בהתנגדות, בעזרת גרף זה נוכל לחשב את יחס הנגדים הנדרש בכדי לאותת למערכת כי טמפרטורת המים תקינה.</a:t>
            </a:r>
            <a:endParaRPr lang="he-IL" dirty="0"/>
          </a:p>
        </p:txBody>
      </p:sp>
      <p:pic>
        <p:nvPicPr>
          <p:cNvPr id="3" name="תמונה 2">
            <a:extLst>
              <a:ext uri="{FF2B5EF4-FFF2-40B4-BE49-F238E27FC236}">
                <a16:creationId xmlns:a16="http://schemas.microsoft.com/office/drawing/2014/main" id="{B7081082-8BBD-D44B-51D3-7E9A90489B64}"/>
              </a:ext>
            </a:extLst>
          </p:cNvPr>
          <p:cNvPicPr>
            <a:picLocks noChangeAspect="1"/>
          </p:cNvPicPr>
          <p:nvPr/>
        </p:nvPicPr>
        <p:blipFill rotWithShape="1">
          <a:blip r:embed="rId3">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58752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42B577C9-5DBE-5910-EEE4-3BE7C5F2DBC4}"/>
              </a:ext>
            </a:extLst>
          </p:cNvPr>
          <p:cNvPicPr>
            <a:picLocks noChangeAspect="1"/>
          </p:cNvPicPr>
          <p:nvPr/>
        </p:nvPicPr>
        <p:blipFill rotWithShape="1">
          <a:blip r:embed="rId2">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graphicFrame>
        <p:nvGraphicFramePr>
          <p:cNvPr id="9" name="טבלה 8">
            <a:extLst>
              <a:ext uri="{FF2B5EF4-FFF2-40B4-BE49-F238E27FC236}">
                <a16:creationId xmlns:a16="http://schemas.microsoft.com/office/drawing/2014/main" id="{F2D8523D-A567-4FB4-9EFA-62833A15ED2B}"/>
              </a:ext>
            </a:extLst>
          </p:cNvPr>
          <p:cNvGraphicFramePr>
            <a:graphicFrameLocks noGrp="1"/>
          </p:cNvGraphicFramePr>
          <p:nvPr>
            <p:extLst>
              <p:ext uri="{D42A27DB-BD31-4B8C-83A1-F6EECF244321}">
                <p14:modId xmlns:p14="http://schemas.microsoft.com/office/powerpoint/2010/main" val="645784023"/>
              </p:ext>
            </p:extLst>
          </p:nvPr>
        </p:nvGraphicFramePr>
        <p:xfrm>
          <a:off x="2325427" y="3651428"/>
          <a:ext cx="8905345" cy="1802165"/>
        </p:xfrm>
        <a:graphic>
          <a:graphicData uri="http://schemas.openxmlformats.org/drawingml/2006/table">
            <a:tbl>
              <a:tblPr rtl="1" firstRow="1" firstCol="1" bandRow="1">
                <a:tableStyleId>{073A0DAA-6AF3-43AB-8588-CEC1D06C72B9}</a:tableStyleId>
              </a:tblPr>
              <a:tblGrid>
                <a:gridCol w="3248305">
                  <a:extLst>
                    <a:ext uri="{9D8B030D-6E8A-4147-A177-3AD203B41FA5}">
                      <a16:colId xmlns:a16="http://schemas.microsoft.com/office/drawing/2014/main" val="1824678093"/>
                    </a:ext>
                  </a:extLst>
                </a:gridCol>
                <a:gridCol w="3070931">
                  <a:extLst>
                    <a:ext uri="{9D8B030D-6E8A-4147-A177-3AD203B41FA5}">
                      <a16:colId xmlns:a16="http://schemas.microsoft.com/office/drawing/2014/main" val="3186398817"/>
                    </a:ext>
                  </a:extLst>
                </a:gridCol>
                <a:gridCol w="2586109">
                  <a:extLst>
                    <a:ext uri="{9D8B030D-6E8A-4147-A177-3AD203B41FA5}">
                      <a16:colId xmlns:a16="http://schemas.microsoft.com/office/drawing/2014/main" val="1333984804"/>
                    </a:ext>
                  </a:extLst>
                </a:gridCol>
              </a:tblGrid>
              <a:tr h="467735">
                <a:tc>
                  <a:txBody>
                    <a:bodyPr/>
                    <a:lstStyle/>
                    <a:p>
                      <a:pPr marL="457200" algn="ctr" rtl="1">
                        <a:lnSpc>
                          <a:spcPct val="107000"/>
                        </a:lnSpc>
                        <a:spcAft>
                          <a:spcPts val="600"/>
                        </a:spcAft>
                      </a:pPr>
                      <a:r>
                        <a:rPr lang="he-IL" sz="2000" dirty="0">
                          <a:effectLst/>
                        </a:rPr>
                        <a:t>טמפרטורה [</a:t>
                      </a:r>
                      <a:r>
                        <a:rPr lang="en-US" sz="2000" dirty="0">
                          <a:effectLst/>
                        </a:rPr>
                        <a:t>c</a:t>
                      </a:r>
                      <a:r>
                        <a:rPr lang="he-IL" sz="2000" dirty="0">
                          <a:effectLst/>
                          <a:latin typeface="Arial" panose="020B0604020202020204" pitchFamily="34" charset="0"/>
                          <a:cs typeface="Arial" panose="020B0604020202020204" pitchFamily="34" charset="0"/>
                        </a:rPr>
                        <a:t>˚</a:t>
                      </a:r>
                      <a:r>
                        <a:rPr lang="he-IL" sz="2000" dirty="0">
                          <a:effectLst/>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ctr" rtl="1">
                        <a:lnSpc>
                          <a:spcPct val="107000"/>
                        </a:lnSpc>
                        <a:spcAft>
                          <a:spcPts val="600"/>
                        </a:spcAft>
                      </a:pPr>
                      <a:r>
                        <a:rPr lang="he-IL" sz="2000" dirty="0">
                          <a:effectLst/>
                        </a:rPr>
                        <a:t>התנגדות [</a:t>
                      </a:r>
                      <a:r>
                        <a:rPr lang="en-US" sz="2000" dirty="0">
                          <a:effectLst/>
                        </a:rPr>
                        <a:t>kΩ</a:t>
                      </a:r>
                      <a:r>
                        <a:rPr lang="he-IL" sz="2000" dirty="0">
                          <a:effectLst/>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ctr" rtl="1">
                        <a:lnSpc>
                          <a:spcPct val="107000"/>
                        </a:lnSpc>
                        <a:spcAft>
                          <a:spcPts val="600"/>
                        </a:spcAft>
                      </a:pPr>
                      <a:r>
                        <a:rPr lang="he-IL" sz="2000" dirty="0">
                          <a:effectLst/>
                        </a:rPr>
                        <a:t>מתח מוצא[</a:t>
                      </a:r>
                      <a:r>
                        <a:rPr lang="en-US" sz="2000" dirty="0">
                          <a:effectLst/>
                        </a:rPr>
                        <a:t>V</a:t>
                      </a:r>
                      <a:r>
                        <a:rPr lang="he-IL" sz="2000" dirty="0">
                          <a:effectLst/>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55637878"/>
                  </a:ext>
                </a:extLst>
              </a:tr>
              <a:tr h="444810">
                <a:tc>
                  <a:txBody>
                    <a:bodyPr/>
                    <a:lstStyle/>
                    <a:p>
                      <a:pPr marL="457200" algn="ctr" rtl="1">
                        <a:lnSpc>
                          <a:spcPct val="107000"/>
                        </a:lnSpc>
                        <a:spcAft>
                          <a:spcPts val="600"/>
                        </a:spcAft>
                      </a:pPr>
                      <a:r>
                        <a:rPr lang="he-IL" sz="2000" b="0" dirty="0">
                          <a:solidFill>
                            <a:schemeClr val="tx1">
                              <a:lumMod val="75000"/>
                              <a:lumOff val="25000"/>
                            </a:schemeClr>
                          </a:solidFill>
                          <a:effectLst/>
                        </a:rPr>
                        <a:t>10</a:t>
                      </a:r>
                      <a:endParaRPr lang="en-US" sz="2000" b="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dirty="0">
                          <a:solidFill>
                            <a:schemeClr val="tx1">
                              <a:lumMod val="75000"/>
                              <a:lumOff val="25000"/>
                            </a:schemeClr>
                          </a:solidFill>
                          <a:effectLst/>
                        </a:rPr>
                        <a:t>20.8</a:t>
                      </a:r>
                      <a:endParaRPr lang="en-US" sz="20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dirty="0">
                          <a:solidFill>
                            <a:schemeClr val="tx1">
                              <a:lumMod val="75000"/>
                              <a:lumOff val="25000"/>
                            </a:schemeClr>
                          </a:solidFill>
                          <a:effectLst/>
                        </a:rPr>
                        <a:t>1.62</a:t>
                      </a:r>
                      <a:endParaRPr lang="en-US" sz="20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3169485430"/>
                  </a:ext>
                </a:extLst>
              </a:tr>
              <a:tr h="444810">
                <a:tc>
                  <a:txBody>
                    <a:bodyPr/>
                    <a:lstStyle/>
                    <a:p>
                      <a:pPr marL="457200" algn="ctr" rtl="1">
                        <a:lnSpc>
                          <a:spcPct val="107000"/>
                        </a:lnSpc>
                        <a:spcAft>
                          <a:spcPts val="600"/>
                        </a:spcAft>
                      </a:pPr>
                      <a:r>
                        <a:rPr lang="he-IL" sz="2000" b="0" dirty="0">
                          <a:solidFill>
                            <a:schemeClr val="tx1">
                              <a:lumMod val="75000"/>
                              <a:lumOff val="25000"/>
                            </a:schemeClr>
                          </a:solidFill>
                          <a:effectLst/>
                        </a:rPr>
                        <a:t>50</a:t>
                      </a:r>
                      <a:endParaRPr lang="en-US" sz="2000" b="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dirty="0">
                          <a:solidFill>
                            <a:schemeClr val="tx1">
                              <a:lumMod val="75000"/>
                              <a:lumOff val="25000"/>
                            </a:schemeClr>
                          </a:solidFill>
                          <a:effectLst/>
                        </a:rPr>
                        <a:t>3.3</a:t>
                      </a:r>
                      <a:endParaRPr lang="en-US" sz="20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dirty="0">
                          <a:solidFill>
                            <a:schemeClr val="tx1">
                              <a:lumMod val="75000"/>
                              <a:lumOff val="25000"/>
                            </a:schemeClr>
                          </a:solidFill>
                          <a:effectLst/>
                        </a:rPr>
                        <a:t>3.75</a:t>
                      </a:r>
                      <a:endParaRPr lang="en-US" sz="20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304418474"/>
                  </a:ext>
                </a:extLst>
              </a:tr>
              <a:tr h="444810">
                <a:tc>
                  <a:txBody>
                    <a:bodyPr/>
                    <a:lstStyle/>
                    <a:p>
                      <a:pPr marL="457200" algn="ctr" rtl="1">
                        <a:lnSpc>
                          <a:spcPct val="107000"/>
                        </a:lnSpc>
                        <a:spcAft>
                          <a:spcPts val="600"/>
                        </a:spcAft>
                      </a:pPr>
                      <a:r>
                        <a:rPr lang="he-IL" sz="2000" b="0" dirty="0">
                          <a:solidFill>
                            <a:schemeClr val="tx1">
                              <a:lumMod val="75000"/>
                              <a:lumOff val="25000"/>
                            </a:schemeClr>
                          </a:solidFill>
                          <a:effectLst/>
                        </a:rPr>
                        <a:t>90</a:t>
                      </a:r>
                      <a:endParaRPr lang="en-US" sz="2000" b="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dirty="0">
                          <a:solidFill>
                            <a:schemeClr val="tx1">
                              <a:lumMod val="75000"/>
                              <a:lumOff val="25000"/>
                            </a:schemeClr>
                          </a:solidFill>
                          <a:effectLst/>
                        </a:rPr>
                        <a:t>0.725</a:t>
                      </a:r>
                      <a:endParaRPr lang="en-US" sz="20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dirty="0">
                          <a:solidFill>
                            <a:schemeClr val="tx1">
                              <a:lumMod val="75000"/>
                              <a:lumOff val="25000"/>
                            </a:schemeClr>
                          </a:solidFill>
                          <a:effectLst/>
                        </a:rPr>
                        <a:t>4.66</a:t>
                      </a:r>
                      <a:endParaRPr lang="en-US" sz="2000" dirty="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1341918252"/>
                  </a:ext>
                </a:extLst>
              </a:tr>
            </a:tbl>
          </a:graphicData>
        </a:graphic>
      </p:graphicFrame>
      <p:sp>
        <p:nvSpPr>
          <p:cNvPr id="11" name="תיבת טקסט 10">
            <a:extLst>
              <a:ext uri="{FF2B5EF4-FFF2-40B4-BE49-F238E27FC236}">
                <a16:creationId xmlns:a16="http://schemas.microsoft.com/office/drawing/2014/main" id="{8AF598EE-D514-43E4-8A66-C4E3E4008C50}"/>
              </a:ext>
            </a:extLst>
          </p:cNvPr>
          <p:cNvSpPr txBox="1"/>
          <p:nvPr/>
        </p:nvSpPr>
        <p:spPr>
          <a:xfrm>
            <a:off x="2174506" y="1964997"/>
            <a:ext cx="9207186" cy="670120"/>
          </a:xfrm>
          <a:prstGeom prst="rect">
            <a:avLst/>
          </a:prstGeom>
          <a:noFill/>
        </p:spPr>
        <p:txBody>
          <a:bodyPr wrap="square">
            <a:spAutoFit/>
          </a:bodyPr>
          <a:lstStyle/>
          <a:p>
            <a:pPr algn="r" rtl="1">
              <a:lnSpc>
                <a:spcPct val="107000"/>
              </a:lnSpc>
              <a:spcAft>
                <a:spcPts val="800"/>
              </a:spcAft>
              <a:tabLst>
                <a:tab pos="626110" algn="l"/>
              </a:tabLst>
            </a:pPr>
            <a:r>
              <a:rPr lang="he-IL" sz="1800" dirty="0">
                <a:effectLst/>
                <a:latin typeface="Calibri" panose="020F0502020204030204" pitchFamily="34" charset="0"/>
                <a:ea typeface="Calibri" panose="020F0502020204030204" pitchFamily="34" charset="0"/>
                <a:cs typeface="Arial" panose="020B0604020202020204" pitchFamily="34" charset="0"/>
              </a:rPr>
              <a:t>בתחילה חובר החיישן טמפרטורה לרב מודד כאשר בכל פעם הועלתה הטמפרטורה ונמדדה התנגדותו, לאחר מכן נעשה חישוב הבא בעזרת נוסחת מחלק מתח:</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3" name="תיבת טקסט 12">
                <a:extLst>
                  <a:ext uri="{FF2B5EF4-FFF2-40B4-BE49-F238E27FC236}">
                    <a16:creationId xmlns:a16="http://schemas.microsoft.com/office/drawing/2014/main" id="{29E6A05D-16E9-4E26-8B35-33BF2532E5C7}"/>
                  </a:ext>
                </a:extLst>
              </p:cNvPr>
              <p:cNvSpPr txBox="1"/>
              <p:nvPr/>
            </p:nvSpPr>
            <p:spPr>
              <a:xfrm>
                <a:off x="3485675" y="2877731"/>
                <a:ext cx="6094520" cy="659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he-IL" i="1" smtClean="0">
                              <a:solidFill>
                                <a:srgbClr val="836967"/>
                              </a:solidFill>
                              <a:latin typeface="Cambria Math" panose="02040503050406030204" pitchFamily="18" charset="0"/>
                            </a:rPr>
                          </m:ctrlPr>
                        </m:sSubPr>
                        <m:e>
                          <m:r>
                            <a:rPr lang="he-IL" i="1">
                              <a:latin typeface="Cambria Math" panose="02040503050406030204" pitchFamily="18" charset="0"/>
                            </a:rPr>
                            <m:t>𝑉</m:t>
                          </m:r>
                        </m:e>
                        <m:sub>
                          <m:r>
                            <a:rPr lang="he-IL" i="1">
                              <a:latin typeface="Cambria Math" panose="02040503050406030204" pitchFamily="18" charset="0"/>
                            </a:rPr>
                            <m:t>𝑜𝑢𝑡</m:t>
                          </m:r>
                          <m:r>
                            <a:rPr lang="he-IL" i="0">
                              <a:latin typeface="Cambria Math" panose="02040503050406030204" pitchFamily="18" charset="0"/>
                            </a:rPr>
                            <m:t>,</m:t>
                          </m:r>
                          <m:r>
                            <a:rPr lang="he-IL" i="1">
                              <a:latin typeface="Cambria Math" panose="02040503050406030204" pitchFamily="18" charset="0"/>
                            </a:rPr>
                            <m:t>𝑠𝑒𝑛𝑠𝑜𝑟</m:t>
                          </m:r>
                        </m:sub>
                      </m:sSub>
                      <m:r>
                        <a:rPr lang="he-IL" i="0">
                          <a:latin typeface="Cambria Math" panose="02040503050406030204" pitchFamily="18" charset="0"/>
                        </a:rPr>
                        <m:t>=</m:t>
                      </m:r>
                      <m:sSub>
                        <m:sSubPr>
                          <m:ctrlPr>
                            <a:rPr lang="he-IL" i="1">
                              <a:solidFill>
                                <a:srgbClr val="836967"/>
                              </a:solidFill>
                              <a:latin typeface="Cambria Math" panose="02040503050406030204" pitchFamily="18" charset="0"/>
                            </a:rPr>
                          </m:ctrlPr>
                        </m:sSubPr>
                        <m:e>
                          <m:r>
                            <a:rPr lang="he-IL" i="1">
                              <a:latin typeface="Cambria Math" panose="02040503050406030204" pitchFamily="18" charset="0"/>
                            </a:rPr>
                            <m:t>𝑉</m:t>
                          </m:r>
                        </m:e>
                        <m:sub>
                          <m:r>
                            <a:rPr lang="he-IL" i="1">
                              <a:latin typeface="Cambria Math" panose="02040503050406030204" pitchFamily="18" charset="0"/>
                            </a:rPr>
                            <m:t>𝐶𝐶</m:t>
                          </m:r>
                        </m:sub>
                      </m:sSub>
                      <m:r>
                        <a:rPr lang="he-IL" i="0">
                          <a:latin typeface="Cambria Math" panose="02040503050406030204" pitchFamily="18" charset="0"/>
                        </a:rPr>
                        <m:t>∗</m:t>
                      </m:r>
                      <m:f>
                        <m:fPr>
                          <m:ctrlPr>
                            <a:rPr lang="he-IL" i="1">
                              <a:solidFill>
                                <a:srgbClr val="836967"/>
                              </a:solidFill>
                              <a:latin typeface="Cambria Math" panose="02040503050406030204" pitchFamily="18" charset="0"/>
                            </a:rPr>
                          </m:ctrlPr>
                        </m:fPr>
                        <m:num>
                          <m:r>
                            <a:rPr lang="he-IL" b="0" i="1" smtClean="0">
                              <a:solidFill>
                                <a:srgbClr val="836967"/>
                              </a:solidFill>
                              <a:latin typeface="Cambria Math" panose="02040503050406030204" pitchFamily="18" charset="0"/>
                            </a:rPr>
                            <m:t>10</m:t>
                          </m:r>
                          <m:r>
                            <a:rPr lang="en-US" b="0" i="1" smtClean="0">
                              <a:solidFill>
                                <a:srgbClr val="836967"/>
                              </a:solidFill>
                              <a:latin typeface="Cambria Math" panose="02040503050406030204" pitchFamily="18" charset="0"/>
                            </a:rPr>
                            <m:t>𝑘</m:t>
                          </m:r>
                        </m:num>
                        <m:den>
                          <m:r>
                            <a:rPr lang="he-IL" i="0">
                              <a:latin typeface="Cambria Math" panose="02040503050406030204" pitchFamily="18" charset="0"/>
                            </a:rPr>
                            <m:t>10</m:t>
                          </m:r>
                          <m:r>
                            <a:rPr lang="he-IL" i="1">
                              <a:latin typeface="Cambria Math" panose="02040503050406030204" pitchFamily="18" charset="0"/>
                            </a:rPr>
                            <m:t>𝑘</m:t>
                          </m:r>
                          <m:r>
                            <a:rPr lang="he-IL" i="0">
                              <a:latin typeface="Cambria Math" panose="02040503050406030204" pitchFamily="18" charset="0"/>
                            </a:rPr>
                            <m:t>+</m:t>
                          </m:r>
                          <m:sSub>
                            <m:sSubPr>
                              <m:ctrlPr>
                                <a:rPr lang="he-IL" i="1">
                                  <a:solidFill>
                                    <a:srgbClr val="836967"/>
                                  </a:solidFill>
                                  <a:latin typeface="Cambria Math" panose="02040503050406030204" pitchFamily="18" charset="0"/>
                                </a:rPr>
                              </m:ctrlPr>
                            </m:sSubPr>
                            <m:e>
                              <m:r>
                                <a:rPr lang="he-IL" i="1">
                                  <a:latin typeface="Cambria Math" panose="02040503050406030204" pitchFamily="18" charset="0"/>
                                </a:rPr>
                                <m:t>𝑅</m:t>
                              </m:r>
                            </m:e>
                            <m:sub>
                              <m:r>
                                <a:rPr lang="he-IL" i="1">
                                  <a:latin typeface="Cambria Math" panose="02040503050406030204" pitchFamily="18" charset="0"/>
                                </a:rPr>
                                <m:t>𝑠𝑒𝑛𝑠𝑜𝑟</m:t>
                              </m:r>
                            </m:sub>
                          </m:sSub>
                        </m:den>
                      </m:f>
                      <m:d>
                        <m:dPr>
                          <m:begChr m:val="["/>
                          <m:endChr m:val="]"/>
                          <m:ctrlPr>
                            <a:rPr lang="he-IL" i="1">
                              <a:latin typeface="Cambria Math" panose="02040503050406030204" pitchFamily="18" charset="0"/>
                            </a:rPr>
                          </m:ctrlPr>
                        </m:dPr>
                        <m:e>
                          <m:r>
                            <a:rPr lang="he-IL" i="1">
                              <a:latin typeface="Cambria Math" panose="02040503050406030204" pitchFamily="18" charset="0"/>
                            </a:rPr>
                            <m:t>𝑉</m:t>
                          </m:r>
                        </m:e>
                      </m:d>
                    </m:oMath>
                  </m:oMathPara>
                </a14:m>
                <a:endParaRPr lang="he-IL" dirty="0"/>
              </a:p>
            </p:txBody>
          </p:sp>
        </mc:Choice>
        <mc:Fallback xmlns="">
          <p:sp>
            <p:nvSpPr>
              <p:cNvPr id="13" name="תיבת טקסט 12">
                <a:extLst>
                  <a:ext uri="{FF2B5EF4-FFF2-40B4-BE49-F238E27FC236}">
                    <a16:creationId xmlns:a16="http://schemas.microsoft.com/office/drawing/2014/main" id="{29E6A05D-16E9-4E26-8B35-33BF2532E5C7}"/>
                  </a:ext>
                </a:extLst>
              </p:cNvPr>
              <p:cNvSpPr txBox="1">
                <a:spLocks noRot="1" noChangeAspect="1" noMove="1" noResize="1" noEditPoints="1" noAdjustHandles="1" noChangeArrowheads="1" noChangeShapeType="1" noTextEdit="1"/>
              </p:cNvSpPr>
              <p:nvPr/>
            </p:nvSpPr>
            <p:spPr>
              <a:xfrm>
                <a:off x="3485675" y="2877731"/>
                <a:ext cx="6094520" cy="659540"/>
              </a:xfrm>
              <a:prstGeom prst="rect">
                <a:avLst/>
              </a:prstGeom>
              <a:blipFill>
                <a:blip r:embed="rId3"/>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355526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CA37DE-6BD8-48E6-83DA-C2DE6C0E2C79}"/>
              </a:ext>
            </a:extLst>
          </p:cNvPr>
          <p:cNvSpPr>
            <a:spLocks noGrp="1"/>
          </p:cNvSpPr>
          <p:nvPr>
            <p:ph type="title"/>
          </p:nvPr>
        </p:nvSpPr>
        <p:spPr>
          <a:xfrm>
            <a:off x="1278994" y="138282"/>
            <a:ext cx="9634011" cy="747358"/>
          </a:xfrm>
        </p:spPr>
        <p:txBody>
          <a:bodyPr/>
          <a:lstStyle/>
          <a:p>
            <a:pPr algn="ctr"/>
            <a:r>
              <a:rPr lang="he-IL" b="1" dirty="0">
                <a:effectLst/>
                <a:latin typeface="Arial" panose="020B0604020202020204" pitchFamily="34" charset="0"/>
                <a:ea typeface="Times New Roman" panose="02020603050405020304" pitchFamily="18" charset="0"/>
                <a:cs typeface="Arial" panose="020B0604020202020204" pitchFamily="34" charset="0"/>
              </a:rPr>
              <a:t>בקר מים קרים</a:t>
            </a:r>
            <a:endParaRPr lang="he-IL" b="1" dirty="0">
              <a:latin typeface="Arial" panose="020B0604020202020204" pitchFamily="34" charset="0"/>
              <a:cs typeface="Arial" panose="020B0604020202020204" pitchFamily="34" charset="0"/>
            </a:endParaRPr>
          </a:p>
        </p:txBody>
      </p:sp>
      <p:pic>
        <p:nvPicPr>
          <p:cNvPr id="37" name="תמונה 36">
            <a:extLst>
              <a:ext uri="{FF2B5EF4-FFF2-40B4-BE49-F238E27FC236}">
                <a16:creationId xmlns:a16="http://schemas.microsoft.com/office/drawing/2014/main" id="{C395B8B2-1429-40F6-8C26-D8B4C7D44282}"/>
              </a:ext>
            </a:extLst>
          </p:cNvPr>
          <p:cNvPicPr/>
          <p:nvPr/>
        </p:nvPicPr>
        <p:blipFill>
          <a:blip r:embed="rId2">
            <a:extLst>
              <a:ext uri="{28A0092B-C50C-407E-A947-70E740481C1C}">
                <a14:useLocalDpi xmlns:a14="http://schemas.microsoft.com/office/drawing/2010/main" val="0"/>
              </a:ext>
            </a:extLst>
          </a:blip>
          <a:stretch>
            <a:fillRect/>
          </a:stretch>
        </p:blipFill>
        <p:spPr>
          <a:xfrm>
            <a:off x="2995352" y="898892"/>
            <a:ext cx="7396822" cy="3757381"/>
          </a:xfrm>
          <a:prstGeom prst="rect">
            <a:avLst/>
          </a:prstGeom>
          <a:ln>
            <a:noFill/>
          </a:ln>
          <a:effectLst>
            <a:outerShdw blurRad="292100" dist="139700" dir="2700000" algn="tl" rotWithShape="0">
              <a:srgbClr val="333333">
                <a:alpha val="65000"/>
              </a:srgbClr>
            </a:outerShdw>
          </a:effectLst>
        </p:spPr>
      </p:pic>
      <p:graphicFrame>
        <p:nvGraphicFramePr>
          <p:cNvPr id="4" name="טבלה 3">
            <a:extLst>
              <a:ext uri="{FF2B5EF4-FFF2-40B4-BE49-F238E27FC236}">
                <a16:creationId xmlns:a16="http://schemas.microsoft.com/office/drawing/2014/main" id="{368E2996-392B-4603-870A-0E8F87C0C676}"/>
              </a:ext>
            </a:extLst>
          </p:cNvPr>
          <p:cNvGraphicFramePr>
            <a:graphicFrameLocks noGrp="1"/>
          </p:cNvGraphicFramePr>
          <p:nvPr>
            <p:extLst>
              <p:ext uri="{D42A27DB-BD31-4B8C-83A1-F6EECF244321}">
                <p14:modId xmlns:p14="http://schemas.microsoft.com/office/powerpoint/2010/main" val="3501932119"/>
              </p:ext>
            </p:extLst>
          </p:nvPr>
        </p:nvGraphicFramePr>
        <p:xfrm>
          <a:off x="2060557" y="4820821"/>
          <a:ext cx="8852448" cy="977069"/>
        </p:xfrm>
        <a:graphic>
          <a:graphicData uri="http://schemas.openxmlformats.org/drawingml/2006/table">
            <a:tbl>
              <a:tblPr rtl="1" firstRow="1" firstCol="1" bandRow="1">
                <a:tableStyleId>{5C22544A-7EE6-4342-B048-85BDC9FD1C3A}</a:tableStyleId>
              </a:tblPr>
              <a:tblGrid>
                <a:gridCol w="3229009">
                  <a:extLst>
                    <a:ext uri="{9D8B030D-6E8A-4147-A177-3AD203B41FA5}">
                      <a16:colId xmlns:a16="http://schemas.microsoft.com/office/drawing/2014/main" val="401688850"/>
                    </a:ext>
                  </a:extLst>
                </a:gridCol>
                <a:gridCol w="3052690">
                  <a:extLst>
                    <a:ext uri="{9D8B030D-6E8A-4147-A177-3AD203B41FA5}">
                      <a16:colId xmlns:a16="http://schemas.microsoft.com/office/drawing/2014/main" val="3435017331"/>
                    </a:ext>
                  </a:extLst>
                </a:gridCol>
                <a:gridCol w="2570749">
                  <a:extLst>
                    <a:ext uri="{9D8B030D-6E8A-4147-A177-3AD203B41FA5}">
                      <a16:colId xmlns:a16="http://schemas.microsoft.com/office/drawing/2014/main" val="1820029403"/>
                    </a:ext>
                  </a:extLst>
                </a:gridCol>
              </a:tblGrid>
              <a:tr h="495636">
                <a:tc>
                  <a:txBody>
                    <a:bodyPr/>
                    <a:lstStyle/>
                    <a:p>
                      <a:pPr marL="457200" algn="ctr" rtl="1">
                        <a:lnSpc>
                          <a:spcPct val="107000"/>
                        </a:lnSpc>
                        <a:spcAft>
                          <a:spcPts val="600"/>
                        </a:spcAft>
                      </a:pPr>
                      <a:r>
                        <a:rPr lang="he-IL" sz="2000" dirty="0">
                          <a:effectLst/>
                        </a:rPr>
                        <a:t>טמפרטורה [˚</a:t>
                      </a:r>
                      <a:r>
                        <a:rPr lang="en-US" sz="2000" dirty="0">
                          <a:effectLst/>
                        </a:rPr>
                        <a:t>C</a:t>
                      </a:r>
                      <a:r>
                        <a:rPr lang="he-IL" sz="2000" dirty="0">
                          <a:effectLst/>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ctr" rtl="1">
                        <a:lnSpc>
                          <a:spcPct val="107000"/>
                        </a:lnSpc>
                        <a:spcAft>
                          <a:spcPts val="600"/>
                        </a:spcAft>
                      </a:pPr>
                      <a:r>
                        <a:rPr lang="he-IL" sz="2000" dirty="0">
                          <a:effectLst/>
                        </a:rPr>
                        <a:t>התנגדות [</a:t>
                      </a:r>
                      <a:r>
                        <a:rPr lang="en-US" sz="2000" dirty="0">
                          <a:effectLst/>
                        </a:rPr>
                        <a:t>kΩ</a:t>
                      </a:r>
                      <a:r>
                        <a:rPr lang="he-IL" sz="2000" dirty="0">
                          <a:effectLst/>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ctr" rtl="1">
                        <a:lnSpc>
                          <a:spcPct val="107000"/>
                        </a:lnSpc>
                        <a:spcAft>
                          <a:spcPts val="600"/>
                        </a:spcAft>
                      </a:pPr>
                      <a:r>
                        <a:rPr lang="he-IL" sz="2000" dirty="0">
                          <a:effectLst/>
                        </a:rPr>
                        <a:t>מתח מוצא</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31871733"/>
                  </a:ext>
                </a:extLst>
              </a:tr>
              <a:tr h="481433">
                <a:tc>
                  <a:txBody>
                    <a:bodyPr/>
                    <a:lstStyle/>
                    <a:p>
                      <a:pPr marL="457200" algn="ctr" rtl="1">
                        <a:lnSpc>
                          <a:spcPct val="107000"/>
                        </a:lnSpc>
                        <a:spcAft>
                          <a:spcPts val="600"/>
                        </a:spcAft>
                      </a:pPr>
                      <a:r>
                        <a:rPr lang="he-IL" sz="2000" b="0" dirty="0">
                          <a:solidFill>
                            <a:schemeClr val="tx1"/>
                          </a:solidFill>
                          <a:effectLst/>
                        </a:rPr>
                        <a:t>10</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dirty="0">
                          <a:effectLst/>
                        </a:rPr>
                        <a:t>20.8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dirty="0">
                          <a:effectLst/>
                        </a:rPr>
                        <a:t>1.62</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2975478624"/>
                  </a:ext>
                </a:extLst>
              </a:tr>
            </a:tbl>
          </a:graphicData>
        </a:graphic>
      </p:graphicFrame>
      <p:sp>
        <p:nvSpPr>
          <p:cNvPr id="7" name="תיבת טקסט 6">
            <a:extLst>
              <a:ext uri="{FF2B5EF4-FFF2-40B4-BE49-F238E27FC236}">
                <a16:creationId xmlns:a16="http://schemas.microsoft.com/office/drawing/2014/main" id="{8DD0BCDC-AAC9-4C1A-82B9-CC80B24709EA}"/>
              </a:ext>
            </a:extLst>
          </p:cNvPr>
          <p:cNvSpPr txBox="1"/>
          <p:nvPr/>
        </p:nvSpPr>
        <p:spPr>
          <a:xfrm>
            <a:off x="1074198" y="5797890"/>
            <a:ext cx="10256219" cy="646331"/>
          </a:xfrm>
          <a:prstGeom prst="rect">
            <a:avLst/>
          </a:prstGeom>
          <a:noFill/>
        </p:spPr>
        <p:txBody>
          <a:bodyPr wrap="square">
            <a:spAutoFit/>
          </a:bodyPr>
          <a:lstStyle/>
          <a:p>
            <a:pPr algn="r"/>
            <a:r>
              <a:rPr lang="he-IL" sz="1800" dirty="0">
                <a:effectLst/>
                <a:latin typeface="Calibri" panose="020F0502020204030204" pitchFamily="34" charset="0"/>
                <a:ea typeface="Calibri" panose="020F0502020204030204" pitchFamily="34" charset="0"/>
                <a:cs typeface="Arial" panose="020B0604020202020204" pitchFamily="34" charset="0"/>
              </a:rPr>
              <a:t>מגבר משווה - תפקידו לייצר מעגל חשל טמפרטורה עבור טמפרטורה גבוהה וזאת בעזרת השוואה בין המתחים, כאשר המתח הנמצא ברגל המינוס של המגבר </a:t>
            </a:r>
            <a:r>
              <a:rPr lang="he-IL" dirty="0">
                <a:latin typeface="Calibri" panose="020F0502020204030204" pitchFamily="34" charset="0"/>
                <a:ea typeface="Calibri" panose="020F0502020204030204" pitchFamily="34" charset="0"/>
                <a:cs typeface="Arial" panose="020B0604020202020204" pitchFamily="34" charset="0"/>
              </a:rPr>
              <a:t>הינו</a:t>
            </a:r>
            <a:r>
              <a:rPr lang="he-IL" sz="1800" dirty="0">
                <a:effectLst/>
                <a:latin typeface="Calibri" panose="020F0502020204030204" pitchFamily="34" charset="0"/>
                <a:ea typeface="Calibri" panose="020F0502020204030204" pitchFamily="34" charset="0"/>
                <a:cs typeface="Arial" panose="020B0604020202020204" pitchFamily="34" charset="0"/>
              </a:rPr>
              <a:t> המתח כאשר טמפרטורת המים הינה</a:t>
            </a:r>
            <a:endParaRPr lang="he-IL" dirty="0"/>
          </a:p>
        </p:txBody>
      </p:sp>
      <mc:AlternateContent xmlns:mc="http://schemas.openxmlformats.org/markup-compatibility/2006" xmlns:a14="http://schemas.microsoft.com/office/drawing/2010/main">
        <mc:Choice Requires="a14">
          <p:sp>
            <p:nvSpPr>
              <p:cNvPr id="9" name="תיבת טקסט 8">
                <a:extLst>
                  <a:ext uri="{FF2B5EF4-FFF2-40B4-BE49-F238E27FC236}">
                    <a16:creationId xmlns:a16="http://schemas.microsoft.com/office/drawing/2014/main" id="{0C63F4A8-A86F-4CED-8DE3-65E30350A058}"/>
                  </a:ext>
                </a:extLst>
              </p:cNvPr>
              <p:cNvSpPr txBox="1"/>
              <p:nvPr/>
            </p:nvSpPr>
            <p:spPr>
              <a:xfrm>
                <a:off x="2790924" y="6091806"/>
                <a:ext cx="96544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he-IL" b="0" i="0" smtClean="0"/>
                        <m:t>.</m:t>
                      </m:r>
                      <m:r>
                        <m:rPr>
                          <m:nor/>
                        </m:rPr>
                        <a:rPr lang="he-IL"/>
                        <m:t>10</m:t>
                      </m:r>
                      <m:r>
                        <a:rPr lang="he-IL">
                          <a:latin typeface="Cambria Math" panose="02040503050406030204" pitchFamily="18" charset="0"/>
                        </a:rPr>
                        <m:t>°</m:t>
                      </m:r>
                      <m:r>
                        <a:rPr lang="en-US" i="1">
                          <a:latin typeface="Cambria Math" panose="02040503050406030204" pitchFamily="18" charset="0"/>
                        </a:rPr>
                        <m:t>𝑐</m:t>
                      </m:r>
                    </m:oMath>
                  </m:oMathPara>
                </a14:m>
                <a:endParaRPr lang="he-IL" dirty="0"/>
              </a:p>
            </p:txBody>
          </p:sp>
        </mc:Choice>
        <mc:Fallback xmlns="">
          <p:sp>
            <p:nvSpPr>
              <p:cNvPr id="9" name="תיבת טקסט 8">
                <a:extLst>
                  <a:ext uri="{FF2B5EF4-FFF2-40B4-BE49-F238E27FC236}">
                    <a16:creationId xmlns:a16="http://schemas.microsoft.com/office/drawing/2014/main" id="{0C63F4A8-A86F-4CED-8DE3-65E30350A058}"/>
                  </a:ext>
                </a:extLst>
              </p:cNvPr>
              <p:cNvSpPr txBox="1">
                <a:spLocks noRot="1" noChangeAspect="1" noMove="1" noResize="1" noEditPoints="1" noAdjustHandles="1" noChangeArrowheads="1" noChangeShapeType="1" noTextEdit="1"/>
              </p:cNvSpPr>
              <p:nvPr/>
            </p:nvSpPr>
            <p:spPr>
              <a:xfrm>
                <a:off x="2790924" y="6091806"/>
                <a:ext cx="965446" cy="369332"/>
              </a:xfrm>
              <a:prstGeom prst="rect">
                <a:avLst/>
              </a:prstGeom>
              <a:blipFill>
                <a:blip r:embed="rId3"/>
                <a:stretch>
                  <a:fillRect t="-8197" b="-24590"/>
                </a:stretch>
              </a:blipFill>
            </p:spPr>
            <p:txBody>
              <a:bodyPr/>
              <a:lstStyle/>
              <a:p>
                <a:r>
                  <a:rPr lang="he-IL">
                    <a:noFill/>
                  </a:rPr>
                  <a:t> </a:t>
                </a:r>
              </a:p>
            </p:txBody>
          </p:sp>
        </mc:Fallback>
      </mc:AlternateContent>
      <p:pic>
        <p:nvPicPr>
          <p:cNvPr id="3" name="תמונה 2">
            <a:extLst>
              <a:ext uri="{FF2B5EF4-FFF2-40B4-BE49-F238E27FC236}">
                <a16:creationId xmlns:a16="http://schemas.microsoft.com/office/drawing/2014/main" id="{988A6DE5-7350-E897-C1FA-F284E3FE8109}"/>
              </a:ext>
            </a:extLst>
          </p:cNvPr>
          <p:cNvPicPr>
            <a:picLocks noChangeAspect="1"/>
          </p:cNvPicPr>
          <p:nvPr/>
        </p:nvPicPr>
        <p:blipFill rotWithShape="1">
          <a:blip r:embed="rId4">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01495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3A36BC9-1C95-4A27-A1A4-C1060CF0D9A7}"/>
              </a:ext>
            </a:extLst>
          </p:cNvPr>
          <p:cNvPicPr>
            <a:picLocks noChangeAspect="1"/>
          </p:cNvPicPr>
          <p:nvPr/>
        </p:nvPicPr>
        <p:blipFill>
          <a:blip r:embed="rId2"/>
          <a:stretch>
            <a:fillRect/>
          </a:stretch>
        </p:blipFill>
        <p:spPr>
          <a:xfrm>
            <a:off x="688959" y="1352550"/>
            <a:ext cx="11264916" cy="5372717"/>
          </a:xfrm>
          <a:prstGeom prst="rect">
            <a:avLst/>
          </a:prstGeom>
          <a:ln>
            <a:noFill/>
          </a:ln>
          <a:effectLst>
            <a:outerShdw blurRad="292100" dist="139700" dir="2700000" algn="tl" rotWithShape="0">
              <a:srgbClr val="333333">
                <a:alpha val="65000"/>
              </a:srgbClr>
            </a:outerShdw>
          </a:effectLst>
        </p:spPr>
      </p:pic>
      <p:sp>
        <p:nvSpPr>
          <p:cNvPr id="5" name="כותרת 1">
            <a:extLst>
              <a:ext uri="{FF2B5EF4-FFF2-40B4-BE49-F238E27FC236}">
                <a16:creationId xmlns:a16="http://schemas.microsoft.com/office/drawing/2014/main" id="{F17ABC60-64AA-47D0-907C-44F68C97F2F5}"/>
              </a:ext>
            </a:extLst>
          </p:cNvPr>
          <p:cNvSpPr txBox="1">
            <a:spLocks/>
          </p:cNvSpPr>
          <p:nvPr/>
        </p:nvSpPr>
        <p:spPr>
          <a:xfrm>
            <a:off x="1278994" y="321993"/>
            <a:ext cx="9634011" cy="747358"/>
          </a:xfrm>
          <a:prstGeom prst="rect">
            <a:avLst/>
          </a:prstGeom>
        </p:spPr>
        <p:txBody>
          <a:bodyPr/>
          <a:lstStyle>
            <a:lvl1pPr algn="l" defTabSz="457200" rtl="1" eaLnBrk="1" latinLnBrk="0" hangingPunct="1">
              <a:spcBef>
                <a:spcPct val="0"/>
              </a:spcBef>
              <a:buNone/>
              <a:defRPr sz="3600" kern="1200">
                <a:solidFill>
                  <a:schemeClr val="accent2">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he-IL" b="1" dirty="0">
                <a:latin typeface="Arial" panose="020B0604020202020204" pitchFamily="34" charset="0"/>
                <a:cs typeface="Arial" panose="020B0604020202020204" pitchFamily="34" charset="0"/>
              </a:rPr>
              <a:t>תצוגת סקופ בקר מים קרים.</a:t>
            </a:r>
          </a:p>
        </p:txBody>
      </p:sp>
      <p:pic>
        <p:nvPicPr>
          <p:cNvPr id="2" name="תמונה 1">
            <a:extLst>
              <a:ext uri="{FF2B5EF4-FFF2-40B4-BE49-F238E27FC236}">
                <a16:creationId xmlns:a16="http://schemas.microsoft.com/office/drawing/2014/main" id="{06996293-280C-95FD-5B4D-38F8421B4DDE}"/>
              </a:ext>
            </a:extLst>
          </p:cNvPr>
          <p:cNvPicPr>
            <a:picLocks noChangeAspect="1"/>
          </p:cNvPicPr>
          <p:nvPr/>
        </p:nvPicPr>
        <p:blipFill rotWithShape="1">
          <a:blip r:embed="rId3">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32227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DA77F4EA-43F6-B76C-E1D5-BDE9DC3E2228}"/>
              </a:ext>
            </a:extLst>
          </p:cNvPr>
          <p:cNvPicPr>
            <a:picLocks noChangeAspect="1"/>
          </p:cNvPicPr>
          <p:nvPr/>
        </p:nvPicPr>
        <p:blipFill rotWithShape="1">
          <a:blip r:embed="rId2">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
        <p:nvSpPr>
          <p:cNvPr id="67" name="כותרת 1">
            <a:extLst>
              <a:ext uri="{FF2B5EF4-FFF2-40B4-BE49-F238E27FC236}">
                <a16:creationId xmlns:a16="http://schemas.microsoft.com/office/drawing/2014/main" id="{39D7EC77-0008-47B3-90B5-C7788F9918B9}"/>
              </a:ext>
            </a:extLst>
          </p:cNvPr>
          <p:cNvSpPr txBox="1">
            <a:spLocks/>
          </p:cNvSpPr>
          <p:nvPr/>
        </p:nvSpPr>
        <p:spPr>
          <a:xfrm>
            <a:off x="1504204" y="140107"/>
            <a:ext cx="9634011" cy="747358"/>
          </a:xfrm>
          <a:prstGeom prst="rect">
            <a:avLst/>
          </a:prstGeom>
        </p:spPr>
        <p:txBody>
          <a:bodyPr/>
          <a:lstStyle>
            <a:lvl1pPr algn="l" defTabSz="457200" rtl="1" eaLnBrk="1" latinLnBrk="0" hangingPunct="1">
              <a:spcBef>
                <a:spcPct val="0"/>
              </a:spcBef>
              <a:buNone/>
              <a:defRPr sz="3600" kern="1200">
                <a:solidFill>
                  <a:schemeClr val="accent2">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he-IL" b="1" dirty="0">
                <a:solidFill>
                  <a:srgbClr val="FF0000"/>
                </a:solidFill>
                <a:latin typeface="Arial" panose="020B0604020202020204" pitchFamily="34" charset="0"/>
                <a:ea typeface="Times New Roman" panose="02020603050405020304" pitchFamily="18" charset="0"/>
                <a:cs typeface="Arial" panose="020B0604020202020204" pitchFamily="34" charset="0"/>
              </a:rPr>
              <a:t>בקר מים חמים</a:t>
            </a:r>
            <a:endParaRPr lang="he-IL" b="1" dirty="0">
              <a:solidFill>
                <a:srgbClr val="FF0000"/>
              </a:solidFill>
              <a:latin typeface="Arial" panose="020B0604020202020204" pitchFamily="34" charset="0"/>
              <a:cs typeface="Arial" panose="020B0604020202020204" pitchFamily="34" charset="0"/>
            </a:endParaRPr>
          </a:p>
        </p:txBody>
      </p:sp>
      <p:pic>
        <p:nvPicPr>
          <p:cNvPr id="68" name="תמונה 67">
            <a:extLst>
              <a:ext uri="{FF2B5EF4-FFF2-40B4-BE49-F238E27FC236}">
                <a16:creationId xmlns:a16="http://schemas.microsoft.com/office/drawing/2014/main" id="{E2391BB0-5773-4650-95E8-6D654D8D6C3D}"/>
              </a:ext>
            </a:extLst>
          </p:cNvPr>
          <p:cNvPicPr>
            <a:picLocks noChangeAspect="1"/>
          </p:cNvPicPr>
          <p:nvPr/>
        </p:nvPicPr>
        <p:blipFill>
          <a:blip r:embed="rId3"/>
          <a:stretch>
            <a:fillRect/>
          </a:stretch>
        </p:blipFill>
        <p:spPr>
          <a:xfrm>
            <a:off x="2860089" y="798204"/>
            <a:ext cx="6471821" cy="3888286"/>
          </a:xfrm>
          <a:prstGeom prst="rect">
            <a:avLst/>
          </a:prstGeom>
          <a:ln>
            <a:noFill/>
          </a:ln>
          <a:effectLst>
            <a:outerShdw blurRad="292100" dist="139700" dir="2700000" algn="tl" rotWithShape="0">
              <a:srgbClr val="333333">
                <a:alpha val="65000"/>
              </a:srgbClr>
            </a:outerShdw>
          </a:effectLst>
        </p:spPr>
      </p:pic>
      <p:graphicFrame>
        <p:nvGraphicFramePr>
          <p:cNvPr id="3" name="טבלה 2">
            <a:extLst>
              <a:ext uri="{FF2B5EF4-FFF2-40B4-BE49-F238E27FC236}">
                <a16:creationId xmlns:a16="http://schemas.microsoft.com/office/drawing/2014/main" id="{8ACEAE32-B892-478A-8587-6DE5D6EB4993}"/>
              </a:ext>
            </a:extLst>
          </p:cNvPr>
          <p:cNvGraphicFramePr>
            <a:graphicFrameLocks noGrp="1"/>
          </p:cNvGraphicFramePr>
          <p:nvPr>
            <p:extLst>
              <p:ext uri="{D42A27DB-BD31-4B8C-83A1-F6EECF244321}">
                <p14:modId xmlns:p14="http://schemas.microsoft.com/office/powerpoint/2010/main" val="4129592198"/>
              </p:ext>
            </p:extLst>
          </p:nvPr>
        </p:nvGraphicFramePr>
        <p:xfrm>
          <a:off x="1856829" y="4780403"/>
          <a:ext cx="9242740" cy="1200329"/>
        </p:xfrm>
        <a:graphic>
          <a:graphicData uri="http://schemas.openxmlformats.org/drawingml/2006/table">
            <a:tbl>
              <a:tblPr rtl="1" firstRow="1" firstCol="1" bandRow="1">
                <a:tableStyleId>{5C22544A-7EE6-4342-B048-85BDC9FD1C3A}</a:tableStyleId>
              </a:tblPr>
              <a:tblGrid>
                <a:gridCol w="3371372">
                  <a:extLst>
                    <a:ext uri="{9D8B030D-6E8A-4147-A177-3AD203B41FA5}">
                      <a16:colId xmlns:a16="http://schemas.microsoft.com/office/drawing/2014/main" val="3988024776"/>
                    </a:ext>
                  </a:extLst>
                </a:gridCol>
                <a:gridCol w="3187279">
                  <a:extLst>
                    <a:ext uri="{9D8B030D-6E8A-4147-A177-3AD203B41FA5}">
                      <a16:colId xmlns:a16="http://schemas.microsoft.com/office/drawing/2014/main" val="2494866400"/>
                    </a:ext>
                  </a:extLst>
                </a:gridCol>
                <a:gridCol w="2684089">
                  <a:extLst>
                    <a:ext uri="{9D8B030D-6E8A-4147-A177-3AD203B41FA5}">
                      <a16:colId xmlns:a16="http://schemas.microsoft.com/office/drawing/2014/main" val="2995222021"/>
                    </a:ext>
                  </a:extLst>
                </a:gridCol>
              </a:tblGrid>
              <a:tr h="496531">
                <a:tc>
                  <a:txBody>
                    <a:bodyPr/>
                    <a:lstStyle/>
                    <a:p>
                      <a:pPr marL="457200" algn="ctr" rtl="1">
                        <a:lnSpc>
                          <a:spcPct val="107000"/>
                        </a:lnSpc>
                        <a:spcAft>
                          <a:spcPts val="600"/>
                        </a:spcAft>
                      </a:pPr>
                      <a:r>
                        <a:rPr lang="he-IL" sz="2000" dirty="0">
                          <a:effectLst/>
                        </a:rPr>
                        <a:t>טמפרטורה [˚</a:t>
                      </a:r>
                      <a:r>
                        <a:rPr lang="en-US" sz="2000" dirty="0">
                          <a:effectLst/>
                        </a:rPr>
                        <a:t>C</a:t>
                      </a:r>
                      <a:r>
                        <a:rPr lang="he-IL" sz="2000" dirty="0">
                          <a:effectLst/>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ctr" rtl="1">
                        <a:lnSpc>
                          <a:spcPct val="107000"/>
                        </a:lnSpc>
                        <a:spcAft>
                          <a:spcPts val="600"/>
                        </a:spcAft>
                      </a:pPr>
                      <a:r>
                        <a:rPr lang="he-IL" sz="2000" dirty="0">
                          <a:effectLst/>
                        </a:rPr>
                        <a:t>התנגדות [</a:t>
                      </a:r>
                      <a:r>
                        <a:rPr lang="en-US" sz="2000" dirty="0">
                          <a:effectLst/>
                        </a:rPr>
                        <a:t>kΩ</a:t>
                      </a:r>
                      <a:r>
                        <a:rPr lang="he-IL" sz="2000" dirty="0">
                          <a:effectLst/>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gn="ctr" rtl="1">
                        <a:lnSpc>
                          <a:spcPct val="107000"/>
                        </a:lnSpc>
                        <a:spcAft>
                          <a:spcPts val="600"/>
                        </a:spcAft>
                      </a:pPr>
                      <a:r>
                        <a:rPr lang="he-IL" sz="2000" dirty="0">
                          <a:effectLst/>
                        </a:rPr>
                        <a:t>מתח מוצא</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59649755"/>
                  </a:ext>
                </a:extLst>
              </a:tr>
              <a:tr h="351899">
                <a:tc>
                  <a:txBody>
                    <a:bodyPr/>
                    <a:lstStyle/>
                    <a:p>
                      <a:pPr marL="457200" algn="ctr" rtl="1">
                        <a:lnSpc>
                          <a:spcPct val="107000"/>
                        </a:lnSpc>
                        <a:spcAft>
                          <a:spcPts val="600"/>
                        </a:spcAft>
                      </a:pPr>
                      <a:r>
                        <a:rPr lang="he-IL" sz="2000" b="0" dirty="0">
                          <a:solidFill>
                            <a:schemeClr val="tx1"/>
                          </a:solidFill>
                          <a:effectLst/>
                        </a:rPr>
                        <a:t>50</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a:effectLst/>
                        </a:rPr>
                        <a:t>3.3</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dirty="0">
                          <a:effectLst/>
                        </a:rPr>
                        <a:t>3.75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2179214843"/>
                  </a:ext>
                </a:extLst>
              </a:tr>
              <a:tr h="351899">
                <a:tc>
                  <a:txBody>
                    <a:bodyPr/>
                    <a:lstStyle/>
                    <a:p>
                      <a:pPr marL="457200" algn="ctr" rtl="1">
                        <a:lnSpc>
                          <a:spcPct val="107000"/>
                        </a:lnSpc>
                        <a:spcAft>
                          <a:spcPts val="600"/>
                        </a:spcAft>
                      </a:pPr>
                      <a:r>
                        <a:rPr lang="he-IL" sz="2000" b="0" dirty="0">
                          <a:solidFill>
                            <a:schemeClr val="tx1"/>
                          </a:solidFill>
                          <a:effectLst/>
                        </a:rPr>
                        <a:t>90</a:t>
                      </a:r>
                      <a:endParaRPr lang="en-US" sz="20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dirty="0">
                          <a:effectLst/>
                        </a:rPr>
                        <a:t>0.725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marL="457200" algn="ctr" rtl="1">
                        <a:lnSpc>
                          <a:spcPct val="107000"/>
                        </a:lnSpc>
                        <a:spcAft>
                          <a:spcPts val="600"/>
                        </a:spcAft>
                      </a:pPr>
                      <a:r>
                        <a:rPr lang="he-IL" sz="2000" dirty="0">
                          <a:effectLst/>
                        </a:rPr>
                        <a:t>4.66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oFill/>
                  </a:tcPr>
                </a:tc>
                <a:extLst>
                  <a:ext uri="{0D108BD9-81ED-4DB2-BD59-A6C34878D82A}">
                    <a16:rowId xmlns:a16="http://schemas.microsoft.com/office/drawing/2014/main" val="4109473742"/>
                  </a:ext>
                </a:extLst>
              </a:tr>
            </a:tbl>
          </a:graphicData>
        </a:graphic>
      </p:graphicFrame>
      <p:sp>
        <p:nvSpPr>
          <p:cNvPr id="8" name="תיבת טקסט 7">
            <a:extLst>
              <a:ext uri="{FF2B5EF4-FFF2-40B4-BE49-F238E27FC236}">
                <a16:creationId xmlns:a16="http://schemas.microsoft.com/office/drawing/2014/main" id="{67F5F311-65A5-4ABC-8F3B-015068D5BE38}"/>
              </a:ext>
            </a:extLst>
          </p:cNvPr>
          <p:cNvSpPr txBox="1"/>
          <p:nvPr/>
        </p:nvSpPr>
        <p:spPr>
          <a:xfrm>
            <a:off x="2019301" y="6211669"/>
            <a:ext cx="8534400" cy="646331"/>
          </a:xfrm>
          <a:prstGeom prst="rect">
            <a:avLst/>
          </a:prstGeom>
          <a:noFill/>
        </p:spPr>
        <p:txBody>
          <a:bodyPr wrap="square">
            <a:spAutoFit/>
          </a:bodyPr>
          <a:lstStyle/>
          <a:p>
            <a:pPr algn="r"/>
            <a:r>
              <a:rPr lang="he-IL" sz="1800" dirty="0">
                <a:effectLst/>
                <a:latin typeface="Calibri" panose="020F0502020204030204" pitchFamily="34" charset="0"/>
                <a:ea typeface="Calibri" panose="020F0502020204030204" pitchFamily="34" charset="0"/>
                <a:cs typeface="Arial" panose="020B0604020202020204" pitchFamily="34" charset="0"/>
              </a:rPr>
              <a:t>מגבר –המגבר ממומש בתצורה של "</a:t>
            </a:r>
            <a:r>
              <a:rPr lang="he-IL" sz="1800" dirty="0" err="1">
                <a:effectLst/>
                <a:latin typeface="Calibri" panose="020F0502020204030204" pitchFamily="34" charset="0"/>
                <a:ea typeface="Calibri" panose="020F0502020204030204" pitchFamily="34" charset="0"/>
                <a:cs typeface="Arial" panose="020B0604020202020204" pitchFamily="34" charset="0"/>
              </a:rPr>
              <a:t>שמידט</a:t>
            </a:r>
            <a:r>
              <a:rPr lang="he-IL" sz="1800" dirty="0">
                <a:effectLst/>
                <a:latin typeface="Calibri" panose="020F0502020204030204" pitchFamily="34" charset="0"/>
                <a:ea typeface="Calibri" panose="020F0502020204030204" pitchFamily="34" charset="0"/>
                <a:cs typeface="Arial" panose="020B0604020202020204" pitchFamily="34" charset="0"/>
              </a:rPr>
              <a:t> טריגר" אשר בעזרתו המערכת תוכל להבחין מתי הטמפרטורה יורדת מתחת ל</a:t>
            </a:r>
            <a:endParaRPr lang="he-IL" dirty="0"/>
          </a:p>
        </p:txBody>
      </p:sp>
      <mc:AlternateContent xmlns:mc="http://schemas.openxmlformats.org/markup-compatibility/2006" xmlns:a14="http://schemas.microsoft.com/office/drawing/2010/main">
        <mc:Choice Requires="a14">
          <p:sp>
            <p:nvSpPr>
              <p:cNvPr id="9" name="תיבת טקסט 8">
                <a:extLst>
                  <a:ext uri="{FF2B5EF4-FFF2-40B4-BE49-F238E27FC236}">
                    <a16:creationId xmlns:a16="http://schemas.microsoft.com/office/drawing/2014/main" id="{0E83336E-EAB0-41F2-A849-E36A89047BD2}"/>
                  </a:ext>
                </a:extLst>
              </p:cNvPr>
              <p:cNvSpPr txBox="1"/>
              <p:nvPr/>
            </p:nvSpPr>
            <p:spPr>
              <a:xfrm>
                <a:off x="7128265" y="6488668"/>
                <a:ext cx="96544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he-IL" b="0" i="0" smtClean="0"/>
                        <m:t>.</m:t>
                      </m:r>
                      <m:r>
                        <m:rPr>
                          <m:nor/>
                        </m:rPr>
                        <a:rPr lang="he-IL" b="0" i="0" smtClean="0"/>
                        <m:t>50</m:t>
                      </m:r>
                      <m:r>
                        <a:rPr lang="he-IL">
                          <a:latin typeface="Cambria Math" panose="02040503050406030204" pitchFamily="18" charset="0"/>
                        </a:rPr>
                        <m:t>°</m:t>
                      </m:r>
                      <m:r>
                        <a:rPr lang="en-US" i="1">
                          <a:latin typeface="Cambria Math" panose="02040503050406030204" pitchFamily="18" charset="0"/>
                        </a:rPr>
                        <m:t>𝑐</m:t>
                      </m:r>
                    </m:oMath>
                  </m:oMathPara>
                </a14:m>
                <a:endParaRPr lang="he-IL" dirty="0"/>
              </a:p>
            </p:txBody>
          </p:sp>
        </mc:Choice>
        <mc:Fallback xmlns="">
          <p:sp>
            <p:nvSpPr>
              <p:cNvPr id="9" name="תיבת טקסט 8">
                <a:extLst>
                  <a:ext uri="{FF2B5EF4-FFF2-40B4-BE49-F238E27FC236}">
                    <a16:creationId xmlns:a16="http://schemas.microsoft.com/office/drawing/2014/main" id="{0E83336E-EAB0-41F2-A849-E36A89047BD2}"/>
                  </a:ext>
                </a:extLst>
              </p:cNvPr>
              <p:cNvSpPr txBox="1">
                <a:spLocks noRot="1" noChangeAspect="1" noMove="1" noResize="1" noEditPoints="1" noAdjustHandles="1" noChangeArrowheads="1" noChangeShapeType="1" noTextEdit="1"/>
              </p:cNvSpPr>
              <p:nvPr/>
            </p:nvSpPr>
            <p:spPr>
              <a:xfrm>
                <a:off x="7128265" y="6488668"/>
                <a:ext cx="965446" cy="369332"/>
              </a:xfrm>
              <a:prstGeom prst="rect">
                <a:avLst/>
              </a:prstGeom>
              <a:blipFill>
                <a:blip r:embed="rId4"/>
                <a:stretch>
                  <a:fillRect t="-8197" b="-24590"/>
                </a:stretch>
              </a:blipFill>
            </p:spPr>
            <p:txBody>
              <a:bodyPr/>
              <a:lstStyle/>
              <a:p>
                <a:r>
                  <a:rPr lang="he-IL">
                    <a:noFill/>
                  </a:rPr>
                  <a:t> </a:t>
                </a:r>
              </a:p>
            </p:txBody>
          </p:sp>
        </mc:Fallback>
      </mc:AlternateContent>
    </p:spTree>
    <p:extLst>
      <p:ext uri="{BB962C8B-B14F-4D97-AF65-F5344CB8AC3E}">
        <p14:creationId xmlns:p14="http://schemas.microsoft.com/office/powerpoint/2010/main" val="1472277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63ECBA3F-3953-47FF-BFEB-6ED48E215474}"/>
              </a:ext>
            </a:extLst>
          </p:cNvPr>
          <p:cNvPicPr/>
          <p:nvPr/>
        </p:nvPicPr>
        <p:blipFill>
          <a:blip r:embed="rId2">
            <a:extLst>
              <a:ext uri="{28A0092B-C50C-407E-A947-70E740481C1C}">
                <a14:useLocalDpi xmlns:a14="http://schemas.microsoft.com/office/drawing/2010/main" val="0"/>
              </a:ext>
            </a:extLst>
          </a:blip>
          <a:stretch>
            <a:fillRect/>
          </a:stretch>
        </p:blipFill>
        <p:spPr>
          <a:xfrm>
            <a:off x="1880588" y="1069351"/>
            <a:ext cx="9430948" cy="5400212"/>
          </a:xfrm>
          <a:prstGeom prst="rect">
            <a:avLst/>
          </a:prstGeom>
          <a:ln>
            <a:noFill/>
          </a:ln>
          <a:effectLst>
            <a:outerShdw blurRad="292100" dist="139700" dir="2700000" algn="tl" rotWithShape="0">
              <a:srgbClr val="333333">
                <a:alpha val="65000"/>
              </a:srgbClr>
            </a:outerShdw>
          </a:effectLst>
        </p:spPr>
      </p:pic>
      <p:sp>
        <p:nvSpPr>
          <p:cNvPr id="3" name="אליפסה 2">
            <a:extLst>
              <a:ext uri="{FF2B5EF4-FFF2-40B4-BE49-F238E27FC236}">
                <a16:creationId xmlns:a16="http://schemas.microsoft.com/office/drawing/2014/main" id="{DA061D2F-E392-4020-A6F3-2EFCF5345EA3}"/>
              </a:ext>
            </a:extLst>
          </p:cNvPr>
          <p:cNvSpPr/>
          <p:nvPr/>
        </p:nvSpPr>
        <p:spPr>
          <a:xfrm>
            <a:off x="8369260" y="6014297"/>
            <a:ext cx="1100831" cy="2388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אליפסה 3">
            <a:extLst>
              <a:ext uri="{FF2B5EF4-FFF2-40B4-BE49-F238E27FC236}">
                <a16:creationId xmlns:a16="http://schemas.microsoft.com/office/drawing/2014/main" id="{5767EED4-2E7E-4A0B-9B9F-C2B1FB6FFA34}"/>
              </a:ext>
            </a:extLst>
          </p:cNvPr>
          <p:cNvSpPr/>
          <p:nvPr/>
        </p:nvSpPr>
        <p:spPr>
          <a:xfrm>
            <a:off x="8369260" y="6180041"/>
            <a:ext cx="1100831" cy="2432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תיבת טקסט 4">
            <a:extLst>
              <a:ext uri="{FF2B5EF4-FFF2-40B4-BE49-F238E27FC236}">
                <a16:creationId xmlns:a16="http://schemas.microsoft.com/office/drawing/2014/main" id="{6A9B8AB9-668C-4340-89B8-20C3B751D8F8}"/>
              </a:ext>
            </a:extLst>
          </p:cNvPr>
          <p:cNvSpPr txBox="1"/>
          <p:nvPr/>
        </p:nvSpPr>
        <p:spPr>
          <a:xfrm>
            <a:off x="2933700" y="304800"/>
            <a:ext cx="7324725" cy="542925"/>
          </a:xfrm>
          <a:prstGeom prst="rect">
            <a:avLst/>
          </a:prstGeom>
          <a:noFill/>
        </p:spPr>
        <p:txBody>
          <a:bodyPr wrap="square" rtlCol="1">
            <a:spAutoFit/>
          </a:bodyPr>
          <a:lstStyle/>
          <a:p>
            <a:endParaRPr lang="he-IL" dirty="0"/>
          </a:p>
        </p:txBody>
      </p:sp>
      <p:pic>
        <p:nvPicPr>
          <p:cNvPr id="6" name="תמונה 5">
            <a:extLst>
              <a:ext uri="{FF2B5EF4-FFF2-40B4-BE49-F238E27FC236}">
                <a16:creationId xmlns:a16="http://schemas.microsoft.com/office/drawing/2014/main" id="{EE334AEB-86F9-F9B7-AE11-D5375F57A418}"/>
              </a:ext>
            </a:extLst>
          </p:cNvPr>
          <p:cNvPicPr>
            <a:picLocks noChangeAspect="1"/>
          </p:cNvPicPr>
          <p:nvPr/>
        </p:nvPicPr>
        <p:blipFill rotWithShape="1">
          <a:blip r:embed="rId3">
            <a:extLst>
              <a:ext uri="{28A0092B-C50C-407E-A947-70E740481C1C}">
                <a14:useLocalDpi xmlns:a14="http://schemas.microsoft.com/office/drawing/2010/main" val="0"/>
              </a:ext>
            </a:extLst>
          </a:blip>
          <a:srcRect l="31380" b="13633"/>
          <a:stretch/>
        </p:blipFill>
        <p:spPr bwMode="auto">
          <a:xfrm>
            <a:off x="8750230" y="0"/>
            <a:ext cx="3364830" cy="1069351"/>
          </a:xfrm>
          <a:prstGeom prst="rect">
            <a:avLst/>
          </a:prstGeom>
          <a:noFill/>
          <a:extLst>
            <a:ext uri="{53640926-AAD7-44D8-BBD7-CCE9431645EC}">
              <a14:shadowObscured xmlns:a14="http://schemas.microsoft.com/office/drawing/2010/main"/>
            </a:ext>
          </a:extLst>
        </p:spPr>
      </p:pic>
      <p:sp>
        <p:nvSpPr>
          <p:cNvPr id="7" name="תיבת טקסט 6">
            <a:extLst>
              <a:ext uri="{FF2B5EF4-FFF2-40B4-BE49-F238E27FC236}">
                <a16:creationId xmlns:a16="http://schemas.microsoft.com/office/drawing/2014/main" id="{62808FC9-1CBB-47FF-8099-3370160DF603}"/>
              </a:ext>
            </a:extLst>
          </p:cNvPr>
          <p:cNvSpPr txBox="1"/>
          <p:nvPr/>
        </p:nvSpPr>
        <p:spPr>
          <a:xfrm>
            <a:off x="2214562" y="162517"/>
            <a:ext cx="8763000" cy="646331"/>
          </a:xfrm>
          <a:prstGeom prst="rect">
            <a:avLst/>
          </a:prstGeom>
          <a:noFill/>
        </p:spPr>
        <p:txBody>
          <a:bodyPr wrap="square">
            <a:spAutoFit/>
          </a:bodyPr>
          <a:lstStyle/>
          <a:p>
            <a:pPr algn="ctr"/>
            <a:r>
              <a:rPr lang="he-IL" sz="3600" b="1" dirty="0">
                <a:solidFill>
                  <a:srgbClr val="FF0000"/>
                </a:solidFill>
                <a:latin typeface="Arial" panose="020B0604020202020204" pitchFamily="34" charset="0"/>
                <a:ea typeface="Times New Roman" panose="02020603050405020304" pitchFamily="18" charset="0"/>
                <a:cs typeface="Arial" panose="020B0604020202020204" pitchFamily="34" charset="0"/>
              </a:rPr>
              <a:t>תצוגת סקופ בקר מים חמים.</a:t>
            </a:r>
            <a:endParaRPr lang="he-IL"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0612049"/>
      </p:ext>
    </p:extLst>
  </p:cSld>
  <p:clrMapOvr>
    <a:masterClrMapping/>
  </p:clrMapOvr>
</p:sld>
</file>

<file path=ppt/theme/theme1.xml><?xml version="1.0" encoding="utf-8"?>
<a:theme xmlns:a="http://schemas.openxmlformats.org/drawingml/2006/main" name="עשן מתפתל">
  <a:themeElements>
    <a:clrScheme name="עשן מתפתל">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עשן מתפתל">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עשן מתפתל">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5833</TotalTime>
  <Words>1488</Words>
  <Application>Microsoft Office PowerPoint</Application>
  <PresentationFormat>מסך רחב</PresentationFormat>
  <Paragraphs>122</Paragraphs>
  <Slides>25</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25</vt:i4>
      </vt:variant>
    </vt:vector>
  </HeadingPairs>
  <TitlesOfParts>
    <vt:vector size="33" baseType="lpstr">
      <vt:lpstr>Agency FB</vt:lpstr>
      <vt:lpstr>Arial</vt:lpstr>
      <vt:lpstr>Calibri</vt:lpstr>
      <vt:lpstr>Cambria Math</vt:lpstr>
      <vt:lpstr>Century Gothic</vt:lpstr>
      <vt:lpstr>David</vt:lpstr>
      <vt:lpstr>Wingdings 3</vt:lpstr>
      <vt:lpstr>עשן מתפתל</vt:lpstr>
      <vt:lpstr>        תכנון ומימוש של בר המים-  אריאל 8  </vt:lpstr>
      <vt:lpstr>תקציר</vt:lpstr>
      <vt:lpstr>דרישות המערכת </vt:lpstr>
      <vt:lpstr>תכנון החומרה.</vt:lpstr>
      <vt:lpstr>מצגת של PowerPoint‏</vt:lpstr>
      <vt:lpstr>בקר מים קרים</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תכנון ומימוש של חממה חכמה לגידול קנאביס</dc:title>
  <dc:creator>אורי אראמבאם</dc:creator>
  <cp:lastModifiedBy>Chedva Ram</cp:lastModifiedBy>
  <cp:revision>30</cp:revision>
  <dcterms:created xsi:type="dcterms:W3CDTF">2022-05-13T08:32:44Z</dcterms:created>
  <dcterms:modified xsi:type="dcterms:W3CDTF">2023-05-29T09:27:35Z</dcterms:modified>
</cp:coreProperties>
</file>