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850BB-6640-465D-97A7-D983F6A177B0}" v="7" dt="2022-05-02T14:17:09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B3C40-7CCC-BB76-6961-FB7331D30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AF1727-B80F-2F53-AFE9-44CD3E95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1433A-FBD2-68B1-01C2-88D76344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B1394D-B275-32CE-D743-0241B4A0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CEAAC-840E-4DD1-8449-04ACAD05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44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9ADF1-C83A-7DFC-36E1-B992E315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9A5075-4C86-CD41-893B-BCF0B548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FC0C5-EA9D-0B0E-7A11-3FB2E047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712FD-BB9D-E253-420B-B5BC538B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23B95-F369-7FCD-5F2E-CBCE126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698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BB9C4A-BCBD-0BE6-BFB6-E0744C2B1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52462-CAF9-6AF4-58C5-5C20651A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62365-345F-352A-A50E-CE2B550C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4F170-40E5-E317-7CE0-EE9A7074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BC28D-64AE-CFB1-D099-74F84900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138F-184E-6F37-3DE1-A2ED079E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EE5EE-0993-E541-C64E-149F378F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4B7E5-CA25-21C2-B813-014BA5C0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64AAE-22E3-6F5E-A011-40D80ABC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1A1D4B-DF59-8A7C-BADE-DB00AADF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80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A88-8651-7ED2-BD1F-2B89BE5A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D20606-90F9-91F3-B03A-6F0DA69B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D4B85-32E6-72A9-CC51-39464AB7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E02E7-8505-42E2-0BFE-15C2535B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08B42-8A10-72D3-B58F-D2181E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73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819BC-7BC4-F59F-7D18-5A700EF8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22A3E-AA36-289F-F636-3EFC6088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72694-4C34-0A6B-1FED-A2B29C3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539EC-625A-D60B-C747-7F22A2C2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FC4BC-449A-B502-34C5-EEE0054F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ABB96E-5400-C45A-2C40-B599A97C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09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C2EAD-DEF6-2DA4-A15C-5059C9B1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506C6-2C30-165D-EDC8-70BFE087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36AB0E-F7C9-0007-C995-CCC0A145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DB6113-58DF-E9D2-D6A9-F8A25E0FE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FB2020-901A-7A92-9C0F-67D123BE0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88C2E5-2A3C-7E95-67CE-ACF9E174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B4454A-A9F2-722C-4F82-28855B60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C735E4-347C-411A-B14A-8C645C1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788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90DA2-B254-D38D-F79C-C0D7175F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2253E-AA0D-CB70-59CC-D21AD75D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8663F2-7E24-A9CF-B74A-3FF8D8D3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90602-9F11-8B1F-A083-A9CB3BB7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82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20D021-C6F6-4247-C61D-96FAF749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C1E5F5-504C-A3EA-8D49-82A00360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C4E88D-FFA8-563A-164B-71F2C8A8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318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E1162-1FDB-9E91-E307-37B350CF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8C317-788E-0E14-8506-CEB51F46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AAB7DE-146B-4631-7343-653AF3DB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0E3843-3839-AF72-54BE-EBC90686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626B21-DA42-64BA-4AF5-3AD21DD6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7E84F-8AE0-547E-5700-E6A500CB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19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8577A-AFF5-3E2E-4A58-1E1EE879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F36EC4-2DE3-FA34-739A-2BE717D52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EBAC52-0987-B69A-2D56-251A7F025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51F133-6C90-7DBF-50CA-8B3A74E1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75E92B-FF1C-8C19-A687-9ABA20E2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A44BA0-4AA8-3F10-876C-9C54D4C2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32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42BBE3-1A27-7C67-0E56-A02EE431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3C9ECD-C74A-EEDD-9543-D5A45966D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F4D52-C5A7-2E6E-300C-25D7CB17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43F01-BE62-4488-BD8E-150DD8DCD91E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4BF4F-A650-617D-F7EF-AD6155E61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D3E65-658C-10C1-EA58-4BCE6BAE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B4DB9-23AE-41F2-96A8-A05922ECCAE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970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C4EF9-F9D6-3D6F-15EF-8B28A1AF1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3"/>
            <a:ext cx="9144000" cy="2387600"/>
          </a:xfrm>
        </p:spPr>
        <p:txBody>
          <a:bodyPr/>
          <a:lstStyle/>
          <a:p>
            <a:r>
              <a:rPr lang="es-MX" dirty="0"/>
              <a:t>¿A Quién le vendo?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3B10DF-8004-8187-0145-D8E1F540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758"/>
            <a:ext cx="9144000" cy="1655762"/>
          </a:xfrm>
        </p:spPr>
        <p:txBody>
          <a:bodyPr/>
          <a:lstStyle/>
          <a:p>
            <a:r>
              <a:rPr lang="es-MX" dirty="0"/>
              <a:t>Análisis del comportamiento lector </a:t>
            </a:r>
          </a:p>
          <a:p>
            <a:r>
              <a:rPr lang="es-MX" dirty="0"/>
              <a:t>D.R</a:t>
            </a:r>
          </a:p>
        </p:txBody>
      </p:sp>
      <p:pic>
        <p:nvPicPr>
          <p:cNvPr id="2050" name="Picture 2" descr="Imágenes de Libro | Vectores, fotos de stock y PSD gratuitos">
            <a:extLst>
              <a:ext uri="{FF2B5EF4-FFF2-40B4-BE49-F238E27FC236}">
                <a16:creationId xmlns:a16="http://schemas.microsoft.com/office/drawing/2014/main" id="{487BF551-DBCE-99A6-1158-B3DC2F302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85" y="3765306"/>
            <a:ext cx="2663630" cy="266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8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83146B-10E8-76A5-30D7-261021AE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593" y="298754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Resultados población lectora</a:t>
            </a:r>
          </a:p>
        </p:txBody>
      </p:sp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8205B4F-9E59-1C08-64A7-E2F5B8EB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4"/>
          <a:stretch/>
        </p:blipFill>
        <p:spPr>
          <a:xfrm>
            <a:off x="1827615" y="1711888"/>
            <a:ext cx="8086725" cy="45491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E231F9-55EE-2388-9213-AC881C7A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47" y="1711888"/>
            <a:ext cx="5616763" cy="45456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6B41AE6-4DBB-C31F-76B9-E5AF1304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614" y="1975739"/>
            <a:ext cx="8086725" cy="4545662"/>
          </a:xfrm>
          <a:prstGeom prst="rect">
            <a:avLst/>
          </a:prstGeom>
        </p:spPr>
      </p:pic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DCB2BC41-059C-C8C1-3CAF-93C50EFF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05664"/>
              </p:ext>
            </p:extLst>
          </p:nvPr>
        </p:nvGraphicFramePr>
        <p:xfrm>
          <a:off x="2659125" y="2746160"/>
          <a:ext cx="2865375" cy="17396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6495">
                  <a:extLst>
                    <a:ext uri="{9D8B030D-6E8A-4147-A177-3AD203B41FA5}">
                      <a16:colId xmlns:a16="http://schemas.microsoft.com/office/drawing/2014/main" val="3012101259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937644195"/>
                    </a:ext>
                  </a:extLst>
                </a:gridCol>
              </a:tblGrid>
              <a:tr h="351685">
                <a:tc>
                  <a:txBody>
                    <a:bodyPr/>
                    <a:lstStyle/>
                    <a:p>
                      <a:r>
                        <a:rPr lang="es-MX" sz="1400" dirty="0"/>
                        <a:t>Adolescencia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 &lt;= 18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91725"/>
                  </a:ext>
                </a:extLst>
              </a:tr>
              <a:tr h="351685">
                <a:tc>
                  <a:txBody>
                    <a:bodyPr/>
                    <a:lstStyle/>
                    <a:p>
                      <a:r>
                        <a:rPr lang="es-MX" sz="1400" dirty="0"/>
                        <a:t>Juventud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&gt;18 años &amp; &lt; 26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31305"/>
                  </a:ext>
                </a:extLst>
              </a:tr>
              <a:tr h="351685">
                <a:tc>
                  <a:txBody>
                    <a:bodyPr/>
                    <a:lstStyle/>
                    <a:p>
                      <a:r>
                        <a:rPr lang="es-MX" sz="1400" dirty="0"/>
                        <a:t>Adultez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&gt;26 años &amp; &lt; 59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83494"/>
                  </a:ext>
                </a:extLst>
              </a:tr>
              <a:tr h="351685">
                <a:tc>
                  <a:txBody>
                    <a:bodyPr/>
                    <a:lstStyle/>
                    <a:p>
                      <a:r>
                        <a:rPr lang="es-MX" sz="1400" dirty="0"/>
                        <a:t>Vejez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&gt; 59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21538"/>
                  </a:ext>
                </a:extLst>
              </a:tr>
            </a:tbl>
          </a:graphicData>
        </a:graphic>
      </p:graphicFrame>
      <p:pic>
        <p:nvPicPr>
          <p:cNvPr id="22" name="Imagen 21">
            <a:extLst>
              <a:ext uri="{FF2B5EF4-FFF2-40B4-BE49-F238E27FC236}">
                <a16:creationId xmlns:a16="http://schemas.microsoft.com/office/drawing/2014/main" id="{AEAD0C2A-59D7-FC2E-8EC4-C540EC239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7" y="736128"/>
            <a:ext cx="733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41636-26E2-AE83-E10A-2DA33504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666" y="365125"/>
            <a:ext cx="4264970" cy="1325563"/>
          </a:xfrm>
        </p:spPr>
        <p:txBody>
          <a:bodyPr/>
          <a:lstStyle/>
          <a:p>
            <a:pPr algn="ctr"/>
            <a:r>
              <a:rPr lang="es-MX" b="1" dirty="0"/>
              <a:t>Costumbre lectora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1B4936-7BC7-4119-D31C-E5F9822C0D64}"/>
              </a:ext>
            </a:extLst>
          </p:cNvPr>
          <p:cNvSpPr txBox="1"/>
          <p:nvPr/>
        </p:nvSpPr>
        <p:spPr>
          <a:xfrm>
            <a:off x="685800" y="1479671"/>
            <a:ext cx="7712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El </a:t>
            </a:r>
            <a:r>
              <a:rPr lang="es-MX" sz="3200" b="1" dirty="0"/>
              <a:t>58 %</a:t>
            </a:r>
            <a:r>
              <a:rPr lang="es-MX" sz="3200" dirty="0"/>
              <a:t> de la muestra </a:t>
            </a:r>
            <a:r>
              <a:rPr lang="es-MX" sz="3200" b="1" dirty="0"/>
              <a:t>SI</a:t>
            </a:r>
            <a:r>
              <a:rPr lang="es-MX" sz="3200" dirty="0"/>
              <a:t> acostumbra leer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B64CDE5-54DB-DA2D-BD1F-59857CDC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80" y="2201544"/>
            <a:ext cx="7172325" cy="4381500"/>
          </a:xfrm>
          <a:prstGeom prst="rect">
            <a:avLst/>
          </a:prstGeom>
        </p:spPr>
      </p:pic>
      <p:pic>
        <p:nvPicPr>
          <p:cNvPr id="13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F85EDA3-2764-A77B-96F9-064DEBEA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33" y="2106289"/>
            <a:ext cx="9144018" cy="4572009"/>
          </a:xfrm>
          <a:prstGeom prst="rect">
            <a:avLst/>
          </a:prstGeom>
        </p:spPr>
      </p:pic>
      <p:graphicFrame>
        <p:nvGraphicFramePr>
          <p:cNvPr id="16" name="Tabla 3">
            <a:extLst>
              <a:ext uri="{FF2B5EF4-FFF2-40B4-BE49-F238E27FC236}">
                <a16:creationId xmlns:a16="http://schemas.microsoft.com/office/drawing/2014/main" id="{2331519C-145C-6D7D-8479-FDC5F0743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47790"/>
              </p:ext>
            </p:extLst>
          </p:nvPr>
        </p:nvGraphicFramePr>
        <p:xfrm>
          <a:off x="5120971" y="3027514"/>
          <a:ext cx="2865375" cy="17396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6495">
                  <a:extLst>
                    <a:ext uri="{9D8B030D-6E8A-4147-A177-3AD203B41FA5}">
                      <a16:colId xmlns:a16="http://schemas.microsoft.com/office/drawing/2014/main" val="3012101259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937644195"/>
                    </a:ext>
                  </a:extLst>
                </a:gridCol>
              </a:tblGrid>
              <a:tr h="351685">
                <a:tc>
                  <a:txBody>
                    <a:bodyPr/>
                    <a:lstStyle/>
                    <a:p>
                      <a:r>
                        <a:rPr lang="es-MX" sz="1400" dirty="0"/>
                        <a:t>Adolescencia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 &lt;= 18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91725"/>
                  </a:ext>
                </a:extLst>
              </a:tr>
              <a:tr h="351685">
                <a:tc>
                  <a:txBody>
                    <a:bodyPr/>
                    <a:lstStyle/>
                    <a:p>
                      <a:r>
                        <a:rPr lang="es-MX" sz="1400" dirty="0"/>
                        <a:t>Juventud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&gt;18 años &amp; &lt; 26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31305"/>
                  </a:ext>
                </a:extLst>
              </a:tr>
              <a:tr h="351685">
                <a:tc>
                  <a:txBody>
                    <a:bodyPr/>
                    <a:lstStyle/>
                    <a:p>
                      <a:r>
                        <a:rPr lang="es-MX" sz="1400" dirty="0"/>
                        <a:t>Adultez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&gt;26 años &amp; &lt; 59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83494"/>
                  </a:ext>
                </a:extLst>
              </a:tr>
              <a:tr h="351685">
                <a:tc>
                  <a:txBody>
                    <a:bodyPr/>
                    <a:lstStyle/>
                    <a:p>
                      <a:r>
                        <a:rPr lang="es-MX" sz="1400" dirty="0"/>
                        <a:t>Vejez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&gt; 59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21538"/>
                  </a:ext>
                </a:extLst>
              </a:tr>
            </a:tbl>
          </a:graphicData>
        </a:graphic>
      </p:graphicFrame>
      <p:pic>
        <p:nvPicPr>
          <p:cNvPr id="20" name="Imagen 19">
            <a:extLst>
              <a:ext uri="{FF2B5EF4-FFF2-40B4-BE49-F238E27FC236}">
                <a16:creationId xmlns:a16="http://schemas.microsoft.com/office/drawing/2014/main" id="{703EF128-DE74-439F-2D73-7D83B0180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1" y="393272"/>
            <a:ext cx="828705" cy="10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EF093A-8A75-6DE2-A5DB-0F104D354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"/>
          <a:stretch/>
        </p:blipFill>
        <p:spPr>
          <a:xfrm>
            <a:off x="28135" y="2222640"/>
            <a:ext cx="8957964" cy="4572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FEAA14-0F5D-8C0B-83AD-26CDCA9B37AF}"/>
              </a:ext>
            </a:extLst>
          </p:cNvPr>
          <p:cNvSpPr txBox="1"/>
          <p:nvPr/>
        </p:nvSpPr>
        <p:spPr>
          <a:xfrm>
            <a:off x="261596" y="1425945"/>
            <a:ext cx="744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2871</a:t>
            </a:r>
            <a:r>
              <a:rPr lang="es-MX" sz="2000" dirty="0"/>
              <a:t> es el </a:t>
            </a:r>
            <a:r>
              <a:rPr lang="es-MX" sz="2400" b="1" dirty="0"/>
              <a:t>TOTAL</a:t>
            </a:r>
            <a:r>
              <a:rPr lang="es-MX" sz="2000" dirty="0"/>
              <a:t> de </a:t>
            </a:r>
            <a:r>
              <a:rPr lang="es-MX" sz="2400" b="1" dirty="0"/>
              <a:t>libros leídos</a:t>
            </a:r>
            <a:r>
              <a:rPr lang="es-MX" sz="2000" dirty="0"/>
              <a:t> por la muestra poblacional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3ADCCBA-F3B5-50E1-1352-4104FB46EE6A}"/>
              </a:ext>
            </a:extLst>
          </p:cNvPr>
          <p:cNvSpPr txBox="1">
            <a:spLocks/>
          </p:cNvSpPr>
          <p:nvPr/>
        </p:nvSpPr>
        <p:spPr>
          <a:xfrm>
            <a:off x="838200" y="6886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/>
              <a:t>Costumbre lectora- Libros Leídos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C8225A6-3528-FCFF-2F1E-6849D7FDE4EB}"/>
              </a:ext>
            </a:extLst>
          </p:cNvPr>
          <p:cNvCxnSpPr>
            <a:cxnSpLocks/>
          </p:cNvCxnSpPr>
          <p:nvPr/>
        </p:nvCxnSpPr>
        <p:spPr>
          <a:xfrm flipH="1">
            <a:off x="8721970" y="5598942"/>
            <a:ext cx="5345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761513D-7663-C7CB-AD9B-4813374195DF}"/>
              </a:ext>
            </a:extLst>
          </p:cNvPr>
          <p:cNvCxnSpPr>
            <a:cxnSpLocks/>
          </p:cNvCxnSpPr>
          <p:nvPr/>
        </p:nvCxnSpPr>
        <p:spPr>
          <a:xfrm>
            <a:off x="7469946" y="4473527"/>
            <a:ext cx="478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F399A9A-824F-78BE-4BDF-A45365BE2062}"/>
              </a:ext>
            </a:extLst>
          </p:cNvPr>
          <p:cNvCxnSpPr>
            <a:cxnSpLocks/>
          </p:cNvCxnSpPr>
          <p:nvPr/>
        </p:nvCxnSpPr>
        <p:spPr>
          <a:xfrm flipH="1">
            <a:off x="5047953" y="4963552"/>
            <a:ext cx="53457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BFEB7F7-77C5-5C9A-60E9-0391CB728B4F}"/>
              </a:ext>
            </a:extLst>
          </p:cNvPr>
          <p:cNvCxnSpPr>
            <a:cxnSpLocks/>
          </p:cNvCxnSpPr>
          <p:nvPr/>
        </p:nvCxnSpPr>
        <p:spPr>
          <a:xfrm>
            <a:off x="7467605" y="4091356"/>
            <a:ext cx="478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D085031-6890-DED2-5366-2F909FAE32D1}"/>
              </a:ext>
            </a:extLst>
          </p:cNvPr>
          <p:cNvSpPr txBox="1"/>
          <p:nvPr/>
        </p:nvSpPr>
        <p:spPr>
          <a:xfrm>
            <a:off x="9256543" y="2532185"/>
            <a:ext cx="24337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41%</a:t>
            </a:r>
            <a:r>
              <a:rPr lang="es-MX" dirty="0"/>
              <a:t> de los libros los leen las personas con un perfil </a:t>
            </a:r>
            <a:r>
              <a:rPr lang="es-MX" sz="2000" b="1" dirty="0"/>
              <a:t>profesional</a:t>
            </a:r>
            <a:r>
              <a:rPr lang="es-MX" dirty="0"/>
              <a:t>, mientras que el  </a:t>
            </a:r>
            <a:r>
              <a:rPr lang="es-MX" sz="2000" b="1" dirty="0"/>
              <a:t>19%</a:t>
            </a:r>
            <a:r>
              <a:rPr lang="es-MX" b="1" dirty="0"/>
              <a:t> </a:t>
            </a:r>
            <a:r>
              <a:rPr lang="es-MX" dirty="0"/>
              <a:t>de los libros los leen con una preparación </a:t>
            </a:r>
            <a:r>
              <a:rPr lang="es-MX" sz="2000" b="1" dirty="0"/>
              <a:t>preparatoria</a:t>
            </a:r>
            <a:r>
              <a:rPr lang="es-MX" dirty="0"/>
              <a:t>.</a:t>
            </a:r>
            <a:endParaRPr lang="es-MX" b="1" dirty="0"/>
          </a:p>
          <a:p>
            <a:endParaRPr lang="es-MX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6C078AD-AEDB-020E-1CC3-7318A5A7D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650" y="723853"/>
            <a:ext cx="7715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5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6FEAA14-0F5D-8C0B-83AD-26CDCA9B37AF}"/>
              </a:ext>
            </a:extLst>
          </p:cNvPr>
          <p:cNvSpPr txBox="1"/>
          <p:nvPr/>
        </p:nvSpPr>
        <p:spPr>
          <a:xfrm>
            <a:off x="261596" y="1425945"/>
            <a:ext cx="744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La mayor cantidad de libros se leen en la </a:t>
            </a:r>
            <a:r>
              <a:rPr lang="es-MX" sz="2800" b="1" dirty="0"/>
              <a:t>Adultez</a:t>
            </a:r>
            <a:r>
              <a:rPr lang="es-MX" sz="2000" dirty="0"/>
              <a:t>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3ADCCBA-F3B5-50E1-1352-4104FB46EE6A}"/>
              </a:ext>
            </a:extLst>
          </p:cNvPr>
          <p:cNvSpPr txBox="1">
            <a:spLocks/>
          </p:cNvSpPr>
          <p:nvPr/>
        </p:nvSpPr>
        <p:spPr>
          <a:xfrm>
            <a:off x="838200" y="6886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/>
              <a:t>Costumbre lectora</a:t>
            </a: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A6A2A8C-7511-FA21-5A89-1A083C63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6" y="2014245"/>
            <a:ext cx="9144018" cy="45720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687007-1F0B-C71F-B66B-0649101F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12" y="751388"/>
            <a:ext cx="7715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FA67-8D27-9199-6D5D-733A2C5F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El libro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8C39E0-0344-483A-75CE-A3089ECB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1854200"/>
            <a:ext cx="7239000" cy="4638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0CF0AB-BA46-D697-302B-12A0A5A7A57F}"/>
              </a:ext>
            </a:extLst>
          </p:cNvPr>
          <p:cNvSpPr txBox="1"/>
          <p:nvPr/>
        </p:nvSpPr>
        <p:spPr>
          <a:xfrm>
            <a:off x="936674" y="2433710"/>
            <a:ext cx="20738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59.6%</a:t>
            </a:r>
            <a:r>
              <a:rPr lang="es-MX" b="1" dirty="0"/>
              <a:t> </a:t>
            </a:r>
            <a:r>
              <a:rPr lang="es-MX" dirty="0"/>
              <a:t>de las personas </a:t>
            </a:r>
            <a:r>
              <a:rPr lang="es-MX" b="1" dirty="0"/>
              <a:t>desconocen el origen</a:t>
            </a:r>
            <a:r>
              <a:rPr lang="es-MX" dirty="0"/>
              <a:t>, mientras que el </a:t>
            </a:r>
            <a:r>
              <a:rPr lang="es-MX" sz="2400" b="1" dirty="0"/>
              <a:t>19%</a:t>
            </a:r>
            <a:r>
              <a:rPr lang="es-MX" dirty="0"/>
              <a:t> de los casos el libro fue </a:t>
            </a:r>
            <a:r>
              <a:rPr lang="es-MX" b="1" dirty="0"/>
              <a:t>regalado.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1DD2D8-90E8-FF08-164A-D42321F6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00" y="692826"/>
            <a:ext cx="992830" cy="6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4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FA67-8D27-9199-6D5D-733A2C5F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El libro en dineros.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0CF0AB-BA46-D697-302B-12A0A5A7A57F}"/>
              </a:ext>
            </a:extLst>
          </p:cNvPr>
          <p:cNvSpPr txBox="1"/>
          <p:nvPr/>
        </p:nvSpPr>
        <p:spPr>
          <a:xfrm>
            <a:off x="838200" y="1634420"/>
            <a:ext cx="813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$3,277,632.00 </a:t>
            </a:r>
            <a:r>
              <a:rPr lang="es-MX" dirty="0"/>
              <a:t> fue el total de dinero gastado por la muestra poblacional</a:t>
            </a:r>
            <a:endParaRPr lang="es-MX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17B28E-BA61-5F0E-9C84-7A4D558A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8" y="2330450"/>
            <a:ext cx="8181975" cy="41624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6784F73-738E-07C6-B954-E41185A3095F}"/>
              </a:ext>
            </a:extLst>
          </p:cNvPr>
          <p:cNvSpPr txBox="1"/>
          <p:nvPr/>
        </p:nvSpPr>
        <p:spPr>
          <a:xfrm>
            <a:off x="9214338" y="2598003"/>
            <a:ext cx="24638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61.5%</a:t>
            </a:r>
            <a:r>
              <a:rPr lang="es-MX" dirty="0"/>
              <a:t> del total gastado comprende en las personas con </a:t>
            </a:r>
            <a:r>
              <a:rPr lang="es-MX" sz="2400" b="1" dirty="0"/>
              <a:t>carrera técnica</a:t>
            </a:r>
            <a:r>
              <a:rPr lang="es-MX" dirty="0"/>
              <a:t> terminada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4F78A57-E2DD-207E-3F71-176362CD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8" y="2287587"/>
            <a:ext cx="7724775" cy="42481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EE31662-7379-F42F-C808-5A3C5172F934}"/>
              </a:ext>
            </a:extLst>
          </p:cNvPr>
          <p:cNvSpPr txBox="1"/>
          <p:nvPr/>
        </p:nvSpPr>
        <p:spPr>
          <a:xfrm>
            <a:off x="9214338" y="4336314"/>
            <a:ext cx="2463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62.74%</a:t>
            </a:r>
            <a:r>
              <a:rPr lang="es-MX" dirty="0"/>
              <a:t> del total gastado comprende en las personas </a:t>
            </a:r>
            <a:r>
              <a:rPr lang="es-MX" sz="2400" b="1" dirty="0"/>
              <a:t>mayores a 59 años</a:t>
            </a:r>
            <a:endParaRPr lang="es-MX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E5CD19-1C6E-E2B2-23B9-4933C2162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24" y="671591"/>
            <a:ext cx="807106" cy="8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55069-7C7C-21B0-0336-68F499B5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8A1CB-E561-4428-C886-C9C903AD5738}"/>
              </a:ext>
            </a:extLst>
          </p:cNvPr>
          <p:cNvSpPr txBox="1"/>
          <p:nvPr/>
        </p:nvSpPr>
        <p:spPr>
          <a:xfrm>
            <a:off x="838200" y="2075543"/>
            <a:ext cx="10105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La venta puede estar dirigida para las personas mayores a 59 años enfocadas en regalar a alguien que tiene una profesión.</a:t>
            </a:r>
          </a:p>
        </p:txBody>
      </p:sp>
    </p:spTree>
    <p:extLst>
      <p:ext uri="{BB962C8B-B14F-4D97-AF65-F5344CB8AC3E}">
        <p14:creationId xmlns:p14="http://schemas.microsoft.com/office/powerpoint/2010/main" val="276868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223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¿A Quién le vendo?</vt:lpstr>
      <vt:lpstr>Resultados población lectora</vt:lpstr>
      <vt:lpstr>Costumbre lectora</vt:lpstr>
      <vt:lpstr>Presentación de PowerPoint</vt:lpstr>
      <vt:lpstr>Presentación de PowerPoint</vt:lpstr>
      <vt:lpstr>El libro</vt:lpstr>
      <vt:lpstr>El libro en dineros.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¿A Quién le vendo?</dc:title>
  <dc:creator>Daniel Ramirez</dc:creator>
  <cp:lastModifiedBy>Daniel Ramirez</cp:lastModifiedBy>
  <cp:revision>2</cp:revision>
  <dcterms:created xsi:type="dcterms:W3CDTF">2022-05-02T11:55:36Z</dcterms:created>
  <dcterms:modified xsi:type="dcterms:W3CDTF">2022-05-02T14:47:22Z</dcterms:modified>
</cp:coreProperties>
</file>