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Monsieur La Doulaise"/>
      <p:regular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B9D4D9D-731E-4B0B-A55F-6C2F81B8A6A7}">
  <a:tblStyle styleId="{8B9D4D9D-731E-4B0B-A55F-6C2F81B8A6A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MonsieurLaDoulaise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85d0472a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85d0472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85d0472ac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85d0472ac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485d0472ac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485d0472ac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485d0472ac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485d0472ac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485d0472ac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485d0472ac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485d0472ac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485d0472ac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485d0472a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485d0472a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485d0472a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485d0472a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485d0472ac_0_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485d0472ac_0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485d0472ac_0_5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485d0472ac_0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485d0472ac_0_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485d0472ac_0_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485d0472ac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485d0472ac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485d0472ac_0_6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485d0472ac_0_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485d0472ac_0_6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485d0472ac_0_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485d0472ac_0_7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485d0472ac_0_7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485d0472ac_0_7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485d0472ac_0_7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485d0472ac_0_7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485d0472ac_0_7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85d0472a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85d0472a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85d0472a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85d0472a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85d0472a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85d0472a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85d0472a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85d0472a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85d0472a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85d0472a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85d0472ac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85d0472ac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85d0472ac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85d0472ac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youtube.com/watch?v=YpZlCqqojAE" TargetMode="External"/><Relationship Id="rId4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pongeBob And Patrick go camping and they think squidward cant handle camping so he comes to but then he acts kinda weird and a sea bear starts chasing  him. WATCH TO FIND OUT MORE" id="54" name="Google Shape;54;p13" title="Spongebob Squarepants - The Camping Episode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2388" y="547038"/>
            <a:ext cx="5399225" cy="404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875" y="182844"/>
            <a:ext cx="3105150" cy="3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2"/>
          <p:cNvSpPr/>
          <p:nvPr/>
        </p:nvSpPr>
        <p:spPr>
          <a:xfrm>
            <a:off x="3629700" y="2763463"/>
            <a:ext cx="593400" cy="6399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q2</a:t>
            </a: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2225275" y="1577588"/>
            <a:ext cx="593400" cy="6399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q0</a:t>
            </a: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369275" y="2620738"/>
            <a:ext cx="593400" cy="639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q1</a:t>
            </a:r>
            <a:endParaRPr/>
          </a:p>
        </p:txBody>
      </p:sp>
      <p:cxnSp>
        <p:nvCxnSpPr>
          <p:cNvPr id="207" name="Google Shape;207;p22"/>
          <p:cNvCxnSpPr>
            <a:stCxn id="205" idx="3"/>
            <a:endCxn id="206" idx="6"/>
          </p:cNvCxnSpPr>
          <p:nvPr/>
        </p:nvCxnSpPr>
        <p:spPr>
          <a:xfrm flipH="1">
            <a:off x="962776" y="2123776"/>
            <a:ext cx="1349400" cy="81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" name="Google Shape;208;p22"/>
          <p:cNvCxnSpPr>
            <a:stCxn id="206" idx="0"/>
            <a:endCxn id="205" idx="2"/>
          </p:cNvCxnSpPr>
          <p:nvPr/>
        </p:nvCxnSpPr>
        <p:spPr>
          <a:xfrm flipH="1" rot="10800000">
            <a:off x="665975" y="1897438"/>
            <a:ext cx="1559400" cy="72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" name="Google Shape;209;p22"/>
          <p:cNvCxnSpPr>
            <a:stCxn id="204" idx="7"/>
            <a:endCxn id="205" idx="6"/>
          </p:cNvCxnSpPr>
          <p:nvPr/>
        </p:nvCxnSpPr>
        <p:spPr>
          <a:xfrm rot="10800000">
            <a:off x="2818599" y="1897474"/>
            <a:ext cx="1317600" cy="95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" name="Google Shape;210;p22"/>
          <p:cNvCxnSpPr>
            <a:stCxn id="205" idx="4"/>
            <a:endCxn id="204" idx="2"/>
          </p:cNvCxnSpPr>
          <p:nvPr/>
        </p:nvCxnSpPr>
        <p:spPr>
          <a:xfrm>
            <a:off x="2521975" y="2217488"/>
            <a:ext cx="1107600" cy="8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" name="Google Shape;211;p22"/>
          <p:cNvCxnSpPr>
            <a:endCxn id="205" idx="0"/>
          </p:cNvCxnSpPr>
          <p:nvPr/>
        </p:nvCxnSpPr>
        <p:spPr>
          <a:xfrm flipH="1" rot="10800000">
            <a:off x="2305075" y="1577588"/>
            <a:ext cx="216900" cy="113100"/>
          </a:xfrm>
          <a:prstGeom prst="curvedConnector4">
            <a:avLst>
              <a:gd fmla="val -126879" name="adj1"/>
              <a:gd fmla="val 475807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2" name="Google Shape;212;p22"/>
          <p:cNvSpPr/>
          <p:nvPr/>
        </p:nvSpPr>
        <p:spPr>
          <a:xfrm>
            <a:off x="1718775" y="3656663"/>
            <a:ext cx="593400" cy="639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q3</a:t>
            </a:r>
            <a:endParaRPr/>
          </a:p>
        </p:txBody>
      </p:sp>
      <p:cxnSp>
        <p:nvCxnSpPr>
          <p:cNvPr id="213" name="Google Shape;213;p22"/>
          <p:cNvCxnSpPr>
            <a:stCxn id="206" idx="4"/>
            <a:endCxn id="212" idx="2"/>
          </p:cNvCxnSpPr>
          <p:nvPr/>
        </p:nvCxnSpPr>
        <p:spPr>
          <a:xfrm>
            <a:off x="665975" y="3260638"/>
            <a:ext cx="1052700" cy="71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" name="Google Shape;214;p22"/>
          <p:cNvCxnSpPr>
            <a:stCxn id="204" idx="6"/>
            <a:endCxn id="204" idx="5"/>
          </p:cNvCxnSpPr>
          <p:nvPr/>
        </p:nvCxnSpPr>
        <p:spPr>
          <a:xfrm flipH="1">
            <a:off x="4136100" y="3083413"/>
            <a:ext cx="87000" cy="226200"/>
          </a:xfrm>
          <a:prstGeom prst="curvedConnector4">
            <a:avLst>
              <a:gd fmla="val -543851" name="adj1"/>
              <a:gd fmla="val 246718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" name="Google Shape;215;p22"/>
          <p:cNvCxnSpPr>
            <a:stCxn id="212" idx="6"/>
            <a:endCxn id="212" idx="5"/>
          </p:cNvCxnSpPr>
          <p:nvPr/>
        </p:nvCxnSpPr>
        <p:spPr>
          <a:xfrm flipH="1">
            <a:off x="2225175" y="3976613"/>
            <a:ext cx="87000" cy="226200"/>
          </a:xfrm>
          <a:prstGeom prst="curvedConnector4">
            <a:avLst>
              <a:gd fmla="val -624626" name="adj1"/>
              <a:gd fmla="val 246718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6" name="Google Shape;216;p22"/>
          <p:cNvSpPr/>
          <p:nvPr/>
        </p:nvSpPr>
        <p:spPr>
          <a:xfrm>
            <a:off x="1495575" y="2033263"/>
            <a:ext cx="2838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217" name="Google Shape;217;p22"/>
          <p:cNvSpPr/>
          <p:nvPr/>
        </p:nvSpPr>
        <p:spPr>
          <a:xfrm>
            <a:off x="1303775" y="2530063"/>
            <a:ext cx="2838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endParaRPr/>
          </a:p>
        </p:txBody>
      </p:sp>
      <p:sp>
        <p:nvSpPr>
          <p:cNvPr id="218" name="Google Shape;218;p22"/>
          <p:cNvSpPr/>
          <p:nvPr/>
        </p:nvSpPr>
        <p:spPr>
          <a:xfrm>
            <a:off x="2086850" y="997950"/>
            <a:ext cx="2838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219" name="Google Shape;219;p22"/>
          <p:cNvSpPr/>
          <p:nvPr/>
        </p:nvSpPr>
        <p:spPr>
          <a:xfrm>
            <a:off x="2818675" y="2392425"/>
            <a:ext cx="2838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220" name="Google Shape;220;p22"/>
          <p:cNvSpPr/>
          <p:nvPr/>
        </p:nvSpPr>
        <p:spPr>
          <a:xfrm>
            <a:off x="852575" y="3403463"/>
            <a:ext cx="4977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0, 2</a:t>
            </a:r>
            <a:endParaRPr/>
          </a:p>
        </p:txBody>
      </p:sp>
      <p:sp>
        <p:nvSpPr>
          <p:cNvPr id="221" name="Google Shape;221;p22"/>
          <p:cNvSpPr/>
          <p:nvPr/>
        </p:nvSpPr>
        <p:spPr>
          <a:xfrm>
            <a:off x="3016450" y="2078888"/>
            <a:ext cx="4977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0, 1</a:t>
            </a:r>
            <a:endParaRPr/>
          </a:p>
        </p:txBody>
      </p:sp>
      <p:sp>
        <p:nvSpPr>
          <p:cNvPr id="222" name="Google Shape;222;p22"/>
          <p:cNvSpPr/>
          <p:nvPr/>
        </p:nvSpPr>
        <p:spPr>
          <a:xfrm>
            <a:off x="4495050" y="3362125"/>
            <a:ext cx="2838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223" name="Google Shape;223;p22"/>
          <p:cNvSpPr/>
          <p:nvPr/>
        </p:nvSpPr>
        <p:spPr>
          <a:xfrm>
            <a:off x="2499700" y="4115988"/>
            <a:ext cx="7389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0, 1, 2</a:t>
            </a:r>
            <a:endParaRPr/>
          </a:p>
        </p:txBody>
      </p:sp>
      <p:cxnSp>
        <p:nvCxnSpPr>
          <p:cNvPr id="224" name="Google Shape;224;p22"/>
          <p:cNvCxnSpPr>
            <a:endCxn id="205" idx="7"/>
          </p:cNvCxnSpPr>
          <p:nvPr/>
        </p:nvCxnSpPr>
        <p:spPr>
          <a:xfrm flipH="1">
            <a:off x="2731774" y="1277999"/>
            <a:ext cx="459300" cy="39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5" name="Google Shape;225;p22"/>
          <p:cNvSpPr txBox="1"/>
          <p:nvPr/>
        </p:nvSpPr>
        <p:spPr>
          <a:xfrm>
            <a:off x="2929475" y="1106063"/>
            <a:ext cx="8121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START</a:t>
            </a:r>
            <a:endParaRPr/>
          </a:p>
        </p:txBody>
      </p:sp>
      <p:sp>
        <p:nvSpPr>
          <p:cNvPr id="226" name="Google Shape;226;p22"/>
          <p:cNvSpPr txBox="1"/>
          <p:nvPr/>
        </p:nvSpPr>
        <p:spPr>
          <a:xfrm>
            <a:off x="0" y="4778925"/>
            <a:ext cx="25650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Double Dash in my slides means that the state is an accepting state, couldn’t double line them nicely</a:t>
            </a:r>
            <a:endParaRPr sz="800"/>
          </a:p>
        </p:txBody>
      </p:sp>
      <p:sp>
        <p:nvSpPr>
          <p:cNvPr id="227" name="Google Shape;227;p22"/>
          <p:cNvSpPr txBox="1"/>
          <p:nvPr/>
        </p:nvSpPr>
        <p:spPr>
          <a:xfrm>
            <a:off x="4495050" y="77600"/>
            <a:ext cx="15138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This covers all strings over the alphabet; and no string satisfies multiple invariants.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To prove correctness, </a:t>
            </a:r>
            <a:r>
              <a:rPr lang="en-GB" sz="700">
                <a:highlight>
                  <a:srgbClr val="FFFF00"/>
                </a:highlight>
              </a:rPr>
              <a:t>we begin with the base case</a:t>
            </a:r>
            <a:r>
              <a:rPr lang="en-GB" sz="700"/>
              <a:t>, and show that epsilon satisfies the invariant for q0. 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It does, because the empty string is explicitly given as a string that satisfies the invariant for q0.</a:t>
            </a:r>
            <a:endParaRPr sz="700"/>
          </a:p>
        </p:txBody>
      </p:sp>
      <p:sp>
        <p:nvSpPr>
          <p:cNvPr id="228" name="Google Shape;228;p22"/>
          <p:cNvSpPr txBox="1"/>
          <p:nvPr/>
        </p:nvSpPr>
        <p:spPr>
          <a:xfrm>
            <a:off x="6008850" y="77600"/>
            <a:ext cx="1513800" cy="10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Now for each transition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highlight>
                  <a:srgbClr val="FF9900"/>
                </a:highlight>
              </a:rPr>
              <a:t>q</a:t>
            </a:r>
            <a:r>
              <a:rPr lang="en-GB" sz="700"/>
              <a:t>, </a:t>
            </a:r>
            <a:r>
              <a:rPr lang="en-GB" sz="700">
                <a:highlight>
                  <a:srgbClr val="FFFF00"/>
                </a:highlight>
              </a:rPr>
              <a:t>a</a:t>
            </a:r>
            <a:r>
              <a:rPr lang="en-GB" sz="700"/>
              <a:t>, </a:t>
            </a:r>
            <a:r>
              <a:rPr lang="en-GB" sz="700">
                <a:highlight>
                  <a:srgbClr val="00FF00"/>
                </a:highlight>
              </a:rPr>
              <a:t>r</a:t>
            </a:r>
            <a:endParaRPr sz="700">
              <a:highlight>
                <a:srgbClr val="00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we show that if the </a:t>
            </a:r>
            <a:r>
              <a:rPr lang="en-GB" sz="700">
                <a:highlight>
                  <a:srgbClr val="FF9900"/>
                </a:highlight>
              </a:rPr>
              <a:t>invariant q</a:t>
            </a:r>
            <a:r>
              <a:rPr lang="en-GB" sz="700"/>
              <a:t> holds for </a:t>
            </a:r>
            <a:r>
              <a:rPr lang="en-GB" sz="700">
                <a:highlight>
                  <a:srgbClr val="FF00FF"/>
                </a:highlight>
              </a:rPr>
              <a:t>string w</a:t>
            </a:r>
            <a:r>
              <a:rPr lang="en-GB" sz="700"/>
              <a:t>, then the </a:t>
            </a:r>
            <a:r>
              <a:rPr lang="en-GB" sz="700">
                <a:highlight>
                  <a:srgbClr val="00FF00"/>
                </a:highlight>
              </a:rPr>
              <a:t>invariant r</a:t>
            </a:r>
            <a:r>
              <a:rPr lang="en-GB" sz="700"/>
              <a:t> holds for string </a:t>
            </a:r>
            <a:r>
              <a:rPr lang="en-GB" sz="700">
                <a:highlight>
                  <a:srgbClr val="FF00FF"/>
                </a:highlight>
              </a:rPr>
              <a:t>w</a:t>
            </a:r>
            <a:r>
              <a:rPr lang="en-GB" sz="700">
                <a:highlight>
                  <a:srgbClr val="FFFF00"/>
                </a:highlight>
              </a:rPr>
              <a:t>a</a:t>
            </a:r>
            <a:r>
              <a:rPr lang="en-GB" sz="700"/>
              <a:t>. 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We do this separately for each transition in the transition table.</a:t>
            </a:r>
            <a:endParaRPr sz="700"/>
          </a:p>
        </p:txBody>
      </p:sp>
      <p:pic>
        <p:nvPicPr>
          <p:cNvPr id="229" name="Google Shape;22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22650" y="77600"/>
            <a:ext cx="1513800" cy="2906707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2"/>
          <p:cNvSpPr txBox="1"/>
          <p:nvPr/>
        </p:nvSpPr>
        <p:spPr>
          <a:xfrm>
            <a:off x="4785425" y="1671300"/>
            <a:ext cx="2650800" cy="31491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00"/>
                </a:highlight>
              </a:rPr>
              <a:t>q0,0,q1</a:t>
            </a:r>
            <a:r>
              <a:rPr lang="en-GB" sz="1100"/>
              <a:t>: appending the 0 yields a string that ends with 0, as required by the q1 invariant.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We also require that the second-last symbol is NOT 2, which follows from the q0 invariant (the last symbol is a 0 or 1).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Finally, we require that the new string has no bad 0s; the only possible bad 0 would be a 0 at the end of the string prior to appending the 0. But that cannot be a bad 0, as (according to the q1 invariant) that 0 would have been preceded by a 2. (We use this argument implicitly in the next two transitions as well.)</a:t>
            </a:r>
            <a:endParaRPr sz="1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875" y="182844"/>
            <a:ext cx="3105150" cy="3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3"/>
          <p:cNvSpPr/>
          <p:nvPr/>
        </p:nvSpPr>
        <p:spPr>
          <a:xfrm>
            <a:off x="3629700" y="2763463"/>
            <a:ext cx="593400" cy="6399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q2</a:t>
            </a:r>
            <a:endParaRPr/>
          </a:p>
        </p:txBody>
      </p:sp>
      <p:sp>
        <p:nvSpPr>
          <p:cNvPr id="237" name="Google Shape;237;p23"/>
          <p:cNvSpPr/>
          <p:nvPr/>
        </p:nvSpPr>
        <p:spPr>
          <a:xfrm>
            <a:off x="2225275" y="1577588"/>
            <a:ext cx="593400" cy="6399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q0</a:t>
            </a:r>
            <a:endParaRPr/>
          </a:p>
        </p:txBody>
      </p:sp>
      <p:sp>
        <p:nvSpPr>
          <p:cNvPr id="238" name="Google Shape;238;p23"/>
          <p:cNvSpPr/>
          <p:nvPr/>
        </p:nvSpPr>
        <p:spPr>
          <a:xfrm>
            <a:off x="369275" y="2620738"/>
            <a:ext cx="593400" cy="639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q1</a:t>
            </a:r>
            <a:endParaRPr/>
          </a:p>
        </p:txBody>
      </p:sp>
      <p:cxnSp>
        <p:nvCxnSpPr>
          <p:cNvPr id="239" name="Google Shape;239;p23"/>
          <p:cNvCxnSpPr>
            <a:stCxn id="237" idx="3"/>
            <a:endCxn id="238" idx="6"/>
          </p:cNvCxnSpPr>
          <p:nvPr/>
        </p:nvCxnSpPr>
        <p:spPr>
          <a:xfrm flipH="1">
            <a:off x="962776" y="2123776"/>
            <a:ext cx="1349400" cy="81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0" name="Google Shape;240;p23"/>
          <p:cNvCxnSpPr>
            <a:stCxn id="238" idx="0"/>
            <a:endCxn id="237" idx="2"/>
          </p:cNvCxnSpPr>
          <p:nvPr/>
        </p:nvCxnSpPr>
        <p:spPr>
          <a:xfrm flipH="1" rot="10800000">
            <a:off x="665975" y="1897438"/>
            <a:ext cx="1559400" cy="72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1" name="Google Shape;241;p23"/>
          <p:cNvCxnSpPr>
            <a:stCxn id="236" idx="7"/>
            <a:endCxn id="237" idx="6"/>
          </p:cNvCxnSpPr>
          <p:nvPr/>
        </p:nvCxnSpPr>
        <p:spPr>
          <a:xfrm rot="10800000">
            <a:off x="2818599" y="1897474"/>
            <a:ext cx="1317600" cy="95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2" name="Google Shape;242;p23"/>
          <p:cNvCxnSpPr>
            <a:stCxn id="237" idx="4"/>
            <a:endCxn id="236" idx="2"/>
          </p:cNvCxnSpPr>
          <p:nvPr/>
        </p:nvCxnSpPr>
        <p:spPr>
          <a:xfrm>
            <a:off x="2521975" y="2217488"/>
            <a:ext cx="1107600" cy="8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3" name="Google Shape;243;p23"/>
          <p:cNvCxnSpPr>
            <a:endCxn id="237" idx="0"/>
          </p:cNvCxnSpPr>
          <p:nvPr/>
        </p:nvCxnSpPr>
        <p:spPr>
          <a:xfrm flipH="1" rot="10800000">
            <a:off x="2305075" y="1577588"/>
            <a:ext cx="216900" cy="113100"/>
          </a:xfrm>
          <a:prstGeom prst="curvedConnector4">
            <a:avLst>
              <a:gd fmla="val -126879" name="adj1"/>
              <a:gd fmla="val 475807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4" name="Google Shape;244;p23"/>
          <p:cNvSpPr/>
          <p:nvPr/>
        </p:nvSpPr>
        <p:spPr>
          <a:xfrm>
            <a:off x="1718775" y="3656663"/>
            <a:ext cx="593400" cy="639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q3</a:t>
            </a:r>
            <a:endParaRPr/>
          </a:p>
        </p:txBody>
      </p:sp>
      <p:cxnSp>
        <p:nvCxnSpPr>
          <p:cNvPr id="245" name="Google Shape;245;p23"/>
          <p:cNvCxnSpPr>
            <a:stCxn id="238" idx="4"/>
            <a:endCxn id="244" idx="2"/>
          </p:cNvCxnSpPr>
          <p:nvPr/>
        </p:nvCxnSpPr>
        <p:spPr>
          <a:xfrm>
            <a:off x="665975" y="3260638"/>
            <a:ext cx="1052700" cy="71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6" name="Google Shape;246;p23"/>
          <p:cNvCxnSpPr>
            <a:stCxn id="236" idx="6"/>
            <a:endCxn id="236" idx="5"/>
          </p:cNvCxnSpPr>
          <p:nvPr/>
        </p:nvCxnSpPr>
        <p:spPr>
          <a:xfrm flipH="1">
            <a:off x="4136100" y="3083413"/>
            <a:ext cx="87000" cy="226200"/>
          </a:xfrm>
          <a:prstGeom prst="curvedConnector4">
            <a:avLst>
              <a:gd fmla="val -543851" name="adj1"/>
              <a:gd fmla="val 246718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7" name="Google Shape;247;p23"/>
          <p:cNvCxnSpPr>
            <a:stCxn id="244" idx="6"/>
            <a:endCxn id="244" idx="5"/>
          </p:cNvCxnSpPr>
          <p:nvPr/>
        </p:nvCxnSpPr>
        <p:spPr>
          <a:xfrm flipH="1">
            <a:off x="2225175" y="3976613"/>
            <a:ext cx="87000" cy="226200"/>
          </a:xfrm>
          <a:prstGeom prst="curvedConnector4">
            <a:avLst>
              <a:gd fmla="val -624626" name="adj1"/>
              <a:gd fmla="val 246718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8" name="Google Shape;248;p23"/>
          <p:cNvSpPr/>
          <p:nvPr/>
        </p:nvSpPr>
        <p:spPr>
          <a:xfrm>
            <a:off x="1495575" y="2033263"/>
            <a:ext cx="2838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249" name="Google Shape;249;p23"/>
          <p:cNvSpPr/>
          <p:nvPr/>
        </p:nvSpPr>
        <p:spPr>
          <a:xfrm>
            <a:off x="1303775" y="2530063"/>
            <a:ext cx="2838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endParaRPr/>
          </a:p>
        </p:txBody>
      </p:sp>
      <p:sp>
        <p:nvSpPr>
          <p:cNvPr id="250" name="Google Shape;250;p23"/>
          <p:cNvSpPr/>
          <p:nvPr/>
        </p:nvSpPr>
        <p:spPr>
          <a:xfrm>
            <a:off x="2086850" y="997950"/>
            <a:ext cx="2838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251" name="Google Shape;251;p23"/>
          <p:cNvSpPr/>
          <p:nvPr/>
        </p:nvSpPr>
        <p:spPr>
          <a:xfrm>
            <a:off x="2818675" y="2392425"/>
            <a:ext cx="2838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252" name="Google Shape;252;p23"/>
          <p:cNvSpPr/>
          <p:nvPr/>
        </p:nvSpPr>
        <p:spPr>
          <a:xfrm>
            <a:off x="852575" y="3403463"/>
            <a:ext cx="4977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0, 2</a:t>
            </a:r>
            <a:endParaRPr/>
          </a:p>
        </p:txBody>
      </p:sp>
      <p:sp>
        <p:nvSpPr>
          <p:cNvPr id="253" name="Google Shape;253;p23"/>
          <p:cNvSpPr/>
          <p:nvPr/>
        </p:nvSpPr>
        <p:spPr>
          <a:xfrm>
            <a:off x="3016450" y="2078888"/>
            <a:ext cx="4977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0, 1</a:t>
            </a:r>
            <a:endParaRPr/>
          </a:p>
        </p:txBody>
      </p:sp>
      <p:sp>
        <p:nvSpPr>
          <p:cNvPr id="254" name="Google Shape;254;p23"/>
          <p:cNvSpPr/>
          <p:nvPr/>
        </p:nvSpPr>
        <p:spPr>
          <a:xfrm>
            <a:off x="4495050" y="3362125"/>
            <a:ext cx="2838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255" name="Google Shape;255;p23"/>
          <p:cNvSpPr/>
          <p:nvPr/>
        </p:nvSpPr>
        <p:spPr>
          <a:xfrm>
            <a:off x="2499700" y="4115988"/>
            <a:ext cx="7389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0, 1, 2</a:t>
            </a:r>
            <a:endParaRPr/>
          </a:p>
        </p:txBody>
      </p:sp>
      <p:cxnSp>
        <p:nvCxnSpPr>
          <p:cNvPr id="256" name="Google Shape;256;p23"/>
          <p:cNvCxnSpPr>
            <a:endCxn id="237" idx="7"/>
          </p:cNvCxnSpPr>
          <p:nvPr/>
        </p:nvCxnSpPr>
        <p:spPr>
          <a:xfrm flipH="1">
            <a:off x="2731774" y="1277999"/>
            <a:ext cx="459300" cy="39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7" name="Google Shape;257;p23"/>
          <p:cNvSpPr txBox="1"/>
          <p:nvPr/>
        </p:nvSpPr>
        <p:spPr>
          <a:xfrm>
            <a:off x="2929475" y="1106063"/>
            <a:ext cx="8121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START</a:t>
            </a:r>
            <a:endParaRPr/>
          </a:p>
        </p:txBody>
      </p:sp>
      <p:sp>
        <p:nvSpPr>
          <p:cNvPr id="258" name="Google Shape;258;p23"/>
          <p:cNvSpPr txBox="1"/>
          <p:nvPr/>
        </p:nvSpPr>
        <p:spPr>
          <a:xfrm>
            <a:off x="0" y="4778925"/>
            <a:ext cx="25650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Double Dash in my slides means that the state is an accepting state, couldn’t double line them nicely</a:t>
            </a:r>
            <a:endParaRPr sz="800"/>
          </a:p>
        </p:txBody>
      </p:sp>
      <p:sp>
        <p:nvSpPr>
          <p:cNvPr id="259" name="Google Shape;259;p23"/>
          <p:cNvSpPr txBox="1"/>
          <p:nvPr/>
        </p:nvSpPr>
        <p:spPr>
          <a:xfrm>
            <a:off x="4495050" y="77600"/>
            <a:ext cx="15138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This covers all strings over the alphabet; and no string satisfies multiple invariants.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To prove correctness, </a:t>
            </a:r>
            <a:r>
              <a:rPr lang="en-GB" sz="700">
                <a:highlight>
                  <a:srgbClr val="FFFF00"/>
                </a:highlight>
              </a:rPr>
              <a:t>we begin with the base case</a:t>
            </a:r>
            <a:r>
              <a:rPr lang="en-GB" sz="700"/>
              <a:t>, and show that epsilon satisfies the invariant for q0. 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It does, because the empty string is explicitly given as a string that satisfies the invariant for q0.</a:t>
            </a:r>
            <a:endParaRPr sz="700"/>
          </a:p>
        </p:txBody>
      </p:sp>
      <p:sp>
        <p:nvSpPr>
          <p:cNvPr id="260" name="Google Shape;260;p23"/>
          <p:cNvSpPr txBox="1"/>
          <p:nvPr/>
        </p:nvSpPr>
        <p:spPr>
          <a:xfrm>
            <a:off x="6008850" y="77600"/>
            <a:ext cx="1513800" cy="10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Now for each transition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highlight>
                  <a:srgbClr val="FF9900"/>
                </a:highlight>
              </a:rPr>
              <a:t>q</a:t>
            </a:r>
            <a:r>
              <a:rPr lang="en-GB" sz="700"/>
              <a:t>, </a:t>
            </a:r>
            <a:r>
              <a:rPr lang="en-GB" sz="700">
                <a:highlight>
                  <a:srgbClr val="FFFF00"/>
                </a:highlight>
              </a:rPr>
              <a:t>a</a:t>
            </a:r>
            <a:r>
              <a:rPr lang="en-GB" sz="700"/>
              <a:t>, </a:t>
            </a:r>
            <a:r>
              <a:rPr lang="en-GB" sz="700">
                <a:highlight>
                  <a:srgbClr val="00FF00"/>
                </a:highlight>
              </a:rPr>
              <a:t>r</a:t>
            </a:r>
            <a:endParaRPr sz="700">
              <a:highlight>
                <a:srgbClr val="00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we show that if the </a:t>
            </a:r>
            <a:r>
              <a:rPr lang="en-GB" sz="700">
                <a:highlight>
                  <a:srgbClr val="FF9900"/>
                </a:highlight>
              </a:rPr>
              <a:t>invariant q</a:t>
            </a:r>
            <a:r>
              <a:rPr lang="en-GB" sz="700"/>
              <a:t> holds for </a:t>
            </a:r>
            <a:r>
              <a:rPr lang="en-GB" sz="700">
                <a:highlight>
                  <a:srgbClr val="FF00FF"/>
                </a:highlight>
              </a:rPr>
              <a:t>string w</a:t>
            </a:r>
            <a:r>
              <a:rPr lang="en-GB" sz="700"/>
              <a:t>, then the </a:t>
            </a:r>
            <a:r>
              <a:rPr lang="en-GB" sz="700">
                <a:highlight>
                  <a:srgbClr val="00FF00"/>
                </a:highlight>
              </a:rPr>
              <a:t>invariant r</a:t>
            </a:r>
            <a:r>
              <a:rPr lang="en-GB" sz="700"/>
              <a:t> holds for string </a:t>
            </a:r>
            <a:r>
              <a:rPr lang="en-GB" sz="700">
                <a:highlight>
                  <a:srgbClr val="FF00FF"/>
                </a:highlight>
              </a:rPr>
              <a:t>w</a:t>
            </a:r>
            <a:r>
              <a:rPr lang="en-GB" sz="700">
                <a:highlight>
                  <a:srgbClr val="FFFF00"/>
                </a:highlight>
              </a:rPr>
              <a:t>a</a:t>
            </a:r>
            <a:r>
              <a:rPr lang="en-GB" sz="700"/>
              <a:t>. 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We do this separately for each transition in the transition table.</a:t>
            </a:r>
            <a:endParaRPr sz="700"/>
          </a:p>
        </p:txBody>
      </p:sp>
      <p:pic>
        <p:nvPicPr>
          <p:cNvPr id="261" name="Google Shape;26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22650" y="77600"/>
            <a:ext cx="1513800" cy="2906707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3"/>
          <p:cNvSpPr txBox="1"/>
          <p:nvPr/>
        </p:nvSpPr>
        <p:spPr>
          <a:xfrm>
            <a:off x="4642625" y="2036963"/>
            <a:ext cx="2650800" cy="8658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00"/>
                </a:highlight>
              </a:rPr>
              <a:t>q0,1,q0</a:t>
            </a:r>
            <a:r>
              <a:rPr lang="en-GB" sz="1100"/>
              <a:t>: the string has no bad 0s; adding a 1 creates no new bad 0s, and the string ends with 1</a:t>
            </a:r>
            <a:endParaRPr sz="1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875" y="182844"/>
            <a:ext cx="3105150" cy="3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4"/>
          <p:cNvSpPr/>
          <p:nvPr/>
        </p:nvSpPr>
        <p:spPr>
          <a:xfrm>
            <a:off x="3629700" y="2763463"/>
            <a:ext cx="593400" cy="6399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q2</a:t>
            </a:r>
            <a:endParaRPr/>
          </a:p>
        </p:txBody>
      </p:sp>
      <p:sp>
        <p:nvSpPr>
          <p:cNvPr id="269" name="Google Shape;269;p24"/>
          <p:cNvSpPr/>
          <p:nvPr/>
        </p:nvSpPr>
        <p:spPr>
          <a:xfrm>
            <a:off x="2225275" y="1577588"/>
            <a:ext cx="593400" cy="6399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q0</a:t>
            </a:r>
            <a:endParaRPr/>
          </a:p>
        </p:txBody>
      </p:sp>
      <p:sp>
        <p:nvSpPr>
          <p:cNvPr id="270" name="Google Shape;270;p24"/>
          <p:cNvSpPr/>
          <p:nvPr/>
        </p:nvSpPr>
        <p:spPr>
          <a:xfrm>
            <a:off x="369275" y="2620738"/>
            <a:ext cx="593400" cy="639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q1</a:t>
            </a:r>
            <a:endParaRPr/>
          </a:p>
        </p:txBody>
      </p:sp>
      <p:cxnSp>
        <p:nvCxnSpPr>
          <p:cNvPr id="271" name="Google Shape;271;p24"/>
          <p:cNvCxnSpPr>
            <a:stCxn id="269" idx="3"/>
            <a:endCxn id="270" idx="6"/>
          </p:cNvCxnSpPr>
          <p:nvPr/>
        </p:nvCxnSpPr>
        <p:spPr>
          <a:xfrm flipH="1">
            <a:off x="962776" y="2123776"/>
            <a:ext cx="1349400" cy="81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2" name="Google Shape;272;p24"/>
          <p:cNvCxnSpPr>
            <a:stCxn id="270" idx="0"/>
            <a:endCxn id="269" idx="2"/>
          </p:cNvCxnSpPr>
          <p:nvPr/>
        </p:nvCxnSpPr>
        <p:spPr>
          <a:xfrm flipH="1" rot="10800000">
            <a:off x="665975" y="1897438"/>
            <a:ext cx="1559400" cy="72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3" name="Google Shape;273;p24"/>
          <p:cNvCxnSpPr>
            <a:stCxn id="268" idx="7"/>
            <a:endCxn id="269" idx="6"/>
          </p:cNvCxnSpPr>
          <p:nvPr/>
        </p:nvCxnSpPr>
        <p:spPr>
          <a:xfrm rot="10800000">
            <a:off x="2818599" y="1897474"/>
            <a:ext cx="1317600" cy="95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4" name="Google Shape;274;p24"/>
          <p:cNvCxnSpPr>
            <a:stCxn id="269" idx="4"/>
            <a:endCxn id="268" idx="2"/>
          </p:cNvCxnSpPr>
          <p:nvPr/>
        </p:nvCxnSpPr>
        <p:spPr>
          <a:xfrm>
            <a:off x="2521975" y="2217488"/>
            <a:ext cx="1107600" cy="8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5" name="Google Shape;275;p24"/>
          <p:cNvCxnSpPr>
            <a:endCxn id="269" idx="0"/>
          </p:cNvCxnSpPr>
          <p:nvPr/>
        </p:nvCxnSpPr>
        <p:spPr>
          <a:xfrm flipH="1" rot="10800000">
            <a:off x="2305075" y="1577588"/>
            <a:ext cx="216900" cy="113100"/>
          </a:xfrm>
          <a:prstGeom prst="curvedConnector4">
            <a:avLst>
              <a:gd fmla="val -126879" name="adj1"/>
              <a:gd fmla="val 475807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6" name="Google Shape;276;p24"/>
          <p:cNvSpPr/>
          <p:nvPr/>
        </p:nvSpPr>
        <p:spPr>
          <a:xfrm>
            <a:off x="1718775" y="3656663"/>
            <a:ext cx="593400" cy="639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q3</a:t>
            </a:r>
            <a:endParaRPr/>
          </a:p>
        </p:txBody>
      </p:sp>
      <p:cxnSp>
        <p:nvCxnSpPr>
          <p:cNvPr id="277" name="Google Shape;277;p24"/>
          <p:cNvCxnSpPr>
            <a:stCxn id="270" idx="4"/>
            <a:endCxn id="276" idx="2"/>
          </p:cNvCxnSpPr>
          <p:nvPr/>
        </p:nvCxnSpPr>
        <p:spPr>
          <a:xfrm>
            <a:off x="665975" y="3260638"/>
            <a:ext cx="1052700" cy="71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8" name="Google Shape;278;p24"/>
          <p:cNvCxnSpPr>
            <a:stCxn id="268" idx="6"/>
            <a:endCxn id="268" idx="5"/>
          </p:cNvCxnSpPr>
          <p:nvPr/>
        </p:nvCxnSpPr>
        <p:spPr>
          <a:xfrm flipH="1">
            <a:off x="4136100" y="3083413"/>
            <a:ext cx="87000" cy="226200"/>
          </a:xfrm>
          <a:prstGeom prst="curvedConnector4">
            <a:avLst>
              <a:gd fmla="val -543851" name="adj1"/>
              <a:gd fmla="val 246718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9" name="Google Shape;279;p24"/>
          <p:cNvCxnSpPr>
            <a:stCxn id="276" idx="6"/>
            <a:endCxn id="276" idx="5"/>
          </p:cNvCxnSpPr>
          <p:nvPr/>
        </p:nvCxnSpPr>
        <p:spPr>
          <a:xfrm flipH="1">
            <a:off x="2225175" y="3976613"/>
            <a:ext cx="87000" cy="226200"/>
          </a:xfrm>
          <a:prstGeom prst="curvedConnector4">
            <a:avLst>
              <a:gd fmla="val -624626" name="adj1"/>
              <a:gd fmla="val 246718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0" name="Google Shape;280;p24"/>
          <p:cNvSpPr/>
          <p:nvPr/>
        </p:nvSpPr>
        <p:spPr>
          <a:xfrm>
            <a:off x="1495575" y="2033263"/>
            <a:ext cx="2838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281" name="Google Shape;281;p24"/>
          <p:cNvSpPr/>
          <p:nvPr/>
        </p:nvSpPr>
        <p:spPr>
          <a:xfrm>
            <a:off x="1303775" y="2530063"/>
            <a:ext cx="2838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endParaRPr/>
          </a:p>
        </p:txBody>
      </p:sp>
      <p:sp>
        <p:nvSpPr>
          <p:cNvPr id="282" name="Google Shape;282;p24"/>
          <p:cNvSpPr/>
          <p:nvPr/>
        </p:nvSpPr>
        <p:spPr>
          <a:xfrm>
            <a:off x="2086850" y="997950"/>
            <a:ext cx="2838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283" name="Google Shape;283;p24"/>
          <p:cNvSpPr/>
          <p:nvPr/>
        </p:nvSpPr>
        <p:spPr>
          <a:xfrm>
            <a:off x="2818675" y="2392425"/>
            <a:ext cx="2838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284" name="Google Shape;284;p24"/>
          <p:cNvSpPr/>
          <p:nvPr/>
        </p:nvSpPr>
        <p:spPr>
          <a:xfrm>
            <a:off x="852575" y="3403463"/>
            <a:ext cx="4977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0, 2</a:t>
            </a:r>
            <a:endParaRPr/>
          </a:p>
        </p:txBody>
      </p:sp>
      <p:sp>
        <p:nvSpPr>
          <p:cNvPr id="285" name="Google Shape;285;p24"/>
          <p:cNvSpPr/>
          <p:nvPr/>
        </p:nvSpPr>
        <p:spPr>
          <a:xfrm>
            <a:off x="3016450" y="2078888"/>
            <a:ext cx="4977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0, 1</a:t>
            </a:r>
            <a:endParaRPr/>
          </a:p>
        </p:txBody>
      </p:sp>
      <p:sp>
        <p:nvSpPr>
          <p:cNvPr id="286" name="Google Shape;286;p24"/>
          <p:cNvSpPr/>
          <p:nvPr/>
        </p:nvSpPr>
        <p:spPr>
          <a:xfrm>
            <a:off x="4495050" y="3362125"/>
            <a:ext cx="2838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287" name="Google Shape;287;p24"/>
          <p:cNvSpPr/>
          <p:nvPr/>
        </p:nvSpPr>
        <p:spPr>
          <a:xfrm>
            <a:off x="2499700" y="4115988"/>
            <a:ext cx="7389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0, 1, 2</a:t>
            </a:r>
            <a:endParaRPr/>
          </a:p>
        </p:txBody>
      </p:sp>
      <p:cxnSp>
        <p:nvCxnSpPr>
          <p:cNvPr id="288" name="Google Shape;288;p24"/>
          <p:cNvCxnSpPr>
            <a:endCxn id="269" idx="7"/>
          </p:cNvCxnSpPr>
          <p:nvPr/>
        </p:nvCxnSpPr>
        <p:spPr>
          <a:xfrm flipH="1">
            <a:off x="2731774" y="1277999"/>
            <a:ext cx="459300" cy="39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9" name="Google Shape;289;p24"/>
          <p:cNvSpPr txBox="1"/>
          <p:nvPr/>
        </p:nvSpPr>
        <p:spPr>
          <a:xfrm>
            <a:off x="2929475" y="1106063"/>
            <a:ext cx="8121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START</a:t>
            </a:r>
            <a:endParaRPr/>
          </a:p>
        </p:txBody>
      </p:sp>
      <p:sp>
        <p:nvSpPr>
          <p:cNvPr id="290" name="Google Shape;290;p24"/>
          <p:cNvSpPr txBox="1"/>
          <p:nvPr/>
        </p:nvSpPr>
        <p:spPr>
          <a:xfrm>
            <a:off x="0" y="4778925"/>
            <a:ext cx="25650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Double Dash in my slides means that the state is an accepting state, couldn’t double line them nicely</a:t>
            </a:r>
            <a:endParaRPr sz="800"/>
          </a:p>
        </p:txBody>
      </p:sp>
      <p:sp>
        <p:nvSpPr>
          <p:cNvPr id="291" name="Google Shape;291;p24"/>
          <p:cNvSpPr txBox="1"/>
          <p:nvPr/>
        </p:nvSpPr>
        <p:spPr>
          <a:xfrm>
            <a:off x="4495050" y="77600"/>
            <a:ext cx="15138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This covers all strings over the alphabet; and no string satisfies multiple invariants.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To prove correctness, </a:t>
            </a:r>
            <a:r>
              <a:rPr lang="en-GB" sz="700">
                <a:highlight>
                  <a:srgbClr val="FFFF00"/>
                </a:highlight>
              </a:rPr>
              <a:t>we begin with the base case</a:t>
            </a:r>
            <a:r>
              <a:rPr lang="en-GB" sz="700"/>
              <a:t>, and show that epsilon satisfies the invariant for q0. 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It does, because the empty string is explicitly given as a string that satisfies the invariant for q0.</a:t>
            </a:r>
            <a:endParaRPr sz="700"/>
          </a:p>
        </p:txBody>
      </p:sp>
      <p:sp>
        <p:nvSpPr>
          <p:cNvPr id="292" name="Google Shape;292;p24"/>
          <p:cNvSpPr txBox="1"/>
          <p:nvPr/>
        </p:nvSpPr>
        <p:spPr>
          <a:xfrm>
            <a:off x="6008850" y="77600"/>
            <a:ext cx="1513800" cy="10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Now for each transition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highlight>
                  <a:srgbClr val="FF9900"/>
                </a:highlight>
              </a:rPr>
              <a:t>q</a:t>
            </a:r>
            <a:r>
              <a:rPr lang="en-GB" sz="700"/>
              <a:t>, </a:t>
            </a:r>
            <a:r>
              <a:rPr lang="en-GB" sz="700">
                <a:highlight>
                  <a:srgbClr val="FFFF00"/>
                </a:highlight>
              </a:rPr>
              <a:t>a</a:t>
            </a:r>
            <a:r>
              <a:rPr lang="en-GB" sz="700"/>
              <a:t>, </a:t>
            </a:r>
            <a:r>
              <a:rPr lang="en-GB" sz="700">
                <a:highlight>
                  <a:srgbClr val="00FF00"/>
                </a:highlight>
              </a:rPr>
              <a:t>r</a:t>
            </a:r>
            <a:endParaRPr sz="700">
              <a:highlight>
                <a:srgbClr val="00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we show that if the </a:t>
            </a:r>
            <a:r>
              <a:rPr lang="en-GB" sz="700">
                <a:highlight>
                  <a:srgbClr val="FF9900"/>
                </a:highlight>
              </a:rPr>
              <a:t>invariant q</a:t>
            </a:r>
            <a:r>
              <a:rPr lang="en-GB" sz="700"/>
              <a:t> holds for </a:t>
            </a:r>
            <a:r>
              <a:rPr lang="en-GB" sz="700">
                <a:highlight>
                  <a:srgbClr val="FF00FF"/>
                </a:highlight>
              </a:rPr>
              <a:t>string w</a:t>
            </a:r>
            <a:r>
              <a:rPr lang="en-GB" sz="700"/>
              <a:t>, then the </a:t>
            </a:r>
            <a:r>
              <a:rPr lang="en-GB" sz="700">
                <a:highlight>
                  <a:srgbClr val="00FF00"/>
                </a:highlight>
              </a:rPr>
              <a:t>invariant r</a:t>
            </a:r>
            <a:r>
              <a:rPr lang="en-GB" sz="700"/>
              <a:t> holds for string </a:t>
            </a:r>
            <a:r>
              <a:rPr lang="en-GB" sz="700">
                <a:highlight>
                  <a:srgbClr val="FF00FF"/>
                </a:highlight>
              </a:rPr>
              <a:t>w</a:t>
            </a:r>
            <a:r>
              <a:rPr lang="en-GB" sz="700">
                <a:highlight>
                  <a:srgbClr val="FFFF00"/>
                </a:highlight>
              </a:rPr>
              <a:t>a</a:t>
            </a:r>
            <a:r>
              <a:rPr lang="en-GB" sz="700"/>
              <a:t>. 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We do this separately for each transition in the transition table.</a:t>
            </a:r>
            <a:endParaRPr sz="700"/>
          </a:p>
        </p:txBody>
      </p:sp>
      <p:pic>
        <p:nvPicPr>
          <p:cNvPr id="293" name="Google Shape;29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22650" y="77600"/>
            <a:ext cx="1513800" cy="2906707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24"/>
          <p:cNvSpPr txBox="1"/>
          <p:nvPr/>
        </p:nvSpPr>
        <p:spPr>
          <a:xfrm>
            <a:off x="4642625" y="2036963"/>
            <a:ext cx="2650800" cy="8658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00"/>
                </a:highlight>
              </a:rPr>
              <a:t>q0,1,q0</a:t>
            </a:r>
            <a:r>
              <a:rPr lang="en-GB" sz="1100"/>
              <a:t>: the string has no bad 0s; adding a 1 creates no new bad 0s, and the string ends with 1</a:t>
            </a:r>
            <a:endParaRPr sz="1100"/>
          </a:p>
        </p:txBody>
      </p:sp>
      <p:sp>
        <p:nvSpPr>
          <p:cNvPr id="295" name="Google Shape;295;p24"/>
          <p:cNvSpPr txBox="1"/>
          <p:nvPr/>
        </p:nvSpPr>
        <p:spPr>
          <a:xfrm>
            <a:off x="5866000" y="3431875"/>
            <a:ext cx="1656600" cy="430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You get the idea? Because ...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875" y="182844"/>
            <a:ext cx="3105150" cy="3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25"/>
          <p:cNvSpPr/>
          <p:nvPr/>
        </p:nvSpPr>
        <p:spPr>
          <a:xfrm>
            <a:off x="1721537" y="1441148"/>
            <a:ext cx="295500" cy="319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q2</a:t>
            </a:r>
            <a:endParaRPr sz="700"/>
          </a:p>
        </p:txBody>
      </p:sp>
      <p:sp>
        <p:nvSpPr>
          <p:cNvPr id="302" name="Google Shape;302;p25"/>
          <p:cNvSpPr/>
          <p:nvPr/>
        </p:nvSpPr>
        <p:spPr>
          <a:xfrm>
            <a:off x="1022211" y="848670"/>
            <a:ext cx="295500" cy="319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q0</a:t>
            </a:r>
            <a:endParaRPr sz="700"/>
          </a:p>
        </p:txBody>
      </p:sp>
      <p:sp>
        <p:nvSpPr>
          <p:cNvPr id="303" name="Google Shape;303;p25"/>
          <p:cNvSpPr/>
          <p:nvPr/>
        </p:nvSpPr>
        <p:spPr>
          <a:xfrm>
            <a:off x="98025" y="1369841"/>
            <a:ext cx="295500" cy="31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q1</a:t>
            </a:r>
            <a:endParaRPr sz="700"/>
          </a:p>
        </p:txBody>
      </p:sp>
      <p:cxnSp>
        <p:nvCxnSpPr>
          <p:cNvPr id="304" name="Google Shape;304;p25"/>
          <p:cNvCxnSpPr>
            <a:stCxn id="302" idx="3"/>
            <a:endCxn id="303" idx="6"/>
          </p:cNvCxnSpPr>
          <p:nvPr/>
        </p:nvCxnSpPr>
        <p:spPr>
          <a:xfrm flipH="1">
            <a:off x="393486" y="1121636"/>
            <a:ext cx="672000" cy="40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5" name="Google Shape;305;p25"/>
          <p:cNvCxnSpPr>
            <a:stCxn id="303" idx="0"/>
            <a:endCxn id="302" idx="2"/>
          </p:cNvCxnSpPr>
          <p:nvPr/>
        </p:nvCxnSpPr>
        <p:spPr>
          <a:xfrm flipH="1" rot="10800000">
            <a:off x="245775" y="1008641"/>
            <a:ext cx="776400" cy="36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6" name="Google Shape;306;p25"/>
          <p:cNvCxnSpPr>
            <a:stCxn id="301" idx="7"/>
            <a:endCxn id="302" idx="6"/>
          </p:cNvCxnSpPr>
          <p:nvPr/>
        </p:nvCxnSpPr>
        <p:spPr>
          <a:xfrm rot="10800000">
            <a:off x="1317662" y="1008582"/>
            <a:ext cx="656100" cy="47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7" name="Google Shape;307;p25"/>
          <p:cNvCxnSpPr>
            <a:stCxn id="302" idx="4"/>
            <a:endCxn id="301" idx="2"/>
          </p:cNvCxnSpPr>
          <p:nvPr/>
        </p:nvCxnSpPr>
        <p:spPr>
          <a:xfrm>
            <a:off x="1169961" y="1168470"/>
            <a:ext cx="551700" cy="43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8" name="Google Shape;308;p25"/>
          <p:cNvCxnSpPr>
            <a:endCxn id="302" idx="0"/>
          </p:cNvCxnSpPr>
          <p:nvPr/>
        </p:nvCxnSpPr>
        <p:spPr>
          <a:xfrm flipH="1" rot="10800000">
            <a:off x="1061961" y="848670"/>
            <a:ext cx="108000" cy="56400"/>
          </a:xfrm>
          <a:prstGeom prst="curvedConnector4">
            <a:avLst>
              <a:gd fmla="val -126879" name="adj1"/>
              <a:gd fmla="val 475807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9" name="Google Shape;309;p25"/>
          <p:cNvSpPr/>
          <p:nvPr/>
        </p:nvSpPr>
        <p:spPr>
          <a:xfrm>
            <a:off x="770002" y="1887403"/>
            <a:ext cx="295500" cy="31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q3</a:t>
            </a:r>
            <a:endParaRPr sz="700"/>
          </a:p>
        </p:txBody>
      </p:sp>
      <p:cxnSp>
        <p:nvCxnSpPr>
          <p:cNvPr id="310" name="Google Shape;310;p25"/>
          <p:cNvCxnSpPr>
            <a:stCxn id="303" idx="4"/>
            <a:endCxn id="309" idx="2"/>
          </p:cNvCxnSpPr>
          <p:nvPr/>
        </p:nvCxnSpPr>
        <p:spPr>
          <a:xfrm>
            <a:off x="245775" y="1689641"/>
            <a:ext cx="524100" cy="35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1" name="Google Shape;311;p25"/>
          <p:cNvCxnSpPr>
            <a:stCxn id="301" idx="6"/>
            <a:endCxn id="301" idx="5"/>
          </p:cNvCxnSpPr>
          <p:nvPr/>
        </p:nvCxnSpPr>
        <p:spPr>
          <a:xfrm flipH="1">
            <a:off x="1973837" y="1601048"/>
            <a:ext cx="43200" cy="113100"/>
          </a:xfrm>
          <a:prstGeom prst="curvedConnector4">
            <a:avLst>
              <a:gd fmla="val -543851" name="adj1"/>
              <a:gd fmla="val 246718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2" name="Google Shape;312;p25"/>
          <p:cNvCxnSpPr>
            <a:stCxn id="309" idx="6"/>
            <a:endCxn id="309" idx="5"/>
          </p:cNvCxnSpPr>
          <p:nvPr/>
        </p:nvCxnSpPr>
        <p:spPr>
          <a:xfrm flipH="1">
            <a:off x="1022302" y="2047303"/>
            <a:ext cx="43200" cy="113100"/>
          </a:xfrm>
          <a:prstGeom prst="curvedConnector4">
            <a:avLst>
              <a:gd fmla="val -624626" name="adj1"/>
              <a:gd fmla="val 246718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3" name="Google Shape;313;p25"/>
          <p:cNvSpPr/>
          <p:nvPr/>
        </p:nvSpPr>
        <p:spPr>
          <a:xfrm>
            <a:off x="658860" y="1076331"/>
            <a:ext cx="141300" cy="139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1</a:t>
            </a:r>
            <a:endParaRPr sz="700"/>
          </a:p>
        </p:txBody>
      </p:sp>
      <p:sp>
        <p:nvSpPr>
          <p:cNvPr id="314" name="Google Shape;314;p25"/>
          <p:cNvSpPr/>
          <p:nvPr/>
        </p:nvSpPr>
        <p:spPr>
          <a:xfrm>
            <a:off x="563354" y="1324539"/>
            <a:ext cx="141300" cy="139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0</a:t>
            </a:r>
            <a:endParaRPr sz="700"/>
          </a:p>
        </p:txBody>
      </p:sp>
      <p:sp>
        <p:nvSpPr>
          <p:cNvPr id="315" name="Google Shape;315;p25"/>
          <p:cNvSpPr/>
          <p:nvPr/>
        </p:nvSpPr>
        <p:spPr>
          <a:xfrm>
            <a:off x="953283" y="559075"/>
            <a:ext cx="141300" cy="139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1</a:t>
            </a:r>
            <a:endParaRPr sz="700"/>
          </a:p>
        </p:txBody>
      </p:sp>
      <p:sp>
        <p:nvSpPr>
          <p:cNvPr id="316" name="Google Shape;316;p25"/>
          <p:cNvSpPr/>
          <p:nvPr/>
        </p:nvSpPr>
        <p:spPr>
          <a:xfrm>
            <a:off x="1317691" y="1255773"/>
            <a:ext cx="141300" cy="139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2</a:t>
            </a:r>
            <a:endParaRPr sz="700"/>
          </a:p>
        </p:txBody>
      </p:sp>
      <p:sp>
        <p:nvSpPr>
          <p:cNvPr id="317" name="Google Shape;317;p25"/>
          <p:cNvSpPr/>
          <p:nvPr/>
        </p:nvSpPr>
        <p:spPr>
          <a:xfrm>
            <a:off x="338682" y="1760901"/>
            <a:ext cx="247800" cy="139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0, 2</a:t>
            </a:r>
            <a:endParaRPr sz="700"/>
          </a:p>
        </p:txBody>
      </p:sp>
      <p:sp>
        <p:nvSpPr>
          <p:cNvPr id="318" name="Google Shape;318;p25"/>
          <p:cNvSpPr/>
          <p:nvPr/>
        </p:nvSpPr>
        <p:spPr>
          <a:xfrm>
            <a:off x="1416172" y="1099126"/>
            <a:ext cx="247800" cy="139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0, 1</a:t>
            </a:r>
            <a:endParaRPr sz="700"/>
          </a:p>
        </p:txBody>
      </p:sp>
      <p:sp>
        <p:nvSpPr>
          <p:cNvPr id="319" name="Google Shape;319;p25"/>
          <p:cNvSpPr/>
          <p:nvPr/>
        </p:nvSpPr>
        <p:spPr>
          <a:xfrm>
            <a:off x="2152433" y="1740248"/>
            <a:ext cx="141300" cy="139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2</a:t>
            </a:r>
            <a:endParaRPr sz="700"/>
          </a:p>
        </p:txBody>
      </p:sp>
      <p:sp>
        <p:nvSpPr>
          <p:cNvPr id="320" name="Google Shape;320;p25"/>
          <p:cNvSpPr/>
          <p:nvPr/>
        </p:nvSpPr>
        <p:spPr>
          <a:xfrm>
            <a:off x="1158859" y="2116888"/>
            <a:ext cx="367800" cy="139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0, 1, 2</a:t>
            </a:r>
            <a:endParaRPr sz="700"/>
          </a:p>
        </p:txBody>
      </p:sp>
      <p:cxnSp>
        <p:nvCxnSpPr>
          <p:cNvPr id="321" name="Google Shape;321;p25"/>
          <p:cNvCxnSpPr>
            <a:endCxn id="302" idx="7"/>
          </p:cNvCxnSpPr>
          <p:nvPr/>
        </p:nvCxnSpPr>
        <p:spPr>
          <a:xfrm flipH="1">
            <a:off x="1274436" y="699003"/>
            <a:ext cx="228600" cy="19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2" name="Google Shape;322;p25"/>
          <p:cNvSpPr txBox="1"/>
          <p:nvPr/>
        </p:nvSpPr>
        <p:spPr>
          <a:xfrm>
            <a:off x="1372863" y="613089"/>
            <a:ext cx="404400" cy="139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START</a:t>
            </a:r>
            <a:endParaRPr sz="700"/>
          </a:p>
        </p:txBody>
      </p:sp>
      <p:sp>
        <p:nvSpPr>
          <p:cNvPr id="323" name="Google Shape;323;p25"/>
          <p:cNvSpPr txBox="1"/>
          <p:nvPr/>
        </p:nvSpPr>
        <p:spPr>
          <a:xfrm>
            <a:off x="0" y="4778925"/>
            <a:ext cx="25650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Double Dash in my slides means that the state is an accepting state, couldn’t double line them nicely</a:t>
            </a:r>
            <a:endParaRPr sz="800"/>
          </a:p>
        </p:txBody>
      </p:sp>
      <p:pic>
        <p:nvPicPr>
          <p:cNvPr id="324" name="Google Shape;32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22650" y="77600"/>
            <a:ext cx="1513800" cy="2906707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25"/>
          <p:cNvSpPr txBox="1"/>
          <p:nvPr/>
        </p:nvSpPr>
        <p:spPr>
          <a:xfrm>
            <a:off x="2493825" y="698875"/>
            <a:ext cx="4860000" cy="4026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highlight>
                  <a:srgbClr val="FFFF00"/>
                </a:highlight>
              </a:rPr>
              <a:t>q0,2,q2:</a:t>
            </a:r>
            <a:r>
              <a:rPr lang="en-GB" sz="1000"/>
              <a:t> the string has no bad 0s; adding 2 yields no bad 0s, and the string ends with 2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highlight>
                  <a:srgbClr val="FFFF00"/>
                </a:highlight>
              </a:rPr>
              <a:t>q1,1,q0:</a:t>
            </a:r>
            <a:r>
              <a:rPr lang="en-GB" sz="1000"/>
              <a:t> the string ends with 10 or 00 and has no bad 0s; adding 1 gives 101 or 001, and these strings have no bad 0s and end with 1. The string could also be 0; adding 1 yields 01, which has no bad 0s and ends with 1.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/>
              <a:t> </a:t>
            </a:r>
            <a:r>
              <a:rPr lang="en-GB" sz="1000">
                <a:highlight>
                  <a:srgbClr val="FFFF00"/>
                </a:highlight>
              </a:rPr>
              <a:t>q1,0,q3:</a:t>
            </a:r>
            <a:r>
              <a:rPr lang="en-GB" sz="1000"/>
              <a:t> the string ends with 10 or 00; adding 0 gives 100 or 000, both of which have a bad 0. Or, the string is 0; adding a 0 gives 00, and the first 0 is a bad 0.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highlight>
                  <a:srgbClr val="FFFF00"/>
                </a:highlight>
              </a:rPr>
              <a:t>q1,2,q3:</a:t>
            </a:r>
            <a:r>
              <a:rPr lang="en-GB" sz="1000"/>
              <a:t> the string ends with 10 or 00; adding 2 gives 102 or 002, both of which have a bad 0.  Or, the string is 0; adding a 2 gives 02, and the 0 is a bad 0.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highlight>
                  <a:srgbClr val="FFFF00"/>
                </a:highlight>
              </a:rPr>
              <a:t>q2,0,q0:</a:t>
            </a:r>
            <a:r>
              <a:rPr lang="en-GB" sz="1000"/>
              <a:t> the string has no bad 0s and ends with a 2; adding a 0 can't introduce any bad 0s (it has no symbol following it), and now the string ends with 20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highlight>
                  <a:srgbClr val="FFFF00"/>
                </a:highlight>
              </a:rPr>
              <a:t>q2,1,q0:</a:t>
            </a:r>
            <a:r>
              <a:rPr lang="en-GB" sz="1000"/>
              <a:t> the string has no bad 0s and ends with a 2; adding a 1 can't introduce any bad 0s, and now the string ends with 1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highlight>
                  <a:srgbClr val="FFFF00"/>
                </a:highlight>
              </a:rPr>
              <a:t>q2,2,q2:</a:t>
            </a:r>
            <a:r>
              <a:rPr lang="en-GB" sz="1000"/>
              <a:t> The string has no bad 0s and ends with a 2; adding a 2 to the end can't introduce any bad 0s and yields a string that still ends with 2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highlight>
                  <a:srgbClr val="FFFF00"/>
                </a:highlight>
              </a:rPr>
              <a:t>q3,0,q3 and q3,1,q3 and q3,2,q3:</a:t>
            </a:r>
            <a:r>
              <a:rPr lang="en-GB" sz="1000"/>
              <a:t> These three transitions are the easy ones. The string contains at least one bad 0, so whatever we add to it yields a string that still has at least one bad 0.</a:t>
            </a:r>
            <a:endParaRPr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875" y="182844"/>
            <a:ext cx="3105150" cy="3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26"/>
          <p:cNvSpPr txBox="1"/>
          <p:nvPr/>
        </p:nvSpPr>
        <p:spPr>
          <a:xfrm>
            <a:off x="63225" y="1640600"/>
            <a:ext cx="14646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Double Dash in my slides means that the state is an accepting state, couldn’t double line them nicely</a:t>
            </a:r>
            <a:endParaRPr sz="800"/>
          </a:p>
        </p:txBody>
      </p:sp>
      <p:pic>
        <p:nvPicPr>
          <p:cNvPr id="332" name="Google Shape;33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22650" y="77600"/>
            <a:ext cx="1513800" cy="2906707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26"/>
          <p:cNvSpPr txBox="1"/>
          <p:nvPr/>
        </p:nvSpPr>
        <p:spPr>
          <a:xfrm>
            <a:off x="3256025" y="77600"/>
            <a:ext cx="4205700" cy="2248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highlight>
                  <a:srgbClr val="FFFF00"/>
                </a:highlight>
              </a:rPr>
              <a:t>q0,2,q2:</a:t>
            </a:r>
            <a:r>
              <a:rPr lang="en-GB" sz="600"/>
              <a:t> the string has no bad 0s; adding 2 yields no bad 0s, and the string ends with 2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highlight>
                  <a:srgbClr val="FFFF00"/>
                </a:highlight>
              </a:rPr>
              <a:t>q1,1,q0:</a:t>
            </a:r>
            <a:r>
              <a:rPr lang="en-GB" sz="600"/>
              <a:t> the string ends with 10 or 00 and has no bad 0s; adding 1 gives 101 or 001, and these strings have no bad 0s and end with 1. The string could also be 0; adding 1 yields 01, which has no bad 0s and ends with 1.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 </a:t>
            </a:r>
            <a:r>
              <a:rPr lang="en-GB" sz="600">
                <a:highlight>
                  <a:srgbClr val="FFFF00"/>
                </a:highlight>
              </a:rPr>
              <a:t>q1,0,q3:</a:t>
            </a:r>
            <a:r>
              <a:rPr lang="en-GB" sz="600"/>
              <a:t> the string ends with 10 or 00; adding 0 gives 100 or 000, both of which have a bad 0. Or, the string is 0; adding a 0 gives 00, and the first 0 is a bad 0.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highlight>
                  <a:srgbClr val="FFFF00"/>
                </a:highlight>
              </a:rPr>
              <a:t>q1,2,q3:</a:t>
            </a:r>
            <a:r>
              <a:rPr lang="en-GB" sz="600"/>
              <a:t> the string ends with 10 or 00; adding 2 gives 102 or 002, both of which have a bad 0.  Or, the string is 0; adding a 2 gives 02, and the 0 is a bad 0.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highlight>
                  <a:srgbClr val="FFFF00"/>
                </a:highlight>
              </a:rPr>
              <a:t>q2,0,q0:</a:t>
            </a:r>
            <a:r>
              <a:rPr lang="en-GB" sz="600"/>
              <a:t> the string has no bad 0s and ends with a 2; adding a 0 can't introduce any bad 0s (it has no symbol following it), and now the string ends with 20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highlight>
                  <a:srgbClr val="FFFF00"/>
                </a:highlight>
              </a:rPr>
              <a:t>q2,1,q0:</a:t>
            </a:r>
            <a:r>
              <a:rPr lang="en-GB" sz="600"/>
              <a:t> the string has no bad 0s and ends with a 2; adding a 1 can't introduce any bad 0s, and now the string ends with 1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highlight>
                  <a:srgbClr val="FFFF00"/>
                </a:highlight>
              </a:rPr>
              <a:t>q2,2,q2:</a:t>
            </a:r>
            <a:r>
              <a:rPr lang="en-GB" sz="600"/>
              <a:t> The string has no bad 0s and ends with a 2; adding a 2 to the end can't introduce any bad 0s and yields a string that still ends with 2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highlight>
                  <a:srgbClr val="FFFF00"/>
                </a:highlight>
              </a:rPr>
              <a:t>q3,0,q3 and q3,1,q3 and q3,2,q3:</a:t>
            </a:r>
            <a:r>
              <a:rPr lang="en-GB" sz="600"/>
              <a:t> These three transitions are the easy ones. The string contains at least one bad 0, so whatever we add to it yields a string that still has at least one bad 0.</a:t>
            </a:r>
            <a:endParaRPr sz="600"/>
          </a:p>
        </p:txBody>
      </p:sp>
      <p:sp>
        <p:nvSpPr>
          <p:cNvPr id="334" name="Google Shape;334;p26"/>
          <p:cNvSpPr txBox="1"/>
          <p:nvPr/>
        </p:nvSpPr>
        <p:spPr>
          <a:xfrm>
            <a:off x="4782700" y="2771677"/>
            <a:ext cx="3000000" cy="2020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highlight>
                  <a:srgbClr val="FF9900"/>
                </a:highlight>
              </a:rPr>
              <a:t>q3</a:t>
            </a:r>
            <a:r>
              <a:rPr lang="en-GB" sz="1200"/>
              <a:t> cannot be an accepting state as it has at least one bad 0.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highlight>
                  <a:srgbClr val="FF9900"/>
                </a:highlight>
              </a:rPr>
              <a:t>q1</a:t>
            </a:r>
            <a:r>
              <a:rPr lang="en-GB" sz="1200"/>
              <a:t> has a 0 at the end and so cannot be an accepting state.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highlight>
                  <a:srgbClr val="FF9900"/>
                </a:highlight>
              </a:rPr>
              <a:t>q0 and q2</a:t>
            </a:r>
            <a:r>
              <a:rPr lang="en-GB" sz="1200"/>
              <a:t> have no bad 0s and do not end with a 0, and so are the accepting states.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Therefore the DFA is correct.</a:t>
            </a:r>
            <a:endParaRPr sz="1200"/>
          </a:p>
        </p:txBody>
      </p:sp>
      <p:sp>
        <p:nvSpPr>
          <p:cNvPr id="335" name="Google Shape;335;p26"/>
          <p:cNvSpPr/>
          <p:nvPr/>
        </p:nvSpPr>
        <p:spPr>
          <a:xfrm>
            <a:off x="3323800" y="3190050"/>
            <a:ext cx="593400" cy="6399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q2</a:t>
            </a:r>
            <a:endParaRPr/>
          </a:p>
        </p:txBody>
      </p:sp>
      <p:sp>
        <p:nvSpPr>
          <p:cNvPr id="336" name="Google Shape;336;p26"/>
          <p:cNvSpPr/>
          <p:nvPr/>
        </p:nvSpPr>
        <p:spPr>
          <a:xfrm>
            <a:off x="1919375" y="2004175"/>
            <a:ext cx="593400" cy="6399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q0</a:t>
            </a:r>
            <a:endParaRPr/>
          </a:p>
        </p:txBody>
      </p:sp>
      <p:sp>
        <p:nvSpPr>
          <p:cNvPr id="337" name="Google Shape;337;p26"/>
          <p:cNvSpPr/>
          <p:nvPr/>
        </p:nvSpPr>
        <p:spPr>
          <a:xfrm>
            <a:off x="63375" y="3047325"/>
            <a:ext cx="593400" cy="639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q1</a:t>
            </a:r>
            <a:endParaRPr/>
          </a:p>
        </p:txBody>
      </p:sp>
      <p:cxnSp>
        <p:nvCxnSpPr>
          <p:cNvPr id="338" name="Google Shape;338;p26"/>
          <p:cNvCxnSpPr>
            <a:stCxn id="336" idx="3"/>
            <a:endCxn id="337" idx="6"/>
          </p:cNvCxnSpPr>
          <p:nvPr/>
        </p:nvCxnSpPr>
        <p:spPr>
          <a:xfrm flipH="1">
            <a:off x="656876" y="2550364"/>
            <a:ext cx="1349400" cy="81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9" name="Google Shape;339;p26"/>
          <p:cNvCxnSpPr>
            <a:stCxn id="337" idx="0"/>
            <a:endCxn id="336" idx="2"/>
          </p:cNvCxnSpPr>
          <p:nvPr/>
        </p:nvCxnSpPr>
        <p:spPr>
          <a:xfrm flipH="1" rot="10800000">
            <a:off x="360075" y="2324025"/>
            <a:ext cx="1559400" cy="72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0" name="Google Shape;340;p26"/>
          <p:cNvCxnSpPr>
            <a:stCxn id="335" idx="7"/>
            <a:endCxn id="336" idx="6"/>
          </p:cNvCxnSpPr>
          <p:nvPr/>
        </p:nvCxnSpPr>
        <p:spPr>
          <a:xfrm rot="10800000">
            <a:off x="2512699" y="2324061"/>
            <a:ext cx="1317600" cy="95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1" name="Google Shape;341;p26"/>
          <p:cNvCxnSpPr>
            <a:stCxn id="336" idx="4"/>
            <a:endCxn id="335" idx="2"/>
          </p:cNvCxnSpPr>
          <p:nvPr/>
        </p:nvCxnSpPr>
        <p:spPr>
          <a:xfrm>
            <a:off x="2216075" y="2644075"/>
            <a:ext cx="1107600" cy="8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2" name="Google Shape;342;p26"/>
          <p:cNvCxnSpPr>
            <a:endCxn id="336" idx="0"/>
          </p:cNvCxnSpPr>
          <p:nvPr/>
        </p:nvCxnSpPr>
        <p:spPr>
          <a:xfrm flipH="1" rot="10800000">
            <a:off x="1999175" y="2004175"/>
            <a:ext cx="216900" cy="113100"/>
          </a:xfrm>
          <a:prstGeom prst="curvedConnector4">
            <a:avLst>
              <a:gd fmla="val -175196" name="adj1"/>
              <a:gd fmla="val 479421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3" name="Google Shape;343;p26"/>
          <p:cNvSpPr/>
          <p:nvPr/>
        </p:nvSpPr>
        <p:spPr>
          <a:xfrm>
            <a:off x="1412875" y="4083250"/>
            <a:ext cx="593400" cy="639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q3</a:t>
            </a:r>
            <a:endParaRPr/>
          </a:p>
        </p:txBody>
      </p:sp>
      <p:cxnSp>
        <p:nvCxnSpPr>
          <p:cNvPr id="344" name="Google Shape;344;p26"/>
          <p:cNvCxnSpPr>
            <a:stCxn id="337" idx="4"/>
            <a:endCxn id="343" idx="2"/>
          </p:cNvCxnSpPr>
          <p:nvPr/>
        </p:nvCxnSpPr>
        <p:spPr>
          <a:xfrm>
            <a:off x="360075" y="3687225"/>
            <a:ext cx="1052700" cy="71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5" name="Google Shape;345;p26"/>
          <p:cNvCxnSpPr>
            <a:stCxn id="335" idx="6"/>
            <a:endCxn id="335" idx="5"/>
          </p:cNvCxnSpPr>
          <p:nvPr/>
        </p:nvCxnSpPr>
        <p:spPr>
          <a:xfrm flipH="1">
            <a:off x="3830200" y="3510000"/>
            <a:ext cx="87000" cy="226200"/>
          </a:xfrm>
          <a:prstGeom prst="curvedConnector4">
            <a:avLst>
              <a:gd fmla="val -556954" name="adj1"/>
              <a:gd fmla="val 246718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6" name="Google Shape;346;p26"/>
          <p:cNvCxnSpPr>
            <a:stCxn id="343" idx="6"/>
            <a:endCxn id="343" idx="5"/>
          </p:cNvCxnSpPr>
          <p:nvPr/>
        </p:nvCxnSpPr>
        <p:spPr>
          <a:xfrm flipH="1">
            <a:off x="1919275" y="4403200"/>
            <a:ext cx="87000" cy="226200"/>
          </a:xfrm>
          <a:prstGeom prst="curvedConnector4">
            <a:avLst>
              <a:gd fmla="val -500489" name="adj1"/>
              <a:gd fmla="val 246718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7" name="Google Shape;347;p26"/>
          <p:cNvSpPr/>
          <p:nvPr/>
        </p:nvSpPr>
        <p:spPr>
          <a:xfrm>
            <a:off x="1189675" y="2459850"/>
            <a:ext cx="2838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348" name="Google Shape;348;p26"/>
          <p:cNvSpPr/>
          <p:nvPr/>
        </p:nvSpPr>
        <p:spPr>
          <a:xfrm>
            <a:off x="997875" y="2956650"/>
            <a:ext cx="2838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endParaRPr/>
          </a:p>
        </p:txBody>
      </p:sp>
      <p:sp>
        <p:nvSpPr>
          <p:cNvPr id="349" name="Google Shape;349;p26"/>
          <p:cNvSpPr/>
          <p:nvPr/>
        </p:nvSpPr>
        <p:spPr>
          <a:xfrm>
            <a:off x="1780950" y="1424538"/>
            <a:ext cx="2838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350" name="Google Shape;350;p26"/>
          <p:cNvSpPr/>
          <p:nvPr/>
        </p:nvSpPr>
        <p:spPr>
          <a:xfrm>
            <a:off x="2512775" y="2819013"/>
            <a:ext cx="2838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351" name="Google Shape;351;p26"/>
          <p:cNvSpPr/>
          <p:nvPr/>
        </p:nvSpPr>
        <p:spPr>
          <a:xfrm>
            <a:off x="546675" y="3830050"/>
            <a:ext cx="4977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0, 2</a:t>
            </a:r>
            <a:endParaRPr/>
          </a:p>
        </p:txBody>
      </p:sp>
      <p:sp>
        <p:nvSpPr>
          <p:cNvPr id="352" name="Google Shape;352;p26"/>
          <p:cNvSpPr/>
          <p:nvPr/>
        </p:nvSpPr>
        <p:spPr>
          <a:xfrm>
            <a:off x="2710550" y="2505475"/>
            <a:ext cx="4977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0, 1</a:t>
            </a:r>
            <a:endParaRPr/>
          </a:p>
        </p:txBody>
      </p:sp>
      <p:sp>
        <p:nvSpPr>
          <p:cNvPr id="353" name="Google Shape;353;p26"/>
          <p:cNvSpPr/>
          <p:nvPr/>
        </p:nvSpPr>
        <p:spPr>
          <a:xfrm>
            <a:off x="4189150" y="3788713"/>
            <a:ext cx="2838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354" name="Google Shape;354;p26"/>
          <p:cNvSpPr/>
          <p:nvPr/>
        </p:nvSpPr>
        <p:spPr>
          <a:xfrm>
            <a:off x="2193800" y="4542575"/>
            <a:ext cx="7389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0, 1, 2</a:t>
            </a:r>
            <a:endParaRPr/>
          </a:p>
        </p:txBody>
      </p:sp>
      <p:cxnSp>
        <p:nvCxnSpPr>
          <p:cNvPr id="355" name="Google Shape;355;p26"/>
          <p:cNvCxnSpPr>
            <a:endCxn id="336" idx="7"/>
          </p:cNvCxnSpPr>
          <p:nvPr/>
        </p:nvCxnSpPr>
        <p:spPr>
          <a:xfrm flipH="1">
            <a:off x="2425874" y="1704586"/>
            <a:ext cx="459300" cy="39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6" name="Google Shape;356;p26"/>
          <p:cNvSpPr txBox="1"/>
          <p:nvPr/>
        </p:nvSpPr>
        <p:spPr>
          <a:xfrm>
            <a:off x="2623575" y="1532650"/>
            <a:ext cx="812100" cy="279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START</a:t>
            </a:r>
            <a:endParaRPr/>
          </a:p>
        </p:txBody>
      </p:sp>
      <p:pic>
        <p:nvPicPr>
          <p:cNvPr descr="fini&#10;" id="357" name="Google Shape;357;p26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60202" y="4975276"/>
            <a:ext cx="283800" cy="168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3650" y="2162175"/>
            <a:ext cx="4076700" cy="8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Google Shape;36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25" y="158125"/>
            <a:ext cx="2038350" cy="409575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28"/>
          <p:cNvSpPr/>
          <p:nvPr/>
        </p:nvSpPr>
        <p:spPr>
          <a:xfrm>
            <a:off x="3321675" y="3007450"/>
            <a:ext cx="593400" cy="639900"/>
          </a:xfrm>
          <a:prstGeom prst="ellipse">
            <a:avLst/>
          </a:prstGeom>
          <a:solidFill>
            <a:srgbClr val="EEEEEE"/>
          </a:solidFill>
          <a:ln cap="flat" cmpd="sng" w="19050">
            <a:solidFill>
              <a:srgbClr val="595959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q2</a:t>
            </a:r>
            <a:endParaRPr/>
          </a:p>
        </p:txBody>
      </p:sp>
      <p:sp>
        <p:nvSpPr>
          <p:cNvPr id="369" name="Google Shape;369;p28"/>
          <p:cNvSpPr/>
          <p:nvPr/>
        </p:nvSpPr>
        <p:spPr>
          <a:xfrm>
            <a:off x="1917250" y="1821575"/>
            <a:ext cx="593400" cy="639900"/>
          </a:xfrm>
          <a:prstGeom prst="ellipse">
            <a:avLst/>
          </a:prstGeom>
          <a:solidFill>
            <a:srgbClr val="EEEEEE"/>
          </a:solidFill>
          <a:ln cap="flat" cmpd="sng" w="19050">
            <a:solidFill>
              <a:srgbClr val="595959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q0</a:t>
            </a:r>
            <a:endParaRPr/>
          </a:p>
        </p:txBody>
      </p:sp>
      <p:sp>
        <p:nvSpPr>
          <p:cNvPr id="370" name="Google Shape;370;p28"/>
          <p:cNvSpPr/>
          <p:nvPr/>
        </p:nvSpPr>
        <p:spPr>
          <a:xfrm>
            <a:off x="61250" y="2864725"/>
            <a:ext cx="593400" cy="6399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q1</a:t>
            </a:r>
            <a:endParaRPr/>
          </a:p>
        </p:txBody>
      </p:sp>
      <p:cxnSp>
        <p:nvCxnSpPr>
          <p:cNvPr id="371" name="Google Shape;371;p28"/>
          <p:cNvCxnSpPr>
            <a:stCxn id="369" idx="3"/>
            <a:endCxn id="370" idx="6"/>
          </p:cNvCxnSpPr>
          <p:nvPr/>
        </p:nvCxnSpPr>
        <p:spPr>
          <a:xfrm flipH="1">
            <a:off x="654751" y="2367764"/>
            <a:ext cx="1349400" cy="816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2" name="Google Shape;372;p28"/>
          <p:cNvCxnSpPr>
            <a:stCxn id="370" idx="0"/>
            <a:endCxn id="369" idx="2"/>
          </p:cNvCxnSpPr>
          <p:nvPr/>
        </p:nvCxnSpPr>
        <p:spPr>
          <a:xfrm flipH="1" rot="10800000">
            <a:off x="357950" y="2141425"/>
            <a:ext cx="1559400" cy="723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3" name="Google Shape;373;p28"/>
          <p:cNvCxnSpPr>
            <a:stCxn id="368" idx="7"/>
            <a:endCxn id="369" idx="6"/>
          </p:cNvCxnSpPr>
          <p:nvPr/>
        </p:nvCxnSpPr>
        <p:spPr>
          <a:xfrm rot="10800000">
            <a:off x="2510574" y="2141461"/>
            <a:ext cx="1317600" cy="959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4" name="Google Shape;374;p28"/>
          <p:cNvCxnSpPr>
            <a:stCxn id="369" idx="4"/>
            <a:endCxn id="368" idx="2"/>
          </p:cNvCxnSpPr>
          <p:nvPr/>
        </p:nvCxnSpPr>
        <p:spPr>
          <a:xfrm>
            <a:off x="2213950" y="2461475"/>
            <a:ext cx="1107600" cy="865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5" name="Google Shape;375;p28"/>
          <p:cNvCxnSpPr>
            <a:endCxn id="369" idx="0"/>
          </p:cNvCxnSpPr>
          <p:nvPr/>
        </p:nvCxnSpPr>
        <p:spPr>
          <a:xfrm flipH="1" rot="10800000">
            <a:off x="1997050" y="1821575"/>
            <a:ext cx="216900" cy="113100"/>
          </a:xfrm>
          <a:prstGeom prst="curvedConnector4">
            <a:avLst>
              <a:gd fmla="val -197326" name="adj1"/>
              <a:gd fmla="val 487423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6" name="Google Shape;376;p28"/>
          <p:cNvSpPr/>
          <p:nvPr/>
        </p:nvSpPr>
        <p:spPr>
          <a:xfrm>
            <a:off x="1410750" y="3900650"/>
            <a:ext cx="593400" cy="6399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q3</a:t>
            </a:r>
            <a:endParaRPr/>
          </a:p>
        </p:txBody>
      </p:sp>
      <p:cxnSp>
        <p:nvCxnSpPr>
          <p:cNvPr id="377" name="Google Shape;377;p28"/>
          <p:cNvCxnSpPr>
            <a:stCxn id="370" idx="4"/>
            <a:endCxn id="376" idx="2"/>
          </p:cNvCxnSpPr>
          <p:nvPr/>
        </p:nvCxnSpPr>
        <p:spPr>
          <a:xfrm>
            <a:off x="357950" y="3504625"/>
            <a:ext cx="1052700" cy="716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8" name="Google Shape;378;p28"/>
          <p:cNvCxnSpPr>
            <a:stCxn id="368" idx="6"/>
            <a:endCxn id="368" idx="5"/>
          </p:cNvCxnSpPr>
          <p:nvPr/>
        </p:nvCxnSpPr>
        <p:spPr>
          <a:xfrm flipH="1">
            <a:off x="3828075" y="3327400"/>
            <a:ext cx="87000" cy="226200"/>
          </a:xfrm>
          <a:prstGeom prst="curvedConnector4">
            <a:avLst>
              <a:gd fmla="val -552069" name="adj1"/>
              <a:gd fmla="val 246718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9" name="Google Shape;379;p28"/>
          <p:cNvCxnSpPr>
            <a:stCxn id="376" idx="6"/>
            <a:endCxn id="376" idx="5"/>
          </p:cNvCxnSpPr>
          <p:nvPr/>
        </p:nvCxnSpPr>
        <p:spPr>
          <a:xfrm flipH="1">
            <a:off x="1917150" y="4220600"/>
            <a:ext cx="87000" cy="226200"/>
          </a:xfrm>
          <a:prstGeom prst="curvedConnector4">
            <a:avLst>
              <a:gd fmla="val -616293" name="adj1"/>
              <a:gd fmla="val 246718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0" name="Google Shape;380;p28"/>
          <p:cNvSpPr/>
          <p:nvPr/>
        </p:nvSpPr>
        <p:spPr>
          <a:xfrm>
            <a:off x="1187550" y="2277250"/>
            <a:ext cx="2838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381" name="Google Shape;381;p28"/>
          <p:cNvSpPr/>
          <p:nvPr/>
        </p:nvSpPr>
        <p:spPr>
          <a:xfrm>
            <a:off x="995750" y="2774050"/>
            <a:ext cx="2838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endParaRPr/>
          </a:p>
        </p:txBody>
      </p:sp>
      <p:sp>
        <p:nvSpPr>
          <p:cNvPr id="382" name="Google Shape;382;p28"/>
          <p:cNvSpPr/>
          <p:nvPr/>
        </p:nvSpPr>
        <p:spPr>
          <a:xfrm>
            <a:off x="1778825" y="1241938"/>
            <a:ext cx="2838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383" name="Google Shape;383;p28"/>
          <p:cNvSpPr/>
          <p:nvPr/>
        </p:nvSpPr>
        <p:spPr>
          <a:xfrm>
            <a:off x="2510650" y="2636413"/>
            <a:ext cx="2838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384" name="Google Shape;384;p28"/>
          <p:cNvSpPr/>
          <p:nvPr/>
        </p:nvSpPr>
        <p:spPr>
          <a:xfrm>
            <a:off x="544550" y="3647450"/>
            <a:ext cx="4977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0, 2</a:t>
            </a:r>
            <a:endParaRPr/>
          </a:p>
        </p:txBody>
      </p:sp>
      <p:sp>
        <p:nvSpPr>
          <p:cNvPr id="385" name="Google Shape;385;p28"/>
          <p:cNvSpPr/>
          <p:nvPr/>
        </p:nvSpPr>
        <p:spPr>
          <a:xfrm>
            <a:off x="2708425" y="2322875"/>
            <a:ext cx="4977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0, 1</a:t>
            </a:r>
            <a:endParaRPr/>
          </a:p>
        </p:txBody>
      </p:sp>
      <p:sp>
        <p:nvSpPr>
          <p:cNvPr id="386" name="Google Shape;386;p28"/>
          <p:cNvSpPr/>
          <p:nvPr/>
        </p:nvSpPr>
        <p:spPr>
          <a:xfrm>
            <a:off x="4187025" y="3606113"/>
            <a:ext cx="2838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387" name="Google Shape;387;p28"/>
          <p:cNvSpPr/>
          <p:nvPr/>
        </p:nvSpPr>
        <p:spPr>
          <a:xfrm>
            <a:off x="2191675" y="4359975"/>
            <a:ext cx="7389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0, 1, 2</a:t>
            </a:r>
            <a:endParaRPr/>
          </a:p>
        </p:txBody>
      </p:sp>
      <p:sp>
        <p:nvSpPr>
          <p:cNvPr id="388" name="Google Shape;388;p28"/>
          <p:cNvSpPr txBox="1"/>
          <p:nvPr/>
        </p:nvSpPr>
        <p:spPr>
          <a:xfrm>
            <a:off x="0" y="4778925"/>
            <a:ext cx="25650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Double Dash in my slides means that the state is an accepting state, couldn’t double line them nicely</a:t>
            </a:r>
            <a:endParaRPr sz="800"/>
          </a:p>
        </p:txBody>
      </p:sp>
      <p:cxnSp>
        <p:nvCxnSpPr>
          <p:cNvPr id="389" name="Google Shape;389;p28"/>
          <p:cNvCxnSpPr>
            <a:endCxn id="369" idx="7"/>
          </p:cNvCxnSpPr>
          <p:nvPr/>
        </p:nvCxnSpPr>
        <p:spPr>
          <a:xfrm flipH="1">
            <a:off x="2423749" y="1521986"/>
            <a:ext cx="459300" cy="393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0" name="Google Shape;390;p28"/>
          <p:cNvSpPr txBox="1"/>
          <p:nvPr/>
        </p:nvSpPr>
        <p:spPr>
          <a:xfrm>
            <a:off x="2621450" y="1350050"/>
            <a:ext cx="8121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START</a:t>
            </a:r>
            <a:endParaRPr/>
          </a:p>
        </p:txBody>
      </p:sp>
      <p:pic>
        <p:nvPicPr>
          <p:cNvPr id="391" name="Google Shape;39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0400" y="106900"/>
            <a:ext cx="1559400" cy="2994259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28"/>
          <p:cNvSpPr txBox="1"/>
          <p:nvPr/>
        </p:nvSpPr>
        <p:spPr>
          <a:xfrm>
            <a:off x="5775150" y="1767550"/>
            <a:ext cx="3000000" cy="19920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DFA has 4 states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prove that 4 states is minimal by exhibiting 4 strings where each pair of strings leads to a contradiction.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(pigeonhole </a:t>
            </a:r>
            <a:r>
              <a:rPr lang="en-GB"/>
              <a:t>principle</a:t>
            </a:r>
            <a:r>
              <a:rPr lang="en-GB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Here are 4 suitable strings: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0, 1, 2, 00</a:t>
            </a:r>
            <a:endParaRPr/>
          </a:p>
        </p:txBody>
      </p:sp>
      <p:pic>
        <p:nvPicPr>
          <p:cNvPr id="393" name="Google Shape;39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44526" y="2864725"/>
            <a:ext cx="420225" cy="279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8" name="Google Shape;39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25" y="158125"/>
            <a:ext cx="2038350" cy="409575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29"/>
          <p:cNvSpPr/>
          <p:nvPr/>
        </p:nvSpPr>
        <p:spPr>
          <a:xfrm>
            <a:off x="3321675" y="3007450"/>
            <a:ext cx="593400" cy="639900"/>
          </a:xfrm>
          <a:prstGeom prst="ellipse">
            <a:avLst/>
          </a:prstGeom>
          <a:solidFill>
            <a:srgbClr val="EEEEEE"/>
          </a:solidFill>
          <a:ln cap="flat" cmpd="sng" w="19050">
            <a:solidFill>
              <a:srgbClr val="595959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q2</a:t>
            </a:r>
            <a:endParaRPr/>
          </a:p>
        </p:txBody>
      </p:sp>
      <p:sp>
        <p:nvSpPr>
          <p:cNvPr id="400" name="Google Shape;400;p29"/>
          <p:cNvSpPr/>
          <p:nvPr/>
        </p:nvSpPr>
        <p:spPr>
          <a:xfrm>
            <a:off x="1917250" y="1821575"/>
            <a:ext cx="593400" cy="639900"/>
          </a:xfrm>
          <a:prstGeom prst="ellipse">
            <a:avLst/>
          </a:prstGeom>
          <a:solidFill>
            <a:srgbClr val="EEEEEE"/>
          </a:solidFill>
          <a:ln cap="flat" cmpd="sng" w="19050">
            <a:solidFill>
              <a:srgbClr val="595959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q0</a:t>
            </a:r>
            <a:endParaRPr/>
          </a:p>
        </p:txBody>
      </p:sp>
      <p:sp>
        <p:nvSpPr>
          <p:cNvPr id="401" name="Google Shape;401;p29"/>
          <p:cNvSpPr/>
          <p:nvPr/>
        </p:nvSpPr>
        <p:spPr>
          <a:xfrm>
            <a:off x="61250" y="2864725"/>
            <a:ext cx="593400" cy="6399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q1</a:t>
            </a:r>
            <a:endParaRPr/>
          </a:p>
        </p:txBody>
      </p:sp>
      <p:cxnSp>
        <p:nvCxnSpPr>
          <p:cNvPr id="402" name="Google Shape;402;p29"/>
          <p:cNvCxnSpPr>
            <a:stCxn id="400" idx="3"/>
            <a:endCxn id="401" idx="6"/>
          </p:cNvCxnSpPr>
          <p:nvPr/>
        </p:nvCxnSpPr>
        <p:spPr>
          <a:xfrm flipH="1">
            <a:off x="654751" y="2367764"/>
            <a:ext cx="1349400" cy="816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3" name="Google Shape;403;p29"/>
          <p:cNvCxnSpPr>
            <a:stCxn id="401" idx="0"/>
            <a:endCxn id="400" idx="2"/>
          </p:cNvCxnSpPr>
          <p:nvPr/>
        </p:nvCxnSpPr>
        <p:spPr>
          <a:xfrm flipH="1" rot="10800000">
            <a:off x="357950" y="2141425"/>
            <a:ext cx="1559400" cy="723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4" name="Google Shape;404;p29"/>
          <p:cNvCxnSpPr>
            <a:stCxn id="399" idx="7"/>
            <a:endCxn id="400" idx="6"/>
          </p:cNvCxnSpPr>
          <p:nvPr/>
        </p:nvCxnSpPr>
        <p:spPr>
          <a:xfrm rot="10800000">
            <a:off x="2510574" y="2141461"/>
            <a:ext cx="1317600" cy="959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5" name="Google Shape;405;p29"/>
          <p:cNvCxnSpPr>
            <a:stCxn id="400" idx="4"/>
            <a:endCxn id="399" idx="2"/>
          </p:cNvCxnSpPr>
          <p:nvPr/>
        </p:nvCxnSpPr>
        <p:spPr>
          <a:xfrm>
            <a:off x="2213950" y="2461475"/>
            <a:ext cx="1107600" cy="865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6" name="Google Shape;406;p29"/>
          <p:cNvCxnSpPr>
            <a:endCxn id="400" idx="0"/>
          </p:cNvCxnSpPr>
          <p:nvPr/>
        </p:nvCxnSpPr>
        <p:spPr>
          <a:xfrm flipH="1" rot="10800000">
            <a:off x="1997050" y="1821575"/>
            <a:ext cx="216900" cy="113100"/>
          </a:xfrm>
          <a:prstGeom prst="curvedConnector4">
            <a:avLst>
              <a:gd fmla="val -197326" name="adj1"/>
              <a:gd fmla="val 487423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7" name="Google Shape;407;p29"/>
          <p:cNvSpPr/>
          <p:nvPr/>
        </p:nvSpPr>
        <p:spPr>
          <a:xfrm>
            <a:off x="1410750" y="3900650"/>
            <a:ext cx="593400" cy="6399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q3</a:t>
            </a:r>
            <a:endParaRPr/>
          </a:p>
        </p:txBody>
      </p:sp>
      <p:cxnSp>
        <p:nvCxnSpPr>
          <p:cNvPr id="408" name="Google Shape;408;p29"/>
          <p:cNvCxnSpPr>
            <a:stCxn id="401" idx="4"/>
            <a:endCxn id="407" idx="2"/>
          </p:cNvCxnSpPr>
          <p:nvPr/>
        </p:nvCxnSpPr>
        <p:spPr>
          <a:xfrm>
            <a:off x="357950" y="3504625"/>
            <a:ext cx="1052700" cy="716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9" name="Google Shape;409;p29"/>
          <p:cNvCxnSpPr>
            <a:stCxn id="399" idx="6"/>
            <a:endCxn id="399" idx="5"/>
          </p:cNvCxnSpPr>
          <p:nvPr/>
        </p:nvCxnSpPr>
        <p:spPr>
          <a:xfrm flipH="1">
            <a:off x="3828075" y="3327400"/>
            <a:ext cx="87000" cy="226200"/>
          </a:xfrm>
          <a:prstGeom prst="curvedConnector4">
            <a:avLst>
              <a:gd fmla="val -552069" name="adj1"/>
              <a:gd fmla="val 246718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0" name="Google Shape;410;p29"/>
          <p:cNvCxnSpPr>
            <a:stCxn id="407" idx="6"/>
            <a:endCxn id="407" idx="5"/>
          </p:cNvCxnSpPr>
          <p:nvPr/>
        </p:nvCxnSpPr>
        <p:spPr>
          <a:xfrm flipH="1">
            <a:off x="1917150" y="4220600"/>
            <a:ext cx="87000" cy="226200"/>
          </a:xfrm>
          <a:prstGeom prst="curvedConnector4">
            <a:avLst>
              <a:gd fmla="val -616293" name="adj1"/>
              <a:gd fmla="val 246718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1" name="Google Shape;411;p29"/>
          <p:cNvSpPr/>
          <p:nvPr/>
        </p:nvSpPr>
        <p:spPr>
          <a:xfrm>
            <a:off x="1187550" y="2277250"/>
            <a:ext cx="2838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412" name="Google Shape;412;p29"/>
          <p:cNvSpPr/>
          <p:nvPr/>
        </p:nvSpPr>
        <p:spPr>
          <a:xfrm>
            <a:off x="995750" y="2774050"/>
            <a:ext cx="2838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endParaRPr/>
          </a:p>
        </p:txBody>
      </p:sp>
      <p:sp>
        <p:nvSpPr>
          <p:cNvPr id="413" name="Google Shape;413;p29"/>
          <p:cNvSpPr/>
          <p:nvPr/>
        </p:nvSpPr>
        <p:spPr>
          <a:xfrm>
            <a:off x="1778825" y="1241938"/>
            <a:ext cx="2838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414" name="Google Shape;414;p29"/>
          <p:cNvSpPr/>
          <p:nvPr/>
        </p:nvSpPr>
        <p:spPr>
          <a:xfrm>
            <a:off x="2510650" y="2636413"/>
            <a:ext cx="2838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415" name="Google Shape;415;p29"/>
          <p:cNvSpPr/>
          <p:nvPr/>
        </p:nvSpPr>
        <p:spPr>
          <a:xfrm>
            <a:off x="544550" y="3647450"/>
            <a:ext cx="4977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0, 2</a:t>
            </a:r>
            <a:endParaRPr/>
          </a:p>
        </p:txBody>
      </p:sp>
      <p:sp>
        <p:nvSpPr>
          <p:cNvPr id="416" name="Google Shape;416;p29"/>
          <p:cNvSpPr/>
          <p:nvPr/>
        </p:nvSpPr>
        <p:spPr>
          <a:xfrm>
            <a:off x="2708425" y="2322875"/>
            <a:ext cx="4977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0, 1</a:t>
            </a:r>
            <a:endParaRPr/>
          </a:p>
        </p:txBody>
      </p:sp>
      <p:sp>
        <p:nvSpPr>
          <p:cNvPr id="417" name="Google Shape;417;p29"/>
          <p:cNvSpPr/>
          <p:nvPr/>
        </p:nvSpPr>
        <p:spPr>
          <a:xfrm>
            <a:off x="4187025" y="3606113"/>
            <a:ext cx="2838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418" name="Google Shape;418;p29"/>
          <p:cNvSpPr/>
          <p:nvPr/>
        </p:nvSpPr>
        <p:spPr>
          <a:xfrm>
            <a:off x="2191675" y="4359975"/>
            <a:ext cx="7389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0, 1, 2</a:t>
            </a:r>
            <a:endParaRPr/>
          </a:p>
        </p:txBody>
      </p:sp>
      <p:sp>
        <p:nvSpPr>
          <p:cNvPr id="419" name="Google Shape;419;p29"/>
          <p:cNvSpPr txBox="1"/>
          <p:nvPr/>
        </p:nvSpPr>
        <p:spPr>
          <a:xfrm>
            <a:off x="0" y="4778925"/>
            <a:ext cx="25650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Double Dash in my slides means that the state is an accepting state, couldn’t double line them nicely</a:t>
            </a:r>
            <a:endParaRPr sz="800"/>
          </a:p>
        </p:txBody>
      </p:sp>
      <p:cxnSp>
        <p:nvCxnSpPr>
          <p:cNvPr id="420" name="Google Shape;420;p29"/>
          <p:cNvCxnSpPr>
            <a:endCxn id="400" idx="7"/>
          </p:cNvCxnSpPr>
          <p:nvPr/>
        </p:nvCxnSpPr>
        <p:spPr>
          <a:xfrm flipH="1">
            <a:off x="2423749" y="1521986"/>
            <a:ext cx="459300" cy="393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1" name="Google Shape;421;p29"/>
          <p:cNvSpPr txBox="1"/>
          <p:nvPr/>
        </p:nvSpPr>
        <p:spPr>
          <a:xfrm>
            <a:off x="2621450" y="1350050"/>
            <a:ext cx="8121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START</a:t>
            </a:r>
            <a:endParaRPr/>
          </a:p>
        </p:txBody>
      </p:sp>
      <p:pic>
        <p:nvPicPr>
          <p:cNvPr id="422" name="Google Shape;42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0400" y="106900"/>
            <a:ext cx="1559400" cy="2994259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29"/>
          <p:cNvSpPr txBox="1"/>
          <p:nvPr/>
        </p:nvSpPr>
        <p:spPr>
          <a:xfrm>
            <a:off x="5783900" y="158125"/>
            <a:ext cx="3000000" cy="17850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DFA has 4 states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prove that 4 states is minimal by exhibiting 4 strings where each pair of strings leads to a contradiction.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Here are 4 suitable strings: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0, 1, 2, 00</a:t>
            </a:r>
            <a:endParaRPr/>
          </a:p>
        </p:txBody>
      </p:sp>
      <p:sp>
        <p:nvSpPr>
          <p:cNvPr id="424" name="Google Shape;424;p29"/>
          <p:cNvSpPr txBox="1"/>
          <p:nvPr/>
        </p:nvSpPr>
        <p:spPr>
          <a:xfrm>
            <a:off x="5783900" y="2003800"/>
            <a:ext cx="3000000" cy="26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 and 1 are distinguished by the suffix 2: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(note: strings with no 0's are all in L).</a:t>
            </a:r>
            <a:endParaRPr/>
          </a:p>
        </p:txBody>
      </p:sp>
      <p:pic>
        <p:nvPicPr>
          <p:cNvPr descr="02 \notin L,  \  but \ 12 \in L" id="425" name="Google Shape;425;p29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57200" y="2979888"/>
            <a:ext cx="2600478" cy="4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" name="Google Shape;43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25" y="158125"/>
            <a:ext cx="2038350" cy="409575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30"/>
          <p:cNvSpPr/>
          <p:nvPr/>
        </p:nvSpPr>
        <p:spPr>
          <a:xfrm>
            <a:off x="3321675" y="3007450"/>
            <a:ext cx="593400" cy="639900"/>
          </a:xfrm>
          <a:prstGeom prst="ellipse">
            <a:avLst/>
          </a:prstGeom>
          <a:solidFill>
            <a:srgbClr val="EEEEEE"/>
          </a:solidFill>
          <a:ln cap="flat" cmpd="sng" w="19050">
            <a:solidFill>
              <a:srgbClr val="595959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q2</a:t>
            </a:r>
            <a:endParaRPr/>
          </a:p>
        </p:txBody>
      </p:sp>
      <p:sp>
        <p:nvSpPr>
          <p:cNvPr id="432" name="Google Shape;432;p30"/>
          <p:cNvSpPr/>
          <p:nvPr/>
        </p:nvSpPr>
        <p:spPr>
          <a:xfrm>
            <a:off x="1917250" y="1821575"/>
            <a:ext cx="593400" cy="639900"/>
          </a:xfrm>
          <a:prstGeom prst="ellipse">
            <a:avLst/>
          </a:prstGeom>
          <a:solidFill>
            <a:srgbClr val="EEEEEE"/>
          </a:solidFill>
          <a:ln cap="flat" cmpd="sng" w="19050">
            <a:solidFill>
              <a:srgbClr val="595959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q0</a:t>
            </a:r>
            <a:endParaRPr/>
          </a:p>
        </p:txBody>
      </p:sp>
      <p:sp>
        <p:nvSpPr>
          <p:cNvPr id="433" name="Google Shape;433;p30"/>
          <p:cNvSpPr/>
          <p:nvPr/>
        </p:nvSpPr>
        <p:spPr>
          <a:xfrm>
            <a:off x="61250" y="2864725"/>
            <a:ext cx="593400" cy="6399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q1</a:t>
            </a:r>
            <a:endParaRPr/>
          </a:p>
        </p:txBody>
      </p:sp>
      <p:cxnSp>
        <p:nvCxnSpPr>
          <p:cNvPr id="434" name="Google Shape;434;p30"/>
          <p:cNvCxnSpPr>
            <a:stCxn id="432" idx="3"/>
            <a:endCxn id="433" idx="6"/>
          </p:cNvCxnSpPr>
          <p:nvPr/>
        </p:nvCxnSpPr>
        <p:spPr>
          <a:xfrm flipH="1">
            <a:off x="654751" y="2367764"/>
            <a:ext cx="1349400" cy="816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5" name="Google Shape;435;p30"/>
          <p:cNvCxnSpPr>
            <a:stCxn id="433" idx="0"/>
            <a:endCxn id="432" idx="2"/>
          </p:cNvCxnSpPr>
          <p:nvPr/>
        </p:nvCxnSpPr>
        <p:spPr>
          <a:xfrm flipH="1" rot="10800000">
            <a:off x="357950" y="2141425"/>
            <a:ext cx="1559400" cy="723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6" name="Google Shape;436;p30"/>
          <p:cNvCxnSpPr>
            <a:stCxn id="431" idx="7"/>
            <a:endCxn id="432" idx="6"/>
          </p:cNvCxnSpPr>
          <p:nvPr/>
        </p:nvCxnSpPr>
        <p:spPr>
          <a:xfrm rot="10800000">
            <a:off x="2510574" y="2141461"/>
            <a:ext cx="1317600" cy="959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7" name="Google Shape;437;p30"/>
          <p:cNvCxnSpPr>
            <a:stCxn id="432" idx="4"/>
            <a:endCxn id="431" idx="2"/>
          </p:cNvCxnSpPr>
          <p:nvPr/>
        </p:nvCxnSpPr>
        <p:spPr>
          <a:xfrm>
            <a:off x="2213950" y="2461475"/>
            <a:ext cx="1107600" cy="865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8" name="Google Shape;438;p30"/>
          <p:cNvCxnSpPr>
            <a:endCxn id="432" idx="0"/>
          </p:cNvCxnSpPr>
          <p:nvPr/>
        </p:nvCxnSpPr>
        <p:spPr>
          <a:xfrm flipH="1" rot="10800000">
            <a:off x="1997050" y="1821575"/>
            <a:ext cx="216900" cy="113100"/>
          </a:xfrm>
          <a:prstGeom prst="curvedConnector4">
            <a:avLst>
              <a:gd fmla="val -197326" name="adj1"/>
              <a:gd fmla="val 487423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9" name="Google Shape;439;p30"/>
          <p:cNvSpPr/>
          <p:nvPr/>
        </p:nvSpPr>
        <p:spPr>
          <a:xfrm>
            <a:off x="1410750" y="3900650"/>
            <a:ext cx="593400" cy="6399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q3</a:t>
            </a:r>
            <a:endParaRPr/>
          </a:p>
        </p:txBody>
      </p:sp>
      <p:cxnSp>
        <p:nvCxnSpPr>
          <p:cNvPr id="440" name="Google Shape;440;p30"/>
          <p:cNvCxnSpPr>
            <a:stCxn id="433" idx="4"/>
            <a:endCxn id="439" idx="2"/>
          </p:cNvCxnSpPr>
          <p:nvPr/>
        </p:nvCxnSpPr>
        <p:spPr>
          <a:xfrm>
            <a:off x="357950" y="3504625"/>
            <a:ext cx="1052700" cy="716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1" name="Google Shape;441;p30"/>
          <p:cNvCxnSpPr>
            <a:stCxn id="431" idx="6"/>
            <a:endCxn id="431" idx="5"/>
          </p:cNvCxnSpPr>
          <p:nvPr/>
        </p:nvCxnSpPr>
        <p:spPr>
          <a:xfrm flipH="1">
            <a:off x="3828075" y="3327400"/>
            <a:ext cx="87000" cy="226200"/>
          </a:xfrm>
          <a:prstGeom prst="curvedConnector4">
            <a:avLst>
              <a:gd fmla="val -552069" name="adj1"/>
              <a:gd fmla="val 246718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2" name="Google Shape;442;p30"/>
          <p:cNvCxnSpPr>
            <a:stCxn id="439" idx="6"/>
            <a:endCxn id="439" idx="5"/>
          </p:cNvCxnSpPr>
          <p:nvPr/>
        </p:nvCxnSpPr>
        <p:spPr>
          <a:xfrm flipH="1">
            <a:off x="1917150" y="4220600"/>
            <a:ext cx="87000" cy="226200"/>
          </a:xfrm>
          <a:prstGeom prst="curvedConnector4">
            <a:avLst>
              <a:gd fmla="val -616293" name="adj1"/>
              <a:gd fmla="val 246718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3" name="Google Shape;443;p30"/>
          <p:cNvSpPr/>
          <p:nvPr/>
        </p:nvSpPr>
        <p:spPr>
          <a:xfrm>
            <a:off x="1187550" y="2277250"/>
            <a:ext cx="2838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444" name="Google Shape;444;p30"/>
          <p:cNvSpPr/>
          <p:nvPr/>
        </p:nvSpPr>
        <p:spPr>
          <a:xfrm>
            <a:off x="995750" y="2774050"/>
            <a:ext cx="2838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endParaRPr/>
          </a:p>
        </p:txBody>
      </p:sp>
      <p:sp>
        <p:nvSpPr>
          <p:cNvPr id="445" name="Google Shape;445;p30"/>
          <p:cNvSpPr/>
          <p:nvPr/>
        </p:nvSpPr>
        <p:spPr>
          <a:xfrm>
            <a:off x="1778825" y="1241938"/>
            <a:ext cx="2838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446" name="Google Shape;446;p30"/>
          <p:cNvSpPr/>
          <p:nvPr/>
        </p:nvSpPr>
        <p:spPr>
          <a:xfrm>
            <a:off x="2510650" y="2636413"/>
            <a:ext cx="2838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447" name="Google Shape;447;p30"/>
          <p:cNvSpPr/>
          <p:nvPr/>
        </p:nvSpPr>
        <p:spPr>
          <a:xfrm>
            <a:off x="544550" y="3647450"/>
            <a:ext cx="4977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0, 2</a:t>
            </a:r>
            <a:endParaRPr/>
          </a:p>
        </p:txBody>
      </p:sp>
      <p:sp>
        <p:nvSpPr>
          <p:cNvPr id="448" name="Google Shape;448;p30"/>
          <p:cNvSpPr/>
          <p:nvPr/>
        </p:nvSpPr>
        <p:spPr>
          <a:xfrm>
            <a:off x="2708425" y="2322875"/>
            <a:ext cx="4977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0, 1</a:t>
            </a:r>
            <a:endParaRPr/>
          </a:p>
        </p:txBody>
      </p:sp>
      <p:sp>
        <p:nvSpPr>
          <p:cNvPr id="449" name="Google Shape;449;p30"/>
          <p:cNvSpPr/>
          <p:nvPr/>
        </p:nvSpPr>
        <p:spPr>
          <a:xfrm>
            <a:off x="4187025" y="3606113"/>
            <a:ext cx="2838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450" name="Google Shape;450;p30"/>
          <p:cNvSpPr/>
          <p:nvPr/>
        </p:nvSpPr>
        <p:spPr>
          <a:xfrm>
            <a:off x="2191675" y="4359975"/>
            <a:ext cx="7389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0, 1, 2</a:t>
            </a:r>
            <a:endParaRPr/>
          </a:p>
        </p:txBody>
      </p:sp>
      <p:sp>
        <p:nvSpPr>
          <p:cNvPr id="451" name="Google Shape;451;p30"/>
          <p:cNvSpPr txBox="1"/>
          <p:nvPr/>
        </p:nvSpPr>
        <p:spPr>
          <a:xfrm>
            <a:off x="0" y="4778925"/>
            <a:ext cx="25650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Double Dash in my slides means that the state is an accepting state, couldn’t double line them nicely</a:t>
            </a:r>
            <a:endParaRPr sz="800"/>
          </a:p>
        </p:txBody>
      </p:sp>
      <p:cxnSp>
        <p:nvCxnSpPr>
          <p:cNvPr id="452" name="Google Shape;452;p30"/>
          <p:cNvCxnSpPr>
            <a:endCxn id="432" idx="7"/>
          </p:cNvCxnSpPr>
          <p:nvPr/>
        </p:nvCxnSpPr>
        <p:spPr>
          <a:xfrm flipH="1">
            <a:off x="2423749" y="1521986"/>
            <a:ext cx="459300" cy="393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3" name="Google Shape;453;p30"/>
          <p:cNvSpPr txBox="1"/>
          <p:nvPr/>
        </p:nvSpPr>
        <p:spPr>
          <a:xfrm>
            <a:off x="2621450" y="1350050"/>
            <a:ext cx="8121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START</a:t>
            </a:r>
            <a:endParaRPr/>
          </a:p>
        </p:txBody>
      </p:sp>
      <p:pic>
        <p:nvPicPr>
          <p:cNvPr id="454" name="Google Shape;45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0400" y="106900"/>
            <a:ext cx="1559400" cy="2994259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30"/>
          <p:cNvSpPr txBox="1"/>
          <p:nvPr/>
        </p:nvSpPr>
        <p:spPr>
          <a:xfrm>
            <a:off x="5783900" y="158125"/>
            <a:ext cx="3000000" cy="17850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DFA has 4 states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prove that 4 states is minimal by exhibiting 4 strings where each pair of strings leads to a contradiction.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Here are 4 suitable strings: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0, 1, 2, 00</a:t>
            </a:r>
            <a:endParaRPr/>
          </a:p>
        </p:txBody>
      </p:sp>
      <p:sp>
        <p:nvSpPr>
          <p:cNvPr id="456" name="Google Shape;456;p30"/>
          <p:cNvSpPr txBox="1"/>
          <p:nvPr/>
        </p:nvSpPr>
        <p:spPr>
          <a:xfrm>
            <a:off x="5783900" y="2003800"/>
            <a:ext cx="3000000" cy="26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 and 2 are distinguished by the suffix 0: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(the 0 is preceded by a 2).</a:t>
            </a:r>
            <a:endParaRPr/>
          </a:p>
        </p:txBody>
      </p:sp>
      <p:pic>
        <p:nvPicPr>
          <p:cNvPr descr=" 00 \notin L, \  but \ 20 \in L" id="457" name="Google Shape;457;p30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57200" y="2979888"/>
            <a:ext cx="2600474" cy="409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2" name="Google Shape;46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25" y="158125"/>
            <a:ext cx="2038350" cy="409575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31"/>
          <p:cNvSpPr/>
          <p:nvPr/>
        </p:nvSpPr>
        <p:spPr>
          <a:xfrm>
            <a:off x="3321675" y="3007450"/>
            <a:ext cx="593400" cy="639900"/>
          </a:xfrm>
          <a:prstGeom prst="ellipse">
            <a:avLst/>
          </a:prstGeom>
          <a:solidFill>
            <a:srgbClr val="EEEEEE"/>
          </a:solidFill>
          <a:ln cap="flat" cmpd="sng" w="19050">
            <a:solidFill>
              <a:srgbClr val="595959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q2</a:t>
            </a:r>
            <a:endParaRPr/>
          </a:p>
        </p:txBody>
      </p:sp>
      <p:sp>
        <p:nvSpPr>
          <p:cNvPr id="464" name="Google Shape;464;p31"/>
          <p:cNvSpPr/>
          <p:nvPr/>
        </p:nvSpPr>
        <p:spPr>
          <a:xfrm>
            <a:off x="1917250" y="1821575"/>
            <a:ext cx="593400" cy="639900"/>
          </a:xfrm>
          <a:prstGeom prst="ellipse">
            <a:avLst/>
          </a:prstGeom>
          <a:solidFill>
            <a:srgbClr val="EEEEEE"/>
          </a:solidFill>
          <a:ln cap="flat" cmpd="sng" w="19050">
            <a:solidFill>
              <a:srgbClr val="595959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q0</a:t>
            </a:r>
            <a:endParaRPr/>
          </a:p>
        </p:txBody>
      </p:sp>
      <p:sp>
        <p:nvSpPr>
          <p:cNvPr id="465" name="Google Shape;465;p31"/>
          <p:cNvSpPr/>
          <p:nvPr/>
        </p:nvSpPr>
        <p:spPr>
          <a:xfrm>
            <a:off x="61250" y="2864725"/>
            <a:ext cx="593400" cy="6399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q1</a:t>
            </a:r>
            <a:endParaRPr/>
          </a:p>
        </p:txBody>
      </p:sp>
      <p:cxnSp>
        <p:nvCxnSpPr>
          <p:cNvPr id="466" name="Google Shape;466;p31"/>
          <p:cNvCxnSpPr>
            <a:stCxn id="464" idx="3"/>
            <a:endCxn id="465" idx="6"/>
          </p:cNvCxnSpPr>
          <p:nvPr/>
        </p:nvCxnSpPr>
        <p:spPr>
          <a:xfrm flipH="1">
            <a:off x="654751" y="2367764"/>
            <a:ext cx="1349400" cy="816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7" name="Google Shape;467;p31"/>
          <p:cNvCxnSpPr>
            <a:stCxn id="465" idx="0"/>
            <a:endCxn id="464" idx="2"/>
          </p:cNvCxnSpPr>
          <p:nvPr/>
        </p:nvCxnSpPr>
        <p:spPr>
          <a:xfrm flipH="1" rot="10800000">
            <a:off x="357950" y="2141425"/>
            <a:ext cx="1559400" cy="723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8" name="Google Shape;468;p31"/>
          <p:cNvCxnSpPr>
            <a:stCxn id="463" idx="7"/>
            <a:endCxn id="464" idx="6"/>
          </p:cNvCxnSpPr>
          <p:nvPr/>
        </p:nvCxnSpPr>
        <p:spPr>
          <a:xfrm rot="10800000">
            <a:off x="2510574" y="2141461"/>
            <a:ext cx="1317600" cy="959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9" name="Google Shape;469;p31"/>
          <p:cNvCxnSpPr>
            <a:stCxn id="464" idx="4"/>
            <a:endCxn id="463" idx="2"/>
          </p:cNvCxnSpPr>
          <p:nvPr/>
        </p:nvCxnSpPr>
        <p:spPr>
          <a:xfrm>
            <a:off x="2213950" y="2461475"/>
            <a:ext cx="1107600" cy="865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0" name="Google Shape;470;p31"/>
          <p:cNvCxnSpPr>
            <a:endCxn id="464" idx="0"/>
          </p:cNvCxnSpPr>
          <p:nvPr/>
        </p:nvCxnSpPr>
        <p:spPr>
          <a:xfrm flipH="1" rot="10800000">
            <a:off x="1997050" y="1821575"/>
            <a:ext cx="216900" cy="113100"/>
          </a:xfrm>
          <a:prstGeom prst="curvedConnector4">
            <a:avLst>
              <a:gd fmla="val -197326" name="adj1"/>
              <a:gd fmla="val 487423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1" name="Google Shape;471;p31"/>
          <p:cNvSpPr/>
          <p:nvPr/>
        </p:nvSpPr>
        <p:spPr>
          <a:xfrm>
            <a:off x="1410750" y="3900650"/>
            <a:ext cx="593400" cy="6399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q3</a:t>
            </a:r>
            <a:endParaRPr/>
          </a:p>
        </p:txBody>
      </p:sp>
      <p:cxnSp>
        <p:nvCxnSpPr>
          <p:cNvPr id="472" name="Google Shape;472;p31"/>
          <p:cNvCxnSpPr>
            <a:stCxn id="465" idx="4"/>
            <a:endCxn id="471" idx="2"/>
          </p:cNvCxnSpPr>
          <p:nvPr/>
        </p:nvCxnSpPr>
        <p:spPr>
          <a:xfrm>
            <a:off x="357950" y="3504625"/>
            <a:ext cx="1052700" cy="716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3" name="Google Shape;473;p31"/>
          <p:cNvCxnSpPr>
            <a:stCxn id="463" idx="6"/>
            <a:endCxn id="463" idx="5"/>
          </p:cNvCxnSpPr>
          <p:nvPr/>
        </p:nvCxnSpPr>
        <p:spPr>
          <a:xfrm flipH="1">
            <a:off x="3828075" y="3327400"/>
            <a:ext cx="87000" cy="226200"/>
          </a:xfrm>
          <a:prstGeom prst="curvedConnector4">
            <a:avLst>
              <a:gd fmla="val -552069" name="adj1"/>
              <a:gd fmla="val 246718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4" name="Google Shape;474;p31"/>
          <p:cNvCxnSpPr>
            <a:stCxn id="471" idx="6"/>
            <a:endCxn id="471" idx="5"/>
          </p:cNvCxnSpPr>
          <p:nvPr/>
        </p:nvCxnSpPr>
        <p:spPr>
          <a:xfrm flipH="1">
            <a:off x="1917150" y="4220600"/>
            <a:ext cx="87000" cy="226200"/>
          </a:xfrm>
          <a:prstGeom prst="curvedConnector4">
            <a:avLst>
              <a:gd fmla="val -616293" name="adj1"/>
              <a:gd fmla="val 246718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5" name="Google Shape;475;p31"/>
          <p:cNvSpPr/>
          <p:nvPr/>
        </p:nvSpPr>
        <p:spPr>
          <a:xfrm>
            <a:off x="1187550" y="2277250"/>
            <a:ext cx="2838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476" name="Google Shape;476;p31"/>
          <p:cNvSpPr/>
          <p:nvPr/>
        </p:nvSpPr>
        <p:spPr>
          <a:xfrm>
            <a:off x="995750" y="2774050"/>
            <a:ext cx="2838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endParaRPr/>
          </a:p>
        </p:txBody>
      </p:sp>
      <p:sp>
        <p:nvSpPr>
          <p:cNvPr id="477" name="Google Shape;477;p31"/>
          <p:cNvSpPr/>
          <p:nvPr/>
        </p:nvSpPr>
        <p:spPr>
          <a:xfrm>
            <a:off x="1778825" y="1241938"/>
            <a:ext cx="2838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478" name="Google Shape;478;p31"/>
          <p:cNvSpPr/>
          <p:nvPr/>
        </p:nvSpPr>
        <p:spPr>
          <a:xfrm>
            <a:off x="2510650" y="2636413"/>
            <a:ext cx="2838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479" name="Google Shape;479;p31"/>
          <p:cNvSpPr/>
          <p:nvPr/>
        </p:nvSpPr>
        <p:spPr>
          <a:xfrm>
            <a:off x="544550" y="3647450"/>
            <a:ext cx="4977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0, 2</a:t>
            </a:r>
            <a:endParaRPr/>
          </a:p>
        </p:txBody>
      </p:sp>
      <p:sp>
        <p:nvSpPr>
          <p:cNvPr id="480" name="Google Shape;480;p31"/>
          <p:cNvSpPr/>
          <p:nvPr/>
        </p:nvSpPr>
        <p:spPr>
          <a:xfrm>
            <a:off x="2708425" y="2322875"/>
            <a:ext cx="4977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0, 1</a:t>
            </a:r>
            <a:endParaRPr/>
          </a:p>
        </p:txBody>
      </p:sp>
      <p:sp>
        <p:nvSpPr>
          <p:cNvPr id="481" name="Google Shape;481;p31"/>
          <p:cNvSpPr/>
          <p:nvPr/>
        </p:nvSpPr>
        <p:spPr>
          <a:xfrm>
            <a:off x="4187025" y="3606113"/>
            <a:ext cx="2838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482" name="Google Shape;482;p31"/>
          <p:cNvSpPr/>
          <p:nvPr/>
        </p:nvSpPr>
        <p:spPr>
          <a:xfrm>
            <a:off x="2191675" y="4359975"/>
            <a:ext cx="7389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0, 1, 2</a:t>
            </a:r>
            <a:endParaRPr/>
          </a:p>
        </p:txBody>
      </p:sp>
      <p:sp>
        <p:nvSpPr>
          <p:cNvPr id="483" name="Google Shape;483;p31"/>
          <p:cNvSpPr txBox="1"/>
          <p:nvPr/>
        </p:nvSpPr>
        <p:spPr>
          <a:xfrm>
            <a:off x="0" y="4778925"/>
            <a:ext cx="25650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Double Dash in my slides means that the state is an accepting state, couldn’t double line them nicely</a:t>
            </a:r>
            <a:endParaRPr sz="800"/>
          </a:p>
        </p:txBody>
      </p:sp>
      <p:cxnSp>
        <p:nvCxnSpPr>
          <p:cNvPr id="484" name="Google Shape;484;p31"/>
          <p:cNvCxnSpPr>
            <a:endCxn id="464" idx="7"/>
          </p:cNvCxnSpPr>
          <p:nvPr/>
        </p:nvCxnSpPr>
        <p:spPr>
          <a:xfrm flipH="1">
            <a:off x="2423749" y="1521986"/>
            <a:ext cx="459300" cy="393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5" name="Google Shape;485;p31"/>
          <p:cNvSpPr txBox="1"/>
          <p:nvPr/>
        </p:nvSpPr>
        <p:spPr>
          <a:xfrm>
            <a:off x="2621450" y="1350050"/>
            <a:ext cx="8121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START</a:t>
            </a:r>
            <a:endParaRPr/>
          </a:p>
        </p:txBody>
      </p:sp>
      <p:pic>
        <p:nvPicPr>
          <p:cNvPr id="486" name="Google Shape;48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0400" y="106900"/>
            <a:ext cx="1559400" cy="2994259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31"/>
          <p:cNvSpPr txBox="1"/>
          <p:nvPr/>
        </p:nvSpPr>
        <p:spPr>
          <a:xfrm>
            <a:off x="5783900" y="158125"/>
            <a:ext cx="3000000" cy="17850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DFA has 4 states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prove that 4 states is minimal by exhibiting 4 strings where each pair of strings leads to a contradiction.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Here are 4 suitable strings: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0, 1, 2, 00</a:t>
            </a:r>
            <a:endParaRPr/>
          </a:p>
        </p:txBody>
      </p:sp>
      <p:sp>
        <p:nvSpPr>
          <p:cNvPr id="488" name="Google Shape;488;p31"/>
          <p:cNvSpPr txBox="1"/>
          <p:nvPr/>
        </p:nvSpPr>
        <p:spPr>
          <a:xfrm>
            <a:off x="5783900" y="2003800"/>
            <a:ext cx="3000000" cy="26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 and 00 are distinguished by the suffix 1: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(the first 0 isn't followed by a 1 or preceded by a 2).</a:t>
            </a:r>
            <a:endParaRPr/>
          </a:p>
        </p:txBody>
      </p:sp>
      <p:pic>
        <p:nvPicPr>
          <p:cNvPr descr="01 \in L, \ but \ 001 \notin L" id="489" name="Google Shape;489;p31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95600" y="2979900"/>
            <a:ext cx="2776600" cy="40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CSC 236</a:t>
            </a:r>
            <a:endParaRPr/>
          </a:p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Tutorial  </a:t>
            </a:r>
            <a:r>
              <a:rPr lang="en-GB">
                <a:latin typeface="Monsieur La Doulaise"/>
                <a:ea typeface="Monsieur La Doulaise"/>
                <a:cs typeface="Monsieur La Doulaise"/>
                <a:sym typeface="Monsieur La Doulaise"/>
              </a:rPr>
              <a:t>finale</a:t>
            </a:r>
            <a:r>
              <a:rPr lang="en-GB"/>
              <a:t>  </a:t>
            </a:r>
            <a:r>
              <a:rPr lang="en-GB"/>
              <a:t>- Daniel Razavi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4" name="Google Shape;49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25" y="158125"/>
            <a:ext cx="2038350" cy="409575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32"/>
          <p:cNvSpPr/>
          <p:nvPr/>
        </p:nvSpPr>
        <p:spPr>
          <a:xfrm>
            <a:off x="3321675" y="3007450"/>
            <a:ext cx="593400" cy="639900"/>
          </a:xfrm>
          <a:prstGeom prst="ellipse">
            <a:avLst/>
          </a:prstGeom>
          <a:solidFill>
            <a:srgbClr val="EEEEEE"/>
          </a:solidFill>
          <a:ln cap="flat" cmpd="sng" w="19050">
            <a:solidFill>
              <a:srgbClr val="595959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q2</a:t>
            </a:r>
            <a:endParaRPr/>
          </a:p>
        </p:txBody>
      </p:sp>
      <p:sp>
        <p:nvSpPr>
          <p:cNvPr id="496" name="Google Shape;496;p32"/>
          <p:cNvSpPr/>
          <p:nvPr/>
        </p:nvSpPr>
        <p:spPr>
          <a:xfrm>
            <a:off x="1917250" y="1821575"/>
            <a:ext cx="593400" cy="639900"/>
          </a:xfrm>
          <a:prstGeom prst="ellipse">
            <a:avLst/>
          </a:prstGeom>
          <a:solidFill>
            <a:srgbClr val="EEEEEE"/>
          </a:solidFill>
          <a:ln cap="flat" cmpd="sng" w="19050">
            <a:solidFill>
              <a:srgbClr val="595959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q0</a:t>
            </a:r>
            <a:endParaRPr/>
          </a:p>
        </p:txBody>
      </p:sp>
      <p:sp>
        <p:nvSpPr>
          <p:cNvPr id="497" name="Google Shape;497;p32"/>
          <p:cNvSpPr/>
          <p:nvPr/>
        </p:nvSpPr>
        <p:spPr>
          <a:xfrm>
            <a:off x="61250" y="2864725"/>
            <a:ext cx="593400" cy="6399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q1</a:t>
            </a:r>
            <a:endParaRPr/>
          </a:p>
        </p:txBody>
      </p:sp>
      <p:cxnSp>
        <p:nvCxnSpPr>
          <p:cNvPr id="498" name="Google Shape;498;p32"/>
          <p:cNvCxnSpPr>
            <a:stCxn id="496" idx="3"/>
            <a:endCxn id="497" idx="6"/>
          </p:cNvCxnSpPr>
          <p:nvPr/>
        </p:nvCxnSpPr>
        <p:spPr>
          <a:xfrm flipH="1">
            <a:off x="654751" y="2367764"/>
            <a:ext cx="1349400" cy="816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9" name="Google Shape;499;p32"/>
          <p:cNvCxnSpPr>
            <a:stCxn id="497" idx="0"/>
            <a:endCxn id="496" idx="2"/>
          </p:cNvCxnSpPr>
          <p:nvPr/>
        </p:nvCxnSpPr>
        <p:spPr>
          <a:xfrm flipH="1" rot="10800000">
            <a:off x="357950" y="2141425"/>
            <a:ext cx="1559400" cy="723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0" name="Google Shape;500;p32"/>
          <p:cNvCxnSpPr>
            <a:stCxn id="495" idx="7"/>
            <a:endCxn id="496" idx="6"/>
          </p:cNvCxnSpPr>
          <p:nvPr/>
        </p:nvCxnSpPr>
        <p:spPr>
          <a:xfrm rot="10800000">
            <a:off x="2510574" y="2141461"/>
            <a:ext cx="1317600" cy="959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1" name="Google Shape;501;p32"/>
          <p:cNvCxnSpPr>
            <a:stCxn id="496" idx="4"/>
            <a:endCxn id="495" idx="2"/>
          </p:cNvCxnSpPr>
          <p:nvPr/>
        </p:nvCxnSpPr>
        <p:spPr>
          <a:xfrm>
            <a:off x="2213950" y="2461475"/>
            <a:ext cx="1107600" cy="865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2" name="Google Shape;502;p32"/>
          <p:cNvCxnSpPr>
            <a:endCxn id="496" idx="0"/>
          </p:cNvCxnSpPr>
          <p:nvPr/>
        </p:nvCxnSpPr>
        <p:spPr>
          <a:xfrm flipH="1" rot="10800000">
            <a:off x="1997050" y="1821575"/>
            <a:ext cx="216900" cy="113100"/>
          </a:xfrm>
          <a:prstGeom prst="curvedConnector4">
            <a:avLst>
              <a:gd fmla="val -197326" name="adj1"/>
              <a:gd fmla="val 487423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3" name="Google Shape;503;p32"/>
          <p:cNvSpPr/>
          <p:nvPr/>
        </p:nvSpPr>
        <p:spPr>
          <a:xfrm>
            <a:off x="1410750" y="3900650"/>
            <a:ext cx="593400" cy="6399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q3</a:t>
            </a:r>
            <a:endParaRPr/>
          </a:p>
        </p:txBody>
      </p:sp>
      <p:cxnSp>
        <p:nvCxnSpPr>
          <p:cNvPr id="504" name="Google Shape;504;p32"/>
          <p:cNvCxnSpPr>
            <a:stCxn id="497" idx="4"/>
            <a:endCxn id="503" idx="2"/>
          </p:cNvCxnSpPr>
          <p:nvPr/>
        </p:nvCxnSpPr>
        <p:spPr>
          <a:xfrm>
            <a:off x="357950" y="3504625"/>
            <a:ext cx="1052700" cy="716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5" name="Google Shape;505;p32"/>
          <p:cNvCxnSpPr>
            <a:stCxn id="495" idx="6"/>
            <a:endCxn id="495" idx="5"/>
          </p:cNvCxnSpPr>
          <p:nvPr/>
        </p:nvCxnSpPr>
        <p:spPr>
          <a:xfrm flipH="1">
            <a:off x="3828075" y="3327400"/>
            <a:ext cx="87000" cy="226200"/>
          </a:xfrm>
          <a:prstGeom prst="curvedConnector4">
            <a:avLst>
              <a:gd fmla="val -552069" name="adj1"/>
              <a:gd fmla="val 246718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6" name="Google Shape;506;p32"/>
          <p:cNvCxnSpPr>
            <a:stCxn id="503" idx="6"/>
            <a:endCxn id="503" idx="5"/>
          </p:cNvCxnSpPr>
          <p:nvPr/>
        </p:nvCxnSpPr>
        <p:spPr>
          <a:xfrm flipH="1">
            <a:off x="1917150" y="4220600"/>
            <a:ext cx="87000" cy="226200"/>
          </a:xfrm>
          <a:prstGeom prst="curvedConnector4">
            <a:avLst>
              <a:gd fmla="val -616293" name="adj1"/>
              <a:gd fmla="val 246718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7" name="Google Shape;507;p32"/>
          <p:cNvSpPr/>
          <p:nvPr/>
        </p:nvSpPr>
        <p:spPr>
          <a:xfrm>
            <a:off x="1187550" y="2277250"/>
            <a:ext cx="2838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508" name="Google Shape;508;p32"/>
          <p:cNvSpPr/>
          <p:nvPr/>
        </p:nvSpPr>
        <p:spPr>
          <a:xfrm>
            <a:off x="995750" y="2774050"/>
            <a:ext cx="2838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endParaRPr/>
          </a:p>
        </p:txBody>
      </p:sp>
      <p:sp>
        <p:nvSpPr>
          <p:cNvPr id="509" name="Google Shape;509;p32"/>
          <p:cNvSpPr/>
          <p:nvPr/>
        </p:nvSpPr>
        <p:spPr>
          <a:xfrm>
            <a:off x="1778825" y="1241938"/>
            <a:ext cx="2838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510" name="Google Shape;510;p32"/>
          <p:cNvSpPr/>
          <p:nvPr/>
        </p:nvSpPr>
        <p:spPr>
          <a:xfrm>
            <a:off x="2510650" y="2636413"/>
            <a:ext cx="2838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511" name="Google Shape;511;p32"/>
          <p:cNvSpPr/>
          <p:nvPr/>
        </p:nvSpPr>
        <p:spPr>
          <a:xfrm>
            <a:off x="544550" y="3647450"/>
            <a:ext cx="4977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0, 2</a:t>
            </a:r>
            <a:endParaRPr/>
          </a:p>
        </p:txBody>
      </p:sp>
      <p:sp>
        <p:nvSpPr>
          <p:cNvPr id="512" name="Google Shape;512;p32"/>
          <p:cNvSpPr/>
          <p:nvPr/>
        </p:nvSpPr>
        <p:spPr>
          <a:xfrm>
            <a:off x="2708425" y="2322875"/>
            <a:ext cx="4977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0, 1</a:t>
            </a:r>
            <a:endParaRPr/>
          </a:p>
        </p:txBody>
      </p:sp>
      <p:sp>
        <p:nvSpPr>
          <p:cNvPr id="513" name="Google Shape;513;p32"/>
          <p:cNvSpPr/>
          <p:nvPr/>
        </p:nvSpPr>
        <p:spPr>
          <a:xfrm>
            <a:off x="4187025" y="3606113"/>
            <a:ext cx="2838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514" name="Google Shape;514;p32"/>
          <p:cNvSpPr/>
          <p:nvPr/>
        </p:nvSpPr>
        <p:spPr>
          <a:xfrm>
            <a:off x="2191675" y="4359975"/>
            <a:ext cx="7389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0, 1, 2</a:t>
            </a:r>
            <a:endParaRPr/>
          </a:p>
        </p:txBody>
      </p:sp>
      <p:sp>
        <p:nvSpPr>
          <p:cNvPr id="515" name="Google Shape;515;p32"/>
          <p:cNvSpPr txBox="1"/>
          <p:nvPr/>
        </p:nvSpPr>
        <p:spPr>
          <a:xfrm>
            <a:off x="0" y="4778925"/>
            <a:ext cx="25650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Double Dash in my slides means that the state is an accepting state, couldn’t double line them nicely</a:t>
            </a:r>
            <a:endParaRPr sz="800"/>
          </a:p>
        </p:txBody>
      </p:sp>
      <p:cxnSp>
        <p:nvCxnSpPr>
          <p:cNvPr id="516" name="Google Shape;516;p32"/>
          <p:cNvCxnSpPr>
            <a:endCxn id="496" idx="7"/>
          </p:cNvCxnSpPr>
          <p:nvPr/>
        </p:nvCxnSpPr>
        <p:spPr>
          <a:xfrm flipH="1">
            <a:off x="2423749" y="1521986"/>
            <a:ext cx="459300" cy="393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7" name="Google Shape;517;p32"/>
          <p:cNvSpPr txBox="1"/>
          <p:nvPr/>
        </p:nvSpPr>
        <p:spPr>
          <a:xfrm>
            <a:off x="2621450" y="1350050"/>
            <a:ext cx="8121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START</a:t>
            </a:r>
            <a:endParaRPr/>
          </a:p>
        </p:txBody>
      </p:sp>
      <p:pic>
        <p:nvPicPr>
          <p:cNvPr id="518" name="Google Shape;51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0400" y="106900"/>
            <a:ext cx="1559400" cy="2994259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32"/>
          <p:cNvSpPr txBox="1"/>
          <p:nvPr/>
        </p:nvSpPr>
        <p:spPr>
          <a:xfrm>
            <a:off x="5783900" y="158125"/>
            <a:ext cx="3000000" cy="17850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DFA has 4 states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prove that 4 states is minimal by exhibiting 4 strings where each pair of strings leads to a contradiction.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Here are 4 suitable strings: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0, 1, 2, 00</a:t>
            </a:r>
            <a:endParaRPr/>
          </a:p>
        </p:txBody>
      </p:sp>
      <p:sp>
        <p:nvSpPr>
          <p:cNvPr id="520" name="Google Shape;520;p32"/>
          <p:cNvSpPr txBox="1"/>
          <p:nvPr/>
        </p:nvSpPr>
        <p:spPr>
          <a:xfrm>
            <a:off x="5783900" y="2003800"/>
            <a:ext cx="3000000" cy="26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 and 2 are distinguished by the suffix 0: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10 \notin L, \ but \ 20 \in L" id="521" name="Google Shape;521;p32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95602" y="2966012"/>
            <a:ext cx="2776600" cy="437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6" name="Google Shape;52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25" y="158125"/>
            <a:ext cx="2038350" cy="409575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33"/>
          <p:cNvSpPr/>
          <p:nvPr/>
        </p:nvSpPr>
        <p:spPr>
          <a:xfrm>
            <a:off x="3321675" y="3007450"/>
            <a:ext cx="593400" cy="639900"/>
          </a:xfrm>
          <a:prstGeom prst="ellipse">
            <a:avLst/>
          </a:prstGeom>
          <a:solidFill>
            <a:srgbClr val="EEEEEE"/>
          </a:solidFill>
          <a:ln cap="flat" cmpd="sng" w="19050">
            <a:solidFill>
              <a:srgbClr val="595959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q2</a:t>
            </a:r>
            <a:endParaRPr/>
          </a:p>
        </p:txBody>
      </p:sp>
      <p:sp>
        <p:nvSpPr>
          <p:cNvPr id="528" name="Google Shape;528;p33"/>
          <p:cNvSpPr/>
          <p:nvPr/>
        </p:nvSpPr>
        <p:spPr>
          <a:xfrm>
            <a:off x="1917250" y="1821575"/>
            <a:ext cx="593400" cy="639900"/>
          </a:xfrm>
          <a:prstGeom prst="ellipse">
            <a:avLst/>
          </a:prstGeom>
          <a:solidFill>
            <a:srgbClr val="EEEEEE"/>
          </a:solidFill>
          <a:ln cap="flat" cmpd="sng" w="19050">
            <a:solidFill>
              <a:srgbClr val="595959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q0</a:t>
            </a:r>
            <a:endParaRPr/>
          </a:p>
        </p:txBody>
      </p:sp>
      <p:sp>
        <p:nvSpPr>
          <p:cNvPr id="529" name="Google Shape;529;p33"/>
          <p:cNvSpPr/>
          <p:nvPr/>
        </p:nvSpPr>
        <p:spPr>
          <a:xfrm>
            <a:off x="61250" y="2864725"/>
            <a:ext cx="593400" cy="6399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q1</a:t>
            </a:r>
            <a:endParaRPr/>
          </a:p>
        </p:txBody>
      </p:sp>
      <p:cxnSp>
        <p:nvCxnSpPr>
          <p:cNvPr id="530" name="Google Shape;530;p33"/>
          <p:cNvCxnSpPr>
            <a:stCxn id="528" idx="3"/>
            <a:endCxn id="529" idx="6"/>
          </p:cNvCxnSpPr>
          <p:nvPr/>
        </p:nvCxnSpPr>
        <p:spPr>
          <a:xfrm flipH="1">
            <a:off x="654751" y="2367764"/>
            <a:ext cx="1349400" cy="816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1" name="Google Shape;531;p33"/>
          <p:cNvCxnSpPr>
            <a:stCxn id="529" idx="0"/>
            <a:endCxn id="528" idx="2"/>
          </p:cNvCxnSpPr>
          <p:nvPr/>
        </p:nvCxnSpPr>
        <p:spPr>
          <a:xfrm flipH="1" rot="10800000">
            <a:off x="357950" y="2141425"/>
            <a:ext cx="1559400" cy="723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2" name="Google Shape;532;p33"/>
          <p:cNvCxnSpPr>
            <a:stCxn id="527" idx="7"/>
            <a:endCxn id="528" idx="6"/>
          </p:cNvCxnSpPr>
          <p:nvPr/>
        </p:nvCxnSpPr>
        <p:spPr>
          <a:xfrm rot="10800000">
            <a:off x="2510574" y="2141461"/>
            <a:ext cx="1317600" cy="959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3" name="Google Shape;533;p33"/>
          <p:cNvCxnSpPr>
            <a:stCxn id="528" idx="4"/>
            <a:endCxn id="527" idx="2"/>
          </p:cNvCxnSpPr>
          <p:nvPr/>
        </p:nvCxnSpPr>
        <p:spPr>
          <a:xfrm>
            <a:off x="2213950" y="2461475"/>
            <a:ext cx="1107600" cy="865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4" name="Google Shape;534;p33"/>
          <p:cNvCxnSpPr>
            <a:endCxn id="528" idx="0"/>
          </p:cNvCxnSpPr>
          <p:nvPr/>
        </p:nvCxnSpPr>
        <p:spPr>
          <a:xfrm flipH="1" rot="10800000">
            <a:off x="1997050" y="1821575"/>
            <a:ext cx="216900" cy="113100"/>
          </a:xfrm>
          <a:prstGeom prst="curvedConnector4">
            <a:avLst>
              <a:gd fmla="val -197326" name="adj1"/>
              <a:gd fmla="val 487423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5" name="Google Shape;535;p33"/>
          <p:cNvSpPr/>
          <p:nvPr/>
        </p:nvSpPr>
        <p:spPr>
          <a:xfrm>
            <a:off x="1410750" y="3900650"/>
            <a:ext cx="593400" cy="6399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q3</a:t>
            </a:r>
            <a:endParaRPr/>
          </a:p>
        </p:txBody>
      </p:sp>
      <p:cxnSp>
        <p:nvCxnSpPr>
          <p:cNvPr id="536" name="Google Shape;536;p33"/>
          <p:cNvCxnSpPr>
            <a:stCxn id="529" idx="4"/>
            <a:endCxn id="535" idx="2"/>
          </p:cNvCxnSpPr>
          <p:nvPr/>
        </p:nvCxnSpPr>
        <p:spPr>
          <a:xfrm>
            <a:off x="357950" y="3504625"/>
            <a:ext cx="1052700" cy="716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7" name="Google Shape;537;p33"/>
          <p:cNvCxnSpPr>
            <a:stCxn id="527" idx="6"/>
            <a:endCxn id="527" idx="5"/>
          </p:cNvCxnSpPr>
          <p:nvPr/>
        </p:nvCxnSpPr>
        <p:spPr>
          <a:xfrm flipH="1">
            <a:off x="3828075" y="3327400"/>
            <a:ext cx="87000" cy="226200"/>
          </a:xfrm>
          <a:prstGeom prst="curvedConnector4">
            <a:avLst>
              <a:gd fmla="val -552069" name="adj1"/>
              <a:gd fmla="val 246718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8" name="Google Shape;538;p33"/>
          <p:cNvCxnSpPr>
            <a:stCxn id="535" idx="6"/>
            <a:endCxn id="535" idx="5"/>
          </p:cNvCxnSpPr>
          <p:nvPr/>
        </p:nvCxnSpPr>
        <p:spPr>
          <a:xfrm flipH="1">
            <a:off x="1917150" y="4220600"/>
            <a:ext cx="87000" cy="226200"/>
          </a:xfrm>
          <a:prstGeom prst="curvedConnector4">
            <a:avLst>
              <a:gd fmla="val -616293" name="adj1"/>
              <a:gd fmla="val 246718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9" name="Google Shape;539;p33"/>
          <p:cNvSpPr/>
          <p:nvPr/>
        </p:nvSpPr>
        <p:spPr>
          <a:xfrm>
            <a:off x="1187550" y="2277250"/>
            <a:ext cx="2838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540" name="Google Shape;540;p33"/>
          <p:cNvSpPr/>
          <p:nvPr/>
        </p:nvSpPr>
        <p:spPr>
          <a:xfrm>
            <a:off x="995750" y="2774050"/>
            <a:ext cx="2838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endParaRPr/>
          </a:p>
        </p:txBody>
      </p:sp>
      <p:sp>
        <p:nvSpPr>
          <p:cNvPr id="541" name="Google Shape;541;p33"/>
          <p:cNvSpPr/>
          <p:nvPr/>
        </p:nvSpPr>
        <p:spPr>
          <a:xfrm>
            <a:off x="1778825" y="1241938"/>
            <a:ext cx="2838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542" name="Google Shape;542;p33"/>
          <p:cNvSpPr/>
          <p:nvPr/>
        </p:nvSpPr>
        <p:spPr>
          <a:xfrm>
            <a:off x="2510650" y="2636413"/>
            <a:ext cx="2838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543" name="Google Shape;543;p33"/>
          <p:cNvSpPr/>
          <p:nvPr/>
        </p:nvSpPr>
        <p:spPr>
          <a:xfrm>
            <a:off x="544550" y="3647450"/>
            <a:ext cx="4977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0, 2</a:t>
            </a:r>
            <a:endParaRPr/>
          </a:p>
        </p:txBody>
      </p:sp>
      <p:sp>
        <p:nvSpPr>
          <p:cNvPr id="544" name="Google Shape;544;p33"/>
          <p:cNvSpPr/>
          <p:nvPr/>
        </p:nvSpPr>
        <p:spPr>
          <a:xfrm>
            <a:off x="2708425" y="2322875"/>
            <a:ext cx="4977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0, 1</a:t>
            </a:r>
            <a:endParaRPr/>
          </a:p>
        </p:txBody>
      </p:sp>
      <p:sp>
        <p:nvSpPr>
          <p:cNvPr id="545" name="Google Shape;545;p33"/>
          <p:cNvSpPr/>
          <p:nvPr/>
        </p:nvSpPr>
        <p:spPr>
          <a:xfrm>
            <a:off x="4187025" y="3606113"/>
            <a:ext cx="2838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546" name="Google Shape;546;p33"/>
          <p:cNvSpPr/>
          <p:nvPr/>
        </p:nvSpPr>
        <p:spPr>
          <a:xfrm>
            <a:off x="2191675" y="4359975"/>
            <a:ext cx="7389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0, 1, 2</a:t>
            </a:r>
            <a:endParaRPr/>
          </a:p>
        </p:txBody>
      </p:sp>
      <p:sp>
        <p:nvSpPr>
          <p:cNvPr id="547" name="Google Shape;547;p33"/>
          <p:cNvSpPr txBox="1"/>
          <p:nvPr/>
        </p:nvSpPr>
        <p:spPr>
          <a:xfrm>
            <a:off x="0" y="4778925"/>
            <a:ext cx="25650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Double Dash in my slides means that the state is an accepting state, couldn’t double line them nicely</a:t>
            </a:r>
            <a:endParaRPr sz="800"/>
          </a:p>
        </p:txBody>
      </p:sp>
      <p:cxnSp>
        <p:nvCxnSpPr>
          <p:cNvPr id="548" name="Google Shape;548;p33"/>
          <p:cNvCxnSpPr>
            <a:endCxn id="528" idx="7"/>
          </p:cNvCxnSpPr>
          <p:nvPr/>
        </p:nvCxnSpPr>
        <p:spPr>
          <a:xfrm flipH="1">
            <a:off x="2423749" y="1521986"/>
            <a:ext cx="459300" cy="393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9" name="Google Shape;549;p33"/>
          <p:cNvSpPr txBox="1"/>
          <p:nvPr/>
        </p:nvSpPr>
        <p:spPr>
          <a:xfrm>
            <a:off x="2621450" y="1350050"/>
            <a:ext cx="8121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START</a:t>
            </a:r>
            <a:endParaRPr/>
          </a:p>
        </p:txBody>
      </p:sp>
      <p:pic>
        <p:nvPicPr>
          <p:cNvPr id="550" name="Google Shape;55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0400" y="106900"/>
            <a:ext cx="1559400" cy="2994259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33"/>
          <p:cNvSpPr txBox="1"/>
          <p:nvPr/>
        </p:nvSpPr>
        <p:spPr>
          <a:xfrm>
            <a:off x="5783900" y="158125"/>
            <a:ext cx="3000000" cy="17850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DFA has 4 states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prove that 4 states is minimal by exhibiting 4 strings where each pair of strings leads to a contradiction.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Here are 4 suitable strings: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0, 1, 2, 00</a:t>
            </a:r>
            <a:endParaRPr/>
          </a:p>
        </p:txBody>
      </p:sp>
      <p:sp>
        <p:nvSpPr>
          <p:cNvPr id="552" name="Google Shape;552;p33"/>
          <p:cNvSpPr txBox="1"/>
          <p:nvPr/>
        </p:nvSpPr>
        <p:spPr>
          <a:xfrm>
            <a:off x="5783900" y="2003800"/>
            <a:ext cx="3000000" cy="26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 and 00 are distinguished by the suffix epsilon: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Note: if you don't like epsilon as a suffix, try the string 1 or 11 instead.</a:t>
            </a:r>
            <a:endParaRPr/>
          </a:p>
        </p:txBody>
      </p:sp>
      <p:pic>
        <p:nvPicPr>
          <p:cNvPr descr="1 \in L,\ but \ 00 \notin L" id="553" name="Google Shape;553;p33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81745" y="2966000"/>
            <a:ext cx="2611048" cy="43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8" name="Google Shape;55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25" y="158125"/>
            <a:ext cx="2038350" cy="409575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Google Shape;559;p34"/>
          <p:cNvSpPr/>
          <p:nvPr/>
        </p:nvSpPr>
        <p:spPr>
          <a:xfrm>
            <a:off x="3321675" y="3007450"/>
            <a:ext cx="593400" cy="639900"/>
          </a:xfrm>
          <a:prstGeom prst="ellipse">
            <a:avLst/>
          </a:prstGeom>
          <a:solidFill>
            <a:srgbClr val="EEEEEE"/>
          </a:solidFill>
          <a:ln cap="flat" cmpd="sng" w="19050">
            <a:solidFill>
              <a:srgbClr val="595959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q2</a:t>
            </a:r>
            <a:endParaRPr/>
          </a:p>
        </p:txBody>
      </p:sp>
      <p:sp>
        <p:nvSpPr>
          <p:cNvPr id="560" name="Google Shape;560;p34"/>
          <p:cNvSpPr/>
          <p:nvPr/>
        </p:nvSpPr>
        <p:spPr>
          <a:xfrm>
            <a:off x="1917250" y="1821575"/>
            <a:ext cx="593400" cy="639900"/>
          </a:xfrm>
          <a:prstGeom prst="ellipse">
            <a:avLst/>
          </a:prstGeom>
          <a:solidFill>
            <a:srgbClr val="EEEEEE"/>
          </a:solidFill>
          <a:ln cap="flat" cmpd="sng" w="19050">
            <a:solidFill>
              <a:srgbClr val="595959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q0</a:t>
            </a:r>
            <a:endParaRPr/>
          </a:p>
        </p:txBody>
      </p:sp>
      <p:sp>
        <p:nvSpPr>
          <p:cNvPr id="561" name="Google Shape;561;p34"/>
          <p:cNvSpPr/>
          <p:nvPr/>
        </p:nvSpPr>
        <p:spPr>
          <a:xfrm>
            <a:off x="61250" y="2864725"/>
            <a:ext cx="593400" cy="6399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q1</a:t>
            </a:r>
            <a:endParaRPr/>
          </a:p>
        </p:txBody>
      </p:sp>
      <p:cxnSp>
        <p:nvCxnSpPr>
          <p:cNvPr id="562" name="Google Shape;562;p34"/>
          <p:cNvCxnSpPr>
            <a:stCxn id="560" idx="3"/>
            <a:endCxn id="561" idx="6"/>
          </p:cNvCxnSpPr>
          <p:nvPr/>
        </p:nvCxnSpPr>
        <p:spPr>
          <a:xfrm flipH="1">
            <a:off x="654751" y="2367764"/>
            <a:ext cx="1349400" cy="816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3" name="Google Shape;563;p34"/>
          <p:cNvCxnSpPr>
            <a:stCxn id="561" idx="0"/>
            <a:endCxn id="560" idx="2"/>
          </p:cNvCxnSpPr>
          <p:nvPr/>
        </p:nvCxnSpPr>
        <p:spPr>
          <a:xfrm flipH="1" rot="10800000">
            <a:off x="357950" y="2141425"/>
            <a:ext cx="1559400" cy="723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4" name="Google Shape;564;p34"/>
          <p:cNvCxnSpPr>
            <a:stCxn id="559" idx="7"/>
            <a:endCxn id="560" idx="6"/>
          </p:cNvCxnSpPr>
          <p:nvPr/>
        </p:nvCxnSpPr>
        <p:spPr>
          <a:xfrm rot="10800000">
            <a:off x="2510574" y="2141461"/>
            <a:ext cx="1317600" cy="959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5" name="Google Shape;565;p34"/>
          <p:cNvCxnSpPr>
            <a:stCxn id="560" idx="4"/>
            <a:endCxn id="559" idx="2"/>
          </p:cNvCxnSpPr>
          <p:nvPr/>
        </p:nvCxnSpPr>
        <p:spPr>
          <a:xfrm>
            <a:off x="2213950" y="2461475"/>
            <a:ext cx="1107600" cy="865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6" name="Google Shape;566;p34"/>
          <p:cNvCxnSpPr>
            <a:endCxn id="560" idx="0"/>
          </p:cNvCxnSpPr>
          <p:nvPr/>
        </p:nvCxnSpPr>
        <p:spPr>
          <a:xfrm flipH="1" rot="10800000">
            <a:off x="1997050" y="1821575"/>
            <a:ext cx="216900" cy="113100"/>
          </a:xfrm>
          <a:prstGeom prst="curvedConnector4">
            <a:avLst>
              <a:gd fmla="val -197326" name="adj1"/>
              <a:gd fmla="val 487423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7" name="Google Shape;567;p34"/>
          <p:cNvSpPr/>
          <p:nvPr/>
        </p:nvSpPr>
        <p:spPr>
          <a:xfrm>
            <a:off x="1410750" y="3900650"/>
            <a:ext cx="593400" cy="6399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q3</a:t>
            </a:r>
            <a:endParaRPr/>
          </a:p>
        </p:txBody>
      </p:sp>
      <p:cxnSp>
        <p:nvCxnSpPr>
          <p:cNvPr id="568" name="Google Shape;568;p34"/>
          <p:cNvCxnSpPr>
            <a:stCxn id="561" idx="4"/>
            <a:endCxn id="567" idx="2"/>
          </p:cNvCxnSpPr>
          <p:nvPr/>
        </p:nvCxnSpPr>
        <p:spPr>
          <a:xfrm>
            <a:off x="357950" y="3504625"/>
            <a:ext cx="1052700" cy="716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9" name="Google Shape;569;p34"/>
          <p:cNvCxnSpPr>
            <a:stCxn id="559" idx="6"/>
            <a:endCxn id="559" idx="5"/>
          </p:cNvCxnSpPr>
          <p:nvPr/>
        </p:nvCxnSpPr>
        <p:spPr>
          <a:xfrm flipH="1">
            <a:off x="3828075" y="3327400"/>
            <a:ext cx="87000" cy="226200"/>
          </a:xfrm>
          <a:prstGeom prst="curvedConnector4">
            <a:avLst>
              <a:gd fmla="val -552069" name="adj1"/>
              <a:gd fmla="val 246718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0" name="Google Shape;570;p34"/>
          <p:cNvCxnSpPr>
            <a:stCxn id="567" idx="6"/>
            <a:endCxn id="567" idx="5"/>
          </p:cNvCxnSpPr>
          <p:nvPr/>
        </p:nvCxnSpPr>
        <p:spPr>
          <a:xfrm flipH="1">
            <a:off x="1917150" y="4220600"/>
            <a:ext cx="87000" cy="226200"/>
          </a:xfrm>
          <a:prstGeom prst="curvedConnector4">
            <a:avLst>
              <a:gd fmla="val -616293" name="adj1"/>
              <a:gd fmla="val 246718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1" name="Google Shape;571;p34"/>
          <p:cNvSpPr/>
          <p:nvPr/>
        </p:nvSpPr>
        <p:spPr>
          <a:xfrm>
            <a:off x="1187550" y="2277250"/>
            <a:ext cx="2838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572" name="Google Shape;572;p34"/>
          <p:cNvSpPr/>
          <p:nvPr/>
        </p:nvSpPr>
        <p:spPr>
          <a:xfrm>
            <a:off x="995750" y="2774050"/>
            <a:ext cx="2838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endParaRPr/>
          </a:p>
        </p:txBody>
      </p:sp>
      <p:sp>
        <p:nvSpPr>
          <p:cNvPr id="573" name="Google Shape;573;p34"/>
          <p:cNvSpPr/>
          <p:nvPr/>
        </p:nvSpPr>
        <p:spPr>
          <a:xfrm>
            <a:off x="1778825" y="1241938"/>
            <a:ext cx="2838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574" name="Google Shape;574;p34"/>
          <p:cNvSpPr/>
          <p:nvPr/>
        </p:nvSpPr>
        <p:spPr>
          <a:xfrm>
            <a:off x="2510650" y="2636413"/>
            <a:ext cx="2838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575" name="Google Shape;575;p34"/>
          <p:cNvSpPr/>
          <p:nvPr/>
        </p:nvSpPr>
        <p:spPr>
          <a:xfrm>
            <a:off x="544550" y="3647450"/>
            <a:ext cx="4977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0, 2</a:t>
            </a:r>
            <a:endParaRPr/>
          </a:p>
        </p:txBody>
      </p:sp>
      <p:sp>
        <p:nvSpPr>
          <p:cNvPr id="576" name="Google Shape;576;p34"/>
          <p:cNvSpPr/>
          <p:nvPr/>
        </p:nvSpPr>
        <p:spPr>
          <a:xfrm>
            <a:off x="2708425" y="2322875"/>
            <a:ext cx="4977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0, 1</a:t>
            </a:r>
            <a:endParaRPr/>
          </a:p>
        </p:txBody>
      </p:sp>
      <p:sp>
        <p:nvSpPr>
          <p:cNvPr id="577" name="Google Shape;577;p34"/>
          <p:cNvSpPr/>
          <p:nvPr/>
        </p:nvSpPr>
        <p:spPr>
          <a:xfrm>
            <a:off x="4187025" y="3606113"/>
            <a:ext cx="2838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578" name="Google Shape;578;p34"/>
          <p:cNvSpPr/>
          <p:nvPr/>
        </p:nvSpPr>
        <p:spPr>
          <a:xfrm>
            <a:off x="2191675" y="4359975"/>
            <a:ext cx="7389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0, 1, 2</a:t>
            </a:r>
            <a:endParaRPr/>
          </a:p>
        </p:txBody>
      </p:sp>
      <p:sp>
        <p:nvSpPr>
          <p:cNvPr id="579" name="Google Shape;579;p34"/>
          <p:cNvSpPr txBox="1"/>
          <p:nvPr/>
        </p:nvSpPr>
        <p:spPr>
          <a:xfrm>
            <a:off x="0" y="4778925"/>
            <a:ext cx="25650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Double Dash in my slides means that the state is an accepting state, couldn’t double line them nicely</a:t>
            </a:r>
            <a:endParaRPr sz="800"/>
          </a:p>
        </p:txBody>
      </p:sp>
      <p:cxnSp>
        <p:nvCxnSpPr>
          <p:cNvPr id="580" name="Google Shape;580;p34"/>
          <p:cNvCxnSpPr>
            <a:endCxn id="560" idx="7"/>
          </p:cNvCxnSpPr>
          <p:nvPr/>
        </p:nvCxnSpPr>
        <p:spPr>
          <a:xfrm flipH="1">
            <a:off x="2423749" y="1521986"/>
            <a:ext cx="459300" cy="393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1" name="Google Shape;581;p34"/>
          <p:cNvSpPr txBox="1"/>
          <p:nvPr/>
        </p:nvSpPr>
        <p:spPr>
          <a:xfrm>
            <a:off x="2621450" y="1350050"/>
            <a:ext cx="8121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START</a:t>
            </a:r>
            <a:endParaRPr/>
          </a:p>
        </p:txBody>
      </p:sp>
      <p:pic>
        <p:nvPicPr>
          <p:cNvPr id="582" name="Google Shape;58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0400" y="106900"/>
            <a:ext cx="1559400" cy="2994259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Google Shape;583;p34"/>
          <p:cNvSpPr txBox="1"/>
          <p:nvPr/>
        </p:nvSpPr>
        <p:spPr>
          <a:xfrm>
            <a:off x="5783900" y="158125"/>
            <a:ext cx="3000000" cy="17850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DFA has 4 states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prove that 4 states is minimal by exhibiting 4 strings where each pair of strings leads to a contradiction.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Here are 4 suitable strings: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0, 1, 2, 00</a:t>
            </a:r>
            <a:endParaRPr/>
          </a:p>
        </p:txBody>
      </p:sp>
      <p:sp>
        <p:nvSpPr>
          <p:cNvPr id="584" name="Google Shape;584;p34"/>
          <p:cNvSpPr txBox="1"/>
          <p:nvPr/>
        </p:nvSpPr>
        <p:spPr>
          <a:xfrm>
            <a:off x="5783900" y="2003800"/>
            <a:ext cx="3000000" cy="26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 and 00 are distinguished by the suffix epsilon: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2 \in L, \  but \ 00 \notin L" id="585" name="Google Shape;585;p34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57550" y="2966000"/>
            <a:ext cx="2611048" cy="437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ni&#10;" id="586" name="Google Shape;586;p34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860202" y="4975276"/>
            <a:ext cx="283800" cy="168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 for the O</a:t>
            </a:r>
            <a:r>
              <a:rPr lang="en-GB"/>
              <a:t>pportunity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3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dnlrzv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CSC 236</a:t>
            </a:r>
            <a:endParaRPr/>
          </a:p>
        </p:txBody>
      </p:sp>
      <p:sp>
        <p:nvSpPr>
          <p:cNvPr id="602" name="Google Shape;602;p3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Tutorial 10 - Daniel Razavi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Today’s Problem Set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925" y="2043113"/>
            <a:ext cx="8058150" cy="10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675" y="387052"/>
            <a:ext cx="5405676" cy="7092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6" name="Google Shape;76;p17"/>
          <p:cNvGraphicFramePr/>
          <p:nvPr/>
        </p:nvGraphicFramePr>
        <p:xfrm>
          <a:off x="6117100" y="387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{8B9D4D9D-731E-4B0B-A55F-6C2F81B8A6A7}</a:tableStyleId>
              </a:tblPr>
              <a:tblGrid>
                <a:gridCol w="735450"/>
                <a:gridCol w="735450"/>
                <a:gridCol w="735450"/>
              </a:tblGrid>
              <a:tr h="32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900"/>
                        <a:t>Current State</a:t>
                      </a:r>
                      <a:endParaRPr b="1" sz="900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900"/>
                        <a:t>Symbol</a:t>
                      </a:r>
                      <a:endParaRPr b="1" sz="900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900"/>
                        <a:t>New State</a:t>
                      </a:r>
                      <a:endParaRPr b="1" sz="900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q0</a:t>
                      </a:r>
                      <a:endParaRPr sz="9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0</a:t>
                      </a:r>
                      <a:endParaRPr sz="9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q1</a:t>
                      </a:r>
                      <a:endParaRPr sz="9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q0</a:t>
                      </a:r>
                      <a:endParaRPr sz="9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1</a:t>
                      </a:r>
                      <a:endParaRPr sz="9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q0</a:t>
                      </a:r>
                      <a:endParaRPr sz="9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q0</a:t>
                      </a:r>
                      <a:endParaRPr sz="9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2</a:t>
                      </a:r>
                      <a:endParaRPr sz="9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q2</a:t>
                      </a:r>
                      <a:endParaRPr sz="9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q1</a:t>
                      </a:r>
                      <a:endParaRPr sz="9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1</a:t>
                      </a:r>
                      <a:endParaRPr sz="9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q0</a:t>
                      </a:r>
                      <a:endParaRPr sz="9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q1</a:t>
                      </a:r>
                      <a:endParaRPr sz="9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0</a:t>
                      </a:r>
                      <a:endParaRPr sz="9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q3</a:t>
                      </a:r>
                      <a:endParaRPr sz="9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q1</a:t>
                      </a:r>
                      <a:endParaRPr sz="9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2</a:t>
                      </a:r>
                      <a:endParaRPr sz="9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q3</a:t>
                      </a:r>
                      <a:endParaRPr sz="9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q2</a:t>
                      </a:r>
                      <a:endParaRPr sz="9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0</a:t>
                      </a:r>
                      <a:endParaRPr sz="9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q0</a:t>
                      </a:r>
                      <a:endParaRPr sz="9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q2</a:t>
                      </a:r>
                      <a:endParaRPr sz="9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1</a:t>
                      </a:r>
                      <a:endParaRPr sz="9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q0</a:t>
                      </a:r>
                      <a:endParaRPr sz="9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q2</a:t>
                      </a:r>
                      <a:endParaRPr sz="9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2</a:t>
                      </a:r>
                      <a:endParaRPr sz="9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q2</a:t>
                      </a:r>
                      <a:endParaRPr sz="9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q3</a:t>
                      </a:r>
                      <a:endParaRPr sz="9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0</a:t>
                      </a:r>
                      <a:endParaRPr sz="9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q3</a:t>
                      </a:r>
                      <a:endParaRPr sz="9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q3</a:t>
                      </a:r>
                      <a:endParaRPr sz="9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1</a:t>
                      </a:r>
                      <a:endParaRPr sz="9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q3</a:t>
                      </a:r>
                      <a:endParaRPr sz="9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q3</a:t>
                      </a:r>
                      <a:endParaRPr sz="9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2</a:t>
                      </a:r>
                      <a:endParaRPr sz="9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q3</a:t>
                      </a:r>
                      <a:endParaRPr sz="9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77" name="Google Shape;77;p17"/>
          <p:cNvSpPr txBox="1"/>
          <p:nvPr/>
        </p:nvSpPr>
        <p:spPr>
          <a:xfrm>
            <a:off x="138675" y="1156600"/>
            <a:ext cx="2171400" cy="709200"/>
          </a:xfrm>
          <a:prstGeom prst="rect">
            <a:avLst/>
          </a:prstGeom>
          <a:solidFill>
            <a:srgbClr val="9FC5E8"/>
          </a:solidFill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q0 is start state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{q0, q2} are accepting states.</a:t>
            </a:r>
            <a:endParaRPr sz="1200"/>
          </a:p>
        </p:txBody>
      </p:sp>
      <p:sp>
        <p:nvSpPr>
          <p:cNvPr id="78" name="Google Shape;78;p17"/>
          <p:cNvSpPr/>
          <p:nvPr/>
        </p:nvSpPr>
        <p:spPr>
          <a:xfrm>
            <a:off x="4395200" y="3076600"/>
            <a:ext cx="593400" cy="6399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q2</a:t>
            </a:r>
            <a:endParaRPr/>
          </a:p>
        </p:txBody>
      </p:sp>
      <p:sp>
        <p:nvSpPr>
          <p:cNvPr id="79" name="Google Shape;79;p17"/>
          <p:cNvSpPr/>
          <p:nvPr/>
        </p:nvSpPr>
        <p:spPr>
          <a:xfrm>
            <a:off x="2990775" y="1890725"/>
            <a:ext cx="593400" cy="6399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q0</a:t>
            </a:r>
            <a:endParaRPr/>
          </a:p>
        </p:txBody>
      </p:sp>
      <p:sp>
        <p:nvSpPr>
          <p:cNvPr id="80" name="Google Shape;80;p17"/>
          <p:cNvSpPr/>
          <p:nvPr/>
        </p:nvSpPr>
        <p:spPr>
          <a:xfrm>
            <a:off x="1134775" y="2933875"/>
            <a:ext cx="593400" cy="639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q1</a:t>
            </a:r>
            <a:endParaRPr/>
          </a:p>
        </p:txBody>
      </p:sp>
      <p:cxnSp>
        <p:nvCxnSpPr>
          <p:cNvPr id="81" name="Google Shape;81;p17"/>
          <p:cNvCxnSpPr>
            <a:stCxn id="79" idx="3"/>
            <a:endCxn id="80" idx="6"/>
          </p:cNvCxnSpPr>
          <p:nvPr/>
        </p:nvCxnSpPr>
        <p:spPr>
          <a:xfrm flipH="1">
            <a:off x="1728276" y="2436914"/>
            <a:ext cx="1349400" cy="81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7"/>
          <p:cNvCxnSpPr>
            <a:stCxn id="80" idx="0"/>
            <a:endCxn id="79" idx="2"/>
          </p:cNvCxnSpPr>
          <p:nvPr/>
        </p:nvCxnSpPr>
        <p:spPr>
          <a:xfrm flipH="1" rot="10800000">
            <a:off x="1431475" y="2210575"/>
            <a:ext cx="1559400" cy="72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7"/>
          <p:cNvCxnSpPr>
            <a:stCxn id="78" idx="7"/>
            <a:endCxn id="79" idx="6"/>
          </p:cNvCxnSpPr>
          <p:nvPr/>
        </p:nvCxnSpPr>
        <p:spPr>
          <a:xfrm rot="10800000">
            <a:off x="3584099" y="2210611"/>
            <a:ext cx="1317600" cy="95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7"/>
          <p:cNvCxnSpPr>
            <a:stCxn id="79" idx="4"/>
            <a:endCxn id="78" idx="2"/>
          </p:cNvCxnSpPr>
          <p:nvPr/>
        </p:nvCxnSpPr>
        <p:spPr>
          <a:xfrm>
            <a:off x="3287475" y="2530625"/>
            <a:ext cx="1107600" cy="8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7"/>
          <p:cNvCxnSpPr>
            <a:endCxn id="79" idx="0"/>
          </p:cNvCxnSpPr>
          <p:nvPr/>
        </p:nvCxnSpPr>
        <p:spPr>
          <a:xfrm flipH="1" rot="10800000">
            <a:off x="3070575" y="1890725"/>
            <a:ext cx="216900" cy="113100"/>
          </a:xfrm>
          <a:prstGeom prst="curvedConnector4">
            <a:avLst>
              <a:gd fmla="val -162563" name="adj1"/>
              <a:gd fmla="val 471286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" name="Google Shape;86;p17"/>
          <p:cNvSpPr/>
          <p:nvPr/>
        </p:nvSpPr>
        <p:spPr>
          <a:xfrm>
            <a:off x="2484275" y="3969800"/>
            <a:ext cx="593400" cy="639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q3</a:t>
            </a:r>
            <a:endParaRPr/>
          </a:p>
        </p:txBody>
      </p:sp>
      <p:cxnSp>
        <p:nvCxnSpPr>
          <p:cNvPr id="87" name="Google Shape;87;p17"/>
          <p:cNvCxnSpPr>
            <a:stCxn id="80" idx="4"/>
            <a:endCxn id="86" idx="2"/>
          </p:cNvCxnSpPr>
          <p:nvPr/>
        </p:nvCxnSpPr>
        <p:spPr>
          <a:xfrm>
            <a:off x="1431475" y="3573775"/>
            <a:ext cx="1052700" cy="71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17"/>
          <p:cNvCxnSpPr>
            <a:stCxn id="78" idx="6"/>
            <a:endCxn id="78" idx="5"/>
          </p:cNvCxnSpPr>
          <p:nvPr/>
        </p:nvCxnSpPr>
        <p:spPr>
          <a:xfrm flipH="1">
            <a:off x="4901600" y="3396550"/>
            <a:ext cx="87000" cy="226200"/>
          </a:xfrm>
          <a:prstGeom prst="curvedConnector4">
            <a:avLst>
              <a:gd fmla="val -533966" name="adj1"/>
              <a:gd fmla="val 246718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7"/>
          <p:cNvCxnSpPr>
            <a:stCxn id="86" idx="6"/>
            <a:endCxn id="86" idx="5"/>
          </p:cNvCxnSpPr>
          <p:nvPr/>
        </p:nvCxnSpPr>
        <p:spPr>
          <a:xfrm flipH="1">
            <a:off x="2990675" y="4289750"/>
            <a:ext cx="87000" cy="226200"/>
          </a:xfrm>
          <a:prstGeom prst="curvedConnector4">
            <a:avLst>
              <a:gd fmla="val -624626" name="adj1"/>
              <a:gd fmla="val 246718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" name="Google Shape;90;p17"/>
          <p:cNvSpPr/>
          <p:nvPr/>
        </p:nvSpPr>
        <p:spPr>
          <a:xfrm>
            <a:off x="2261075" y="2346400"/>
            <a:ext cx="2838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91" name="Google Shape;91;p17"/>
          <p:cNvSpPr/>
          <p:nvPr/>
        </p:nvSpPr>
        <p:spPr>
          <a:xfrm>
            <a:off x="2069275" y="2843200"/>
            <a:ext cx="2838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2852350" y="1311088"/>
            <a:ext cx="2838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3584175" y="2705563"/>
            <a:ext cx="2838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1618075" y="3716600"/>
            <a:ext cx="4977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0, 2</a:t>
            </a:r>
            <a:endParaRPr/>
          </a:p>
        </p:txBody>
      </p:sp>
      <p:sp>
        <p:nvSpPr>
          <p:cNvPr id="95" name="Google Shape;95;p17"/>
          <p:cNvSpPr/>
          <p:nvPr/>
        </p:nvSpPr>
        <p:spPr>
          <a:xfrm>
            <a:off x="3781950" y="2392025"/>
            <a:ext cx="4977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0, 1</a:t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5260550" y="3675263"/>
            <a:ext cx="2838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3265200" y="4429125"/>
            <a:ext cx="7389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0, 1, 2</a:t>
            </a:r>
            <a:endParaRPr/>
          </a:p>
        </p:txBody>
      </p:sp>
      <p:sp>
        <p:nvSpPr>
          <p:cNvPr id="98" name="Google Shape;98;p17"/>
          <p:cNvSpPr txBox="1"/>
          <p:nvPr/>
        </p:nvSpPr>
        <p:spPr>
          <a:xfrm>
            <a:off x="0" y="4778925"/>
            <a:ext cx="25650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Double </a:t>
            </a:r>
            <a:r>
              <a:rPr lang="en-GB" sz="800"/>
              <a:t>Dash in my slides means that the state is an accepting state, couldn’t double line them nicely</a:t>
            </a:r>
            <a:endParaRPr sz="800"/>
          </a:p>
        </p:txBody>
      </p:sp>
      <p:cxnSp>
        <p:nvCxnSpPr>
          <p:cNvPr id="99" name="Google Shape;99;p17"/>
          <p:cNvCxnSpPr>
            <a:endCxn id="79" idx="7"/>
          </p:cNvCxnSpPr>
          <p:nvPr/>
        </p:nvCxnSpPr>
        <p:spPr>
          <a:xfrm flipH="1">
            <a:off x="3497274" y="1591136"/>
            <a:ext cx="459300" cy="39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" name="Google Shape;100;p17"/>
          <p:cNvSpPr txBox="1"/>
          <p:nvPr/>
        </p:nvSpPr>
        <p:spPr>
          <a:xfrm>
            <a:off x="3694975" y="1419200"/>
            <a:ext cx="8121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START</a:t>
            </a:r>
            <a:endParaRPr/>
          </a:p>
        </p:txBody>
      </p:sp>
      <p:pic>
        <p:nvPicPr>
          <p:cNvPr descr="fini&#10;" id="101" name="Google Shape;101;p17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60202" y="4975276"/>
            <a:ext cx="283800" cy="168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6850" y="2195513"/>
            <a:ext cx="6210300" cy="7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875" y="182844"/>
            <a:ext cx="3105150" cy="3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/>
          <p:nvPr/>
        </p:nvSpPr>
        <p:spPr>
          <a:xfrm>
            <a:off x="6133550" y="410600"/>
            <a:ext cx="1666800" cy="815100"/>
          </a:xfrm>
          <a:prstGeom prst="rect">
            <a:avLst/>
          </a:prstGeom>
          <a:solidFill>
            <a:srgbClr val="F9CB9C"/>
          </a:solidFill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Here are the state invariants:</a:t>
            </a:r>
            <a:endParaRPr/>
          </a:p>
        </p:txBody>
      </p:sp>
      <p:sp>
        <p:nvSpPr>
          <p:cNvPr id="113" name="Google Shape;113;p19"/>
          <p:cNvSpPr txBox="1"/>
          <p:nvPr/>
        </p:nvSpPr>
        <p:spPr>
          <a:xfrm>
            <a:off x="5547800" y="1294000"/>
            <a:ext cx="2838300" cy="975600"/>
          </a:xfrm>
          <a:prstGeom prst="rect">
            <a:avLst/>
          </a:prstGeom>
          <a:solidFill>
            <a:srgbClr val="FFD966"/>
          </a:solidFill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q0: the string is empty; or the string has no bad 0s and ends with 1; or the string has no bad 0s and ends with 20</a:t>
            </a:r>
            <a:endParaRPr/>
          </a:p>
        </p:txBody>
      </p:sp>
      <p:sp>
        <p:nvSpPr>
          <p:cNvPr id="114" name="Google Shape;114;p19"/>
          <p:cNvSpPr txBox="1"/>
          <p:nvPr/>
        </p:nvSpPr>
        <p:spPr>
          <a:xfrm>
            <a:off x="5547800" y="3263300"/>
            <a:ext cx="2838300" cy="755400"/>
          </a:xfrm>
          <a:prstGeom prst="rect">
            <a:avLst/>
          </a:prstGeom>
          <a:solidFill>
            <a:srgbClr val="A4C2F4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q2: the string has no bad 0s, and the last symbol is 2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5547800" y="2337897"/>
            <a:ext cx="2838300" cy="857100"/>
          </a:xfrm>
          <a:prstGeom prst="rect">
            <a:avLst/>
          </a:prstGeom>
          <a:solidFill>
            <a:srgbClr val="EA9999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q1: the string has no bad 0s, the last symbol is 0, and the second-last symbol is not 2</a:t>
            </a:r>
            <a:endParaRPr/>
          </a:p>
        </p:txBody>
      </p:sp>
      <p:sp>
        <p:nvSpPr>
          <p:cNvPr id="116" name="Google Shape;116;p19"/>
          <p:cNvSpPr txBox="1"/>
          <p:nvPr/>
        </p:nvSpPr>
        <p:spPr>
          <a:xfrm>
            <a:off x="5547800" y="4087000"/>
            <a:ext cx="2838300" cy="755400"/>
          </a:xfrm>
          <a:prstGeom prst="rect">
            <a:avLst/>
          </a:prstGeom>
          <a:solidFill>
            <a:srgbClr val="B6D7A8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q3: the string contains at least one bad 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7" name="Google Shape;117;p19"/>
          <p:cNvSpPr/>
          <p:nvPr/>
        </p:nvSpPr>
        <p:spPr>
          <a:xfrm>
            <a:off x="3629700" y="2763463"/>
            <a:ext cx="593400" cy="6399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q2</a:t>
            </a:r>
            <a:endParaRPr/>
          </a:p>
        </p:txBody>
      </p:sp>
      <p:sp>
        <p:nvSpPr>
          <p:cNvPr id="118" name="Google Shape;118;p19"/>
          <p:cNvSpPr/>
          <p:nvPr/>
        </p:nvSpPr>
        <p:spPr>
          <a:xfrm>
            <a:off x="2225275" y="1577588"/>
            <a:ext cx="593400" cy="6399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q0</a:t>
            </a:r>
            <a:endParaRPr/>
          </a:p>
        </p:txBody>
      </p:sp>
      <p:sp>
        <p:nvSpPr>
          <p:cNvPr id="119" name="Google Shape;119;p19"/>
          <p:cNvSpPr/>
          <p:nvPr/>
        </p:nvSpPr>
        <p:spPr>
          <a:xfrm>
            <a:off x="369275" y="2620738"/>
            <a:ext cx="593400" cy="639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q1</a:t>
            </a:r>
            <a:endParaRPr/>
          </a:p>
        </p:txBody>
      </p:sp>
      <p:cxnSp>
        <p:nvCxnSpPr>
          <p:cNvPr id="120" name="Google Shape;120;p19"/>
          <p:cNvCxnSpPr>
            <a:stCxn id="118" idx="3"/>
            <a:endCxn id="119" idx="6"/>
          </p:cNvCxnSpPr>
          <p:nvPr/>
        </p:nvCxnSpPr>
        <p:spPr>
          <a:xfrm flipH="1">
            <a:off x="962776" y="2123776"/>
            <a:ext cx="1349400" cy="81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19"/>
          <p:cNvCxnSpPr>
            <a:stCxn id="119" idx="0"/>
            <a:endCxn id="118" idx="2"/>
          </p:cNvCxnSpPr>
          <p:nvPr/>
        </p:nvCxnSpPr>
        <p:spPr>
          <a:xfrm flipH="1" rot="10800000">
            <a:off x="665975" y="1897438"/>
            <a:ext cx="1559400" cy="72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19"/>
          <p:cNvCxnSpPr>
            <a:stCxn id="117" idx="7"/>
            <a:endCxn id="118" idx="6"/>
          </p:cNvCxnSpPr>
          <p:nvPr/>
        </p:nvCxnSpPr>
        <p:spPr>
          <a:xfrm rot="10800000">
            <a:off x="2818599" y="1897474"/>
            <a:ext cx="1317600" cy="95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" name="Google Shape;123;p19"/>
          <p:cNvCxnSpPr>
            <a:stCxn id="118" idx="4"/>
            <a:endCxn id="117" idx="2"/>
          </p:cNvCxnSpPr>
          <p:nvPr/>
        </p:nvCxnSpPr>
        <p:spPr>
          <a:xfrm>
            <a:off x="2521975" y="2217488"/>
            <a:ext cx="1107600" cy="8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" name="Google Shape;124;p19"/>
          <p:cNvCxnSpPr>
            <a:endCxn id="118" idx="0"/>
          </p:cNvCxnSpPr>
          <p:nvPr/>
        </p:nvCxnSpPr>
        <p:spPr>
          <a:xfrm flipH="1" rot="10800000">
            <a:off x="2305075" y="1577588"/>
            <a:ext cx="216900" cy="113100"/>
          </a:xfrm>
          <a:prstGeom prst="curvedConnector4">
            <a:avLst>
              <a:gd fmla="val -126879" name="adj1"/>
              <a:gd fmla="val 475807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" name="Google Shape;125;p19"/>
          <p:cNvSpPr/>
          <p:nvPr/>
        </p:nvSpPr>
        <p:spPr>
          <a:xfrm>
            <a:off x="1718775" y="3656663"/>
            <a:ext cx="593400" cy="639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q3</a:t>
            </a:r>
            <a:endParaRPr/>
          </a:p>
        </p:txBody>
      </p:sp>
      <p:cxnSp>
        <p:nvCxnSpPr>
          <p:cNvPr id="126" name="Google Shape;126;p19"/>
          <p:cNvCxnSpPr>
            <a:stCxn id="119" idx="4"/>
            <a:endCxn id="125" idx="2"/>
          </p:cNvCxnSpPr>
          <p:nvPr/>
        </p:nvCxnSpPr>
        <p:spPr>
          <a:xfrm>
            <a:off x="665975" y="3260638"/>
            <a:ext cx="1052700" cy="71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19"/>
          <p:cNvCxnSpPr>
            <a:stCxn id="117" idx="6"/>
            <a:endCxn id="117" idx="5"/>
          </p:cNvCxnSpPr>
          <p:nvPr/>
        </p:nvCxnSpPr>
        <p:spPr>
          <a:xfrm flipH="1">
            <a:off x="4136100" y="3083413"/>
            <a:ext cx="87000" cy="226200"/>
          </a:xfrm>
          <a:prstGeom prst="curvedConnector4">
            <a:avLst>
              <a:gd fmla="val -543851" name="adj1"/>
              <a:gd fmla="val 246718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19"/>
          <p:cNvCxnSpPr>
            <a:stCxn id="125" idx="6"/>
            <a:endCxn id="125" idx="5"/>
          </p:cNvCxnSpPr>
          <p:nvPr/>
        </p:nvCxnSpPr>
        <p:spPr>
          <a:xfrm flipH="1">
            <a:off x="2225175" y="3976613"/>
            <a:ext cx="87000" cy="226200"/>
          </a:xfrm>
          <a:prstGeom prst="curvedConnector4">
            <a:avLst>
              <a:gd fmla="val -624626" name="adj1"/>
              <a:gd fmla="val 246718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p19"/>
          <p:cNvSpPr/>
          <p:nvPr/>
        </p:nvSpPr>
        <p:spPr>
          <a:xfrm>
            <a:off x="1495575" y="2033263"/>
            <a:ext cx="2838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130" name="Google Shape;130;p19"/>
          <p:cNvSpPr/>
          <p:nvPr/>
        </p:nvSpPr>
        <p:spPr>
          <a:xfrm>
            <a:off x="1303775" y="2530063"/>
            <a:ext cx="2838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endParaRPr/>
          </a:p>
        </p:txBody>
      </p:sp>
      <p:sp>
        <p:nvSpPr>
          <p:cNvPr id="131" name="Google Shape;131;p19"/>
          <p:cNvSpPr/>
          <p:nvPr/>
        </p:nvSpPr>
        <p:spPr>
          <a:xfrm>
            <a:off x="2086850" y="997950"/>
            <a:ext cx="2838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2818675" y="2392425"/>
            <a:ext cx="2838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133" name="Google Shape;133;p19"/>
          <p:cNvSpPr/>
          <p:nvPr/>
        </p:nvSpPr>
        <p:spPr>
          <a:xfrm>
            <a:off x="852575" y="3403463"/>
            <a:ext cx="4977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0, 2</a:t>
            </a:r>
            <a:endParaRPr/>
          </a:p>
        </p:txBody>
      </p:sp>
      <p:sp>
        <p:nvSpPr>
          <p:cNvPr id="134" name="Google Shape;134;p19"/>
          <p:cNvSpPr/>
          <p:nvPr/>
        </p:nvSpPr>
        <p:spPr>
          <a:xfrm>
            <a:off x="3016450" y="2078888"/>
            <a:ext cx="4977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0, 1</a:t>
            </a: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4495050" y="3362125"/>
            <a:ext cx="2838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2499700" y="4115988"/>
            <a:ext cx="7389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0, 1, 2</a:t>
            </a:r>
            <a:endParaRPr/>
          </a:p>
        </p:txBody>
      </p:sp>
      <p:cxnSp>
        <p:nvCxnSpPr>
          <p:cNvPr id="137" name="Google Shape;137;p19"/>
          <p:cNvCxnSpPr>
            <a:endCxn id="118" idx="7"/>
          </p:cNvCxnSpPr>
          <p:nvPr/>
        </p:nvCxnSpPr>
        <p:spPr>
          <a:xfrm flipH="1">
            <a:off x="2731774" y="1277999"/>
            <a:ext cx="459300" cy="39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8" name="Google Shape;138;p19"/>
          <p:cNvSpPr txBox="1"/>
          <p:nvPr/>
        </p:nvSpPr>
        <p:spPr>
          <a:xfrm>
            <a:off x="2929475" y="1106063"/>
            <a:ext cx="8121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START</a:t>
            </a:r>
            <a:endParaRPr/>
          </a:p>
        </p:txBody>
      </p:sp>
      <p:sp>
        <p:nvSpPr>
          <p:cNvPr id="139" name="Google Shape;139;p19"/>
          <p:cNvSpPr txBox="1"/>
          <p:nvPr/>
        </p:nvSpPr>
        <p:spPr>
          <a:xfrm>
            <a:off x="0" y="4778925"/>
            <a:ext cx="25650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Double Dash in my slides means that the state is an accepting state, couldn’t double line them nicely</a:t>
            </a:r>
            <a:endParaRPr sz="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875" y="182844"/>
            <a:ext cx="3105150" cy="3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0"/>
          <p:cNvSpPr/>
          <p:nvPr/>
        </p:nvSpPr>
        <p:spPr>
          <a:xfrm>
            <a:off x="3629700" y="2763463"/>
            <a:ext cx="593400" cy="6399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q2</a:t>
            </a:r>
            <a:endParaRPr/>
          </a:p>
        </p:txBody>
      </p:sp>
      <p:sp>
        <p:nvSpPr>
          <p:cNvPr id="146" name="Google Shape;146;p20"/>
          <p:cNvSpPr/>
          <p:nvPr/>
        </p:nvSpPr>
        <p:spPr>
          <a:xfrm>
            <a:off x="2225275" y="1577588"/>
            <a:ext cx="593400" cy="6399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q0</a:t>
            </a:r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369275" y="2620738"/>
            <a:ext cx="593400" cy="639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q1</a:t>
            </a:r>
            <a:endParaRPr/>
          </a:p>
        </p:txBody>
      </p:sp>
      <p:cxnSp>
        <p:nvCxnSpPr>
          <p:cNvPr id="148" name="Google Shape;148;p20"/>
          <p:cNvCxnSpPr>
            <a:stCxn id="146" idx="3"/>
            <a:endCxn id="147" idx="6"/>
          </p:cNvCxnSpPr>
          <p:nvPr/>
        </p:nvCxnSpPr>
        <p:spPr>
          <a:xfrm flipH="1">
            <a:off x="962776" y="2123776"/>
            <a:ext cx="1349400" cy="81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20"/>
          <p:cNvCxnSpPr>
            <a:stCxn id="147" idx="0"/>
            <a:endCxn id="146" idx="2"/>
          </p:cNvCxnSpPr>
          <p:nvPr/>
        </p:nvCxnSpPr>
        <p:spPr>
          <a:xfrm flipH="1" rot="10800000">
            <a:off x="665975" y="1897438"/>
            <a:ext cx="1559400" cy="72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20"/>
          <p:cNvCxnSpPr>
            <a:stCxn id="145" idx="7"/>
            <a:endCxn id="146" idx="6"/>
          </p:cNvCxnSpPr>
          <p:nvPr/>
        </p:nvCxnSpPr>
        <p:spPr>
          <a:xfrm rot="10800000">
            <a:off x="2818599" y="1897474"/>
            <a:ext cx="1317600" cy="95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20"/>
          <p:cNvCxnSpPr>
            <a:stCxn id="146" idx="4"/>
            <a:endCxn id="145" idx="2"/>
          </p:cNvCxnSpPr>
          <p:nvPr/>
        </p:nvCxnSpPr>
        <p:spPr>
          <a:xfrm>
            <a:off x="2521975" y="2217488"/>
            <a:ext cx="1107600" cy="8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20"/>
          <p:cNvCxnSpPr>
            <a:endCxn id="146" idx="0"/>
          </p:cNvCxnSpPr>
          <p:nvPr/>
        </p:nvCxnSpPr>
        <p:spPr>
          <a:xfrm flipH="1" rot="10800000">
            <a:off x="2305075" y="1577588"/>
            <a:ext cx="216900" cy="113100"/>
          </a:xfrm>
          <a:prstGeom prst="curvedConnector4">
            <a:avLst>
              <a:gd fmla="val -126879" name="adj1"/>
              <a:gd fmla="val 475807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" name="Google Shape;153;p20"/>
          <p:cNvSpPr/>
          <p:nvPr/>
        </p:nvSpPr>
        <p:spPr>
          <a:xfrm>
            <a:off x="1718775" y="3656663"/>
            <a:ext cx="593400" cy="639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q3</a:t>
            </a:r>
            <a:endParaRPr/>
          </a:p>
        </p:txBody>
      </p:sp>
      <p:cxnSp>
        <p:nvCxnSpPr>
          <p:cNvPr id="154" name="Google Shape;154;p20"/>
          <p:cNvCxnSpPr>
            <a:stCxn id="147" idx="4"/>
            <a:endCxn id="153" idx="2"/>
          </p:cNvCxnSpPr>
          <p:nvPr/>
        </p:nvCxnSpPr>
        <p:spPr>
          <a:xfrm>
            <a:off x="665975" y="3260638"/>
            <a:ext cx="1052700" cy="71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20"/>
          <p:cNvCxnSpPr>
            <a:stCxn id="145" idx="6"/>
            <a:endCxn id="145" idx="5"/>
          </p:cNvCxnSpPr>
          <p:nvPr/>
        </p:nvCxnSpPr>
        <p:spPr>
          <a:xfrm flipH="1">
            <a:off x="4136100" y="3083413"/>
            <a:ext cx="87000" cy="226200"/>
          </a:xfrm>
          <a:prstGeom prst="curvedConnector4">
            <a:avLst>
              <a:gd fmla="val -543851" name="adj1"/>
              <a:gd fmla="val 246718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" name="Google Shape;156;p20"/>
          <p:cNvCxnSpPr>
            <a:stCxn id="153" idx="6"/>
            <a:endCxn id="153" idx="5"/>
          </p:cNvCxnSpPr>
          <p:nvPr/>
        </p:nvCxnSpPr>
        <p:spPr>
          <a:xfrm flipH="1">
            <a:off x="2225175" y="3976613"/>
            <a:ext cx="87000" cy="226200"/>
          </a:xfrm>
          <a:prstGeom prst="curvedConnector4">
            <a:avLst>
              <a:gd fmla="val -624626" name="adj1"/>
              <a:gd fmla="val 246718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p20"/>
          <p:cNvSpPr/>
          <p:nvPr/>
        </p:nvSpPr>
        <p:spPr>
          <a:xfrm>
            <a:off x="1495575" y="2033263"/>
            <a:ext cx="2838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158" name="Google Shape;158;p20"/>
          <p:cNvSpPr/>
          <p:nvPr/>
        </p:nvSpPr>
        <p:spPr>
          <a:xfrm>
            <a:off x="1303775" y="2530063"/>
            <a:ext cx="2838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endParaRPr/>
          </a:p>
        </p:txBody>
      </p:sp>
      <p:sp>
        <p:nvSpPr>
          <p:cNvPr id="159" name="Google Shape;159;p20"/>
          <p:cNvSpPr/>
          <p:nvPr/>
        </p:nvSpPr>
        <p:spPr>
          <a:xfrm>
            <a:off x="2086850" y="997950"/>
            <a:ext cx="2838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160" name="Google Shape;160;p20"/>
          <p:cNvSpPr/>
          <p:nvPr/>
        </p:nvSpPr>
        <p:spPr>
          <a:xfrm>
            <a:off x="2818675" y="2392425"/>
            <a:ext cx="2838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161" name="Google Shape;161;p20"/>
          <p:cNvSpPr/>
          <p:nvPr/>
        </p:nvSpPr>
        <p:spPr>
          <a:xfrm>
            <a:off x="852575" y="3403463"/>
            <a:ext cx="4977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0, 2</a:t>
            </a:r>
            <a:endParaRPr/>
          </a:p>
        </p:txBody>
      </p:sp>
      <p:sp>
        <p:nvSpPr>
          <p:cNvPr id="162" name="Google Shape;162;p20"/>
          <p:cNvSpPr/>
          <p:nvPr/>
        </p:nvSpPr>
        <p:spPr>
          <a:xfrm>
            <a:off x="3016450" y="2078888"/>
            <a:ext cx="4977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0, 1</a:t>
            </a:r>
            <a:endParaRPr/>
          </a:p>
        </p:txBody>
      </p:sp>
      <p:sp>
        <p:nvSpPr>
          <p:cNvPr id="163" name="Google Shape;163;p20"/>
          <p:cNvSpPr/>
          <p:nvPr/>
        </p:nvSpPr>
        <p:spPr>
          <a:xfrm>
            <a:off x="4495050" y="3362125"/>
            <a:ext cx="2838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164" name="Google Shape;164;p20"/>
          <p:cNvSpPr/>
          <p:nvPr/>
        </p:nvSpPr>
        <p:spPr>
          <a:xfrm>
            <a:off x="2499700" y="4115988"/>
            <a:ext cx="7389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0, 1, 2</a:t>
            </a:r>
            <a:endParaRPr/>
          </a:p>
        </p:txBody>
      </p:sp>
      <p:cxnSp>
        <p:nvCxnSpPr>
          <p:cNvPr id="165" name="Google Shape;165;p20"/>
          <p:cNvCxnSpPr>
            <a:endCxn id="146" idx="7"/>
          </p:cNvCxnSpPr>
          <p:nvPr/>
        </p:nvCxnSpPr>
        <p:spPr>
          <a:xfrm flipH="1">
            <a:off x="2731774" y="1277999"/>
            <a:ext cx="459300" cy="39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6" name="Google Shape;166;p20"/>
          <p:cNvSpPr txBox="1"/>
          <p:nvPr/>
        </p:nvSpPr>
        <p:spPr>
          <a:xfrm>
            <a:off x="2929475" y="1106063"/>
            <a:ext cx="8121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START</a:t>
            </a:r>
            <a:endParaRPr/>
          </a:p>
        </p:txBody>
      </p:sp>
      <p:sp>
        <p:nvSpPr>
          <p:cNvPr id="167" name="Google Shape;167;p20"/>
          <p:cNvSpPr txBox="1"/>
          <p:nvPr/>
        </p:nvSpPr>
        <p:spPr>
          <a:xfrm>
            <a:off x="0" y="4778925"/>
            <a:ext cx="25650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Double Dash in my slides means that the state is an accepting state, couldn’t double line them nicely</a:t>
            </a:r>
            <a:endParaRPr sz="800"/>
          </a:p>
        </p:txBody>
      </p:sp>
      <p:sp>
        <p:nvSpPr>
          <p:cNvPr id="168" name="Google Shape;168;p20"/>
          <p:cNvSpPr txBox="1"/>
          <p:nvPr/>
        </p:nvSpPr>
        <p:spPr>
          <a:xfrm>
            <a:off x="5367225" y="10717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covers all strings over the alphabet; and no string satisfies multiple invariants.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prove correctness, </a:t>
            </a:r>
            <a:r>
              <a:rPr lang="en-GB">
                <a:highlight>
                  <a:srgbClr val="FFFF00"/>
                </a:highlight>
              </a:rPr>
              <a:t>we begin with the base case</a:t>
            </a:r>
            <a:r>
              <a:rPr lang="en-GB"/>
              <a:t>, and show that epsilon satisfies the invariant for q0.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 does, because the empty string is explicitly given as a string that satisfies the invariant for q0.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875" y="182844"/>
            <a:ext cx="3105150" cy="3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1"/>
          <p:cNvSpPr/>
          <p:nvPr/>
        </p:nvSpPr>
        <p:spPr>
          <a:xfrm>
            <a:off x="3629700" y="2763463"/>
            <a:ext cx="593400" cy="6399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q2</a:t>
            </a:r>
            <a:endParaRPr/>
          </a:p>
        </p:txBody>
      </p:sp>
      <p:sp>
        <p:nvSpPr>
          <p:cNvPr id="175" name="Google Shape;175;p21"/>
          <p:cNvSpPr/>
          <p:nvPr/>
        </p:nvSpPr>
        <p:spPr>
          <a:xfrm>
            <a:off x="2225275" y="1577588"/>
            <a:ext cx="593400" cy="6399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q0</a:t>
            </a:r>
            <a:endParaRPr/>
          </a:p>
        </p:txBody>
      </p:sp>
      <p:sp>
        <p:nvSpPr>
          <p:cNvPr id="176" name="Google Shape;176;p21"/>
          <p:cNvSpPr/>
          <p:nvPr/>
        </p:nvSpPr>
        <p:spPr>
          <a:xfrm>
            <a:off x="369275" y="2620738"/>
            <a:ext cx="593400" cy="639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q1</a:t>
            </a:r>
            <a:endParaRPr/>
          </a:p>
        </p:txBody>
      </p:sp>
      <p:cxnSp>
        <p:nvCxnSpPr>
          <p:cNvPr id="177" name="Google Shape;177;p21"/>
          <p:cNvCxnSpPr>
            <a:stCxn id="175" idx="3"/>
            <a:endCxn id="176" idx="6"/>
          </p:cNvCxnSpPr>
          <p:nvPr/>
        </p:nvCxnSpPr>
        <p:spPr>
          <a:xfrm flipH="1">
            <a:off x="962776" y="2123776"/>
            <a:ext cx="1349400" cy="81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p21"/>
          <p:cNvCxnSpPr>
            <a:stCxn id="176" idx="0"/>
            <a:endCxn id="175" idx="2"/>
          </p:cNvCxnSpPr>
          <p:nvPr/>
        </p:nvCxnSpPr>
        <p:spPr>
          <a:xfrm flipH="1" rot="10800000">
            <a:off x="665975" y="1897438"/>
            <a:ext cx="1559400" cy="72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p21"/>
          <p:cNvCxnSpPr>
            <a:stCxn id="174" idx="7"/>
            <a:endCxn id="175" idx="6"/>
          </p:cNvCxnSpPr>
          <p:nvPr/>
        </p:nvCxnSpPr>
        <p:spPr>
          <a:xfrm rot="10800000">
            <a:off x="2818599" y="1897474"/>
            <a:ext cx="1317600" cy="95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p21"/>
          <p:cNvCxnSpPr>
            <a:stCxn id="175" idx="4"/>
            <a:endCxn id="174" idx="2"/>
          </p:cNvCxnSpPr>
          <p:nvPr/>
        </p:nvCxnSpPr>
        <p:spPr>
          <a:xfrm>
            <a:off x="2521975" y="2217488"/>
            <a:ext cx="1107600" cy="8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21"/>
          <p:cNvCxnSpPr>
            <a:endCxn id="175" idx="0"/>
          </p:cNvCxnSpPr>
          <p:nvPr/>
        </p:nvCxnSpPr>
        <p:spPr>
          <a:xfrm flipH="1" rot="10800000">
            <a:off x="2305075" y="1577588"/>
            <a:ext cx="216900" cy="113100"/>
          </a:xfrm>
          <a:prstGeom prst="curvedConnector4">
            <a:avLst>
              <a:gd fmla="val -126879" name="adj1"/>
              <a:gd fmla="val 475807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2" name="Google Shape;182;p21"/>
          <p:cNvSpPr/>
          <p:nvPr/>
        </p:nvSpPr>
        <p:spPr>
          <a:xfrm>
            <a:off x="1718775" y="3656663"/>
            <a:ext cx="593400" cy="639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q3</a:t>
            </a:r>
            <a:endParaRPr/>
          </a:p>
        </p:txBody>
      </p:sp>
      <p:cxnSp>
        <p:nvCxnSpPr>
          <p:cNvPr id="183" name="Google Shape;183;p21"/>
          <p:cNvCxnSpPr>
            <a:stCxn id="176" idx="4"/>
            <a:endCxn id="182" idx="2"/>
          </p:cNvCxnSpPr>
          <p:nvPr/>
        </p:nvCxnSpPr>
        <p:spPr>
          <a:xfrm>
            <a:off x="665975" y="3260638"/>
            <a:ext cx="1052700" cy="71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" name="Google Shape;184;p21"/>
          <p:cNvCxnSpPr>
            <a:stCxn id="174" idx="6"/>
            <a:endCxn id="174" idx="5"/>
          </p:cNvCxnSpPr>
          <p:nvPr/>
        </p:nvCxnSpPr>
        <p:spPr>
          <a:xfrm flipH="1">
            <a:off x="4136100" y="3083413"/>
            <a:ext cx="87000" cy="226200"/>
          </a:xfrm>
          <a:prstGeom prst="curvedConnector4">
            <a:avLst>
              <a:gd fmla="val -543851" name="adj1"/>
              <a:gd fmla="val 246718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" name="Google Shape;185;p21"/>
          <p:cNvCxnSpPr>
            <a:stCxn id="182" idx="6"/>
            <a:endCxn id="182" idx="5"/>
          </p:cNvCxnSpPr>
          <p:nvPr/>
        </p:nvCxnSpPr>
        <p:spPr>
          <a:xfrm flipH="1">
            <a:off x="2225175" y="3976613"/>
            <a:ext cx="87000" cy="226200"/>
          </a:xfrm>
          <a:prstGeom prst="curvedConnector4">
            <a:avLst>
              <a:gd fmla="val -624626" name="adj1"/>
              <a:gd fmla="val 246718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6" name="Google Shape;186;p21"/>
          <p:cNvSpPr/>
          <p:nvPr/>
        </p:nvSpPr>
        <p:spPr>
          <a:xfrm>
            <a:off x="1495575" y="2033263"/>
            <a:ext cx="2838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187" name="Google Shape;187;p21"/>
          <p:cNvSpPr/>
          <p:nvPr/>
        </p:nvSpPr>
        <p:spPr>
          <a:xfrm>
            <a:off x="1303775" y="2530063"/>
            <a:ext cx="2838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endParaRPr/>
          </a:p>
        </p:txBody>
      </p:sp>
      <p:sp>
        <p:nvSpPr>
          <p:cNvPr id="188" name="Google Shape;188;p21"/>
          <p:cNvSpPr/>
          <p:nvPr/>
        </p:nvSpPr>
        <p:spPr>
          <a:xfrm>
            <a:off x="2086850" y="997950"/>
            <a:ext cx="2838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189" name="Google Shape;189;p21"/>
          <p:cNvSpPr/>
          <p:nvPr/>
        </p:nvSpPr>
        <p:spPr>
          <a:xfrm>
            <a:off x="2818675" y="2392425"/>
            <a:ext cx="2838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190" name="Google Shape;190;p21"/>
          <p:cNvSpPr/>
          <p:nvPr/>
        </p:nvSpPr>
        <p:spPr>
          <a:xfrm>
            <a:off x="852575" y="3403463"/>
            <a:ext cx="4977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0, 2</a:t>
            </a:r>
            <a:endParaRPr/>
          </a:p>
        </p:txBody>
      </p:sp>
      <p:sp>
        <p:nvSpPr>
          <p:cNvPr id="191" name="Google Shape;191;p21"/>
          <p:cNvSpPr/>
          <p:nvPr/>
        </p:nvSpPr>
        <p:spPr>
          <a:xfrm>
            <a:off x="3016450" y="2078888"/>
            <a:ext cx="4977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0, 1</a:t>
            </a:r>
            <a:endParaRPr/>
          </a:p>
        </p:txBody>
      </p:sp>
      <p:sp>
        <p:nvSpPr>
          <p:cNvPr id="192" name="Google Shape;192;p21"/>
          <p:cNvSpPr/>
          <p:nvPr/>
        </p:nvSpPr>
        <p:spPr>
          <a:xfrm>
            <a:off x="4495050" y="3362125"/>
            <a:ext cx="2838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193" name="Google Shape;193;p21"/>
          <p:cNvSpPr/>
          <p:nvPr/>
        </p:nvSpPr>
        <p:spPr>
          <a:xfrm>
            <a:off x="2499700" y="4115988"/>
            <a:ext cx="7389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0, 1, 2</a:t>
            </a:r>
            <a:endParaRPr/>
          </a:p>
        </p:txBody>
      </p:sp>
      <p:cxnSp>
        <p:nvCxnSpPr>
          <p:cNvPr id="194" name="Google Shape;194;p21"/>
          <p:cNvCxnSpPr>
            <a:endCxn id="175" idx="7"/>
          </p:cNvCxnSpPr>
          <p:nvPr/>
        </p:nvCxnSpPr>
        <p:spPr>
          <a:xfrm flipH="1">
            <a:off x="2731774" y="1277999"/>
            <a:ext cx="459300" cy="39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5" name="Google Shape;195;p21"/>
          <p:cNvSpPr txBox="1"/>
          <p:nvPr/>
        </p:nvSpPr>
        <p:spPr>
          <a:xfrm>
            <a:off x="2929475" y="1106063"/>
            <a:ext cx="8121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START</a:t>
            </a:r>
            <a:endParaRPr/>
          </a:p>
        </p:txBody>
      </p:sp>
      <p:sp>
        <p:nvSpPr>
          <p:cNvPr id="196" name="Google Shape;196;p21"/>
          <p:cNvSpPr txBox="1"/>
          <p:nvPr/>
        </p:nvSpPr>
        <p:spPr>
          <a:xfrm>
            <a:off x="0" y="4778925"/>
            <a:ext cx="25650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Double Dash in my slides means that the state is an accepting state, couldn’t double line them nicely</a:t>
            </a:r>
            <a:endParaRPr sz="800"/>
          </a:p>
        </p:txBody>
      </p:sp>
      <p:sp>
        <p:nvSpPr>
          <p:cNvPr id="197" name="Google Shape;197;p21"/>
          <p:cNvSpPr txBox="1"/>
          <p:nvPr/>
        </p:nvSpPr>
        <p:spPr>
          <a:xfrm>
            <a:off x="6167125" y="120600"/>
            <a:ext cx="15138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This covers all strings over the alphabet; and no string satisfies multiple invariants.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To prove correctness, </a:t>
            </a:r>
            <a:r>
              <a:rPr lang="en-GB" sz="700">
                <a:highlight>
                  <a:srgbClr val="FFFF00"/>
                </a:highlight>
              </a:rPr>
              <a:t>we begin with the base case</a:t>
            </a:r>
            <a:r>
              <a:rPr lang="en-GB" sz="700"/>
              <a:t>, and show that epsilon satisfies the invariant for q0. 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It does, because the empty string is explicitly given as a string that satisfies the invariant for q0.</a:t>
            </a:r>
            <a:endParaRPr sz="700"/>
          </a:p>
        </p:txBody>
      </p:sp>
      <p:sp>
        <p:nvSpPr>
          <p:cNvPr id="198" name="Google Shape;198;p21"/>
          <p:cNvSpPr txBox="1"/>
          <p:nvPr/>
        </p:nvSpPr>
        <p:spPr>
          <a:xfrm>
            <a:off x="5540625" y="1512300"/>
            <a:ext cx="3000000" cy="21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Now for each transition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9900"/>
                </a:highlight>
              </a:rPr>
              <a:t>q</a:t>
            </a:r>
            <a:r>
              <a:rPr lang="en-GB"/>
              <a:t>, </a:t>
            </a:r>
            <a:r>
              <a:rPr lang="en-GB">
                <a:highlight>
                  <a:srgbClr val="FFFF00"/>
                </a:highlight>
              </a:rPr>
              <a:t>a</a:t>
            </a:r>
            <a:r>
              <a:rPr lang="en-GB"/>
              <a:t>, </a:t>
            </a:r>
            <a:r>
              <a:rPr lang="en-GB">
                <a:highlight>
                  <a:srgbClr val="00FF00"/>
                </a:highlight>
              </a:rPr>
              <a:t>r</a:t>
            </a:r>
            <a:endParaRPr>
              <a:highlight>
                <a:srgbClr val="00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show that if the </a:t>
            </a:r>
            <a:r>
              <a:rPr lang="en-GB">
                <a:highlight>
                  <a:srgbClr val="FF9900"/>
                </a:highlight>
              </a:rPr>
              <a:t>invariant q</a:t>
            </a:r>
            <a:r>
              <a:rPr lang="en-GB"/>
              <a:t> holds for </a:t>
            </a:r>
            <a:r>
              <a:rPr lang="en-GB">
                <a:highlight>
                  <a:srgbClr val="FF00FF"/>
                </a:highlight>
              </a:rPr>
              <a:t>string w</a:t>
            </a:r>
            <a:r>
              <a:rPr lang="en-GB"/>
              <a:t>, then the </a:t>
            </a:r>
            <a:r>
              <a:rPr lang="en-GB">
                <a:highlight>
                  <a:srgbClr val="00FF00"/>
                </a:highlight>
              </a:rPr>
              <a:t>invariant r</a:t>
            </a:r>
            <a:r>
              <a:rPr lang="en-GB"/>
              <a:t> holds for string </a:t>
            </a:r>
            <a:r>
              <a:rPr lang="en-GB">
                <a:highlight>
                  <a:srgbClr val="FF00FF"/>
                </a:highlight>
              </a:rPr>
              <a:t>w</a:t>
            </a:r>
            <a:r>
              <a:rPr lang="en-GB">
                <a:highlight>
                  <a:srgbClr val="FFFF00"/>
                </a:highlight>
              </a:rPr>
              <a:t>a</a:t>
            </a:r>
            <a:r>
              <a:rPr lang="en-GB"/>
              <a:t>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do this separately for each transition in the transition table.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