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zips.uakron.edu/~crm23/fibonacci/fibonacci.htm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783c9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783c9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9013ad40_2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9013ad40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9013ad40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9013ad40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f(m,n)=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1,&amp; \text{if } m = 1\ or\ n = 1\\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f(m-1,n) + f(m,n-1),  &amp; \text{if}m\ge 2\ and \ n\ge2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9013ad40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9013ad40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f(m,n)=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1,&amp; \text{if } m = 1\ or\ n = 1\\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f(m-1,n) + f(m,n-1),  &amp; \text{if}m\ge 2\ and \ n\ge2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783c9f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783c9f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9013ad40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9013ad40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9013ad4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9013ad4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9013ad4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9013ad4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9013ad4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9013ad4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9013ad4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9013ad4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9013ad40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9013ad4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783c9f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783c9f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9013ad40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9013ad40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9013ad40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9013ad40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f(n) = 4^{\log n}f(1)+n(\sum_{i=0}^{k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=3* 4^{\log n}+n(\sum_{i=0}^{k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=3* 4^{\log n}+n(2^k-1)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3*4^{\log(n)}+n(2^{\log n}-1)\\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= 3*(2^2)^{\log n} + n(n-1)\\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= 3*(2^{\log n})^2 + n(n-1)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3*n^2 + n^2 -n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4n^2 - 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9013ad40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9013ad4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f(n) = 4^{\log n}f(1)+n(\sum_{i=0}^{k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n}+n(2^k-1)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3*4^{\log(n)}+n(2^{\log n}-1)\\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3*(2^2)^{\log n} + n(n-1)\\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3*(2^{\log n})^2 + n(n-1)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3*n^2 + n^2 -n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4n^2 - 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9013ad40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9013ad4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f(n) = 4^{\log n}f(1)+n(\sum_{i=0}^{k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n}+n(2^k-1)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3*4^{\log(n)}+n(2^{\log n}-1)\\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3*(2^2)^{\log n} + n(n-1)\\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3*(2^{\log n})^2 + n(n-1)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3*n^2 + n^2 -n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4n^2 -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4f(\frac{n}{2})+n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4(4(\frac{n}{2})^2-\frac{n}{2})+n\\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4*4*(\frac{n}{2})^2-2n+n\\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4*4*\frac{n^2}{4}-2n+n\\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4*n^2-2n+n\\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4n^2-n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49013ad40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49013ad40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f(n) = 4^{\log n}f(1)+n(\sum_{i=0}^{k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n}+n(2^k-1)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3*4^{\log(n)}+n(2^{\log n}-1)\\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3*(2^2)^{\log n} + n(n-1)\\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3*(2^{\log n})^2 + n(n-1)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3*n^2 + n^2 -n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4n^2 -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4f(\frac{n}{2})+n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4(4(\frac{n}{2})^2-\frac{n}{2})+n\\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4*4*(\frac{n}{2})^2-2n+n\\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4*4*\frac{n^2}{4}-2n+n\\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4*n^2-2n+n\\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4n^2-n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49013ad40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49013ad40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f(n) = 4^{\log n}f(1)+n(\sum_{i=0}^{k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n}+n(2^k-1)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3*4^{\log(n)}+n(2^{\log n}-1)\\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3*(2^2)^{\log n} + n(n-1)\\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3*(2^{\log n})^2 + n(n-1)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3*n^2 + n^2 -n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4n^2 -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4f(\frac{n}{2})+n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4(4(\frac{n}{2})^2-\frac{n}{2})+n\\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4*4*(\frac{n}{2})^2-2n+n\\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4*4*\frac{n^2}{4}-2n+n\\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4*n^2-2n+n\\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4n^2-n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9013ad40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9013ad40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f(n) = 4^{\log n}f(1)+n(\sum_{i=0}^{k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n}+n(\sum_{i=0}^{k - 1} 2^i)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=3* 4^{\log n}+n(2^k-1)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3*4^{\log(n)}+n(2^{\log n}-1)\\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3*(2^2)^{\log n} + n(n-1)\\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= 3*(2^{\log n})^2 + n(n-1)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3*n^2 + n^2 -n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4n^2 -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4f(\frac{n}{2})+n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4(4(\frac{n}{2})^2-\frac{n}{2})+n\\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4*4*(\frac{n}{2})^2-2n+n\\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4*4*\frac{n^2}{4}-2n+n\\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4*n^2-2n+n\\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4n^2-n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783c9fc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783c9fc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8e35fc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8e35fc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9013ad40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9013ad40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783c9f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783c9f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49013ad40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49013ad40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9013ad40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9013ad40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9013ad40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9013ad40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49013ad40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49013ad40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49013ad40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49013ad40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9013ad40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49013ad40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49013ad40_2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49013ad40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http://gozips.uakron.edu/~crm23/fibonacci/fibonacci.htm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783c9f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783c9f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9013ad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9013ad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783c9f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783c9f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9013ad40_2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9013ad40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9013ad40_2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9013ad40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9013ad40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9013ad40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9013ad40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9013ad40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nCKEfwsRSxZ6pqsv6Px6BGWvd7itiJOu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Number           - Daniel Razavi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91475" y="2864000"/>
            <a:ext cx="1044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solidFill>
                  <a:schemeClr val="dk2"/>
                </a:solidFill>
              </a:rPr>
              <a:t>“</a:t>
            </a:r>
            <a:r>
              <a:rPr lang="en-GB" sz="600">
                <a:solidFill>
                  <a:schemeClr val="dk2"/>
                </a:solidFill>
              </a:rPr>
              <a:t>OMG THE MIDTERM WAS SO BAD OMG IM DONE WITH THIS CLASS ASKDGKADFASDAS;KDJLASHDLJASHDLKASD”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6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/>
          <p:nvPr/>
        </p:nvSpPr>
        <p:spPr>
          <a:xfrm>
            <a:off x="230075" y="1040575"/>
            <a:ext cx="1883400" cy="121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If we are on row 1 or column 1, then there is just one path that we can take to (1, 1): go all the way right or all the way down.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If we start at (1, 1) itself, then there is still 1 path, the empty path.</a:t>
            </a:r>
            <a:endParaRPr sz="900"/>
          </a:p>
        </p:txBody>
      </p:sp>
      <p:sp>
        <p:nvSpPr>
          <p:cNvPr id="104" name="Google Shape;104;p22"/>
          <p:cNvSpPr/>
          <p:nvPr/>
        </p:nvSpPr>
        <p:spPr>
          <a:xfrm>
            <a:off x="3220575" y="1430600"/>
            <a:ext cx="4419600" cy="291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Otherwise, we start at (m, n) and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m, n &gt;= 2. Then we have two choices for our first move: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1. We can either move down, and the number of paths from there is f(m-1, 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Or we can move right, and the number of paths from there is f(m, n-1)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6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230075" y="1040575"/>
            <a:ext cx="1883400" cy="121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If we are on row 1 or column 1, then there is just one path that we can take to (1, 1): go all the way right or all the way down.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If we start at (1, 1) itself, then there is still 1 path, the empty path.</a:t>
            </a:r>
            <a:endParaRPr sz="900"/>
          </a:p>
        </p:txBody>
      </p:sp>
      <p:sp>
        <p:nvSpPr>
          <p:cNvPr id="111" name="Google Shape;111;p23"/>
          <p:cNvSpPr/>
          <p:nvPr/>
        </p:nvSpPr>
        <p:spPr>
          <a:xfrm>
            <a:off x="230075" y="2504600"/>
            <a:ext cx="1883400" cy="138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Otherwise, we start at (m, n) and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m, n &gt;= 2. Then we have two choices for our first move: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1. We can either move down, and the number of paths from there is f(m-1, n)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2. Or we can move right, and the number of paths from there is f(m, n-1)</a:t>
            </a:r>
            <a:endParaRPr sz="800"/>
          </a:p>
        </p:txBody>
      </p:sp>
      <p:sp>
        <p:nvSpPr>
          <p:cNvPr id="112" name="Google Shape;112;p23"/>
          <p:cNvSpPr/>
          <p:nvPr/>
        </p:nvSpPr>
        <p:spPr>
          <a:xfrm>
            <a:off x="2648100" y="1948050"/>
            <a:ext cx="6128400" cy="194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 our recursive function is: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f(m,n)= &#10;\begin{cases}&#10;    1,&amp; \text{if } m = 1\ or\ n = 1\\&#10;    f(m-1,n) + f(m,n-1),  &amp; \text{if}m\ge 2\ and \ n\ge2&#10;\end{cases}" id="113" name="Google Shape;113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000" y="2561850"/>
            <a:ext cx="6073500" cy="12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6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/>
          <p:nvPr/>
        </p:nvSpPr>
        <p:spPr>
          <a:xfrm>
            <a:off x="230075" y="1040575"/>
            <a:ext cx="1883400" cy="121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If we are on row 1 or column 1, then there is just one path that we can take to (1, 1): go all the way right or all the way down.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If we start at (1, 1) itself, then there is still 1 path, the empty path.</a:t>
            </a:r>
            <a:endParaRPr sz="900"/>
          </a:p>
        </p:txBody>
      </p:sp>
      <p:sp>
        <p:nvSpPr>
          <p:cNvPr id="120" name="Google Shape;120;p24"/>
          <p:cNvSpPr/>
          <p:nvPr/>
        </p:nvSpPr>
        <p:spPr>
          <a:xfrm>
            <a:off x="230075" y="2504600"/>
            <a:ext cx="1883400" cy="138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Otherwise, we start at (m, n) and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m, n &gt;= 2. Then we have two choices for our first move: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1. We can either move down, and the number of paths from there is f(m-1, n)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2. Or we can move right, and the number of paths from there is f(m, n-1)</a:t>
            </a:r>
            <a:endParaRPr sz="800"/>
          </a:p>
        </p:txBody>
      </p:sp>
      <p:sp>
        <p:nvSpPr>
          <p:cNvPr id="121" name="Google Shape;121;p24"/>
          <p:cNvSpPr/>
          <p:nvPr/>
        </p:nvSpPr>
        <p:spPr>
          <a:xfrm>
            <a:off x="2648100" y="1948050"/>
            <a:ext cx="6128400" cy="194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 our recursive function is: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f(m,n)= &#10;\begin{cases}&#10;    1,&amp; \text{if } m = 1\ or\ n = 1\\&#10;    f(m-1,n) + f(m,n-1),  &amp; \text{if}m\ge 2\ and \ n\ge2&#10;\end{cases}" id="122" name="Google Shape;122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000" y="2561850"/>
            <a:ext cx="6073500" cy="121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i" id="123" name="Google Shape;123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1650" y="4663200"/>
            <a:ext cx="812350" cy="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44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1005400" y="211127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 u="sng"/>
          </a:p>
        </p:txBody>
      </p:sp>
      <p:sp>
        <p:nvSpPr>
          <p:cNvPr id="134" name="Google Shape;134;p26"/>
          <p:cNvSpPr txBox="1"/>
          <p:nvPr/>
        </p:nvSpPr>
        <p:spPr>
          <a:xfrm>
            <a:off x="2154375" y="2159125"/>
            <a:ext cx="201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 a few times 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 u="sng"/>
          </a:p>
        </p:txBody>
      </p:sp>
      <p:sp>
        <p:nvSpPr>
          <p:cNvPr id="141" name="Google Shape;141;p27"/>
          <p:cNvSpPr txBox="1"/>
          <p:nvPr/>
        </p:nvSpPr>
        <p:spPr>
          <a:xfrm>
            <a:off x="1397975" y="1698625"/>
            <a:ext cx="201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 a few times </a:t>
            </a:r>
            <a:endParaRPr/>
          </a:p>
        </p:txBody>
      </p:sp>
      <p:pic>
        <p:nvPicPr>
          <p:cNvPr descr="k = 1: \\&#10;f(n) = 4f(\frac{n}{2})+n&#10;&#10;" id="142" name="Google Shape;142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350" y="2571750"/>
            <a:ext cx="3953308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 u="sng"/>
          </a:p>
        </p:txBody>
      </p:sp>
      <p:sp>
        <p:nvSpPr>
          <p:cNvPr id="149" name="Google Shape;149;p28"/>
          <p:cNvSpPr txBox="1"/>
          <p:nvPr/>
        </p:nvSpPr>
        <p:spPr>
          <a:xfrm>
            <a:off x="1397975" y="1698625"/>
            <a:ext cx="201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 a few times </a:t>
            </a:r>
            <a:endParaRPr/>
          </a:p>
        </p:txBody>
      </p:sp>
      <p:pic>
        <p:nvPicPr>
          <p:cNvPr descr="k = 1: \\&#10;f(n) = 4f(\frac{n}{2})+n&#10;&#10;" id="150" name="Google Shape;150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5" y="2309100"/>
            <a:ext cx="1077776" cy="34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: \\&#10;f(n) = 4f(\frac{n}{2})+n \\&#10;= 4(4f(\frac{n}{4})+\frac{n}{2})+n \\&#10;= 16f(\frac{n}{4})+4\frac{n}{2}+n \\&#10;= 16f(\frac{n}{4})+2n+n \\&#10;" id="151" name="Google Shape;151;p28" title="MathEquation,#000000"/>
          <p:cNvPicPr preferRelativeResize="0"/>
          <p:nvPr/>
        </p:nvPicPr>
        <p:blipFill rotWithShape="1">
          <a:blip r:embed="rId4">
            <a:alphaModFix/>
          </a:blip>
          <a:srcRect b="9502" l="0" r="0" t="0"/>
          <a:stretch/>
        </p:blipFill>
        <p:spPr>
          <a:xfrm>
            <a:off x="2775787" y="1995550"/>
            <a:ext cx="3592424" cy="29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4322800" y="2402225"/>
            <a:ext cx="863100" cy="6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3567450" y="3071625"/>
            <a:ext cx="1889700" cy="6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8"/>
          <p:cNvCxnSpPr/>
          <p:nvPr/>
        </p:nvCxnSpPr>
        <p:spPr>
          <a:xfrm>
            <a:off x="4703500" y="2927525"/>
            <a:ext cx="16500" cy="26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8"/>
          <p:cNvSpPr/>
          <p:nvPr/>
        </p:nvSpPr>
        <p:spPr>
          <a:xfrm>
            <a:off x="6880650" y="1893800"/>
            <a:ext cx="1779600" cy="111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BTW:</a:t>
            </a:r>
            <a:r>
              <a:rPr lang="en-GB"/>
              <a:t> While substituting, constantly look for patterns in your expansions.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 u="sng"/>
          </a:p>
        </p:txBody>
      </p:sp>
      <p:sp>
        <p:nvSpPr>
          <p:cNvPr id="162" name="Google Shape;162;p29"/>
          <p:cNvSpPr txBox="1"/>
          <p:nvPr/>
        </p:nvSpPr>
        <p:spPr>
          <a:xfrm>
            <a:off x="1397975" y="1698625"/>
            <a:ext cx="201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 a few times </a:t>
            </a:r>
            <a:endParaRPr/>
          </a:p>
        </p:txBody>
      </p:sp>
      <p:pic>
        <p:nvPicPr>
          <p:cNvPr descr="k = 1: \\&#10;f(n) = 4f(\frac{n}{2})+n&#10;&#10;" id="163" name="Google Shape;163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5" y="2309100"/>
            <a:ext cx="1077776" cy="34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: \\&#10;f(n) = 4f(\frac{n}{2})+n \\&#10;= 4(4f(\frac{n}{4})+\frac{n}{2})+n \\&#10;= 16f(\frac{n}{4})+4\frac{n}{2}+n \\&#10;= 16f(\frac{n}{4})+2n+n \\&#10;" id="164" name="Google Shape;164;p29" title="MathEquation,#000000"/>
          <p:cNvPicPr preferRelativeResize="0"/>
          <p:nvPr/>
        </p:nvPicPr>
        <p:blipFill rotWithShape="1">
          <a:blip r:embed="rId4">
            <a:alphaModFix/>
          </a:blip>
          <a:srcRect b="9502" l="0" r="0" t="0"/>
          <a:stretch/>
        </p:blipFill>
        <p:spPr>
          <a:xfrm>
            <a:off x="354332" y="2723125"/>
            <a:ext cx="1263300" cy="1043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3: \\&#10;f(n) = 16f(\frac{n}{4})+2n+n \\&#10;= 16(4f(\frac{n}{8})+\frac{n}{4})+2n+n \\&#10;= 64f(\frac{n}{8})+4n+2n+n" id="165" name="Google Shape;165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5925" y="2159125"/>
            <a:ext cx="4861476" cy="23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>
            <a:off x="4045325" y="2605638"/>
            <a:ext cx="863100" cy="6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298425" y="3261763"/>
            <a:ext cx="1889700" cy="6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9"/>
          <p:cNvCxnSpPr/>
          <p:nvPr/>
        </p:nvCxnSpPr>
        <p:spPr>
          <a:xfrm>
            <a:off x="4468625" y="3113363"/>
            <a:ext cx="16500" cy="26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 u="sng"/>
          </a:p>
        </p:txBody>
      </p:sp>
      <p:sp>
        <p:nvSpPr>
          <p:cNvPr id="175" name="Google Shape;175;p30"/>
          <p:cNvSpPr txBox="1"/>
          <p:nvPr/>
        </p:nvSpPr>
        <p:spPr>
          <a:xfrm>
            <a:off x="1397975" y="1698625"/>
            <a:ext cx="201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 a few times </a:t>
            </a:r>
            <a:endParaRPr/>
          </a:p>
        </p:txBody>
      </p:sp>
      <p:pic>
        <p:nvPicPr>
          <p:cNvPr descr="k = 1: \\&#10;f(n) = 4f(\frac{n}{2})+n&#10;&#10;" id="176" name="Google Shape;176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5" y="2309100"/>
            <a:ext cx="1077776" cy="34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: \\&#10;f(n) = 4f(\frac{n}{2})+n \\&#10;= 4(4f(\frac{n}{4})+\frac{n}{2})+n \\&#10;= 16f(\frac{n}{4})+4\frac{n}{2}+n \\&#10;= 16f(\frac{n}{4})+2n+n \\&#10;" id="177" name="Google Shape;177;p30" title="MathEquation,#000000"/>
          <p:cNvPicPr preferRelativeResize="0"/>
          <p:nvPr/>
        </p:nvPicPr>
        <p:blipFill rotWithShape="1">
          <a:blip r:embed="rId4">
            <a:alphaModFix/>
          </a:blip>
          <a:srcRect b="9502" l="0" r="0" t="0"/>
          <a:stretch/>
        </p:blipFill>
        <p:spPr>
          <a:xfrm>
            <a:off x="354332" y="2723125"/>
            <a:ext cx="1263300" cy="1043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3: \\&#10;f(n) = 16f(\frac{n}{4})+2n+n \\&#10;= 16(4f(\frac{n}{8})+\frac{n}{4})+2n+n \\&#10;= 64f(\frac{n}{8})+4n+2n+n" id="178" name="Google Shape;178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5925" y="2159125"/>
            <a:ext cx="4861476" cy="23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/>
          <p:nvPr/>
        </p:nvSpPr>
        <p:spPr>
          <a:xfrm>
            <a:off x="4045325" y="2605638"/>
            <a:ext cx="863100" cy="6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3298425" y="3261763"/>
            <a:ext cx="1889700" cy="6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6906075" y="1698625"/>
            <a:ext cx="1559100" cy="9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Dp you see any patterns?</a:t>
            </a:r>
            <a:endParaRPr/>
          </a:p>
        </p:txBody>
      </p:sp>
      <p:cxnSp>
        <p:nvCxnSpPr>
          <p:cNvPr id="182" name="Google Shape;182;p30"/>
          <p:cNvCxnSpPr/>
          <p:nvPr/>
        </p:nvCxnSpPr>
        <p:spPr>
          <a:xfrm>
            <a:off x="4431550" y="3113363"/>
            <a:ext cx="16500" cy="26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</a:t>
            </a:r>
            <a:endParaRPr u="sng"/>
          </a:p>
        </p:txBody>
      </p:sp>
      <p:sp>
        <p:nvSpPr>
          <p:cNvPr id="189" name="Google Shape;189;p31"/>
          <p:cNvSpPr txBox="1"/>
          <p:nvPr/>
        </p:nvSpPr>
        <p:spPr>
          <a:xfrm>
            <a:off x="1397975" y="1698625"/>
            <a:ext cx="1601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a pattern!</a:t>
            </a:r>
            <a:endParaRPr/>
          </a:p>
        </p:txBody>
      </p:sp>
      <p:pic>
        <p:nvPicPr>
          <p:cNvPr descr="k = 1: \\&#10;f(n) = 4f(\frac{n}{2})+n&#10;&#10;" id="190" name="Google Shape;190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5" y="2309100"/>
            <a:ext cx="1077776" cy="34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: \\&#10;f(n) = 4f(\frac{n}{2})+n \\&#10;= 4(4f(\frac{n}{4})+\frac{n}{2})+n \\&#10;= 16f(\frac{n}{4})+4\frac{n}{2}+n \\&#10;= 16f(\frac{n}{4})+2n+n \\&#10;" id="191" name="Google Shape;191;p31" title="MathEquation,#000000"/>
          <p:cNvPicPr preferRelativeResize="0"/>
          <p:nvPr/>
        </p:nvPicPr>
        <p:blipFill rotWithShape="1">
          <a:blip r:embed="rId4">
            <a:alphaModFix/>
          </a:blip>
          <a:srcRect b="9502" l="0" r="0" t="0"/>
          <a:stretch/>
        </p:blipFill>
        <p:spPr>
          <a:xfrm>
            <a:off x="354332" y="2723125"/>
            <a:ext cx="1263300" cy="1043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3: \\&#10;f(n) = 16f(\frac{n}{4})+2n+n \\&#10;= 16(4f(\frac{n}{8})+\frac{n}{4})+2n+n \\&#10;= 64f(\frac{n}{8})+4n+2n+n" id="192" name="Google Shape;192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25" y="3834200"/>
            <a:ext cx="1806500" cy="8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/>
          <p:nvPr/>
        </p:nvSpPr>
        <p:spPr>
          <a:xfrm>
            <a:off x="637100" y="2443525"/>
            <a:ext cx="839100" cy="21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310775" y="3554600"/>
            <a:ext cx="1300500" cy="21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310775" y="4503075"/>
            <a:ext cx="1740300" cy="21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2859225" y="2187100"/>
            <a:ext cx="251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 I can see a pattern from the three test substitutions I had:</a:t>
            </a:r>
            <a:endParaRPr/>
          </a:p>
        </p:txBody>
      </p:sp>
      <p:pic>
        <p:nvPicPr>
          <p:cNvPr descr="4^kf(\frac{n}{2^k})+n (\sum_{i=0}^{k-1} 2^{i})" id="197" name="Google Shape;197;p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2673" y="3162050"/>
            <a:ext cx="5352424" cy="9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4242225" y="4383675"/>
            <a:ext cx="2128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seems to be be good!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sorry about the YouTube Live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</a:t>
            </a:r>
            <a:endParaRPr u="sng"/>
          </a:p>
        </p:txBody>
      </p:sp>
      <p:sp>
        <p:nvSpPr>
          <p:cNvPr id="205" name="Google Shape;205;p32"/>
          <p:cNvSpPr txBox="1"/>
          <p:nvPr/>
        </p:nvSpPr>
        <p:spPr>
          <a:xfrm>
            <a:off x="1397975" y="1698625"/>
            <a:ext cx="1740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Solve for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n}{2^k} = 1\\&#10;n = 2^k \\&#10;k = \log n \\&#10;&#10;" id="206" name="Google Shape;206;p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75" y="2255375"/>
            <a:ext cx="955786" cy="12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302325" y="2676775"/>
            <a:ext cx="45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So:</a:t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5679625" y="2408725"/>
            <a:ext cx="1507200" cy="96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Reminder: </a:t>
            </a:r>
            <a:r>
              <a:rPr lang="en-GB">
                <a:solidFill>
                  <a:schemeClr val="dk1"/>
                </a:solidFill>
              </a:rPr>
              <a:t>Log has a default base of 2 in this course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</a:t>
            </a:r>
            <a:endParaRPr u="sng"/>
          </a:p>
        </p:txBody>
      </p:sp>
      <p:sp>
        <p:nvSpPr>
          <p:cNvPr id="215" name="Google Shape;215;p33"/>
          <p:cNvSpPr txBox="1"/>
          <p:nvPr/>
        </p:nvSpPr>
        <p:spPr>
          <a:xfrm>
            <a:off x="1397975" y="1698625"/>
            <a:ext cx="254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</a:t>
            </a:r>
            <a:r>
              <a:rPr lang="en-GB"/>
              <a:t> K into the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13" y="4096800"/>
            <a:ext cx="9620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4^{\log n}f(1)+n(\sum_{i=0}^{k - 1} 2^i) \\&#10;=3* 4^{\log n}+n(\sum_{i=0}^{k - 1} 2^i) \\&#10;=3* 4^{\log n}+n(2^k-1) \\&#10;= 3*4^{\log(n)}+n(2^{\log n}-1)\\&#10; = 3*(2^2)^{\log n} + n(n-1)\\&#10; = 3*(2^{\log n})^2 + n(n-1) \\&#10;= 3*n^2 + n^2 -n \\&#10;= 4n^2 - n&#10;&#10;" id="217" name="Google Shape;217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925" y="2121100"/>
            <a:ext cx="2719376" cy="250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/>
          <p:nvPr/>
        </p:nvSpPr>
        <p:spPr>
          <a:xfrm>
            <a:off x="341875" y="4090650"/>
            <a:ext cx="962100" cy="3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</a:t>
            </a:r>
            <a:endParaRPr u="sng"/>
          </a:p>
        </p:txBody>
      </p:sp>
      <p:sp>
        <p:nvSpPr>
          <p:cNvPr id="225" name="Google Shape;225;p34"/>
          <p:cNvSpPr txBox="1"/>
          <p:nvPr/>
        </p:nvSpPr>
        <p:spPr>
          <a:xfrm>
            <a:off x="1397975" y="1698625"/>
            <a:ext cx="254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Prove this is correct using mathematical induction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4n^2 - n" id="227" name="Google Shape;227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975" y="2295400"/>
            <a:ext cx="2889900" cy="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</a:t>
            </a:r>
            <a:endParaRPr u="sng"/>
          </a:p>
        </p:txBody>
      </p:sp>
      <p:sp>
        <p:nvSpPr>
          <p:cNvPr id="233" name="Google Shape;233;p35"/>
          <p:cNvSpPr txBox="1"/>
          <p:nvPr/>
        </p:nvSpPr>
        <p:spPr>
          <a:xfrm>
            <a:off x="1397975" y="1698625"/>
            <a:ext cx="254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Prove this is correct using mathematical induction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4n^2 - n" id="235" name="Google Shape;235;p3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975" y="2295400"/>
            <a:ext cx="2889900" cy="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4732425" y="521200"/>
            <a:ext cx="3809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use complete induction.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case: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4n^2-n = 3 = f(1)&#10;" id="237" name="Google Shape;237;p3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700" y="1240989"/>
            <a:ext cx="2204134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</a:t>
            </a:r>
            <a:endParaRPr u="sng"/>
          </a:p>
        </p:txBody>
      </p:sp>
      <p:sp>
        <p:nvSpPr>
          <p:cNvPr id="243" name="Google Shape;243;p36"/>
          <p:cNvSpPr txBox="1"/>
          <p:nvPr/>
        </p:nvSpPr>
        <p:spPr>
          <a:xfrm>
            <a:off x="1397975" y="1698625"/>
            <a:ext cx="254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Prove this is correct using mathematical induction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4n^2 - n" id="245" name="Google Shape;245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975" y="2295400"/>
            <a:ext cx="2889900" cy="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4732425" y="521200"/>
            <a:ext cx="38097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 complete induction.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case: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IH: Suppose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4n^2-n = 3 = f(1)&#10;" id="247" name="Google Shape;247;p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700" y="1240989"/>
            <a:ext cx="2204134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frac{n}{2}) = 4(\frac{n}{2})^2-\frac{n}{2}&#10;" id="248" name="Google Shape;248;p3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697" y="2050550"/>
            <a:ext cx="1918704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</a:t>
            </a:r>
            <a:endParaRPr u="sng"/>
          </a:p>
        </p:txBody>
      </p:sp>
      <p:sp>
        <p:nvSpPr>
          <p:cNvPr id="254" name="Google Shape;254;p37"/>
          <p:cNvSpPr txBox="1"/>
          <p:nvPr/>
        </p:nvSpPr>
        <p:spPr>
          <a:xfrm>
            <a:off x="1397975" y="1698625"/>
            <a:ext cx="254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Prove this is correct using mathematical induction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4n^2 - n" id="256" name="Google Shape;256;p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975" y="2295400"/>
            <a:ext cx="2889900" cy="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4732425" y="521200"/>
            <a:ext cx="38097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 complete induction.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case: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IH: Suppose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we have, for n &gt;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4n^2-n = 3 = f(1)&#10;" id="258" name="Google Shape;258;p3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700" y="1240989"/>
            <a:ext cx="2204134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frac{n}{2}) = 4(\frac{n}{2})^2-\frac{n}{2}&#10;" id="259" name="Google Shape;259;p3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697" y="2050550"/>
            <a:ext cx="1918704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f(\frac{n}{2})+n \\&#10;= 4(4(\frac{n}{2})^2-\frac{n}{2})+n\\&#10;= 4*4*(\frac{n}{2})^2-2n+n\\&#10;= 4*4*\frac{n^2}{4}-2n+n\\&#10;= 4*n^2-2n+n\\&#10;= 4n^2-n&#10;" id="260" name="Google Shape;260;p3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6700" y="2780200"/>
            <a:ext cx="2544300" cy="23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/>
          <p:nvPr/>
        </p:nvSpPr>
        <p:spPr>
          <a:xfrm>
            <a:off x="354325" y="1698625"/>
            <a:ext cx="948000" cy="4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</a:t>
            </a:r>
            <a:endParaRPr u="sng"/>
          </a:p>
        </p:txBody>
      </p:sp>
      <p:sp>
        <p:nvSpPr>
          <p:cNvPr id="266" name="Google Shape;266;p38"/>
          <p:cNvSpPr txBox="1"/>
          <p:nvPr/>
        </p:nvSpPr>
        <p:spPr>
          <a:xfrm>
            <a:off x="1397975" y="1698625"/>
            <a:ext cx="254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Prove this is correct using mathematical induction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724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4n^2 - n" id="268" name="Google Shape;268;p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975" y="2295400"/>
            <a:ext cx="2889900" cy="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/>
        </p:nvSpPr>
        <p:spPr>
          <a:xfrm>
            <a:off x="4732425" y="521200"/>
            <a:ext cx="38097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 complete induction.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case: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IH: Suppose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we have, for n &gt;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4n^2-n = 3 = f(1)&#10;" id="270" name="Google Shape;270;p3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700" y="1240989"/>
            <a:ext cx="2204134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frac{n}{2}) = 4(\frac{n}{2})^2-\frac{n}{2}&#10;" id="271" name="Google Shape;271;p3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697" y="2050550"/>
            <a:ext cx="1918704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f(\frac{n}{2})+n \\&#10;= 4(4(\frac{n}{2})^2-\frac{n}{2})+n\\&#10;= 4*4*(\frac{n}{2})^2-2n+n\\&#10;= 4*4*\frac{n^2}{4}-2n+n\\&#10;= 4*n^2-2n+n\\&#10;= 4n^2-n&#10;" id="272" name="Google Shape;272;p3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6700" y="2780200"/>
            <a:ext cx="2544300" cy="231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i" id="273" name="Google Shape;273;p3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0471" y="4523675"/>
            <a:ext cx="1048350" cy="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/>
          <p:nvPr/>
        </p:nvSpPr>
        <p:spPr>
          <a:xfrm>
            <a:off x="522900" y="2598950"/>
            <a:ext cx="2419800" cy="143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if you only expand the first term (leaving the second one alone to avoid accumulation of more and more terms), here's what happens:</a:t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705300" y="1696250"/>
            <a:ext cx="2055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going to be so many terms...</a:t>
            </a:r>
            <a:endParaRPr/>
          </a:p>
        </p:txBody>
      </p:sp>
      <p:pic>
        <p:nvPicPr>
          <p:cNvPr descr="f(n) = f(n-1) + f(n-2)&#10;" id="286" name="Google Shape;286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675" y="1557425"/>
            <a:ext cx="3246224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1 \\ &#10;f(n) = f(n-1) + f(n-2)" id="287" name="Google Shape;287;p4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725" y="2316400"/>
            <a:ext cx="5472124" cy="1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522900" y="2598950"/>
            <a:ext cx="2419800" cy="143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if you only expand the first term (leaving the second one alone to avoid accumulation of more and more terms), here's what happens: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705300" y="1696250"/>
            <a:ext cx="2055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going to be so many terms...</a:t>
            </a:r>
            <a:endParaRPr/>
          </a:p>
        </p:txBody>
      </p:sp>
      <p:pic>
        <p:nvPicPr>
          <p:cNvPr descr="f(n) = f(n-1) + f(n-2)&#10;" id="295" name="Google Shape;295;p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900" y="1498850"/>
            <a:ext cx="2419800" cy="248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1 \\ &#10;f(n) = f(n-1) + f(n-2)" id="296" name="Google Shape;296;p4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987" y="1907850"/>
            <a:ext cx="1663624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 \\&#10;f(n) = f(n-2) + f(n-3) + f(n-2)\\&#10;= 2f(n-2) + f(n-3)" id="297" name="Google Shape;297;p4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3238" y="2240575"/>
            <a:ext cx="4619100" cy="10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was the Midterm?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/>
          <p:nvPr/>
        </p:nvSpPr>
        <p:spPr>
          <a:xfrm>
            <a:off x="522900" y="2598950"/>
            <a:ext cx="2419800" cy="143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if you only expand the first term (leaving the second one alone to avoid accumulation of more and more terms), here's what happens:</a:t>
            </a:r>
            <a:endParaRPr/>
          </a:p>
        </p:txBody>
      </p:sp>
      <p:sp>
        <p:nvSpPr>
          <p:cNvPr id="304" name="Google Shape;304;p42"/>
          <p:cNvSpPr txBox="1"/>
          <p:nvPr/>
        </p:nvSpPr>
        <p:spPr>
          <a:xfrm>
            <a:off x="705300" y="1696250"/>
            <a:ext cx="2055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going to be so many terms...</a:t>
            </a:r>
            <a:endParaRPr/>
          </a:p>
        </p:txBody>
      </p:sp>
      <p:pic>
        <p:nvPicPr>
          <p:cNvPr descr="f(n) = f(n-1) + f(n-2)&#10;" id="305" name="Google Shape;305;p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900" y="1498850"/>
            <a:ext cx="2419800" cy="248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1 \\ &#10;f(n) = f(n-1) + f(n-2)" id="306" name="Google Shape;306;p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987" y="1907850"/>
            <a:ext cx="1663624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 \\&#10;f(n) = f(n-2) + f(n-3) + f(n-2)\\&#10;= 2f(n-2) + f(n-3)" id="307" name="Google Shape;307;p4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0981" y="2314025"/>
            <a:ext cx="2303626" cy="51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3\\&#10;f(n) = 2(f(n-3) + f(n-4)) + f(n-3)\\&#10;= 2f(n-3) + 2f(n-4) + f(n-3)\\&#10;= 3f(n-3) + 2f(n-4)" id="308" name="Google Shape;308;p4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5976" y="2902925"/>
            <a:ext cx="4105600" cy="17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/>
          <p:nvPr/>
        </p:nvSpPr>
        <p:spPr>
          <a:xfrm>
            <a:off x="522900" y="2598950"/>
            <a:ext cx="2419800" cy="143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if you only expand the first term (leaving the second one alone to avoid accumulation of more and more terms), here's what happens:</a:t>
            </a:r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705300" y="1696250"/>
            <a:ext cx="2055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going to be so many terms...</a:t>
            </a:r>
            <a:endParaRPr/>
          </a:p>
        </p:txBody>
      </p:sp>
      <p:pic>
        <p:nvPicPr>
          <p:cNvPr descr="f(n) = f(n-1) + f(n-2)&#10;" id="316" name="Google Shape;316;p4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900" y="1498850"/>
            <a:ext cx="2419800" cy="248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1 \\ &#10;f(n) = f(n-1) + f(n-2)" id="317" name="Google Shape;317;p4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362" y="1882538"/>
            <a:ext cx="1663624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 \\&#10;f(n) = f(n-2) + f(n-3) + f(n-2)\\&#10;= 2f(n-2) + f(n-3)" id="318" name="Google Shape;318;p4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1981" y="1882550"/>
            <a:ext cx="2303626" cy="51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3\\&#10;f(n) = 2(f(n-3) + f(n-4)) + f(n-3)\\&#10;= 2f(n-3) + 2f(n-4) + f(n-3)\\&#10;= 3f(n-3) + 2f(n-4)" id="319" name="Google Shape;319;p4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6588" y="1882550"/>
            <a:ext cx="1645016" cy="70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4 \\&#10;f(n) = 3f(n-4) + 3f(n-5) + 2f(n-4) \\&#10;= 5f(n-4) + 3f(n-5)" id="320" name="Google Shape;320;p4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5425" y="2696225"/>
            <a:ext cx="4856726" cy="1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/>
          <p:nvPr/>
        </p:nvSpPr>
        <p:spPr>
          <a:xfrm>
            <a:off x="522900" y="2598950"/>
            <a:ext cx="2419800" cy="143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if you only expand the first term (leaving the second one alone to avoid accumulation of more and more terms), here's what happens:</a:t>
            </a:r>
            <a:endParaRPr/>
          </a:p>
        </p:txBody>
      </p:sp>
      <p:sp>
        <p:nvSpPr>
          <p:cNvPr id="327" name="Google Shape;327;p44"/>
          <p:cNvSpPr txBox="1"/>
          <p:nvPr/>
        </p:nvSpPr>
        <p:spPr>
          <a:xfrm>
            <a:off x="705300" y="1696250"/>
            <a:ext cx="2055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going to be so many terms...</a:t>
            </a:r>
            <a:endParaRPr/>
          </a:p>
        </p:txBody>
      </p:sp>
      <p:pic>
        <p:nvPicPr>
          <p:cNvPr descr="f(n) = f(n-1) + f(n-2)&#10;" id="328" name="Google Shape;328;p4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900" y="1498850"/>
            <a:ext cx="2419800" cy="248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1 \\ &#10;f(n) = f(n-1) + f(n-2)" id="329" name="Google Shape;329;p4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362" y="1882538"/>
            <a:ext cx="1663624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2 \\&#10;f(n) = f(n-2) + f(n-3) + f(n-2)\\&#10;= 2f(n-2) + f(n-3)" id="330" name="Google Shape;330;p4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1981" y="1882550"/>
            <a:ext cx="2303626" cy="51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3\\&#10;f(n) = 2(f(n-3) + f(n-4)) + f(n-3)\\&#10;= 2f(n-3) + 2f(n-4) + f(n-3)\\&#10;= 3f(n-3) + 2f(n-4)" id="331" name="Google Shape;331;p4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6588" y="1882550"/>
            <a:ext cx="1645016" cy="70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4 \\&#10;f(n) = 3f(n-4) + 3f(n-5) + 2f(n-4) \\&#10;= 5f(n-4) + 3f(n-5)" id="332" name="Google Shape;332;p4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7350" y="2598950"/>
            <a:ext cx="1524074" cy="61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= 5\\&#10;f(n) =\\ 5f(n-5) + 5f(n-6) + 3f(n-5)\\&#10;= 8f(n-5) + 5f(n-6)" id="333" name="Google Shape;333;p44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0925" y="3216200"/>
            <a:ext cx="5108776" cy="17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5"/>
          <p:cNvSpPr/>
          <p:nvPr/>
        </p:nvSpPr>
        <p:spPr>
          <a:xfrm>
            <a:off x="522900" y="2307125"/>
            <a:ext cx="2419800" cy="143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if you only expand the first term (leaving the second one alone to avoid accumulation of more and more terms), here's what happens:</a:t>
            </a:r>
            <a:endParaRPr/>
          </a:p>
        </p:txBody>
      </p:sp>
      <p:sp>
        <p:nvSpPr>
          <p:cNvPr id="340" name="Google Shape;340;p45"/>
          <p:cNvSpPr txBox="1"/>
          <p:nvPr/>
        </p:nvSpPr>
        <p:spPr>
          <a:xfrm>
            <a:off x="705300" y="1696250"/>
            <a:ext cx="2055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going to be so many terms...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4341025" y="1550325"/>
            <a:ext cx="2565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Them Side By Side:</a:t>
            </a:r>
            <a:endParaRPr/>
          </a:p>
        </p:txBody>
      </p:sp>
      <p:pic>
        <p:nvPicPr>
          <p:cNvPr descr=" 8f(n-5) + 5f(n-6)" id="342" name="Google Shape;342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678" y="4458925"/>
            <a:ext cx="4283550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f(n-4) + 3f(n-5)&#10;" id="343" name="Google Shape;343;p4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675" y="3872150"/>
            <a:ext cx="4283558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f(n-3) + 2f(n-4)&#10;" id="344" name="Google Shape;344;p4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1679" y="3285377"/>
            <a:ext cx="4283550" cy="54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f(n-2) + f(n-3)&#10;" id="345" name="Google Shape;345;p4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1676" y="2619325"/>
            <a:ext cx="4283550" cy="5729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-1) + f(n-2)" id="346" name="Google Shape;346;p45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1675" y="1976850"/>
            <a:ext cx="4283550" cy="60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/>
          <p:nvPr/>
        </p:nvSpPr>
        <p:spPr>
          <a:xfrm>
            <a:off x="152400" y="2188338"/>
            <a:ext cx="2419800" cy="143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if you only expand the first term (leaving the second one alone to avoid accumulation of more and more terms), here's what happens:</a:t>
            </a: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152400" y="1550338"/>
            <a:ext cx="2055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going to be so many terms...</a:t>
            </a: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4341025" y="1550325"/>
            <a:ext cx="2565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Them Side By Side:</a:t>
            </a:r>
            <a:endParaRPr/>
          </a:p>
        </p:txBody>
      </p:sp>
      <p:pic>
        <p:nvPicPr>
          <p:cNvPr descr=" 8f(n-5) + 5f(n-6)" id="355" name="Google Shape;355;p4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678" y="4458925"/>
            <a:ext cx="4283550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f(n-4) + 3f(n-5)&#10;" id="356" name="Google Shape;356;p4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675" y="3872150"/>
            <a:ext cx="4283558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f(n-3) + 2f(n-4)&#10;" id="357" name="Google Shape;357;p4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1679" y="3285377"/>
            <a:ext cx="4283550" cy="54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f(n-2) + f(n-3)&#10;" id="358" name="Google Shape;358;p4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1676" y="2619325"/>
            <a:ext cx="4283550" cy="5729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-1) + f(n-2)" id="359" name="Google Shape;359;p4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1675" y="1976850"/>
            <a:ext cx="4283550" cy="60505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/>
          <p:nvPr/>
        </p:nvSpPr>
        <p:spPr>
          <a:xfrm>
            <a:off x="152400" y="3728325"/>
            <a:ext cx="2705100" cy="127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coefficients look like the Fibonacci numbers! Which is exactly the function for which we're trying to find a closed-form!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/>
          <p:nvPr/>
        </p:nvSpPr>
        <p:spPr>
          <a:xfrm>
            <a:off x="2577875" y="2158325"/>
            <a:ext cx="4438200" cy="220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In general, when there are multiple different-looking terms f(m), f(n), etc., then it's likely that the substitution method </a:t>
            </a:r>
            <a:r>
              <a:rPr lang="en-GB" sz="1800">
                <a:highlight>
                  <a:srgbClr val="FFFF00"/>
                </a:highlight>
              </a:rPr>
              <a:t>won't</a:t>
            </a:r>
            <a:r>
              <a:rPr lang="en-GB" sz="1800"/>
              <a:t> help. It still works for some lucky cases, like: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2T(n-1)-T(n-2)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34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/>
          <p:nvPr/>
        </p:nvSpPr>
        <p:spPr>
          <a:xfrm>
            <a:off x="2577875" y="2158325"/>
            <a:ext cx="4438200" cy="220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 general, when there are multiple different-looking terms f(m), f(n), etc., then it's likely that the substitution method </a:t>
            </a:r>
            <a:r>
              <a:rPr lang="en-GB" sz="1800">
                <a:highlight>
                  <a:srgbClr val="FFFF00"/>
                </a:highlight>
              </a:rPr>
              <a:t>won't</a:t>
            </a:r>
            <a:r>
              <a:rPr lang="en-GB" sz="1800"/>
              <a:t> help. It still works for some lucky cases, like: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2T(n-1)-T(n-2)</a:t>
            </a:r>
            <a:endParaRPr sz="1800"/>
          </a:p>
        </p:txBody>
      </p:sp>
      <p:pic>
        <p:nvPicPr>
          <p:cNvPr descr="fini" id="373" name="Google Shape;373;p4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21" y="4585275"/>
            <a:ext cx="944150" cy="5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379" name="Google Shape;379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4 - Daniel Razavi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IMG_013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150" y="399850"/>
            <a:ext cx="2423700" cy="4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Slides Aren’t Up - Dw Will be up soon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Tutorial Problems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Someone in class was wondering if we can start with #3 so</a:t>
            </a:r>
            <a:r>
              <a:rPr lang="en-GB"/>
              <a:t>...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27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6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>
            <a:off x="2688600" y="1356900"/>
            <a:ext cx="3766800" cy="242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If we are on row 1 or column 1, then there is just one path that we can take to (1, 1): go all the way right or all the way down.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If we start at (1, 1) itself, then there is still 1 path, the empty path.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