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55b1370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55b1370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55b13701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55b13701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55b13701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55b13701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55b13701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55b13701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55b13701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55b13701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55b137012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55b137012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55b13701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55b13701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55f0a57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55f0a57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55b13701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55b13701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55b13701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55b13701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55b13701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55b13701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55b13701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55b13701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T(n)=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\begin{cases}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c,&amp; \text{if } n \le 1\\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k + d*(n-1) + T(n-1),  &amp; \text{if}n\ge 2\ \end{cases}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55b13701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55b13701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55b13701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55b13701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CSC 236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Tutorial Number 5 - Daniel Razavi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70111" l="0" r="0" t="0"/>
          <a:stretch/>
        </p:blipFill>
        <p:spPr>
          <a:xfrm>
            <a:off x="85450" y="77700"/>
            <a:ext cx="4661799" cy="5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42118" l="3233" r="44024" t="42118"/>
          <a:stretch/>
        </p:blipFill>
        <p:spPr>
          <a:xfrm>
            <a:off x="1382738" y="1297988"/>
            <a:ext cx="6378524" cy="7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/>
          <p:nvPr/>
        </p:nvSpPr>
        <p:spPr>
          <a:xfrm>
            <a:off x="5948600" y="1500100"/>
            <a:ext cx="762000" cy="386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70111" l="0" r="0" t="0"/>
          <a:stretch/>
        </p:blipFill>
        <p:spPr>
          <a:xfrm>
            <a:off x="85450" y="77700"/>
            <a:ext cx="4661799" cy="5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 b="29067" l="3106" r="44150" t="55168"/>
          <a:stretch/>
        </p:blipFill>
        <p:spPr>
          <a:xfrm>
            <a:off x="1382738" y="1104975"/>
            <a:ext cx="6378524" cy="7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2101650" y="2520175"/>
            <a:ext cx="4940700" cy="14994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the restricted version of the master method that we're using, we require that the terms not involving T(n) be Theta(n^k); here we have log n, which is NOT Theta(n^k) for any k.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(For an O bound, we could upper-bound the log n term by n, but this isn't a Theta bound anymore.)</a:t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6894975" y="1303450"/>
            <a:ext cx="866400" cy="430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b="70111" l="0" r="0" t="0"/>
          <a:stretch/>
        </p:blipFill>
        <p:spPr>
          <a:xfrm>
            <a:off x="85450" y="77700"/>
            <a:ext cx="4661799" cy="5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 rotWithShape="1">
          <a:blip r:embed="rId3">
            <a:alphaModFix/>
          </a:blip>
          <a:srcRect b="13559" l="2961" r="34566" t="70676"/>
          <a:stretch/>
        </p:blipFill>
        <p:spPr>
          <a:xfrm>
            <a:off x="794352" y="1171425"/>
            <a:ext cx="7555301" cy="7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2832900" y="2249800"/>
            <a:ext cx="3478200" cy="20277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master method cannot be used when different-sized recursive calls are made. (There's an example at the end of lecture 5 showing that we can still use it to find an O bound by replacing smaller recursive calls with larger ones, but this won't give a Theta bound anymore.)</a:t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5518450" y="1303450"/>
            <a:ext cx="626700" cy="381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7103900" y="1315725"/>
            <a:ext cx="614400" cy="368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 b="70111" l="0" r="0" t="0"/>
          <a:stretch/>
        </p:blipFill>
        <p:spPr>
          <a:xfrm>
            <a:off x="85450" y="77700"/>
            <a:ext cx="4661799" cy="5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 b="1592" l="3347" r="42753" t="82644"/>
          <a:stretch/>
        </p:blipFill>
        <p:spPr>
          <a:xfrm>
            <a:off x="1312688" y="1151500"/>
            <a:ext cx="6518624" cy="7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3109550" y="2618500"/>
            <a:ext cx="3404400" cy="14133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master method cannot be used to find an exact closed-form, only an asymptotic bound.</a:t>
            </a:r>
            <a:endParaRPr/>
          </a:p>
        </p:txBody>
      </p:sp>
      <p:pic>
        <p:nvPicPr>
          <p:cNvPr descr="fini" id="156" name="Google Shape;156;p2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0146" y="5017575"/>
            <a:ext cx="213850" cy="1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CSC 236</a:t>
            </a:r>
            <a:endParaRPr/>
          </a:p>
        </p:txBody>
      </p:sp>
      <p:sp>
        <p:nvSpPr>
          <p:cNvPr id="162" name="Google Shape;162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Tutorial Number 5 - Daniel Razavi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Michelle Says Hi!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will have these slides up on my website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Today’s Problem 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 rotWithShape="1">
          <a:blip r:embed="rId3">
            <a:alphaModFix/>
          </a:blip>
          <a:srcRect b="92250" l="0" r="35798" t="0"/>
          <a:stretch/>
        </p:blipFill>
        <p:spPr>
          <a:xfrm>
            <a:off x="424000" y="0"/>
            <a:ext cx="8296001" cy="4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 b="0" l="0" r="17074" t="86939"/>
          <a:stretch/>
        </p:blipFill>
        <p:spPr>
          <a:xfrm>
            <a:off x="46175" y="4308225"/>
            <a:ext cx="9051649" cy="64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64550"/>
            <a:ext cx="8839199" cy="323208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/>
          <p:nvPr/>
        </p:nvSpPr>
        <p:spPr>
          <a:xfrm>
            <a:off x="101000" y="508850"/>
            <a:ext cx="8890500" cy="3566400"/>
          </a:xfrm>
          <a:prstGeom prst="roundRect">
            <a:avLst>
              <a:gd fmla="val 9936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92250" l="0" r="35798" t="0"/>
          <a:stretch/>
        </p:blipFill>
        <p:spPr>
          <a:xfrm>
            <a:off x="223287" y="0"/>
            <a:ext cx="3888901" cy="21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0" l="0" r="17074" t="86939"/>
          <a:stretch/>
        </p:blipFill>
        <p:spPr>
          <a:xfrm>
            <a:off x="46175" y="2743183"/>
            <a:ext cx="4243124" cy="304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87" y="345492"/>
            <a:ext cx="5092387" cy="2179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/>
          <p:nvPr/>
        </p:nvSpPr>
        <p:spPr>
          <a:xfrm>
            <a:off x="71875" y="240475"/>
            <a:ext cx="5121900" cy="2405100"/>
          </a:xfrm>
          <a:prstGeom prst="roundRect">
            <a:avLst>
              <a:gd fmla="val 9936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5420350" y="536550"/>
            <a:ext cx="26535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00"/>
                </a:highlight>
              </a:rPr>
              <a:t>Let T(n) be the worst-case running time of rec_ss, 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00"/>
                </a:highlight>
              </a:rPr>
              <a:t>where n = len(A) - i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n\le1" id="88" name="Google Shape;88;p1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650" y="1475250"/>
            <a:ext cx="508188" cy="214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n(A) - i \le 1" id="89" name="Google Shape;89;p18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9772" y="1894575"/>
            <a:ext cx="1593616" cy="3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n(A) - 1 \le i" id="90" name="Google Shape;90;p18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0300" y="2252375"/>
            <a:ext cx="1593600" cy="3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 \ge len(A) - 1" id="91" name="Google Shape;91;p18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50300" y="2645600"/>
            <a:ext cx="1593596" cy="3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5420350" y="3292400"/>
            <a:ext cx="26535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case, the function does constant </a:t>
            </a:r>
            <a:r>
              <a:rPr b="1" i="1" lang="en-GB">
                <a:highlight>
                  <a:srgbClr val="FFFF00"/>
                </a:highlight>
              </a:rPr>
              <a:t>c</a:t>
            </a:r>
            <a:r>
              <a:rPr lang="en-GB">
                <a:highlight>
                  <a:srgbClr val="FFFF00"/>
                </a:highlight>
              </a:rPr>
              <a:t> amount of work</a:t>
            </a:r>
            <a:r>
              <a:rPr lang="en-GB"/>
              <a:t>: the only thing the function does is check the if-condition and return.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92250" l="0" r="35798" t="0"/>
          <a:stretch/>
        </p:blipFill>
        <p:spPr>
          <a:xfrm>
            <a:off x="223287" y="0"/>
            <a:ext cx="3888901" cy="21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0" r="17074" t="86939"/>
          <a:stretch/>
        </p:blipFill>
        <p:spPr>
          <a:xfrm>
            <a:off x="46175" y="2743183"/>
            <a:ext cx="4243124" cy="304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87" y="345492"/>
            <a:ext cx="5092387" cy="217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/>
          <p:nvPr/>
        </p:nvSpPr>
        <p:spPr>
          <a:xfrm>
            <a:off x="71875" y="240475"/>
            <a:ext cx="5121900" cy="2405100"/>
          </a:xfrm>
          <a:prstGeom prst="roundRect">
            <a:avLst>
              <a:gd fmla="val 9936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5481325" y="1486375"/>
            <a:ext cx="33648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00"/>
                </a:highlight>
              </a:rPr>
              <a:t>For n &gt; 1,</a:t>
            </a:r>
            <a:r>
              <a:rPr lang="en-GB"/>
              <a:t> we do some constant k amount of work to check the first if-condition.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Then, in the for-loop, we do work proportional to len(A) - i - 1 = n-1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amount of work. Then, we do T(n-1) work in the recursive call. This gives 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448588" y="3609400"/>
            <a:ext cx="34383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 that the k is mostly optional here: we could absorb that into the d(n-1) term by letting d0 = d+k, for example.</a:t>
            </a:r>
            <a:endParaRPr/>
          </a:p>
        </p:txBody>
      </p:sp>
      <p:pic>
        <p:nvPicPr>
          <p:cNvPr descr="fini" id="103" name="Google Shape;103;p1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04805" y="5002675"/>
            <a:ext cx="239200" cy="140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(n)= &#10;\begin{cases}&#10;    c,&amp; \text{if } n \le 1\\&#10;   k + d*(n-1) + T(n-1),  &amp; \text{if}n\ge 2\ \end{cases}&#10;&#10;&#10;&#10;" id="104" name="Google Shape;104;p19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6298" y="3712263"/>
            <a:ext cx="4959226" cy="6261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9"/>
          <p:cNvCxnSpPr/>
          <p:nvPr/>
        </p:nvCxnSpPr>
        <p:spPr>
          <a:xfrm rot="10800000">
            <a:off x="6016850" y="4345450"/>
            <a:ext cx="48600" cy="2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" name="Google Shape;106;p19"/>
          <p:cNvCxnSpPr/>
          <p:nvPr/>
        </p:nvCxnSpPr>
        <p:spPr>
          <a:xfrm flipH="1" rot="10800000">
            <a:off x="7327050" y="4369700"/>
            <a:ext cx="16200" cy="2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9"/>
          <p:cNvCxnSpPr/>
          <p:nvPr/>
        </p:nvCxnSpPr>
        <p:spPr>
          <a:xfrm rot="10800000">
            <a:off x="5175750" y="4394200"/>
            <a:ext cx="6480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9"/>
          <p:cNvSpPr txBox="1"/>
          <p:nvPr/>
        </p:nvSpPr>
        <p:spPr>
          <a:xfrm>
            <a:off x="3886900" y="4604350"/>
            <a:ext cx="16566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One liner codes here and there</a:t>
            </a:r>
            <a:endParaRPr sz="1000"/>
          </a:p>
        </p:txBody>
      </p:sp>
      <p:sp>
        <p:nvSpPr>
          <p:cNvPr id="109" name="Google Shape;109;p19"/>
          <p:cNvSpPr txBox="1"/>
          <p:nvPr/>
        </p:nvSpPr>
        <p:spPr>
          <a:xfrm>
            <a:off x="5667622" y="4611425"/>
            <a:ext cx="12681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What's</a:t>
            </a:r>
            <a:r>
              <a:rPr lang="en-GB" sz="1000"/>
              <a:t> inside the for loop</a:t>
            </a:r>
            <a:endParaRPr sz="1000"/>
          </a:p>
        </p:txBody>
      </p:sp>
      <p:sp>
        <p:nvSpPr>
          <p:cNvPr id="110" name="Google Shape;110;p19"/>
          <p:cNvSpPr txBox="1"/>
          <p:nvPr/>
        </p:nvSpPr>
        <p:spPr>
          <a:xfrm>
            <a:off x="6935725" y="4668025"/>
            <a:ext cx="16566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For the </a:t>
            </a:r>
            <a:r>
              <a:rPr lang="en-GB" sz="1000"/>
              <a:t>recursive</a:t>
            </a:r>
            <a:r>
              <a:rPr lang="en-GB" sz="1000"/>
              <a:t> call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7300"/>
            <a:ext cx="8839201" cy="3350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4">
            <a:alphaModFix/>
          </a:blip>
          <a:srcRect b="0" l="7441" r="0" t="0"/>
          <a:stretch/>
        </p:blipFill>
        <p:spPr>
          <a:xfrm>
            <a:off x="5605925" y="3615400"/>
            <a:ext cx="3471950" cy="148005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70111" l="0" r="0" t="0"/>
          <a:stretch/>
        </p:blipFill>
        <p:spPr>
          <a:xfrm>
            <a:off x="85450" y="77700"/>
            <a:ext cx="4661799" cy="5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54812" l="2141" r="45116" t="29424"/>
          <a:stretch/>
        </p:blipFill>
        <p:spPr>
          <a:xfrm>
            <a:off x="1382738" y="1138200"/>
            <a:ext cx="6378524" cy="7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2765425" y="2544775"/>
            <a:ext cx="3797700" cy="12168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coefficient in front of T(n/2) is required to be a constant; n is not a constant, so the master method cannot be used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5690525" y="1340325"/>
            <a:ext cx="270300" cy="331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