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f7d03fb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f7d03fb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f7d03fb0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f7d03fb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f7d03fb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f7d03fb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f7d03fb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f7d03fb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f7d03fb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0f7d03fb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f7d03fb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f7d03fb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ff78c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ff78c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ff78ce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0ff78ce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0ff78cec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0ff78ce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ff78cec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ff78cec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f7d03fb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f7d03fb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0ff78cec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0ff78ce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ff78cec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0ff78cec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ff78ce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ff78ce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0ff78cec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0ff78cec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ff78ce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0ff78ce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ff78cec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0ff78cec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f2cae9f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f2cae9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f2cae9f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f2cae9f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2cae9f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f2cae9f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29fb49f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29fb49f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f7d03fb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0f7d03fb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2195b47a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2195b47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2cae9f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2cae9f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0f7d03fb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0f7d03fb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f7d03fb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f7d03fb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f7d03fb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f7d03fb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f7d03fb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f7d03fb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195b47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195b47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f7d03fb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f7d03fb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1 - Daniel Razavi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8" y="1167937"/>
            <a:ext cx="8604049" cy="280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2"/>
          <p:cNvCxnSpPr/>
          <p:nvPr/>
        </p:nvCxnSpPr>
        <p:spPr>
          <a:xfrm flipH="1" rot="10800000">
            <a:off x="4728450" y="2420450"/>
            <a:ext cx="8691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2"/>
          <p:cNvSpPr/>
          <p:nvPr/>
        </p:nvSpPr>
        <p:spPr>
          <a:xfrm>
            <a:off x="3683550" y="1726750"/>
            <a:ext cx="2121300" cy="1126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Case is Ok But it should really be discussing “binary strings”, not “strings”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8" y="1167937"/>
            <a:ext cx="8604049" cy="280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3"/>
          <p:cNvCxnSpPr/>
          <p:nvPr/>
        </p:nvCxnSpPr>
        <p:spPr>
          <a:xfrm flipH="1" rot="10800000">
            <a:off x="4728450" y="2420450"/>
            <a:ext cx="8691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3"/>
          <p:cNvSpPr/>
          <p:nvPr/>
        </p:nvSpPr>
        <p:spPr>
          <a:xfrm>
            <a:off x="2167600" y="3698425"/>
            <a:ext cx="1996200" cy="1310400"/>
          </a:xfrm>
          <a:prstGeom prst="wedgeRoundRectCallout">
            <a:avLst>
              <a:gd fmla="val -19228" name="adj1"/>
              <a:gd fmla="val -6948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2n -&gt; 2^n thing is meaningless. What does the right arrow mean? Shouldn’t be mixing symbols.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8" y="1167937"/>
            <a:ext cx="8604049" cy="280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4"/>
          <p:cNvCxnSpPr/>
          <p:nvPr/>
        </p:nvCxnSpPr>
        <p:spPr>
          <a:xfrm flipH="1" rot="10800000">
            <a:off x="4728450" y="2420450"/>
            <a:ext cx="8691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4"/>
          <p:cNvSpPr/>
          <p:nvPr/>
        </p:nvSpPr>
        <p:spPr>
          <a:xfrm>
            <a:off x="5241450" y="3747400"/>
            <a:ext cx="1445100" cy="661200"/>
          </a:xfrm>
          <a:prstGeom prst="wedgeRoundRectCallout">
            <a:avLst>
              <a:gd fmla="val -27118" name="adj1"/>
              <a:gd fmla="val -8704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“this”?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8" y="1167937"/>
            <a:ext cx="8604049" cy="280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5"/>
          <p:cNvCxnSpPr/>
          <p:nvPr/>
        </p:nvCxnSpPr>
        <p:spPr>
          <a:xfrm flipH="1" rot="10800000">
            <a:off x="4728450" y="2420450"/>
            <a:ext cx="8691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5"/>
          <p:cNvSpPr/>
          <p:nvPr/>
        </p:nvSpPr>
        <p:spPr>
          <a:xfrm>
            <a:off x="587850" y="4065825"/>
            <a:ext cx="3441300" cy="918600"/>
          </a:xfrm>
          <a:prstGeom prst="wedgeRoundRectCallout">
            <a:avLst>
              <a:gd fmla="val -21175" name="adj1"/>
              <a:gd fmla="val -6866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“Imply” is a poor word. The proof is trying to use the I.H. (Induction Hypothesis) but it is unclear by the proof that this is the case.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63" y="1264100"/>
            <a:ext cx="8474075" cy="26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63" y="1264100"/>
            <a:ext cx="8474075" cy="26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/>
          <p:nvPr/>
        </p:nvSpPr>
        <p:spPr>
          <a:xfrm>
            <a:off x="3073850" y="355125"/>
            <a:ext cx="4923000" cy="2312100"/>
          </a:xfrm>
          <a:prstGeom prst="wedgeRoundRectCallout">
            <a:avLst>
              <a:gd fmla="val -51244" name="adj1"/>
              <a:gd fmla="val 8718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Better then attempt 1, but not explicit enough on the proof. They have the right idea but they failed to mention that by adding either 0 or 1 at the </a:t>
            </a:r>
            <a:r>
              <a:rPr lang="en-GB">
                <a:solidFill>
                  <a:schemeClr val="dk1"/>
                </a:solidFill>
              </a:rPr>
              <a:t>beginning</a:t>
            </a:r>
            <a:r>
              <a:rPr lang="en-GB">
                <a:solidFill>
                  <a:schemeClr val="dk1"/>
                </a:solidFill>
              </a:rPr>
              <a:t> and end of the palindromes with 2n length, the new 2n+2 palindrome that they have attained are unique and that there are no other possible palindromes of length 2n+2. That way we are sure that there are no duplicate palindromes or failed to generate some required palindrome.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3" y="666225"/>
            <a:ext cx="8800375" cy="8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3" y="666225"/>
            <a:ext cx="8800375" cy="8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2840325" y="2555475"/>
            <a:ext cx="23439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Step 1: Base Case</a:t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3" y="666225"/>
            <a:ext cx="8800375" cy="8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2795375" y="2075675"/>
            <a:ext cx="33735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Step 1: Base Case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know that we can achieve  6c (the absolute minimum value that the questions claims can be reproduced) with two 3c stamps.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That’s base case.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3" y="666225"/>
            <a:ext cx="8800375" cy="8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/>
        </p:nvSpPr>
        <p:spPr>
          <a:xfrm>
            <a:off x="2840325" y="2555475"/>
            <a:ext cx="2857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Step 2: Inductive Case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my class!!!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83625" y="1375400"/>
            <a:ext cx="3776400" cy="31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 Time being a 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My experience when I took this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Emotional Investment is key to better learning!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0691" l="23312" r="23667" t="11323"/>
          <a:stretch/>
        </p:blipFill>
        <p:spPr>
          <a:xfrm>
            <a:off x="4964475" y="1152475"/>
            <a:ext cx="3157725" cy="26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3" y="666225"/>
            <a:ext cx="8800375" cy="8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2795375" y="2075675"/>
            <a:ext cx="33735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Step 2: Inductive Case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n is larger or equal to 6, and that we CAN form “n c” using only 3c and 4c stamps.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all we have to do is to show that “n+1 c” can be formed from 3c and 4c.</a:t>
            </a:r>
            <a:endParaRPr/>
          </a:p>
        </p:txBody>
      </p:sp>
      <p:cxnSp>
        <p:nvCxnSpPr>
          <p:cNvPr id="171" name="Google Shape;171;p32"/>
          <p:cNvCxnSpPr/>
          <p:nvPr/>
        </p:nvCxnSpPr>
        <p:spPr>
          <a:xfrm>
            <a:off x="1445550" y="2991975"/>
            <a:ext cx="102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32"/>
          <p:cNvSpPr txBox="1"/>
          <p:nvPr/>
        </p:nvSpPr>
        <p:spPr>
          <a:xfrm>
            <a:off x="184900" y="2672600"/>
            <a:ext cx="11598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Assumption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3" y="666225"/>
            <a:ext cx="8800375" cy="8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2331763" y="2083800"/>
            <a:ext cx="44805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Step 2: Inductive Case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we have to do is to go through different cases that “n c” could be made using “3 c” and “4 c”.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really when it comes to this example, there are basically two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9900"/>
                </a:highlight>
              </a:rPr>
              <a:t>If there exists a “3 c” in the formation of “n c”</a:t>
            </a:r>
            <a:endParaRPr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00"/>
                </a:highlight>
              </a:rPr>
              <a:t>If there DOESN’T exist a “3c” in the formation of “n c”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3" y="666225"/>
            <a:ext cx="8800375" cy="8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2331763" y="2083800"/>
            <a:ext cx="44805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Step 2: Inductive Case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we have to do is to go through different cases that “n c” could be made using “3 c” and “4 c”.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really when it comes to this example, there are basically two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9900"/>
                </a:highlight>
              </a:rPr>
              <a:t>If there exists a “3 c” in the formation of “n c”</a:t>
            </a:r>
            <a:endParaRPr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00"/>
                </a:highlight>
              </a:rPr>
              <a:t>If there DOESN’T exist a “3c” in the formation of “n c”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85" name="Google Shape;185;p34"/>
          <p:cNvSpPr/>
          <p:nvPr/>
        </p:nvSpPr>
        <p:spPr>
          <a:xfrm>
            <a:off x="260425" y="2262500"/>
            <a:ext cx="1831200" cy="2327700"/>
          </a:xfrm>
          <a:prstGeom prst="wedgeRoundRectCallout">
            <a:avLst>
              <a:gd fmla="val 66441" name="adj1"/>
              <a:gd fmla="val 2936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you just change that “3 c” to a “4 c”.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will make our “n c” change to a “n+1 c”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3" y="666225"/>
            <a:ext cx="8800375" cy="8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2331763" y="2083800"/>
            <a:ext cx="44805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Step 2: Inductive Case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we have to do is to go through different cases that “n c” could be made using “3 c” and “4 c”.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really when it comes to this example, there are basically two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9900"/>
                </a:highlight>
              </a:rPr>
              <a:t>If there exists a “3 c” in the formation of “n c”</a:t>
            </a:r>
            <a:endParaRPr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00"/>
                </a:highlight>
              </a:rPr>
              <a:t>If there DOESN’T exist a “3c” in the formation of “n c”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260425" y="2262500"/>
            <a:ext cx="1831200" cy="2327700"/>
          </a:xfrm>
          <a:prstGeom prst="wedgeRoundRectCallout">
            <a:avLst>
              <a:gd fmla="val 66441" name="adj1"/>
              <a:gd fmla="val 2936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you just change that “3 c” to a “4 c”.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will make our “n c” change to a “n+1 c”</a:t>
            </a:r>
            <a:endParaRPr/>
          </a:p>
        </p:txBody>
      </p:sp>
      <p:sp>
        <p:nvSpPr>
          <p:cNvPr id="193" name="Google Shape;193;p35"/>
          <p:cNvSpPr/>
          <p:nvPr/>
        </p:nvSpPr>
        <p:spPr>
          <a:xfrm>
            <a:off x="6988900" y="2213900"/>
            <a:ext cx="1983300" cy="2424900"/>
          </a:xfrm>
          <a:prstGeom prst="wedgeRoundRectCallout">
            <a:avLst>
              <a:gd fmla="val -65884" name="adj1"/>
              <a:gd fmla="val 443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That is a little trickier. We know that from our case, “n c” is fully made up of “4 c”s. So how can we increase by 1?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3" y="666225"/>
            <a:ext cx="8800375" cy="8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2331763" y="2083800"/>
            <a:ext cx="44805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Step 2: Inductive Case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we have to do is to go through different cases that “n c” could be made using “3 c” and “4 c”.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really when it comes to this example, there are basically two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9900"/>
                </a:highlight>
              </a:rPr>
              <a:t>If there exists a “3 c” in the formation of “n c”</a:t>
            </a:r>
            <a:endParaRPr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00"/>
                </a:highlight>
              </a:rPr>
              <a:t>If there DOESN’T exist a “3c” in the formation of “n c”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200" name="Google Shape;200;p36"/>
          <p:cNvSpPr/>
          <p:nvPr/>
        </p:nvSpPr>
        <p:spPr>
          <a:xfrm>
            <a:off x="260425" y="2262500"/>
            <a:ext cx="1831200" cy="2327700"/>
          </a:xfrm>
          <a:prstGeom prst="wedgeRoundRectCallout">
            <a:avLst>
              <a:gd fmla="val 66441" name="adj1"/>
              <a:gd fmla="val 2936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you just change that “3 c” to a “4 c”.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will make our “n c” change to a “n+1 c”</a:t>
            </a:r>
            <a:endParaRPr/>
          </a:p>
        </p:txBody>
      </p:sp>
      <p:sp>
        <p:nvSpPr>
          <p:cNvPr id="201" name="Google Shape;201;p36"/>
          <p:cNvSpPr/>
          <p:nvPr/>
        </p:nvSpPr>
        <p:spPr>
          <a:xfrm>
            <a:off x="3096975" y="1756750"/>
            <a:ext cx="2858100" cy="2255400"/>
          </a:xfrm>
          <a:prstGeom prst="wedgeRoundRectCallout">
            <a:avLst>
              <a:gd fmla="val -29083" name="adj1"/>
              <a:gd fmla="val 6271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 from the base case we know that the minimum case is a “6 c” meaning that if there is an “n c” that is fully made up of “4 c”s, there has to be at least two of them.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3" y="666225"/>
            <a:ext cx="8800375" cy="8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 txBox="1"/>
          <p:nvPr/>
        </p:nvSpPr>
        <p:spPr>
          <a:xfrm>
            <a:off x="2331763" y="2083800"/>
            <a:ext cx="44805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Step 2: Inductive Case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we have to do is to go through different cases that “n c” could be made using “3 c” and “4 c”.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really when it comes to this example, there are basically two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9900"/>
                </a:highlight>
              </a:rPr>
              <a:t>If there exists a “3 c” in the formation of “n c”</a:t>
            </a:r>
            <a:endParaRPr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00"/>
                </a:highlight>
              </a:rPr>
              <a:t>If there DOESN’T exist a “3c” in the formation of “n c”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208" name="Google Shape;208;p37"/>
          <p:cNvSpPr/>
          <p:nvPr/>
        </p:nvSpPr>
        <p:spPr>
          <a:xfrm>
            <a:off x="260425" y="2262500"/>
            <a:ext cx="1831200" cy="2327700"/>
          </a:xfrm>
          <a:prstGeom prst="wedgeRoundRectCallout">
            <a:avLst>
              <a:gd fmla="val 66441" name="adj1"/>
              <a:gd fmla="val 2936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you just change that “3 c” to a “4 c”.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will make our “n c” change to a “n+1 c”</a:t>
            </a:r>
            <a:endParaRPr/>
          </a:p>
        </p:txBody>
      </p:sp>
      <p:sp>
        <p:nvSpPr>
          <p:cNvPr id="209" name="Google Shape;209;p37"/>
          <p:cNvSpPr/>
          <p:nvPr/>
        </p:nvSpPr>
        <p:spPr>
          <a:xfrm>
            <a:off x="3096975" y="1756750"/>
            <a:ext cx="2858100" cy="2255400"/>
          </a:xfrm>
          <a:prstGeom prst="wedgeRoundRectCallout">
            <a:avLst>
              <a:gd fmla="val -29083" name="adj1"/>
              <a:gd fmla="val 6271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 from the base case we know that the minimum case is a “6 c” meaning that if there is an “n c” that is fully made up of “4 c”s, there has to be at least two of them.</a:t>
            </a:r>
            <a:endParaRPr/>
          </a:p>
        </p:txBody>
      </p:sp>
      <p:sp>
        <p:nvSpPr>
          <p:cNvPr id="210" name="Google Shape;210;p37"/>
          <p:cNvSpPr/>
          <p:nvPr/>
        </p:nvSpPr>
        <p:spPr>
          <a:xfrm>
            <a:off x="6812275" y="2467650"/>
            <a:ext cx="2144100" cy="1657200"/>
          </a:xfrm>
          <a:prstGeom prst="wedgeRoundRectCallout">
            <a:avLst>
              <a:gd fmla="val -54765" name="adj1"/>
              <a:gd fmla="val 7321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 simply grab the </a:t>
            </a:r>
            <a:r>
              <a:rPr b="1" lang="en-GB">
                <a:solidFill>
                  <a:schemeClr val="dk1"/>
                </a:solidFill>
              </a:rPr>
              <a:t>two </a:t>
            </a:r>
            <a:r>
              <a:rPr lang="en-GB">
                <a:solidFill>
                  <a:schemeClr val="dk1"/>
                </a:solidFill>
              </a:rPr>
              <a:t>“4 c”s, and replace them with </a:t>
            </a:r>
            <a:r>
              <a:rPr b="1" lang="en-GB">
                <a:solidFill>
                  <a:schemeClr val="dk1"/>
                </a:solidFill>
              </a:rPr>
              <a:t>three </a:t>
            </a:r>
            <a:r>
              <a:rPr lang="en-GB">
                <a:solidFill>
                  <a:schemeClr val="dk1"/>
                </a:solidFill>
              </a:rPr>
              <a:t>“3 c”s.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which will make our “n c” change to a “n+1 c”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 rotWithShape="1">
          <a:blip r:embed="rId3">
            <a:alphaModFix/>
          </a:blip>
          <a:srcRect b="5633" l="0" r="0" t="0"/>
          <a:stretch/>
        </p:blipFill>
        <p:spPr>
          <a:xfrm>
            <a:off x="1014250" y="740600"/>
            <a:ext cx="7115500" cy="5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8"/>
          <p:cNvPicPr preferRelativeResize="0"/>
          <p:nvPr/>
        </p:nvPicPr>
        <p:blipFill rotWithShape="1">
          <a:blip r:embed="rId4">
            <a:alphaModFix/>
          </a:blip>
          <a:srcRect b="0" l="0" r="0" t="4196"/>
          <a:stretch/>
        </p:blipFill>
        <p:spPr>
          <a:xfrm>
            <a:off x="354125" y="2083450"/>
            <a:ext cx="8435750" cy="9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9"/>
          <p:cNvPicPr preferRelativeResize="0"/>
          <p:nvPr/>
        </p:nvPicPr>
        <p:blipFill rotWithShape="1">
          <a:blip r:embed="rId3">
            <a:alphaModFix/>
          </a:blip>
          <a:srcRect b="5633" l="0" r="0" t="0"/>
          <a:stretch/>
        </p:blipFill>
        <p:spPr>
          <a:xfrm>
            <a:off x="1014250" y="740600"/>
            <a:ext cx="7115500" cy="5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 rotWithShape="1">
          <a:blip r:embed="rId4">
            <a:alphaModFix/>
          </a:blip>
          <a:srcRect b="0" l="0" r="0" t="4196"/>
          <a:stretch/>
        </p:blipFill>
        <p:spPr>
          <a:xfrm>
            <a:off x="354125" y="2083450"/>
            <a:ext cx="8435750" cy="9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/>
          <p:nvPr/>
        </p:nvSpPr>
        <p:spPr>
          <a:xfrm>
            <a:off x="870800" y="341800"/>
            <a:ext cx="2799600" cy="1521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Very close but the problem here is that the base case is supposed to be 0.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0"/>
          <p:cNvPicPr preferRelativeResize="0"/>
          <p:nvPr/>
        </p:nvPicPr>
        <p:blipFill rotWithShape="1">
          <a:blip r:embed="rId3">
            <a:alphaModFix/>
          </a:blip>
          <a:srcRect b="5633" l="0" r="0" t="0"/>
          <a:stretch/>
        </p:blipFill>
        <p:spPr>
          <a:xfrm>
            <a:off x="1014250" y="740600"/>
            <a:ext cx="7115500" cy="5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0"/>
          <p:cNvPicPr preferRelativeResize="0"/>
          <p:nvPr/>
        </p:nvPicPr>
        <p:blipFill rotWithShape="1">
          <a:blip r:embed="rId4">
            <a:alphaModFix/>
          </a:blip>
          <a:srcRect b="0" l="0" r="0" t="4196"/>
          <a:stretch/>
        </p:blipFill>
        <p:spPr>
          <a:xfrm>
            <a:off x="354125" y="2083450"/>
            <a:ext cx="8435750" cy="9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/>
          <p:nvPr/>
        </p:nvSpPr>
        <p:spPr>
          <a:xfrm>
            <a:off x="870800" y="341800"/>
            <a:ext cx="2799600" cy="1521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Very close but the problem here is that the base case is supposed to be 0.</a:t>
            </a:r>
            <a:endParaRPr/>
          </a:p>
        </p:txBody>
      </p:sp>
      <p:sp>
        <p:nvSpPr>
          <p:cNvPr id="231" name="Google Shape;231;p40"/>
          <p:cNvSpPr/>
          <p:nvPr/>
        </p:nvSpPr>
        <p:spPr>
          <a:xfrm>
            <a:off x="4834250" y="3255375"/>
            <a:ext cx="3198300" cy="1652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Instructor’s Note:</a:t>
            </a:r>
            <a:r>
              <a:rPr lang="en-GB"/>
              <a:t> </a:t>
            </a:r>
            <a:r>
              <a:rPr lang="en-GB">
                <a:solidFill>
                  <a:schemeClr val="dk1"/>
                </a:solidFill>
              </a:rPr>
              <a:t>The proof is more terse than previous proofs, so it isn't written in the ideal way at this early stage in the course, but it is largely correct.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555600"/>
            <a:ext cx="3428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Sources to Checkout for Further </a:t>
            </a:r>
            <a:r>
              <a:rPr lang="en-GB"/>
              <a:t>Clarification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Proof by induction | Sequences, series and induction | Precalculus | Khan Academy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Proof by Mathematical Induction - How to do a Mathematical Induction Proof ( Example 1 )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Strong Induction - Trefor Bazett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825" y="1469038"/>
            <a:ext cx="5247101" cy="22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Contacting Me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Piazza!!! Best Way To Be Honest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/>
              <a:t>or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daniel DOT razaviazarkhiavi AT mail DOT utoronto DOT 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Please look at when I accept emails carefully, before sending me one, since I will not reply otherwise.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840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/>
          <p:nvPr/>
        </p:nvSpPr>
        <p:spPr>
          <a:xfrm>
            <a:off x="2846550" y="447075"/>
            <a:ext cx="34509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Presentation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250" name="Google Shape;250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1 - Daniel Razavi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Of Advice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Please Prep Before The Tutorial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Tutorial is for Questions Mostly, Less about reteaching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In class problem are the highlight of tutorial sessions.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800" y="764326"/>
            <a:ext cx="4838700" cy="361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In Class Problem 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8" y="1167937"/>
            <a:ext cx="8604049" cy="280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1"/>
          <p:cNvCxnSpPr/>
          <p:nvPr/>
        </p:nvCxnSpPr>
        <p:spPr>
          <a:xfrm flipH="1" rot="10800000">
            <a:off x="4728450" y="2420450"/>
            <a:ext cx="8691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