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sieur La Doulais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B0185B-E115-42AF-91C7-627EAE5E26C3}">
  <a:tblStyle styleId="{DDB0185B-E115-42AF-91C7-627EAE5E26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sieurLaDoulaise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85d0472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85d0472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85d0472a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85d0472a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85d0472a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85d0472a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85d0472ac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85d0472a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85d0472ac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85d0472ac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85d0472ac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485d0472ac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85d0472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85d0472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85d0472a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85d0472a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85d0472ac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85d0472a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85d0472ac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85d0472ac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85d0472ac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85d0472ac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85d0472ac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85d0472ac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85d0472ac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85d0472ac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85d0472ac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485d0472ac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485d0472ac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485d0472ac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485d0472ac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485d0472ac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85d0472a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85d0472a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85d0472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85d0472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85d0472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85d0472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5d0472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85d0472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85d0472a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85d0472a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85d0472a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85d0472a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85d0472a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85d0472a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YpZlCqqojAE" TargetMode="External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ongeBob And Patrick go camping and they think squidward cant handle camping so he comes to but then he acts kinda weird and a sea bear starts chasing  him. WATCH TO FIND OUT MORE" id="54" name="Google Shape;54;p13" title="Spongebob Squarepants - The Camping Episod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388" y="547038"/>
            <a:ext cx="5399225" cy="40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182844"/>
            <a:ext cx="310515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>
            <a:off x="3629700" y="27634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2225275" y="157758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369275" y="262073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207" name="Google Shape;207;p22"/>
          <p:cNvCxnSpPr>
            <a:stCxn id="205" idx="3"/>
            <a:endCxn id="206" idx="6"/>
          </p:cNvCxnSpPr>
          <p:nvPr/>
        </p:nvCxnSpPr>
        <p:spPr>
          <a:xfrm flipH="1">
            <a:off x="962776" y="2123776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2"/>
          <p:cNvCxnSpPr>
            <a:stCxn id="206" idx="0"/>
            <a:endCxn id="205" idx="2"/>
          </p:cNvCxnSpPr>
          <p:nvPr/>
        </p:nvCxnSpPr>
        <p:spPr>
          <a:xfrm flipH="1" rot="10800000">
            <a:off x="665975" y="1897438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2"/>
          <p:cNvCxnSpPr>
            <a:stCxn id="204" idx="7"/>
            <a:endCxn id="205" idx="6"/>
          </p:cNvCxnSpPr>
          <p:nvPr/>
        </p:nvCxnSpPr>
        <p:spPr>
          <a:xfrm rot="10800000">
            <a:off x="2818599" y="1897474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2"/>
          <p:cNvCxnSpPr>
            <a:stCxn id="205" idx="4"/>
            <a:endCxn id="204" idx="2"/>
          </p:cNvCxnSpPr>
          <p:nvPr/>
        </p:nvCxnSpPr>
        <p:spPr>
          <a:xfrm>
            <a:off x="2521975" y="2217488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2"/>
          <p:cNvCxnSpPr>
            <a:endCxn id="205" idx="0"/>
          </p:cNvCxnSpPr>
          <p:nvPr/>
        </p:nvCxnSpPr>
        <p:spPr>
          <a:xfrm flipH="1" rot="10800000">
            <a:off x="2305075" y="1577588"/>
            <a:ext cx="216900" cy="113100"/>
          </a:xfrm>
          <a:prstGeom prst="curvedConnector4">
            <a:avLst>
              <a:gd fmla="val -126879" name="adj1"/>
              <a:gd fmla="val 4758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2"/>
          <p:cNvSpPr/>
          <p:nvPr/>
        </p:nvSpPr>
        <p:spPr>
          <a:xfrm>
            <a:off x="1718775" y="36566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213" name="Google Shape;213;p22"/>
          <p:cNvCxnSpPr>
            <a:stCxn id="206" idx="4"/>
            <a:endCxn id="212" idx="2"/>
          </p:cNvCxnSpPr>
          <p:nvPr/>
        </p:nvCxnSpPr>
        <p:spPr>
          <a:xfrm>
            <a:off x="665975" y="3260638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2"/>
          <p:cNvCxnSpPr>
            <a:stCxn id="204" idx="6"/>
            <a:endCxn id="204" idx="5"/>
          </p:cNvCxnSpPr>
          <p:nvPr/>
        </p:nvCxnSpPr>
        <p:spPr>
          <a:xfrm flipH="1">
            <a:off x="4136100" y="3083413"/>
            <a:ext cx="87000" cy="226200"/>
          </a:xfrm>
          <a:prstGeom prst="curvedConnector4">
            <a:avLst>
              <a:gd fmla="val -543851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2"/>
          <p:cNvCxnSpPr>
            <a:stCxn id="212" idx="6"/>
            <a:endCxn id="212" idx="5"/>
          </p:cNvCxnSpPr>
          <p:nvPr/>
        </p:nvCxnSpPr>
        <p:spPr>
          <a:xfrm flipH="1">
            <a:off x="2225175" y="3976613"/>
            <a:ext cx="87000" cy="226200"/>
          </a:xfrm>
          <a:prstGeom prst="curvedConnector4">
            <a:avLst>
              <a:gd fmla="val -62462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2"/>
          <p:cNvSpPr/>
          <p:nvPr/>
        </p:nvSpPr>
        <p:spPr>
          <a:xfrm>
            <a:off x="1495575" y="20332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1303775" y="25300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2086850" y="9979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2818675" y="23924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852575" y="3403463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3016450" y="2078888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4495050" y="33621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2499700" y="4115988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cxnSp>
        <p:nvCxnSpPr>
          <p:cNvPr id="224" name="Google Shape;224;p22"/>
          <p:cNvCxnSpPr>
            <a:endCxn id="205" idx="7"/>
          </p:cNvCxnSpPr>
          <p:nvPr/>
        </p:nvCxnSpPr>
        <p:spPr>
          <a:xfrm flipH="1">
            <a:off x="2731774" y="1277999"/>
            <a:ext cx="4593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2"/>
          <p:cNvSpPr txBox="1"/>
          <p:nvPr/>
        </p:nvSpPr>
        <p:spPr>
          <a:xfrm>
            <a:off x="2929475" y="1106063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sp>
        <p:nvSpPr>
          <p:cNvPr id="227" name="Google Shape;227;p22"/>
          <p:cNvSpPr txBox="1"/>
          <p:nvPr/>
        </p:nvSpPr>
        <p:spPr>
          <a:xfrm>
            <a:off x="4495050" y="77600"/>
            <a:ext cx="15138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This covers all strings over the alphabet; and no string satisfies multiple invariants.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To prove correctness, </a:t>
            </a:r>
            <a:r>
              <a:rPr lang="en-GB" sz="700">
                <a:highlight>
                  <a:srgbClr val="FFFF00"/>
                </a:highlight>
              </a:rPr>
              <a:t>we begin with the base case</a:t>
            </a:r>
            <a:r>
              <a:rPr lang="en-GB" sz="700"/>
              <a:t>, and show that epsilon satisfies the invariant for q0.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It does, because the empty string is explicitly given as a string that satisfies the invariant for q0.</a:t>
            </a:r>
            <a:endParaRPr sz="700"/>
          </a:p>
        </p:txBody>
      </p:sp>
      <p:sp>
        <p:nvSpPr>
          <p:cNvPr id="228" name="Google Shape;228;p22"/>
          <p:cNvSpPr txBox="1"/>
          <p:nvPr/>
        </p:nvSpPr>
        <p:spPr>
          <a:xfrm>
            <a:off x="6008850" y="77600"/>
            <a:ext cx="15138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Now for each transition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highlight>
                  <a:srgbClr val="FF9900"/>
                </a:highlight>
              </a:rPr>
              <a:t>q</a:t>
            </a:r>
            <a:r>
              <a:rPr lang="en-GB" sz="700"/>
              <a:t>, </a:t>
            </a:r>
            <a:r>
              <a:rPr lang="en-GB" sz="700">
                <a:highlight>
                  <a:srgbClr val="FFFF00"/>
                </a:highlight>
              </a:rPr>
              <a:t>a</a:t>
            </a:r>
            <a:r>
              <a:rPr lang="en-GB" sz="700"/>
              <a:t>, </a:t>
            </a:r>
            <a:r>
              <a:rPr lang="en-GB" sz="700">
                <a:highlight>
                  <a:srgbClr val="00FF00"/>
                </a:highlight>
              </a:rPr>
              <a:t>r</a:t>
            </a:r>
            <a:endParaRPr sz="7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we show that if the </a:t>
            </a:r>
            <a:r>
              <a:rPr lang="en-GB" sz="700">
                <a:highlight>
                  <a:srgbClr val="FF9900"/>
                </a:highlight>
              </a:rPr>
              <a:t>invariant q</a:t>
            </a:r>
            <a:r>
              <a:rPr lang="en-GB" sz="700"/>
              <a:t> holds for </a:t>
            </a:r>
            <a:r>
              <a:rPr lang="en-GB" sz="700">
                <a:highlight>
                  <a:srgbClr val="FF00FF"/>
                </a:highlight>
              </a:rPr>
              <a:t>string w</a:t>
            </a:r>
            <a:r>
              <a:rPr lang="en-GB" sz="700"/>
              <a:t>, then the </a:t>
            </a:r>
            <a:r>
              <a:rPr lang="en-GB" sz="700">
                <a:highlight>
                  <a:srgbClr val="00FF00"/>
                </a:highlight>
              </a:rPr>
              <a:t>invariant r</a:t>
            </a:r>
            <a:r>
              <a:rPr lang="en-GB" sz="700"/>
              <a:t> holds for string </a:t>
            </a:r>
            <a:r>
              <a:rPr lang="en-GB" sz="700">
                <a:highlight>
                  <a:srgbClr val="FF00FF"/>
                </a:highlight>
              </a:rPr>
              <a:t>w</a:t>
            </a:r>
            <a:r>
              <a:rPr lang="en-GB" sz="700">
                <a:highlight>
                  <a:srgbClr val="FFFF00"/>
                </a:highlight>
              </a:rPr>
              <a:t>a</a:t>
            </a:r>
            <a:r>
              <a:rPr lang="en-GB" sz="700"/>
              <a:t>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We do this separately for each transition in the transition table.</a:t>
            </a:r>
            <a:endParaRPr sz="700"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650" y="77600"/>
            <a:ext cx="1513800" cy="290670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 txBox="1"/>
          <p:nvPr/>
        </p:nvSpPr>
        <p:spPr>
          <a:xfrm>
            <a:off x="4785425" y="1671300"/>
            <a:ext cx="2650800" cy="31491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00"/>
                </a:highlight>
              </a:rPr>
              <a:t>q0,0,q1</a:t>
            </a:r>
            <a:r>
              <a:rPr lang="en-GB" sz="1100"/>
              <a:t>: appending the 0 yields a string that ends with 0, as required by the q1 invariant.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We also require that the second-last symbol is NOT 2, which follows from the q0 invariant (the last symbol is a 0 or 1).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Finally, we require that the new string has no bad 0s; the only possible bad 0 would be a 0 at the end of the string prior to appending the 0. But that cannot be a bad 0, as (according to the q1 invariant) that 0 would have been preceded by a 2. (We use this argument implicitly in the next two transitions as well.)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182844"/>
            <a:ext cx="310515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/>
          <p:nvPr/>
        </p:nvSpPr>
        <p:spPr>
          <a:xfrm>
            <a:off x="3629700" y="27634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2225275" y="157758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369275" y="262073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239" name="Google Shape;239;p23"/>
          <p:cNvCxnSpPr>
            <a:stCxn id="237" idx="3"/>
            <a:endCxn id="238" idx="6"/>
          </p:cNvCxnSpPr>
          <p:nvPr/>
        </p:nvCxnSpPr>
        <p:spPr>
          <a:xfrm flipH="1">
            <a:off x="962776" y="2123776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3"/>
          <p:cNvCxnSpPr>
            <a:stCxn id="238" idx="0"/>
            <a:endCxn id="237" idx="2"/>
          </p:cNvCxnSpPr>
          <p:nvPr/>
        </p:nvCxnSpPr>
        <p:spPr>
          <a:xfrm flipH="1" rot="10800000">
            <a:off x="665975" y="1897438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3"/>
          <p:cNvCxnSpPr>
            <a:stCxn id="236" idx="7"/>
            <a:endCxn id="237" idx="6"/>
          </p:cNvCxnSpPr>
          <p:nvPr/>
        </p:nvCxnSpPr>
        <p:spPr>
          <a:xfrm rot="10800000">
            <a:off x="2818599" y="1897474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3"/>
          <p:cNvCxnSpPr>
            <a:stCxn id="237" idx="4"/>
            <a:endCxn id="236" idx="2"/>
          </p:cNvCxnSpPr>
          <p:nvPr/>
        </p:nvCxnSpPr>
        <p:spPr>
          <a:xfrm>
            <a:off x="2521975" y="2217488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3"/>
          <p:cNvCxnSpPr>
            <a:endCxn id="237" idx="0"/>
          </p:cNvCxnSpPr>
          <p:nvPr/>
        </p:nvCxnSpPr>
        <p:spPr>
          <a:xfrm flipH="1" rot="10800000">
            <a:off x="2305075" y="1577588"/>
            <a:ext cx="216900" cy="113100"/>
          </a:xfrm>
          <a:prstGeom prst="curvedConnector4">
            <a:avLst>
              <a:gd fmla="val -126879" name="adj1"/>
              <a:gd fmla="val 4758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3"/>
          <p:cNvSpPr/>
          <p:nvPr/>
        </p:nvSpPr>
        <p:spPr>
          <a:xfrm>
            <a:off x="1718775" y="36566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245" name="Google Shape;245;p23"/>
          <p:cNvCxnSpPr>
            <a:stCxn id="238" idx="4"/>
            <a:endCxn id="244" idx="2"/>
          </p:cNvCxnSpPr>
          <p:nvPr/>
        </p:nvCxnSpPr>
        <p:spPr>
          <a:xfrm>
            <a:off x="665975" y="3260638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3"/>
          <p:cNvCxnSpPr>
            <a:stCxn id="236" idx="6"/>
            <a:endCxn id="236" idx="5"/>
          </p:cNvCxnSpPr>
          <p:nvPr/>
        </p:nvCxnSpPr>
        <p:spPr>
          <a:xfrm flipH="1">
            <a:off x="4136100" y="3083413"/>
            <a:ext cx="87000" cy="226200"/>
          </a:xfrm>
          <a:prstGeom prst="curvedConnector4">
            <a:avLst>
              <a:gd fmla="val -543851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3"/>
          <p:cNvCxnSpPr>
            <a:stCxn id="244" idx="6"/>
            <a:endCxn id="244" idx="5"/>
          </p:cNvCxnSpPr>
          <p:nvPr/>
        </p:nvCxnSpPr>
        <p:spPr>
          <a:xfrm flipH="1">
            <a:off x="2225175" y="3976613"/>
            <a:ext cx="87000" cy="226200"/>
          </a:xfrm>
          <a:prstGeom prst="curvedConnector4">
            <a:avLst>
              <a:gd fmla="val -62462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3"/>
          <p:cNvSpPr/>
          <p:nvPr/>
        </p:nvSpPr>
        <p:spPr>
          <a:xfrm>
            <a:off x="1495575" y="20332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1303775" y="25300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2086850" y="9979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2818675" y="23924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852575" y="3403463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3016450" y="2078888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4495050" y="33621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2499700" y="4115988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cxnSp>
        <p:nvCxnSpPr>
          <p:cNvPr id="256" name="Google Shape;256;p23"/>
          <p:cNvCxnSpPr>
            <a:endCxn id="237" idx="7"/>
          </p:cNvCxnSpPr>
          <p:nvPr/>
        </p:nvCxnSpPr>
        <p:spPr>
          <a:xfrm flipH="1">
            <a:off x="2731774" y="1277999"/>
            <a:ext cx="4593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3"/>
          <p:cNvSpPr txBox="1"/>
          <p:nvPr/>
        </p:nvSpPr>
        <p:spPr>
          <a:xfrm>
            <a:off x="2929475" y="1106063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sp>
        <p:nvSpPr>
          <p:cNvPr id="259" name="Google Shape;259;p23"/>
          <p:cNvSpPr txBox="1"/>
          <p:nvPr/>
        </p:nvSpPr>
        <p:spPr>
          <a:xfrm>
            <a:off x="4495050" y="77600"/>
            <a:ext cx="15138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This covers all strings over the alphabet; and no string satisfies multiple invariants.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To prove correctness, </a:t>
            </a:r>
            <a:r>
              <a:rPr lang="en-GB" sz="700">
                <a:highlight>
                  <a:srgbClr val="FFFF00"/>
                </a:highlight>
              </a:rPr>
              <a:t>we begin with the base case</a:t>
            </a:r>
            <a:r>
              <a:rPr lang="en-GB" sz="700"/>
              <a:t>, and show that epsilon satisfies the invariant for q0.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It does, because the empty string is explicitly given as a string that satisfies the invariant for q0.</a:t>
            </a:r>
            <a:endParaRPr sz="700"/>
          </a:p>
        </p:txBody>
      </p:sp>
      <p:sp>
        <p:nvSpPr>
          <p:cNvPr id="260" name="Google Shape;260;p23"/>
          <p:cNvSpPr txBox="1"/>
          <p:nvPr/>
        </p:nvSpPr>
        <p:spPr>
          <a:xfrm>
            <a:off x="6008850" y="77600"/>
            <a:ext cx="15138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Now for each transition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highlight>
                  <a:srgbClr val="FF9900"/>
                </a:highlight>
              </a:rPr>
              <a:t>q</a:t>
            </a:r>
            <a:r>
              <a:rPr lang="en-GB" sz="700"/>
              <a:t>, </a:t>
            </a:r>
            <a:r>
              <a:rPr lang="en-GB" sz="700">
                <a:highlight>
                  <a:srgbClr val="FFFF00"/>
                </a:highlight>
              </a:rPr>
              <a:t>a</a:t>
            </a:r>
            <a:r>
              <a:rPr lang="en-GB" sz="700"/>
              <a:t>, </a:t>
            </a:r>
            <a:r>
              <a:rPr lang="en-GB" sz="700">
                <a:highlight>
                  <a:srgbClr val="00FF00"/>
                </a:highlight>
              </a:rPr>
              <a:t>r</a:t>
            </a:r>
            <a:endParaRPr sz="7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we show that if the </a:t>
            </a:r>
            <a:r>
              <a:rPr lang="en-GB" sz="700">
                <a:highlight>
                  <a:srgbClr val="FF9900"/>
                </a:highlight>
              </a:rPr>
              <a:t>invariant q</a:t>
            </a:r>
            <a:r>
              <a:rPr lang="en-GB" sz="700"/>
              <a:t> holds for </a:t>
            </a:r>
            <a:r>
              <a:rPr lang="en-GB" sz="700">
                <a:highlight>
                  <a:srgbClr val="FF00FF"/>
                </a:highlight>
              </a:rPr>
              <a:t>string w</a:t>
            </a:r>
            <a:r>
              <a:rPr lang="en-GB" sz="700"/>
              <a:t>, then the </a:t>
            </a:r>
            <a:r>
              <a:rPr lang="en-GB" sz="700">
                <a:highlight>
                  <a:srgbClr val="00FF00"/>
                </a:highlight>
              </a:rPr>
              <a:t>invariant r</a:t>
            </a:r>
            <a:r>
              <a:rPr lang="en-GB" sz="700"/>
              <a:t> holds for string </a:t>
            </a:r>
            <a:r>
              <a:rPr lang="en-GB" sz="700">
                <a:highlight>
                  <a:srgbClr val="FF00FF"/>
                </a:highlight>
              </a:rPr>
              <a:t>w</a:t>
            </a:r>
            <a:r>
              <a:rPr lang="en-GB" sz="700">
                <a:highlight>
                  <a:srgbClr val="FFFF00"/>
                </a:highlight>
              </a:rPr>
              <a:t>a</a:t>
            </a:r>
            <a:r>
              <a:rPr lang="en-GB" sz="700"/>
              <a:t>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We do this separately for each transition in the transition table.</a:t>
            </a:r>
            <a:endParaRPr sz="700"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650" y="77600"/>
            <a:ext cx="1513800" cy="290670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/>
        </p:nvSpPr>
        <p:spPr>
          <a:xfrm>
            <a:off x="4642625" y="2036963"/>
            <a:ext cx="2650800" cy="8658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00"/>
                </a:highlight>
              </a:rPr>
              <a:t>q0,1,q0</a:t>
            </a:r>
            <a:r>
              <a:rPr lang="en-GB" sz="1100"/>
              <a:t>: the string has no bad 0s; adding a 1 creates no new bad 0s, and the string ends with 1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182844"/>
            <a:ext cx="310515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/>
          <p:nvPr/>
        </p:nvSpPr>
        <p:spPr>
          <a:xfrm>
            <a:off x="3629700" y="27634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2225275" y="157758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369275" y="262073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271" name="Google Shape;271;p24"/>
          <p:cNvCxnSpPr>
            <a:stCxn id="269" idx="3"/>
            <a:endCxn id="270" idx="6"/>
          </p:cNvCxnSpPr>
          <p:nvPr/>
        </p:nvCxnSpPr>
        <p:spPr>
          <a:xfrm flipH="1">
            <a:off x="962776" y="2123776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4"/>
          <p:cNvCxnSpPr>
            <a:stCxn id="270" idx="0"/>
            <a:endCxn id="269" idx="2"/>
          </p:cNvCxnSpPr>
          <p:nvPr/>
        </p:nvCxnSpPr>
        <p:spPr>
          <a:xfrm flipH="1" rot="10800000">
            <a:off x="665975" y="1897438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4"/>
          <p:cNvCxnSpPr>
            <a:stCxn id="268" idx="7"/>
            <a:endCxn id="269" idx="6"/>
          </p:cNvCxnSpPr>
          <p:nvPr/>
        </p:nvCxnSpPr>
        <p:spPr>
          <a:xfrm rot="10800000">
            <a:off x="2818599" y="1897474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4"/>
          <p:cNvCxnSpPr>
            <a:stCxn id="269" idx="4"/>
            <a:endCxn id="268" idx="2"/>
          </p:cNvCxnSpPr>
          <p:nvPr/>
        </p:nvCxnSpPr>
        <p:spPr>
          <a:xfrm>
            <a:off x="2521975" y="2217488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4"/>
          <p:cNvCxnSpPr>
            <a:endCxn id="269" idx="0"/>
          </p:cNvCxnSpPr>
          <p:nvPr/>
        </p:nvCxnSpPr>
        <p:spPr>
          <a:xfrm flipH="1" rot="10800000">
            <a:off x="2305075" y="1577588"/>
            <a:ext cx="216900" cy="113100"/>
          </a:xfrm>
          <a:prstGeom prst="curvedConnector4">
            <a:avLst>
              <a:gd fmla="val -126879" name="adj1"/>
              <a:gd fmla="val 4758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4"/>
          <p:cNvSpPr/>
          <p:nvPr/>
        </p:nvSpPr>
        <p:spPr>
          <a:xfrm>
            <a:off x="1718775" y="36566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277" name="Google Shape;277;p24"/>
          <p:cNvCxnSpPr>
            <a:stCxn id="270" idx="4"/>
            <a:endCxn id="276" idx="2"/>
          </p:cNvCxnSpPr>
          <p:nvPr/>
        </p:nvCxnSpPr>
        <p:spPr>
          <a:xfrm>
            <a:off x="665975" y="3260638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4"/>
          <p:cNvCxnSpPr>
            <a:stCxn id="268" idx="6"/>
            <a:endCxn id="268" idx="5"/>
          </p:cNvCxnSpPr>
          <p:nvPr/>
        </p:nvCxnSpPr>
        <p:spPr>
          <a:xfrm flipH="1">
            <a:off x="4136100" y="3083413"/>
            <a:ext cx="87000" cy="226200"/>
          </a:xfrm>
          <a:prstGeom prst="curvedConnector4">
            <a:avLst>
              <a:gd fmla="val -543851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4"/>
          <p:cNvCxnSpPr>
            <a:stCxn id="276" idx="6"/>
            <a:endCxn id="276" idx="5"/>
          </p:cNvCxnSpPr>
          <p:nvPr/>
        </p:nvCxnSpPr>
        <p:spPr>
          <a:xfrm flipH="1">
            <a:off x="2225175" y="3976613"/>
            <a:ext cx="87000" cy="226200"/>
          </a:xfrm>
          <a:prstGeom prst="curvedConnector4">
            <a:avLst>
              <a:gd fmla="val -62462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4"/>
          <p:cNvSpPr/>
          <p:nvPr/>
        </p:nvSpPr>
        <p:spPr>
          <a:xfrm>
            <a:off x="1495575" y="20332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1303775" y="25300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2086850" y="9979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2818675" y="23924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852575" y="3403463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285" name="Google Shape;285;p24"/>
          <p:cNvSpPr/>
          <p:nvPr/>
        </p:nvSpPr>
        <p:spPr>
          <a:xfrm>
            <a:off x="3016450" y="2078888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>
            <a:off x="4495050" y="33621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2499700" y="4115988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cxnSp>
        <p:nvCxnSpPr>
          <p:cNvPr id="288" name="Google Shape;288;p24"/>
          <p:cNvCxnSpPr>
            <a:endCxn id="269" idx="7"/>
          </p:cNvCxnSpPr>
          <p:nvPr/>
        </p:nvCxnSpPr>
        <p:spPr>
          <a:xfrm flipH="1">
            <a:off x="2731774" y="1277999"/>
            <a:ext cx="4593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4"/>
          <p:cNvSpPr txBox="1"/>
          <p:nvPr/>
        </p:nvSpPr>
        <p:spPr>
          <a:xfrm>
            <a:off x="2929475" y="1106063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sp>
        <p:nvSpPr>
          <p:cNvPr id="291" name="Google Shape;291;p24"/>
          <p:cNvSpPr txBox="1"/>
          <p:nvPr/>
        </p:nvSpPr>
        <p:spPr>
          <a:xfrm>
            <a:off x="4495050" y="77600"/>
            <a:ext cx="15138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This covers all strings over the alphabet; and no string satisfies multiple invariants.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To prove correctness, </a:t>
            </a:r>
            <a:r>
              <a:rPr lang="en-GB" sz="700">
                <a:highlight>
                  <a:srgbClr val="FFFF00"/>
                </a:highlight>
              </a:rPr>
              <a:t>we begin with the base case</a:t>
            </a:r>
            <a:r>
              <a:rPr lang="en-GB" sz="700"/>
              <a:t>, and show that epsilon satisfies the invariant for q0.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It does, because the empty string is explicitly given as a string that satisfies the invariant for q0.</a:t>
            </a:r>
            <a:endParaRPr sz="700"/>
          </a:p>
        </p:txBody>
      </p:sp>
      <p:sp>
        <p:nvSpPr>
          <p:cNvPr id="292" name="Google Shape;292;p24"/>
          <p:cNvSpPr txBox="1"/>
          <p:nvPr/>
        </p:nvSpPr>
        <p:spPr>
          <a:xfrm>
            <a:off x="6008850" y="77600"/>
            <a:ext cx="15138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Now for each transition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highlight>
                  <a:srgbClr val="FF9900"/>
                </a:highlight>
              </a:rPr>
              <a:t>q</a:t>
            </a:r>
            <a:r>
              <a:rPr lang="en-GB" sz="700"/>
              <a:t>, </a:t>
            </a:r>
            <a:r>
              <a:rPr lang="en-GB" sz="700">
                <a:highlight>
                  <a:srgbClr val="FFFF00"/>
                </a:highlight>
              </a:rPr>
              <a:t>a</a:t>
            </a:r>
            <a:r>
              <a:rPr lang="en-GB" sz="700"/>
              <a:t>, </a:t>
            </a:r>
            <a:r>
              <a:rPr lang="en-GB" sz="700">
                <a:highlight>
                  <a:srgbClr val="00FF00"/>
                </a:highlight>
              </a:rPr>
              <a:t>r</a:t>
            </a:r>
            <a:endParaRPr sz="7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we show that if the </a:t>
            </a:r>
            <a:r>
              <a:rPr lang="en-GB" sz="700">
                <a:highlight>
                  <a:srgbClr val="FF9900"/>
                </a:highlight>
              </a:rPr>
              <a:t>invariant q</a:t>
            </a:r>
            <a:r>
              <a:rPr lang="en-GB" sz="700"/>
              <a:t> holds for </a:t>
            </a:r>
            <a:r>
              <a:rPr lang="en-GB" sz="700">
                <a:highlight>
                  <a:srgbClr val="FF00FF"/>
                </a:highlight>
              </a:rPr>
              <a:t>string w</a:t>
            </a:r>
            <a:r>
              <a:rPr lang="en-GB" sz="700"/>
              <a:t>, then the </a:t>
            </a:r>
            <a:r>
              <a:rPr lang="en-GB" sz="700">
                <a:highlight>
                  <a:srgbClr val="00FF00"/>
                </a:highlight>
              </a:rPr>
              <a:t>invariant r</a:t>
            </a:r>
            <a:r>
              <a:rPr lang="en-GB" sz="700"/>
              <a:t> holds for string </a:t>
            </a:r>
            <a:r>
              <a:rPr lang="en-GB" sz="700">
                <a:highlight>
                  <a:srgbClr val="FF00FF"/>
                </a:highlight>
              </a:rPr>
              <a:t>w</a:t>
            </a:r>
            <a:r>
              <a:rPr lang="en-GB" sz="700">
                <a:highlight>
                  <a:srgbClr val="FFFF00"/>
                </a:highlight>
              </a:rPr>
              <a:t>a</a:t>
            </a:r>
            <a:r>
              <a:rPr lang="en-GB" sz="700"/>
              <a:t>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We do this separately for each transition in the transition table.</a:t>
            </a:r>
            <a:endParaRPr sz="700"/>
          </a:p>
        </p:txBody>
      </p:sp>
      <p:pic>
        <p:nvPicPr>
          <p:cNvPr id="293" name="Google Shape;2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650" y="77600"/>
            <a:ext cx="1513800" cy="290670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4"/>
          <p:cNvSpPr txBox="1"/>
          <p:nvPr/>
        </p:nvSpPr>
        <p:spPr>
          <a:xfrm>
            <a:off x="4642625" y="2036963"/>
            <a:ext cx="2650800" cy="8658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FFF00"/>
                </a:highlight>
              </a:rPr>
              <a:t>q0,1,q0</a:t>
            </a:r>
            <a:r>
              <a:rPr lang="en-GB" sz="1100"/>
              <a:t>: the string has no bad 0s; adding a 1 creates no new bad 0s, and the string ends with 1</a:t>
            </a:r>
            <a:endParaRPr sz="1100"/>
          </a:p>
        </p:txBody>
      </p:sp>
      <p:sp>
        <p:nvSpPr>
          <p:cNvPr id="295" name="Google Shape;295;p24"/>
          <p:cNvSpPr txBox="1"/>
          <p:nvPr/>
        </p:nvSpPr>
        <p:spPr>
          <a:xfrm>
            <a:off x="5866000" y="3431875"/>
            <a:ext cx="1656600" cy="43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get the idea? Because 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182844"/>
            <a:ext cx="310515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5"/>
          <p:cNvSpPr/>
          <p:nvPr/>
        </p:nvSpPr>
        <p:spPr>
          <a:xfrm>
            <a:off x="1721537" y="1441148"/>
            <a:ext cx="295500" cy="319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q2</a:t>
            </a:r>
            <a:endParaRPr sz="700"/>
          </a:p>
        </p:txBody>
      </p:sp>
      <p:sp>
        <p:nvSpPr>
          <p:cNvPr id="302" name="Google Shape;302;p25"/>
          <p:cNvSpPr/>
          <p:nvPr/>
        </p:nvSpPr>
        <p:spPr>
          <a:xfrm>
            <a:off x="1022211" y="848670"/>
            <a:ext cx="295500" cy="319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q0</a:t>
            </a:r>
            <a:endParaRPr sz="700"/>
          </a:p>
        </p:txBody>
      </p:sp>
      <p:sp>
        <p:nvSpPr>
          <p:cNvPr id="303" name="Google Shape;303;p25"/>
          <p:cNvSpPr/>
          <p:nvPr/>
        </p:nvSpPr>
        <p:spPr>
          <a:xfrm>
            <a:off x="98025" y="1369841"/>
            <a:ext cx="295500" cy="31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q1</a:t>
            </a:r>
            <a:endParaRPr sz="700"/>
          </a:p>
        </p:txBody>
      </p:sp>
      <p:cxnSp>
        <p:nvCxnSpPr>
          <p:cNvPr id="304" name="Google Shape;304;p25"/>
          <p:cNvCxnSpPr>
            <a:stCxn id="302" idx="3"/>
            <a:endCxn id="303" idx="6"/>
          </p:cNvCxnSpPr>
          <p:nvPr/>
        </p:nvCxnSpPr>
        <p:spPr>
          <a:xfrm flipH="1">
            <a:off x="393486" y="1121636"/>
            <a:ext cx="6720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5"/>
          <p:cNvCxnSpPr>
            <a:stCxn id="303" idx="0"/>
            <a:endCxn id="302" idx="2"/>
          </p:cNvCxnSpPr>
          <p:nvPr/>
        </p:nvCxnSpPr>
        <p:spPr>
          <a:xfrm flipH="1" rot="10800000">
            <a:off x="245775" y="1008641"/>
            <a:ext cx="776400" cy="3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5"/>
          <p:cNvCxnSpPr>
            <a:stCxn id="301" idx="7"/>
            <a:endCxn id="302" idx="6"/>
          </p:cNvCxnSpPr>
          <p:nvPr/>
        </p:nvCxnSpPr>
        <p:spPr>
          <a:xfrm rot="10800000">
            <a:off x="1317662" y="1008582"/>
            <a:ext cx="6561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5"/>
          <p:cNvCxnSpPr>
            <a:stCxn id="302" idx="4"/>
            <a:endCxn id="301" idx="2"/>
          </p:cNvCxnSpPr>
          <p:nvPr/>
        </p:nvCxnSpPr>
        <p:spPr>
          <a:xfrm>
            <a:off x="1169961" y="1168470"/>
            <a:ext cx="551700" cy="4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5"/>
          <p:cNvCxnSpPr>
            <a:endCxn id="302" idx="0"/>
          </p:cNvCxnSpPr>
          <p:nvPr/>
        </p:nvCxnSpPr>
        <p:spPr>
          <a:xfrm flipH="1" rot="10800000">
            <a:off x="1061961" y="848670"/>
            <a:ext cx="108000" cy="56400"/>
          </a:xfrm>
          <a:prstGeom prst="curvedConnector4">
            <a:avLst>
              <a:gd fmla="val -126879" name="adj1"/>
              <a:gd fmla="val 4758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5"/>
          <p:cNvSpPr/>
          <p:nvPr/>
        </p:nvSpPr>
        <p:spPr>
          <a:xfrm>
            <a:off x="770002" y="1887403"/>
            <a:ext cx="295500" cy="319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q3</a:t>
            </a:r>
            <a:endParaRPr sz="700"/>
          </a:p>
        </p:txBody>
      </p:sp>
      <p:cxnSp>
        <p:nvCxnSpPr>
          <p:cNvPr id="310" name="Google Shape;310;p25"/>
          <p:cNvCxnSpPr>
            <a:stCxn id="303" idx="4"/>
            <a:endCxn id="309" idx="2"/>
          </p:cNvCxnSpPr>
          <p:nvPr/>
        </p:nvCxnSpPr>
        <p:spPr>
          <a:xfrm>
            <a:off x="245775" y="1689641"/>
            <a:ext cx="524100" cy="3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5"/>
          <p:cNvCxnSpPr>
            <a:stCxn id="301" idx="6"/>
            <a:endCxn id="301" idx="5"/>
          </p:cNvCxnSpPr>
          <p:nvPr/>
        </p:nvCxnSpPr>
        <p:spPr>
          <a:xfrm flipH="1">
            <a:off x="1973837" y="1601048"/>
            <a:ext cx="43200" cy="113100"/>
          </a:xfrm>
          <a:prstGeom prst="curvedConnector4">
            <a:avLst>
              <a:gd fmla="val -543851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5"/>
          <p:cNvCxnSpPr>
            <a:stCxn id="309" idx="6"/>
            <a:endCxn id="309" idx="5"/>
          </p:cNvCxnSpPr>
          <p:nvPr/>
        </p:nvCxnSpPr>
        <p:spPr>
          <a:xfrm flipH="1">
            <a:off x="1022302" y="2047303"/>
            <a:ext cx="43200" cy="113100"/>
          </a:xfrm>
          <a:prstGeom prst="curvedConnector4">
            <a:avLst>
              <a:gd fmla="val -62462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5"/>
          <p:cNvSpPr/>
          <p:nvPr/>
        </p:nvSpPr>
        <p:spPr>
          <a:xfrm>
            <a:off x="658860" y="1076331"/>
            <a:ext cx="1413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1</a:t>
            </a:r>
            <a:endParaRPr sz="700"/>
          </a:p>
        </p:txBody>
      </p:sp>
      <p:sp>
        <p:nvSpPr>
          <p:cNvPr id="314" name="Google Shape;314;p25"/>
          <p:cNvSpPr/>
          <p:nvPr/>
        </p:nvSpPr>
        <p:spPr>
          <a:xfrm>
            <a:off x="563354" y="1324539"/>
            <a:ext cx="1413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0</a:t>
            </a:r>
            <a:endParaRPr sz="700"/>
          </a:p>
        </p:txBody>
      </p:sp>
      <p:sp>
        <p:nvSpPr>
          <p:cNvPr id="315" name="Google Shape;315;p25"/>
          <p:cNvSpPr/>
          <p:nvPr/>
        </p:nvSpPr>
        <p:spPr>
          <a:xfrm>
            <a:off x="953283" y="559075"/>
            <a:ext cx="1413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1</a:t>
            </a:r>
            <a:endParaRPr sz="700"/>
          </a:p>
        </p:txBody>
      </p:sp>
      <p:sp>
        <p:nvSpPr>
          <p:cNvPr id="316" name="Google Shape;316;p25"/>
          <p:cNvSpPr/>
          <p:nvPr/>
        </p:nvSpPr>
        <p:spPr>
          <a:xfrm>
            <a:off x="1317691" y="1255773"/>
            <a:ext cx="1413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2</a:t>
            </a:r>
            <a:endParaRPr sz="700"/>
          </a:p>
        </p:txBody>
      </p:sp>
      <p:sp>
        <p:nvSpPr>
          <p:cNvPr id="317" name="Google Shape;317;p25"/>
          <p:cNvSpPr/>
          <p:nvPr/>
        </p:nvSpPr>
        <p:spPr>
          <a:xfrm>
            <a:off x="338682" y="1760901"/>
            <a:ext cx="2478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0, 2</a:t>
            </a:r>
            <a:endParaRPr sz="700"/>
          </a:p>
        </p:txBody>
      </p:sp>
      <p:sp>
        <p:nvSpPr>
          <p:cNvPr id="318" name="Google Shape;318;p25"/>
          <p:cNvSpPr/>
          <p:nvPr/>
        </p:nvSpPr>
        <p:spPr>
          <a:xfrm>
            <a:off x="1416172" y="1099126"/>
            <a:ext cx="2478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0, 1</a:t>
            </a:r>
            <a:endParaRPr sz="700"/>
          </a:p>
        </p:txBody>
      </p:sp>
      <p:sp>
        <p:nvSpPr>
          <p:cNvPr id="319" name="Google Shape;319;p25"/>
          <p:cNvSpPr/>
          <p:nvPr/>
        </p:nvSpPr>
        <p:spPr>
          <a:xfrm>
            <a:off x="2152433" y="1740248"/>
            <a:ext cx="1413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2</a:t>
            </a:r>
            <a:endParaRPr sz="700"/>
          </a:p>
        </p:txBody>
      </p:sp>
      <p:sp>
        <p:nvSpPr>
          <p:cNvPr id="320" name="Google Shape;320;p25"/>
          <p:cNvSpPr/>
          <p:nvPr/>
        </p:nvSpPr>
        <p:spPr>
          <a:xfrm>
            <a:off x="1158859" y="2116888"/>
            <a:ext cx="3678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0, 1, 2</a:t>
            </a:r>
            <a:endParaRPr sz="700"/>
          </a:p>
        </p:txBody>
      </p:sp>
      <p:cxnSp>
        <p:nvCxnSpPr>
          <p:cNvPr id="321" name="Google Shape;321;p25"/>
          <p:cNvCxnSpPr>
            <a:endCxn id="302" idx="7"/>
          </p:cNvCxnSpPr>
          <p:nvPr/>
        </p:nvCxnSpPr>
        <p:spPr>
          <a:xfrm flipH="1">
            <a:off x="1274436" y="699003"/>
            <a:ext cx="2286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25"/>
          <p:cNvSpPr txBox="1"/>
          <p:nvPr/>
        </p:nvSpPr>
        <p:spPr>
          <a:xfrm>
            <a:off x="1372863" y="613089"/>
            <a:ext cx="404400" cy="13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START</a:t>
            </a:r>
            <a:endParaRPr sz="700"/>
          </a:p>
        </p:txBody>
      </p:sp>
      <p:sp>
        <p:nvSpPr>
          <p:cNvPr id="323" name="Google Shape;323;p25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650" y="77600"/>
            <a:ext cx="1513800" cy="290670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5"/>
          <p:cNvSpPr txBox="1"/>
          <p:nvPr/>
        </p:nvSpPr>
        <p:spPr>
          <a:xfrm>
            <a:off x="2493825" y="698875"/>
            <a:ext cx="4860000" cy="4026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00"/>
                </a:highlight>
              </a:rPr>
              <a:t>q0,2,q2:</a:t>
            </a:r>
            <a:r>
              <a:rPr lang="en-GB" sz="1000"/>
              <a:t> the string has no bad 0s; adding 2 yields no bad 0s, and the string ends with 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00"/>
                </a:highlight>
              </a:rPr>
              <a:t>q1,1,q0:</a:t>
            </a:r>
            <a:r>
              <a:rPr lang="en-GB" sz="1000"/>
              <a:t> the string ends with 10 or 00 and has no bad 0s; adding 1 gives 101 or 001, and these strings have no bad 0s and end with 1. The string could also be 0; adding 1 yields 01, which has no bad 0s and ends with 1.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 </a:t>
            </a:r>
            <a:r>
              <a:rPr lang="en-GB" sz="1000">
                <a:highlight>
                  <a:srgbClr val="FFFF00"/>
                </a:highlight>
              </a:rPr>
              <a:t>q1,0,q3:</a:t>
            </a:r>
            <a:r>
              <a:rPr lang="en-GB" sz="1000"/>
              <a:t> the string ends with 10 or 00; adding 0 gives 100 or 000, both of which have a bad 0. Or, the string is 0; adding a 0 gives 00, and the first 0 is a bad 0.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highlight>
                  <a:srgbClr val="FFFF00"/>
                </a:highlight>
              </a:rPr>
              <a:t>q1,2,q3:</a:t>
            </a:r>
            <a:r>
              <a:rPr lang="en-GB" sz="1000"/>
              <a:t> the string ends with 10 or 00; adding 2 gives 102 or 002, both of which have a bad 0.  Or, the string is 0; adding a 2 gives 02, and the 0 is a bad 0.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highlight>
                  <a:srgbClr val="FFFF00"/>
                </a:highlight>
              </a:rPr>
              <a:t>q2,0,q0:</a:t>
            </a:r>
            <a:r>
              <a:rPr lang="en-GB" sz="1000"/>
              <a:t> the string has no bad 0s and ends with a 2; adding a 0 can't introduce any bad 0s (it has no symbol following it), and now the string ends with 20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highlight>
                  <a:srgbClr val="FFFF00"/>
                </a:highlight>
              </a:rPr>
              <a:t>q2,1,q0:</a:t>
            </a:r>
            <a:r>
              <a:rPr lang="en-GB" sz="1000"/>
              <a:t> the string has no bad 0s and ends with a 2; adding a 1 can't introduce any bad 0s, and now the string ends with 1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00"/>
                </a:highlight>
              </a:rPr>
              <a:t>q2,2,q2:</a:t>
            </a:r>
            <a:r>
              <a:rPr lang="en-GB" sz="1000"/>
              <a:t> The string has no bad 0s and ends with a 2; adding a 2 to the end can't introduce any bad 0s and yields a string that still ends with 2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highlight>
                  <a:srgbClr val="FFFF00"/>
                </a:highlight>
              </a:rPr>
              <a:t>q3,0,q3 and q3,1,q3 and q3,2,q3:</a:t>
            </a:r>
            <a:r>
              <a:rPr lang="en-GB" sz="1000"/>
              <a:t> These three transitions are the easy ones. The string contains at least one bad 0, so whatever we add to it yields a string that still has at least one bad 0.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182844"/>
            <a:ext cx="310515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6"/>
          <p:cNvSpPr txBox="1"/>
          <p:nvPr/>
        </p:nvSpPr>
        <p:spPr>
          <a:xfrm>
            <a:off x="63225" y="1640600"/>
            <a:ext cx="1464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pic>
        <p:nvPicPr>
          <p:cNvPr id="332" name="Google Shape;3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650" y="77600"/>
            <a:ext cx="1513800" cy="290670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6"/>
          <p:cNvSpPr txBox="1"/>
          <p:nvPr/>
        </p:nvSpPr>
        <p:spPr>
          <a:xfrm>
            <a:off x="3256025" y="77600"/>
            <a:ext cx="4205700" cy="2248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highlight>
                  <a:srgbClr val="FFFF00"/>
                </a:highlight>
              </a:rPr>
              <a:t>q0,2,q2:</a:t>
            </a:r>
            <a:r>
              <a:rPr lang="en-GB" sz="600"/>
              <a:t> the string has no bad 0s; adding 2 yields no bad 0s, and the string ends with 2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highlight>
                  <a:srgbClr val="FFFF00"/>
                </a:highlight>
              </a:rPr>
              <a:t>q1,1,q0:</a:t>
            </a:r>
            <a:r>
              <a:rPr lang="en-GB" sz="600"/>
              <a:t> the string ends with 10 or 00 and has no bad 0s; adding 1 gives 101 or 001, and these strings have no bad 0s and end with 1. The string could also be 0; adding 1 yields 01, which has no bad 0s and ends with 1.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 </a:t>
            </a:r>
            <a:r>
              <a:rPr lang="en-GB" sz="600">
                <a:highlight>
                  <a:srgbClr val="FFFF00"/>
                </a:highlight>
              </a:rPr>
              <a:t>q1,0,q3:</a:t>
            </a:r>
            <a:r>
              <a:rPr lang="en-GB" sz="600"/>
              <a:t> the string ends with 10 or 00; adding 0 gives 100 or 000, both of which have a bad 0. Or, the string is 0; adding a 0 gives 00, and the first 0 is a bad 0.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highlight>
                  <a:srgbClr val="FFFF00"/>
                </a:highlight>
              </a:rPr>
              <a:t>q1,2,q3:</a:t>
            </a:r>
            <a:r>
              <a:rPr lang="en-GB" sz="600"/>
              <a:t> the string ends with 10 or 00; adding 2 gives 102 or 002, both of which have a bad 0.  Or, the string is 0; adding a 2 gives 02, and the 0 is a bad 0.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highlight>
                  <a:srgbClr val="FFFF00"/>
                </a:highlight>
              </a:rPr>
              <a:t>q2,0,q0:</a:t>
            </a:r>
            <a:r>
              <a:rPr lang="en-GB" sz="600"/>
              <a:t> the string has no bad 0s and ends with a 2; adding a 0 can't introduce any bad 0s (it has no symbol following it), and now the string ends with 20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highlight>
                  <a:srgbClr val="FFFF00"/>
                </a:highlight>
              </a:rPr>
              <a:t>q2,1,q0:</a:t>
            </a:r>
            <a:r>
              <a:rPr lang="en-GB" sz="600"/>
              <a:t> the string has no bad 0s and ends with a 2; adding a 1 can't introduce any bad 0s, and now the string ends with 1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highlight>
                  <a:srgbClr val="FFFF00"/>
                </a:highlight>
              </a:rPr>
              <a:t>q2,2,q2:</a:t>
            </a:r>
            <a:r>
              <a:rPr lang="en-GB" sz="600"/>
              <a:t> The string has no bad 0s and ends with a 2; adding a 2 to the end can't introduce any bad 0s and yields a string that still ends with 2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highlight>
                  <a:srgbClr val="FFFF00"/>
                </a:highlight>
              </a:rPr>
              <a:t>q3,0,q3 and q3,1,q3 and q3,2,q3:</a:t>
            </a:r>
            <a:r>
              <a:rPr lang="en-GB" sz="600"/>
              <a:t> These three transitions are the easy ones. The string contains at least one bad 0, so whatever we add to it yields a string that still has at least one bad 0.</a:t>
            </a:r>
            <a:endParaRPr sz="600"/>
          </a:p>
        </p:txBody>
      </p:sp>
      <p:sp>
        <p:nvSpPr>
          <p:cNvPr id="334" name="Google Shape;334;p26"/>
          <p:cNvSpPr txBox="1"/>
          <p:nvPr/>
        </p:nvSpPr>
        <p:spPr>
          <a:xfrm>
            <a:off x="4782700" y="2771677"/>
            <a:ext cx="3000000" cy="2020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9900"/>
                </a:highlight>
              </a:rPr>
              <a:t>q3</a:t>
            </a:r>
            <a:r>
              <a:rPr lang="en-GB" sz="1200"/>
              <a:t> cannot be an accepting state as it has at least one bad 0.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9900"/>
                </a:highlight>
              </a:rPr>
              <a:t>q1</a:t>
            </a:r>
            <a:r>
              <a:rPr lang="en-GB" sz="1200"/>
              <a:t> has a 0 at the end and so cannot be an accepting state.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rgbClr val="FF9900"/>
                </a:highlight>
              </a:rPr>
              <a:t>q0 and q2</a:t>
            </a:r>
            <a:r>
              <a:rPr lang="en-GB" sz="1200"/>
              <a:t> have no bad 0s and do not end with a 0, and so are the accepting states.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Therefore the DFA is correct.</a:t>
            </a:r>
            <a:endParaRPr sz="1200"/>
          </a:p>
        </p:txBody>
      </p:sp>
      <p:sp>
        <p:nvSpPr>
          <p:cNvPr id="335" name="Google Shape;335;p26"/>
          <p:cNvSpPr/>
          <p:nvPr/>
        </p:nvSpPr>
        <p:spPr>
          <a:xfrm>
            <a:off x="3323800" y="3190050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1919375" y="2004175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63375" y="3047325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338" name="Google Shape;338;p26"/>
          <p:cNvCxnSpPr>
            <a:stCxn id="336" idx="3"/>
            <a:endCxn id="337" idx="6"/>
          </p:cNvCxnSpPr>
          <p:nvPr/>
        </p:nvCxnSpPr>
        <p:spPr>
          <a:xfrm flipH="1">
            <a:off x="656876" y="255036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6"/>
          <p:cNvCxnSpPr>
            <a:stCxn id="337" idx="0"/>
            <a:endCxn id="336" idx="2"/>
          </p:cNvCxnSpPr>
          <p:nvPr/>
        </p:nvCxnSpPr>
        <p:spPr>
          <a:xfrm flipH="1" rot="10800000">
            <a:off x="360075" y="232402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6"/>
          <p:cNvCxnSpPr>
            <a:stCxn id="335" idx="7"/>
            <a:endCxn id="336" idx="6"/>
          </p:cNvCxnSpPr>
          <p:nvPr/>
        </p:nvCxnSpPr>
        <p:spPr>
          <a:xfrm rot="10800000">
            <a:off x="2512699" y="232406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6"/>
          <p:cNvCxnSpPr>
            <a:stCxn id="336" idx="4"/>
            <a:endCxn id="335" idx="2"/>
          </p:cNvCxnSpPr>
          <p:nvPr/>
        </p:nvCxnSpPr>
        <p:spPr>
          <a:xfrm>
            <a:off x="2216075" y="264407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26"/>
          <p:cNvCxnSpPr>
            <a:endCxn id="336" idx="0"/>
          </p:cNvCxnSpPr>
          <p:nvPr/>
        </p:nvCxnSpPr>
        <p:spPr>
          <a:xfrm flipH="1" rot="10800000">
            <a:off x="1999175" y="2004175"/>
            <a:ext cx="216900" cy="113100"/>
          </a:xfrm>
          <a:prstGeom prst="curvedConnector4">
            <a:avLst>
              <a:gd fmla="val -175196" name="adj1"/>
              <a:gd fmla="val 47942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" name="Google Shape;343;p26"/>
          <p:cNvSpPr/>
          <p:nvPr/>
        </p:nvSpPr>
        <p:spPr>
          <a:xfrm>
            <a:off x="1412875" y="4083250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344" name="Google Shape;344;p26"/>
          <p:cNvCxnSpPr>
            <a:stCxn id="337" idx="4"/>
            <a:endCxn id="343" idx="2"/>
          </p:cNvCxnSpPr>
          <p:nvPr/>
        </p:nvCxnSpPr>
        <p:spPr>
          <a:xfrm>
            <a:off x="360075" y="368722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6"/>
          <p:cNvCxnSpPr>
            <a:stCxn id="335" idx="6"/>
            <a:endCxn id="335" idx="5"/>
          </p:cNvCxnSpPr>
          <p:nvPr/>
        </p:nvCxnSpPr>
        <p:spPr>
          <a:xfrm flipH="1">
            <a:off x="3830200" y="3510000"/>
            <a:ext cx="87000" cy="226200"/>
          </a:xfrm>
          <a:prstGeom prst="curvedConnector4">
            <a:avLst>
              <a:gd fmla="val -556954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6"/>
          <p:cNvCxnSpPr>
            <a:stCxn id="343" idx="6"/>
            <a:endCxn id="343" idx="5"/>
          </p:cNvCxnSpPr>
          <p:nvPr/>
        </p:nvCxnSpPr>
        <p:spPr>
          <a:xfrm flipH="1">
            <a:off x="1919275" y="4403200"/>
            <a:ext cx="87000" cy="226200"/>
          </a:xfrm>
          <a:prstGeom prst="curvedConnector4">
            <a:avLst>
              <a:gd fmla="val -500489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26"/>
          <p:cNvSpPr/>
          <p:nvPr/>
        </p:nvSpPr>
        <p:spPr>
          <a:xfrm>
            <a:off x="1189675" y="24598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>
            <a:off x="997875" y="29566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1780950" y="142453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2512775" y="28190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546675" y="383005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2710550" y="250547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4189150" y="37887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2193800" y="454257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cxnSp>
        <p:nvCxnSpPr>
          <p:cNvPr id="355" name="Google Shape;355;p26"/>
          <p:cNvCxnSpPr>
            <a:endCxn id="336" idx="7"/>
          </p:cNvCxnSpPr>
          <p:nvPr/>
        </p:nvCxnSpPr>
        <p:spPr>
          <a:xfrm flipH="1">
            <a:off x="2425874" y="170458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26"/>
          <p:cNvSpPr txBox="1"/>
          <p:nvPr/>
        </p:nvSpPr>
        <p:spPr>
          <a:xfrm>
            <a:off x="2623575" y="1532650"/>
            <a:ext cx="812100" cy="279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descr="fini&#10;" id="357" name="Google Shape;357;p26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0202" y="4975276"/>
            <a:ext cx="283800" cy="16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650" y="2162175"/>
            <a:ext cx="40767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5" y="158125"/>
            <a:ext cx="20383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8"/>
          <p:cNvSpPr/>
          <p:nvPr/>
        </p:nvSpPr>
        <p:spPr>
          <a:xfrm>
            <a:off x="3321675" y="30074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1917250" y="182157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61250" y="286472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371" name="Google Shape;371;p28"/>
          <p:cNvCxnSpPr>
            <a:stCxn id="369" idx="3"/>
            <a:endCxn id="370" idx="6"/>
          </p:cNvCxnSpPr>
          <p:nvPr/>
        </p:nvCxnSpPr>
        <p:spPr>
          <a:xfrm flipH="1">
            <a:off x="654751" y="236776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8"/>
          <p:cNvCxnSpPr>
            <a:stCxn id="370" idx="0"/>
            <a:endCxn id="369" idx="2"/>
          </p:cNvCxnSpPr>
          <p:nvPr/>
        </p:nvCxnSpPr>
        <p:spPr>
          <a:xfrm flipH="1" rot="10800000">
            <a:off x="357950" y="214142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8"/>
          <p:cNvCxnSpPr>
            <a:stCxn id="368" idx="7"/>
            <a:endCxn id="369" idx="6"/>
          </p:cNvCxnSpPr>
          <p:nvPr/>
        </p:nvCxnSpPr>
        <p:spPr>
          <a:xfrm rot="10800000">
            <a:off x="2510574" y="214146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8"/>
          <p:cNvCxnSpPr>
            <a:stCxn id="369" idx="4"/>
            <a:endCxn id="368" idx="2"/>
          </p:cNvCxnSpPr>
          <p:nvPr/>
        </p:nvCxnSpPr>
        <p:spPr>
          <a:xfrm>
            <a:off x="2213950" y="246147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28"/>
          <p:cNvCxnSpPr>
            <a:endCxn id="369" idx="0"/>
          </p:cNvCxnSpPr>
          <p:nvPr/>
        </p:nvCxnSpPr>
        <p:spPr>
          <a:xfrm flipH="1" rot="10800000">
            <a:off x="1997050" y="1821575"/>
            <a:ext cx="216900" cy="113100"/>
          </a:xfrm>
          <a:prstGeom prst="curvedConnector4">
            <a:avLst>
              <a:gd fmla="val -197326" name="adj1"/>
              <a:gd fmla="val 48742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28"/>
          <p:cNvSpPr/>
          <p:nvPr/>
        </p:nvSpPr>
        <p:spPr>
          <a:xfrm>
            <a:off x="1410750" y="39006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377" name="Google Shape;377;p28"/>
          <p:cNvCxnSpPr>
            <a:stCxn id="370" idx="4"/>
            <a:endCxn id="376" idx="2"/>
          </p:cNvCxnSpPr>
          <p:nvPr/>
        </p:nvCxnSpPr>
        <p:spPr>
          <a:xfrm>
            <a:off x="357950" y="350462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28"/>
          <p:cNvCxnSpPr>
            <a:stCxn id="368" idx="6"/>
            <a:endCxn id="368" idx="5"/>
          </p:cNvCxnSpPr>
          <p:nvPr/>
        </p:nvCxnSpPr>
        <p:spPr>
          <a:xfrm flipH="1">
            <a:off x="3828075" y="3327400"/>
            <a:ext cx="87000" cy="226200"/>
          </a:xfrm>
          <a:prstGeom prst="curvedConnector4">
            <a:avLst>
              <a:gd fmla="val -552069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28"/>
          <p:cNvCxnSpPr>
            <a:stCxn id="376" idx="6"/>
            <a:endCxn id="376" idx="5"/>
          </p:cNvCxnSpPr>
          <p:nvPr/>
        </p:nvCxnSpPr>
        <p:spPr>
          <a:xfrm flipH="1">
            <a:off x="1917150" y="4220600"/>
            <a:ext cx="87000" cy="226200"/>
          </a:xfrm>
          <a:prstGeom prst="curvedConnector4">
            <a:avLst>
              <a:gd fmla="val -616293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28"/>
          <p:cNvSpPr/>
          <p:nvPr/>
        </p:nvSpPr>
        <p:spPr>
          <a:xfrm>
            <a:off x="1187550" y="22772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995750" y="27740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382" name="Google Shape;382;p28"/>
          <p:cNvSpPr/>
          <p:nvPr/>
        </p:nvSpPr>
        <p:spPr>
          <a:xfrm>
            <a:off x="1778825" y="124193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383" name="Google Shape;383;p28"/>
          <p:cNvSpPr/>
          <p:nvPr/>
        </p:nvSpPr>
        <p:spPr>
          <a:xfrm>
            <a:off x="2510650" y="26364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84" name="Google Shape;384;p28"/>
          <p:cNvSpPr/>
          <p:nvPr/>
        </p:nvSpPr>
        <p:spPr>
          <a:xfrm>
            <a:off x="544550" y="364745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385" name="Google Shape;385;p28"/>
          <p:cNvSpPr/>
          <p:nvPr/>
        </p:nvSpPr>
        <p:spPr>
          <a:xfrm>
            <a:off x="2708425" y="232287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386" name="Google Shape;386;p28"/>
          <p:cNvSpPr/>
          <p:nvPr/>
        </p:nvSpPr>
        <p:spPr>
          <a:xfrm>
            <a:off x="4187025" y="36061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387" name="Google Shape;387;p28"/>
          <p:cNvSpPr/>
          <p:nvPr/>
        </p:nvSpPr>
        <p:spPr>
          <a:xfrm>
            <a:off x="2191675" y="435997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sp>
        <p:nvSpPr>
          <p:cNvPr id="388" name="Google Shape;388;p28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cxnSp>
        <p:nvCxnSpPr>
          <p:cNvPr id="389" name="Google Shape;389;p28"/>
          <p:cNvCxnSpPr>
            <a:endCxn id="369" idx="7"/>
          </p:cNvCxnSpPr>
          <p:nvPr/>
        </p:nvCxnSpPr>
        <p:spPr>
          <a:xfrm flipH="1">
            <a:off x="2423749" y="152198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28"/>
          <p:cNvSpPr txBox="1"/>
          <p:nvPr/>
        </p:nvSpPr>
        <p:spPr>
          <a:xfrm>
            <a:off x="2621450" y="1350050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id="391" name="Google Shape;3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400" y="106900"/>
            <a:ext cx="1559400" cy="299425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8"/>
          <p:cNvSpPr txBox="1"/>
          <p:nvPr/>
        </p:nvSpPr>
        <p:spPr>
          <a:xfrm>
            <a:off x="5775150" y="1767550"/>
            <a:ext cx="3000000" cy="1992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DFA has 4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prove that 4 states is minimal by exhibiting 4 strings where each pair of strings leads to a contradiction.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(pigeonhole </a:t>
            </a:r>
            <a:r>
              <a:rPr lang="en-GB"/>
              <a:t>principle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4 suitable strings: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0, 1, 2, 00</a:t>
            </a:r>
            <a:endParaRPr/>
          </a:p>
        </p:txBody>
      </p:sp>
      <p:pic>
        <p:nvPicPr>
          <p:cNvPr id="393" name="Google Shape;3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526" y="2864725"/>
            <a:ext cx="420225" cy="27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5" y="158125"/>
            <a:ext cx="20383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9"/>
          <p:cNvSpPr/>
          <p:nvPr/>
        </p:nvSpPr>
        <p:spPr>
          <a:xfrm>
            <a:off x="3321675" y="30074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1917250" y="182157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61250" y="286472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402" name="Google Shape;402;p29"/>
          <p:cNvCxnSpPr>
            <a:stCxn id="400" idx="3"/>
            <a:endCxn id="401" idx="6"/>
          </p:cNvCxnSpPr>
          <p:nvPr/>
        </p:nvCxnSpPr>
        <p:spPr>
          <a:xfrm flipH="1">
            <a:off x="654751" y="236776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9"/>
          <p:cNvCxnSpPr>
            <a:stCxn id="401" idx="0"/>
            <a:endCxn id="400" idx="2"/>
          </p:cNvCxnSpPr>
          <p:nvPr/>
        </p:nvCxnSpPr>
        <p:spPr>
          <a:xfrm flipH="1" rot="10800000">
            <a:off x="357950" y="214142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9"/>
          <p:cNvCxnSpPr>
            <a:stCxn id="399" idx="7"/>
            <a:endCxn id="400" idx="6"/>
          </p:cNvCxnSpPr>
          <p:nvPr/>
        </p:nvCxnSpPr>
        <p:spPr>
          <a:xfrm rot="10800000">
            <a:off x="2510574" y="214146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9"/>
          <p:cNvCxnSpPr>
            <a:stCxn id="400" idx="4"/>
            <a:endCxn id="399" idx="2"/>
          </p:cNvCxnSpPr>
          <p:nvPr/>
        </p:nvCxnSpPr>
        <p:spPr>
          <a:xfrm>
            <a:off x="2213950" y="246147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9"/>
          <p:cNvCxnSpPr>
            <a:endCxn id="400" idx="0"/>
          </p:cNvCxnSpPr>
          <p:nvPr/>
        </p:nvCxnSpPr>
        <p:spPr>
          <a:xfrm flipH="1" rot="10800000">
            <a:off x="1997050" y="1821575"/>
            <a:ext cx="216900" cy="113100"/>
          </a:xfrm>
          <a:prstGeom prst="curvedConnector4">
            <a:avLst>
              <a:gd fmla="val -197326" name="adj1"/>
              <a:gd fmla="val 48742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29"/>
          <p:cNvSpPr/>
          <p:nvPr/>
        </p:nvSpPr>
        <p:spPr>
          <a:xfrm>
            <a:off x="1410750" y="39006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408" name="Google Shape;408;p29"/>
          <p:cNvCxnSpPr>
            <a:stCxn id="401" idx="4"/>
            <a:endCxn id="407" idx="2"/>
          </p:cNvCxnSpPr>
          <p:nvPr/>
        </p:nvCxnSpPr>
        <p:spPr>
          <a:xfrm>
            <a:off x="357950" y="350462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9"/>
          <p:cNvCxnSpPr>
            <a:stCxn id="399" idx="6"/>
            <a:endCxn id="399" idx="5"/>
          </p:cNvCxnSpPr>
          <p:nvPr/>
        </p:nvCxnSpPr>
        <p:spPr>
          <a:xfrm flipH="1">
            <a:off x="3828075" y="3327400"/>
            <a:ext cx="87000" cy="226200"/>
          </a:xfrm>
          <a:prstGeom prst="curvedConnector4">
            <a:avLst>
              <a:gd fmla="val -552069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29"/>
          <p:cNvCxnSpPr>
            <a:stCxn id="407" idx="6"/>
            <a:endCxn id="407" idx="5"/>
          </p:cNvCxnSpPr>
          <p:nvPr/>
        </p:nvCxnSpPr>
        <p:spPr>
          <a:xfrm flipH="1">
            <a:off x="1917150" y="4220600"/>
            <a:ext cx="87000" cy="226200"/>
          </a:xfrm>
          <a:prstGeom prst="curvedConnector4">
            <a:avLst>
              <a:gd fmla="val -616293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29"/>
          <p:cNvSpPr/>
          <p:nvPr/>
        </p:nvSpPr>
        <p:spPr>
          <a:xfrm>
            <a:off x="1187550" y="22772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995750" y="27740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1778825" y="124193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2510650" y="26364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544550" y="364745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2708425" y="232287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4187025" y="36061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2191675" y="435997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cxnSp>
        <p:nvCxnSpPr>
          <p:cNvPr id="420" name="Google Shape;420;p29"/>
          <p:cNvCxnSpPr>
            <a:endCxn id="400" idx="7"/>
          </p:cNvCxnSpPr>
          <p:nvPr/>
        </p:nvCxnSpPr>
        <p:spPr>
          <a:xfrm flipH="1">
            <a:off x="2423749" y="152198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29"/>
          <p:cNvSpPr txBox="1"/>
          <p:nvPr/>
        </p:nvSpPr>
        <p:spPr>
          <a:xfrm>
            <a:off x="2621450" y="1350050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id="422" name="Google Shape;4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400" y="106900"/>
            <a:ext cx="1559400" cy="2994259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9"/>
          <p:cNvSpPr txBox="1"/>
          <p:nvPr/>
        </p:nvSpPr>
        <p:spPr>
          <a:xfrm>
            <a:off x="5783900" y="158125"/>
            <a:ext cx="3000000" cy="1785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DFA has 4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prove that 4 states is minimal by exhibiting 4 strings where each pair of strings leads to a contradiction.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4 suitable strings: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0, 1, 2, 00</a:t>
            </a:r>
            <a:endParaRPr/>
          </a:p>
        </p:txBody>
      </p:sp>
      <p:sp>
        <p:nvSpPr>
          <p:cNvPr id="424" name="Google Shape;424;p29"/>
          <p:cNvSpPr txBox="1"/>
          <p:nvPr/>
        </p:nvSpPr>
        <p:spPr>
          <a:xfrm>
            <a:off x="5783900" y="2003800"/>
            <a:ext cx="3000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 and 1 are distinguished by the suffix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(note: strings with no 0's are all in L).</a:t>
            </a:r>
            <a:endParaRPr/>
          </a:p>
        </p:txBody>
      </p:sp>
      <p:pic>
        <p:nvPicPr>
          <p:cNvPr descr="02 \notin L,  \  but \ 12 \in L" id="425" name="Google Shape;425;p2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7200" y="2979888"/>
            <a:ext cx="2600478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5" y="158125"/>
            <a:ext cx="20383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0"/>
          <p:cNvSpPr/>
          <p:nvPr/>
        </p:nvSpPr>
        <p:spPr>
          <a:xfrm>
            <a:off x="3321675" y="30074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432" name="Google Shape;432;p30"/>
          <p:cNvSpPr/>
          <p:nvPr/>
        </p:nvSpPr>
        <p:spPr>
          <a:xfrm>
            <a:off x="1917250" y="182157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433" name="Google Shape;433;p30"/>
          <p:cNvSpPr/>
          <p:nvPr/>
        </p:nvSpPr>
        <p:spPr>
          <a:xfrm>
            <a:off x="61250" y="286472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434" name="Google Shape;434;p30"/>
          <p:cNvCxnSpPr>
            <a:stCxn id="432" idx="3"/>
            <a:endCxn id="433" idx="6"/>
          </p:cNvCxnSpPr>
          <p:nvPr/>
        </p:nvCxnSpPr>
        <p:spPr>
          <a:xfrm flipH="1">
            <a:off x="654751" y="236776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30"/>
          <p:cNvCxnSpPr>
            <a:stCxn id="433" idx="0"/>
            <a:endCxn id="432" idx="2"/>
          </p:cNvCxnSpPr>
          <p:nvPr/>
        </p:nvCxnSpPr>
        <p:spPr>
          <a:xfrm flipH="1" rot="10800000">
            <a:off x="357950" y="214142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30"/>
          <p:cNvCxnSpPr>
            <a:stCxn id="431" idx="7"/>
            <a:endCxn id="432" idx="6"/>
          </p:cNvCxnSpPr>
          <p:nvPr/>
        </p:nvCxnSpPr>
        <p:spPr>
          <a:xfrm rot="10800000">
            <a:off x="2510574" y="214146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30"/>
          <p:cNvCxnSpPr>
            <a:stCxn id="432" idx="4"/>
            <a:endCxn id="431" idx="2"/>
          </p:cNvCxnSpPr>
          <p:nvPr/>
        </p:nvCxnSpPr>
        <p:spPr>
          <a:xfrm>
            <a:off x="2213950" y="246147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0"/>
          <p:cNvCxnSpPr>
            <a:endCxn id="432" idx="0"/>
          </p:cNvCxnSpPr>
          <p:nvPr/>
        </p:nvCxnSpPr>
        <p:spPr>
          <a:xfrm flipH="1" rot="10800000">
            <a:off x="1997050" y="1821575"/>
            <a:ext cx="216900" cy="113100"/>
          </a:xfrm>
          <a:prstGeom prst="curvedConnector4">
            <a:avLst>
              <a:gd fmla="val -197326" name="adj1"/>
              <a:gd fmla="val 48742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30"/>
          <p:cNvSpPr/>
          <p:nvPr/>
        </p:nvSpPr>
        <p:spPr>
          <a:xfrm>
            <a:off x="1410750" y="39006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440" name="Google Shape;440;p30"/>
          <p:cNvCxnSpPr>
            <a:stCxn id="433" idx="4"/>
            <a:endCxn id="439" idx="2"/>
          </p:cNvCxnSpPr>
          <p:nvPr/>
        </p:nvCxnSpPr>
        <p:spPr>
          <a:xfrm>
            <a:off x="357950" y="350462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30"/>
          <p:cNvCxnSpPr>
            <a:stCxn id="431" idx="6"/>
            <a:endCxn id="431" idx="5"/>
          </p:cNvCxnSpPr>
          <p:nvPr/>
        </p:nvCxnSpPr>
        <p:spPr>
          <a:xfrm flipH="1">
            <a:off x="3828075" y="3327400"/>
            <a:ext cx="87000" cy="226200"/>
          </a:xfrm>
          <a:prstGeom prst="curvedConnector4">
            <a:avLst>
              <a:gd fmla="val -552069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30"/>
          <p:cNvCxnSpPr>
            <a:stCxn id="439" idx="6"/>
            <a:endCxn id="439" idx="5"/>
          </p:cNvCxnSpPr>
          <p:nvPr/>
        </p:nvCxnSpPr>
        <p:spPr>
          <a:xfrm flipH="1">
            <a:off x="1917150" y="4220600"/>
            <a:ext cx="87000" cy="226200"/>
          </a:xfrm>
          <a:prstGeom prst="curvedConnector4">
            <a:avLst>
              <a:gd fmla="val -616293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30"/>
          <p:cNvSpPr/>
          <p:nvPr/>
        </p:nvSpPr>
        <p:spPr>
          <a:xfrm>
            <a:off x="1187550" y="22772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44" name="Google Shape;444;p30"/>
          <p:cNvSpPr/>
          <p:nvPr/>
        </p:nvSpPr>
        <p:spPr>
          <a:xfrm>
            <a:off x="995750" y="27740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445" name="Google Shape;445;p30"/>
          <p:cNvSpPr/>
          <p:nvPr/>
        </p:nvSpPr>
        <p:spPr>
          <a:xfrm>
            <a:off x="1778825" y="124193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46" name="Google Shape;446;p30"/>
          <p:cNvSpPr/>
          <p:nvPr/>
        </p:nvSpPr>
        <p:spPr>
          <a:xfrm>
            <a:off x="2510650" y="26364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47" name="Google Shape;447;p30"/>
          <p:cNvSpPr/>
          <p:nvPr/>
        </p:nvSpPr>
        <p:spPr>
          <a:xfrm>
            <a:off x="544550" y="364745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448" name="Google Shape;448;p30"/>
          <p:cNvSpPr/>
          <p:nvPr/>
        </p:nvSpPr>
        <p:spPr>
          <a:xfrm>
            <a:off x="2708425" y="232287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4187025" y="36061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50" name="Google Shape;450;p30"/>
          <p:cNvSpPr/>
          <p:nvPr/>
        </p:nvSpPr>
        <p:spPr>
          <a:xfrm>
            <a:off x="2191675" y="435997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sp>
        <p:nvSpPr>
          <p:cNvPr id="451" name="Google Shape;451;p30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cxnSp>
        <p:nvCxnSpPr>
          <p:cNvPr id="452" name="Google Shape;452;p30"/>
          <p:cNvCxnSpPr>
            <a:endCxn id="432" idx="7"/>
          </p:cNvCxnSpPr>
          <p:nvPr/>
        </p:nvCxnSpPr>
        <p:spPr>
          <a:xfrm flipH="1">
            <a:off x="2423749" y="152198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30"/>
          <p:cNvSpPr txBox="1"/>
          <p:nvPr/>
        </p:nvSpPr>
        <p:spPr>
          <a:xfrm>
            <a:off x="2621450" y="1350050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id="454" name="Google Shape;4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400" y="106900"/>
            <a:ext cx="1559400" cy="299425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0"/>
          <p:cNvSpPr txBox="1"/>
          <p:nvPr/>
        </p:nvSpPr>
        <p:spPr>
          <a:xfrm>
            <a:off x="5783900" y="158125"/>
            <a:ext cx="3000000" cy="1785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DFA has 4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prove that 4 states is minimal by exhibiting 4 strings where each pair of strings leads to a contradiction.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4 suitable strings: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0, 1, 2, 00</a:t>
            </a:r>
            <a:endParaRPr/>
          </a:p>
        </p:txBody>
      </p:sp>
      <p:sp>
        <p:nvSpPr>
          <p:cNvPr id="456" name="Google Shape;456;p30"/>
          <p:cNvSpPr txBox="1"/>
          <p:nvPr/>
        </p:nvSpPr>
        <p:spPr>
          <a:xfrm>
            <a:off x="5783900" y="2003800"/>
            <a:ext cx="3000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 and 2 are distinguished by the suffix 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(the 0 is preceded by a 2).</a:t>
            </a:r>
            <a:endParaRPr/>
          </a:p>
        </p:txBody>
      </p:sp>
      <p:pic>
        <p:nvPicPr>
          <p:cNvPr descr=" 00 \notin L, \  but \ 20 \in L" id="457" name="Google Shape;457;p3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7200" y="2979888"/>
            <a:ext cx="2600474" cy="40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5" y="158125"/>
            <a:ext cx="20383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1"/>
          <p:cNvSpPr/>
          <p:nvPr/>
        </p:nvSpPr>
        <p:spPr>
          <a:xfrm>
            <a:off x="3321675" y="30074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464" name="Google Shape;464;p31"/>
          <p:cNvSpPr/>
          <p:nvPr/>
        </p:nvSpPr>
        <p:spPr>
          <a:xfrm>
            <a:off x="1917250" y="182157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465" name="Google Shape;465;p31"/>
          <p:cNvSpPr/>
          <p:nvPr/>
        </p:nvSpPr>
        <p:spPr>
          <a:xfrm>
            <a:off x="61250" y="286472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466" name="Google Shape;466;p31"/>
          <p:cNvCxnSpPr>
            <a:stCxn id="464" idx="3"/>
            <a:endCxn id="465" idx="6"/>
          </p:cNvCxnSpPr>
          <p:nvPr/>
        </p:nvCxnSpPr>
        <p:spPr>
          <a:xfrm flipH="1">
            <a:off x="654751" y="236776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1"/>
          <p:cNvCxnSpPr>
            <a:stCxn id="465" idx="0"/>
            <a:endCxn id="464" idx="2"/>
          </p:cNvCxnSpPr>
          <p:nvPr/>
        </p:nvCxnSpPr>
        <p:spPr>
          <a:xfrm flipH="1" rot="10800000">
            <a:off x="357950" y="214142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31"/>
          <p:cNvCxnSpPr>
            <a:stCxn id="463" idx="7"/>
            <a:endCxn id="464" idx="6"/>
          </p:cNvCxnSpPr>
          <p:nvPr/>
        </p:nvCxnSpPr>
        <p:spPr>
          <a:xfrm rot="10800000">
            <a:off x="2510574" y="214146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31"/>
          <p:cNvCxnSpPr>
            <a:stCxn id="464" idx="4"/>
            <a:endCxn id="463" idx="2"/>
          </p:cNvCxnSpPr>
          <p:nvPr/>
        </p:nvCxnSpPr>
        <p:spPr>
          <a:xfrm>
            <a:off x="2213950" y="246147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31"/>
          <p:cNvCxnSpPr>
            <a:endCxn id="464" idx="0"/>
          </p:cNvCxnSpPr>
          <p:nvPr/>
        </p:nvCxnSpPr>
        <p:spPr>
          <a:xfrm flipH="1" rot="10800000">
            <a:off x="1997050" y="1821575"/>
            <a:ext cx="216900" cy="113100"/>
          </a:xfrm>
          <a:prstGeom prst="curvedConnector4">
            <a:avLst>
              <a:gd fmla="val -197326" name="adj1"/>
              <a:gd fmla="val 48742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31"/>
          <p:cNvSpPr/>
          <p:nvPr/>
        </p:nvSpPr>
        <p:spPr>
          <a:xfrm>
            <a:off x="1410750" y="39006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472" name="Google Shape;472;p31"/>
          <p:cNvCxnSpPr>
            <a:stCxn id="465" idx="4"/>
            <a:endCxn id="471" idx="2"/>
          </p:cNvCxnSpPr>
          <p:nvPr/>
        </p:nvCxnSpPr>
        <p:spPr>
          <a:xfrm>
            <a:off x="357950" y="350462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31"/>
          <p:cNvCxnSpPr>
            <a:stCxn id="463" idx="6"/>
            <a:endCxn id="463" idx="5"/>
          </p:cNvCxnSpPr>
          <p:nvPr/>
        </p:nvCxnSpPr>
        <p:spPr>
          <a:xfrm flipH="1">
            <a:off x="3828075" y="3327400"/>
            <a:ext cx="87000" cy="226200"/>
          </a:xfrm>
          <a:prstGeom prst="curvedConnector4">
            <a:avLst>
              <a:gd fmla="val -552069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31"/>
          <p:cNvCxnSpPr>
            <a:stCxn id="471" idx="6"/>
            <a:endCxn id="471" idx="5"/>
          </p:cNvCxnSpPr>
          <p:nvPr/>
        </p:nvCxnSpPr>
        <p:spPr>
          <a:xfrm flipH="1">
            <a:off x="1917150" y="4220600"/>
            <a:ext cx="87000" cy="226200"/>
          </a:xfrm>
          <a:prstGeom prst="curvedConnector4">
            <a:avLst>
              <a:gd fmla="val -616293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31"/>
          <p:cNvSpPr/>
          <p:nvPr/>
        </p:nvSpPr>
        <p:spPr>
          <a:xfrm>
            <a:off x="1187550" y="22772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6" name="Google Shape;476;p31"/>
          <p:cNvSpPr/>
          <p:nvPr/>
        </p:nvSpPr>
        <p:spPr>
          <a:xfrm>
            <a:off x="995750" y="27740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477" name="Google Shape;477;p31"/>
          <p:cNvSpPr/>
          <p:nvPr/>
        </p:nvSpPr>
        <p:spPr>
          <a:xfrm>
            <a:off x="1778825" y="124193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478" name="Google Shape;478;p31"/>
          <p:cNvSpPr/>
          <p:nvPr/>
        </p:nvSpPr>
        <p:spPr>
          <a:xfrm>
            <a:off x="2510650" y="26364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79" name="Google Shape;479;p31"/>
          <p:cNvSpPr/>
          <p:nvPr/>
        </p:nvSpPr>
        <p:spPr>
          <a:xfrm>
            <a:off x="544550" y="364745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480" name="Google Shape;480;p31"/>
          <p:cNvSpPr/>
          <p:nvPr/>
        </p:nvSpPr>
        <p:spPr>
          <a:xfrm>
            <a:off x="2708425" y="232287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4187025" y="36061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>
            <a:off x="2191675" y="435997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sp>
        <p:nvSpPr>
          <p:cNvPr id="483" name="Google Shape;483;p31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cxnSp>
        <p:nvCxnSpPr>
          <p:cNvPr id="484" name="Google Shape;484;p31"/>
          <p:cNvCxnSpPr>
            <a:endCxn id="464" idx="7"/>
          </p:cNvCxnSpPr>
          <p:nvPr/>
        </p:nvCxnSpPr>
        <p:spPr>
          <a:xfrm flipH="1">
            <a:off x="2423749" y="152198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31"/>
          <p:cNvSpPr txBox="1"/>
          <p:nvPr/>
        </p:nvSpPr>
        <p:spPr>
          <a:xfrm>
            <a:off x="2621450" y="1350050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id="486" name="Google Shape;4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400" y="106900"/>
            <a:ext cx="1559400" cy="299425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1"/>
          <p:cNvSpPr txBox="1"/>
          <p:nvPr/>
        </p:nvSpPr>
        <p:spPr>
          <a:xfrm>
            <a:off x="5783900" y="158125"/>
            <a:ext cx="3000000" cy="1785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DFA has 4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prove that 4 states is minimal by exhibiting 4 strings where each pair of strings leads to a contradiction.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4 suitable strings: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0, 1, 2, 00</a:t>
            </a:r>
            <a:endParaRPr/>
          </a:p>
        </p:txBody>
      </p:sp>
      <p:sp>
        <p:nvSpPr>
          <p:cNvPr id="488" name="Google Shape;488;p31"/>
          <p:cNvSpPr txBox="1"/>
          <p:nvPr/>
        </p:nvSpPr>
        <p:spPr>
          <a:xfrm>
            <a:off x="5783900" y="2003800"/>
            <a:ext cx="3000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 and 00 are distinguished by the suffix 1: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(the first 0 isn't followed by a 1 or preceded by a 2).</a:t>
            </a:r>
            <a:endParaRPr/>
          </a:p>
        </p:txBody>
      </p:sp>
      <p:pic>
        <p:nvPicPr>
          <p:cNvPr descr="01 \in L, \ but \ 001 \notin L" id="489" name="Google Shape;489;p3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5600" y="2979900"/>
            <a:ext cx="2776600" cy="4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CSC 236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 </a:t>
            </a:r>
            <a:r>
              <a:rPr lang="en-GB">
                <a:latin typeface="Monsieur La Doulaise"/>
                <a:ea typeface="Monsieur La Doulaise"/>
                <a:cs typeface="Monsieur La Doulaise"/>
                <a:sym typeface="Monsieur La Doulaise"/>
              </a:rPr>
              <a:t>finale</a:t>
            </a:r>
            <a:r>
              <a:rPr lang="en-GB"/>
              <a:t>  </a:t>
            </a:r>
            <a:r>
              <a:rPr lang="en-GB"/>
              <a:t>- Daniel Razavi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5" y="158125"/>
            <a:ext cx="20383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2"/>
          <p:cNvSpPr/>
          <p:nvPr/>
        </p:nvSpPr>
        <p:spPr>
          <a:xfrm>
            <a:off x="3321675" y="30074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496" name="Google Shape;496;p32"/>
          <p:cNvSpPr/>
          <p:nvPr/>
        </p:nvSpPr>
        <p:spPr>
          <a:xfrm>
            <a:off x="1917250" y="182157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497" name="Google Shape;497;p32"/>
          <p:cNvSpPr/>
          <p:nvPr/>
        </p:nvSpPr>
        <p:spPr>
          <a:xfrm>
            <a:off x="61250" y="286472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498" name="Google Shape;498;p32"/>
          <p:cNvCxnSpPr>
            <a:stCxn id="496" idx="3"/>
            <a:endCxn id="497" idx="6"/>
          </p:cNvCxnSpPr>
          <p:nvPr/>
        </p:nvCxnSpPr>
        <p:spPr>
          <a:xfrm flipH="1">
            <a:off x="654751" y="236776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32"/>
          <p:cNvCxnSpPr>
            <a:stCxn id="497" idx="0"/>
            <a:endCxn id="496" idx="2"/>
          </p:cNvCxnSpPr>
          <p:nvPr/>
        </p:nvCxnSpPr>
        <p:spPr>
          <a:xfrm flipH="1" rot="10800000">
            <a:off x="357950" y="214142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32"/>
          <p:cNvCxnSpPr>
            <a:stCxn id="495" idx="7"/>
            <a:endCxn id="496" idx="6"/>
          </p:cNvCxnSpPr>
          <p:nvPr/>
        </p:nvCxnSpPr>
        <p:spPr>
          <a:xfrm rot="10800000">
            <a:off x="2510574" y="214146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32"/>
          <p:cNvCxnSpPr>
            <a:stCxn id="496" idx="4"/>
            <a:endCxn id="495" idx="2"/>
          </p:cNvCxnSpPr>
          <p:nvPr/>
        </p:nvCxnSpPr>
        <p:spPr>
          <a:xfrm>
            <a:off x="2213950" y="246147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32"/>
          <p:cNvCxnSpPr>
            <a:endCxn id="496" idx="0"/>
          </p:cNvCxnSpPr>
          <p:nvPr/>
        </p:nvCxnSpPr>
        <p:spPr>
          <a:xfrm flipH="1" rot="10800000">
            <a:off x="1997050" y="1821575"/>
            <a:ext cx="216900" cy="113100"/>
          </a:xfrm>
          <a:prstGeom prst="curvedConnector4">
            <a:avLst>
              <a:gd fmla="val -197326" name="adj1"/>
              <a:gd fmla="val 48742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32"/>
          <p:cNvSpPr/>
          <p:nvPr/>
        </p:nvSpPr>
        <p:spPr>
          <a:xfrm>
            <a:off x="1410750" y="39006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504" name="Google Shape;504;p32"/>
          <p:cNvCxnSpPr>
            <a:stCxn id="497" idx="4"/>
            <a:endCxn id="503" idx="2"/>
          </p:cNvCxnSpPr>
          <p:nvPr/>
        </p:nvCxnSpPr>
        <p:spPr>
          <a:xfrm>
            <a:off x="357950" y="350462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2"/>
          <p:cNvCxnSpPr>
            <a:stCxn id="495" idx="6"/>
            <a:endCxn id="495" idx="5"/>
          </p:cNvCxnSpPr>
          <p:nvPr/>
        </p:nvCxnSpPr>
        <p:spPr>
          <a:xfrm flipH="1">
            <a:off x="3828075" y="3327400"/>
            <a:ext cx="87000" cy="226200"/>
          </a:xfrm>
          <a:prstGeom prst="curvedConnector4">
            <a:avLst>
              <a:gd fmla="val -552069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32"/>
          <p:cNvCxnSpPr>
            <a:stCxn id="503" idx="6"/>
            <a:endCxn id="503" idx="5"/>
          </p:cNvCxnSpPr>
          <p:nvPr/>
        </p:nvCxnSpPr>
        <p:spPr>
          <a:xfrm flipH="1">
            <a:off x="1917150" y="4220600"/>
            <a:ext cx="87000" cy="226200"/>
          </a:xfrm>
          <a:prstGeom prst="curvedConnector4">
            <a:avLst>
              <a:gd fmla="val -616293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32"/>
          <p:cNvSpPr/>
          <p:nvPr/>
        </p:nvSpPr>
        <p:spPr>
          <a:xfrm>
            <a:off x="1187550" y="22772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995750" y="27740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1778825" y="124193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2510650" y="26364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511" name="Google Shape;511;p32"/>
          <p:cNvSpPr/>
          <p:nvPr/>
        </p:nvSpPr>
        <p:spPr>
          <a:xfrm>
            <a:off x="544550" y="364745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512" name="Google Shape;512;p32"/>
          <p:cNvSpPr/>
          <p:nvPr/>
        </p:nvSpPr>
        <p:spPr>
          <a:xfrm>
            <a:off x="2708425" y="232287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513" name="Google Shape;513;p32"/>
          <p:cNvSpPr/>
          <p:nvPr/>
        </p:nvSpPr>
        <p:spPr>
          <a:xfrm>
            <a:off x="4187025" y="36061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514" name="Google Shape;514;p32"/>
          <p:cNvSpPr/>
          <p:nvPr/>
        </p:nvSpPr>
        <p:spPr>
          <a:xfrm>
            <a:off x="2191675" y="435997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sp>
        <p:nvSpPr>
          <p:cNvPr id="515" name="Google Shape;515;p32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cxnSp>
        <p:nvCxnSpPr>
          <p:cNvPr id="516" name="Google Shape;516;p32"/>
          <p:cNvCxnSpPr>
            <a:endCxn id="496" idx="7"/>
          </p:cNvCxnSpPr>
          <p:nvPr/>
        </p:nvCxnSpPr>
        <p:spPr>
          <a:xfrm flipH="1">
            <a:off x="2423749" y="152198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32"/>
          <p:cNvSpPr txBox="1"/>
          <p:nvPr/>
        </p:nvSpPr>
        <p:spPr>
          <a:xfrm>
            <a:off x="2621450" y="1350050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id="518" name="Google Shape;5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400" y="106900"/>
            <a:ext cx="1559400" cy="2994259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2"/>
          <p:cNvSpPr txBox="1"/>
          <p:nvPr/>
        </p:nvSpPr>
        <p:spPr>
          <a:xfrm>
            <a:off x="5783900" y="158125"/>
            <a:ext cx="3000000" cy="1785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DFA has 4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prove that 4 states is minimal by exhibiting 4 strings where each pair of strings leads to a contradiction.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4 suitable strings: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0, 1, 2, 00</a:t>
            </a:r>
            <a:endParaRPr/>
          </a:p>
        </p:txBody>
      </p:sp>
      <p:sp>
        <p:nvSpPr>
          <p:cNvPr id="520" name="Google Shape;520;p32"/>
          <p:cNvSpPr txBox="1"/>
          <p:nvPr/>
        </p:nvSpPr>
        <p:spPr>
          <a:xfrm>
            <a:off x="5783900" y="2003800"/>
            <a:ext cx="3000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and 2 are distinguished by the suffix 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10 \notin L, \ but \ 20 \in L" id="521" name="Google Shape;521;p3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5602" y="2966012"/>
            <a:ext cx="2776600" cy="437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5" y="158125"/>
            <a:ext cx="20383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3"/>
          <p:cNvSpPr/>
          <p:nvPr/>
        </p:nvSpPr>
        <p:spPr>
          <a:xfrm>
            <a:off x="3321675" y="30074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528" name="Google Shape;528;p33"/>
          <p:cNvSpPr/>
          <p:nvPr/>
        </p:nvSpPr>
        <p:spPr>
          <a:xfrm>
            <a:off x="1917250" y="182157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529" name="Google Shape;529;p33"/>
          <p:cNvSpPr/>
          <p:nvPr/>
        </p:nvSpPr>
        <p:spPr>
          <a:xfrm>
            <a:off x="61250" y="286472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530" name="Google Shape;530;p33"/>
          <p:cNvCxnSpPr>
            <a:stCxn id="528" idx="3"/>
            <a:endCxn id="529" idx="6"/>
          </p:cNvCxnSpPr>
          <p:nvPr/>
        </p:nvCxnSpPr>
        <p:spPr>
          <a:xfrm flipH="1">
            <a:off x="654751" y="236776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33"/>
          <p:cNvCxnSpPr>
            <a:stCxn id="529" idx="0"/>
            <a:endCxn id="528" idx="2"/>
          </p:cNvCxnSpPr>
          <p:nvPr/>
        </p:nvCxnSpPr>
        <p:spPr>
          <a:xfrm flipH="1" rot="10800000">
            <a:off x="357950" y="214142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33"/>
          <p:cNvCxnSpPr>
            <a:stCxn id="527" idx="7"/>
            <a:endCxn id="528" idx="6"/>
          </p:cNvCxnSpPr>
          <p:nvPr/>
        </p:nvCxnSpPr>
        <p:spPr>
          <a:xfrm rot="10800000">
            <a:off x="2510574" y="214146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33"/>
          <p:cNvCxnSpPr>
            <a:stCxn id="528" idx="4"/>
            <a:endCxn id="527" idx="2"/>
          </p:cNvCxnSpPr>
          <p:nvPr/>
        </p:nvCxnSpPr>
        <p:spPr>
          <a:xfrm>
            <a:off x="2213950" y="246147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33"/>
          <p:cNvCxnSpPr>
            <a:endCxn id="528" idx="0"/>
          </p:cNvCxnSpPr>
          <p:nvPr/>
        </p:nvCxnSpPr>
        <p:spPr>
          <a:xfrm flipH="1" rot="10800000">
            <a:off x="1997050" y="1821575"/>
            <a:ext cx="216900" cy="113100"/>
          </a:xfrm>
          <a:prstGeom prst="curvedConnector4">
            <a:avLst>
              <a:gd fmla="val -197326" name="adj1"/>
              <a:gd fmla="val 48742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33"/>
          <p:cNvSpPr/>
          <p:nvPr/>
        </p:nvSpPr>
        <p:spPr>
          <a:xfrm>
            <a:off x="1410750" y="39006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536" name="Google Shape;536;p33"/>
          <p:cNvCxnSpPr>
            <a:stCxn id="529" idx="4"/>
            <a:endCxn id="535" idx="2"/>
          </p:cNvCxnSpPr>
          <p:nvPr/>
        </p:nvCxnSpPr>
        <p:spPr>
          <a:xfrm>
            <a:off x="357950" y="350462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33"/>
          <p:cNvCxnSpPr>
            <a:stCxn id="527" idx="6"/>
            <a:endCxn id="527" idx="5"/>
          </p:cNvCxnSpPr>
          <p:nvPr/>
        </p:nvCxnSpPr>
        <p:spPr>
          <a:xfrm flipH="1">
            <a:off x="3828075" y="3327400"/>
            <a:ext cx="87000" cy="226200"/>
          </a:xfrm>
          <a:prstGeom prst="curvedConnector4">
            <a:avLst>
              <a:gd fmla="val -552069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33"/>
          <p:cNvCxnSpPr>
            <a:stCxn id="535" idx="6"/>
            <a:endCxn id="535" idx="5"/>
          </p:cNvCxnSpPr>
          <p:nvPr/>
        </p:nvCxnSpPr>
        <p:spPr>
          <a:xfrm flipH="1">
            <a:off x="1917150" y="4220600"/>
            <a:ext cx="87000" cy="226200"/>
          </a:xfrm>
          <a:prstGeom prst="curvedConnector4">
            <a:avLst>
              <a:gd fmla="val -616293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9" name="Google Shape;539;p33"/>
          <p:cNvSpPr/>
          <p:nvPr/>
        </p:nvSpPr>
        <p:spPr>
          <a:xfrm>
            <a:off x="1187550" y="22772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540" name="Google Shape;540;p33"/>
          <p:cNvSpPr/>
          <p:nvPr/>
        </p:nvSpPr>
        <p:spPr>
          <a:xfrm>
            <a:off x="995750" y="27740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541" name="Google Shape;541;p33"/>
          <p:cNvSpPr/>
          <p:nvPr/>
        </p:nvSpPr>
        <p:spPr>
          <a:xfrm>
            <a:off x="1778825" y="124193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542" name="Google Shape;542;p33"/>
          <p:cNvSpPr/>
          <p:nvPr/>
        </p:nvSpPr>
        <p:spPr>
          <a:xfrm>
            <a:off x="2510650" y="26364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543" name="Google Shape;543;p33"/>
          <p:cNvSpPr/>
          <p:nvPr/>
        </p:nvSpPr>
        <p:spPr>
          <a:xfrm>
            <a:off x="544550" y="364745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544" name="Google Shape;544;p33"/>
          <p:cNvSpPr/>
          <p:nvPr/>
        </p:nvSpPr>
        <p:spPr>
          <a:xfrm>
            <a:off x="2708425" y="232287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545" name="Google Shape;545;p33"/>
          <p:cNvSpPr/>
          <p:nvPr/>
        </p:nvSpPr>
        <p:spPr>
          <a:xfrm>
            <a:off x="4187025" y="36061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546" name="Google Shape;546;p33"/>
          <p:cNvSpPr/>
          <p:nvPr/>
        </p:nvSpPr>
        <p:spPr>
          <a:xfrm>
            <a:off x="2191675" y="435997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sp>
        <p:nvSpPr>
          <p:cNvPr id="547" name="Google Shape;547;p33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cxnSp>
        <p:nvCxnSpPr>
          <p:cNvPr id="548" name="Google Shape;548;p33"/>
          <p:cNvCxnSpPr>
            <a:endCxn id="528" idx="7"/>
          </p:cNvCxnSpPr>
          <p:nvPr/>
        </p:nvCxnSpPr>
        <p:spPr>
          <a:xfrm flipH="1">
            <a:off x="2423749" y="152198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33"/>
          <p:cNvSpPr txBox="1"/>
          <p:nvPr/>
        </p:nvSpPr>
        <p:spPr>
          <a:xfrm>
            <a:off x="2621450" y="1350050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id="550" name="Google Shape;5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400" y="106900"/>
            <a:ext cx="1559400" cy="2994259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3"/>
          <p:cNvSpPr txBox="1"/>
          <p:nvPr/>
        </p:nvSpPr>
        <p:spPr>
          <a:xfrm>
            <a:off x="5783900" y="158125"/>
            <a:ext cx="3000000" cy="1785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DFA has 4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prove that 4 states is minimal by exhibiting 4 strings where each pair of strings leads to a contradiction.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4 suitable strings: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0, 1, 2, 00</a:t>
            </a:r>
            <a:endParaRPr/>
          </a:p>
        </p:txBody>
      </p:sp>
      <p:sp>
        <p:nvSpPr>
          <p:cNvPr id="552" name="Google Shape;552;p33"/>
          <p:cNvSpPr txBox="1"/>
          <p:nvPr/>
        </p:nvSpPr>
        <p:spPr>
          <a:xfrm>
            <a:off x="5783900" y="2003800"/>
            <a:ext cx="3000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and 00 are distinguished by the suffix epsilon: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 if you don't like epsilon as a suffix, try the string 1 or 11 instead.</a:t>
            </a:r>
            <a:endParaRPr/>
          </a:p>
        </p:txBody>
      </p:sp>
      <p:pic>
        <p:nvPicPr>
          <p:cNvPr descr="1 \in L,\ but \ 00 \notin L" id="553" name="Google Shape;553;p3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1745" y="2966000"/>
            <a:ext cx="2611048" cy="4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5" y="158125"/>
            <a:ext cx="20383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4"/>
          <p:cNvSpPr/>
          <p:nvPr/>
        </p:nvSpPr>
        <p:spPr>
          <a:xfrm>
            <a:off x="3321675" y="30074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560" name="Google Shape;560;p34"/>
          <p:cNvSpPr/>
          <p:nvPr/>
        </p:nvSpPr>
        <p:spPr>
          <a:xfrm>
            <a:off x="1917250" y="182157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19050">
            <a:solidFill>
              <a:srgbClr val="59595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61250" y="2864725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562" name="Google Shape;562;p34"/>
          <p:cNvCxnSpPr>
            <a:stCxn id="560" idx="3"/>
            <a:endCxn id="561" idx="6"/>
          </p:cNvCxnSpPr>
          <p:nvPr/>
        </p:nvCxnSpPr>
        <p:spPr>
          <a:xfrm flipH="1">
            <a:off x="654751" y="236776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34"/>
          <p:cNvCxnSpPr>
            <a:stCxn id="561" idx="0"/>
            <a:endCxn id="560" idx="2"/>
          </p:cNvCxnSpPr>
          <p:nvPr/>
        </p:nvCxnSpPr>
        <p:spPr>
          <a:xfrm flipH="1" rot="10800000">
            <a:off x="357950" y="214142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34"/>
          <p:cNvCxnSpPr>
            <a:stCxn id="559" idx="7"/>
            <a:endCxn id="560" idx="6"/>
          </p:cNvCxnSpPr>
          <p:nvPr/>
        </p:nvCxnSpPr>
        <p:spPr>
          <a:xfrm rot="10800000">
            <a:off x="2510574" y="214146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34"/>
          <p:cNvCxnSpPr>
            <a:stCxn id="560" idx="4"/>
            <a:endCxn id="559" idx="2"/>
          </p:cNvCxnSpPr>
          <p:nvPr/>
        </p:nvCxnSpPr>
        <p:spPr>
          <a:xfrm>
            <a:off x="2213950" y="246147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34"/>
          <p:cNvCxnSpPr>
            <a:endCxn id="560" idx="0"/>
          </p:cNvCxnSpPr>
          <p:nvPr/>
        </p:nvCxnSpPr>
        <p:spPr>
          <a:xfrm flipH="1" rot="10800000">
            <a:off x="1997050" y="1821575"/>
            <a:ext cx="216900" cy="113100"/>
          </a:xfrm>
          <a:prstGeom prst="curvedConnector4">
            <a:avLst>
              <a:gd fmla="val -197326" name="adj1"/>
              <a:gd fmla="val 48742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34"/>
          <p:cNvSpPr/>
          <p:nvPr/>
        </p:nvSpPr>
        <p:spPr>
          <a:xfrm>
            <a:off x="1410750" y="3900650"/>
            <a:ext cx="593400" cy="6399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568" name="Google Shape;568;p34"/>
          <p:cNvCxnSpPr>
            <a:stCxn id="561" idx="4"/>
            <a:endCxn id="567" idx="2"/>
          </p:cNvCxnSpPr>
          <p:nvPr/>
        </p:nvCxnSpPr>
        <p:spPr>
          <a:xfrm>
            <a:off x="357950" y="350462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34"/>
          <p:cNvCxnSpPr>
            <a:stCxn id="559" idx="6"/>
            <a:endCxn id="559" idx="5"/>
          </p:cNvCxnSpPr>
          <p:nvPr/>
        </p:nvCxnSpPr>
        <p:spPr>
          <a:xfrm flipH="1">
            <a:off x="3828075" y="3327400"/>
            <a:ext cx="87000" cy="226200"/>
          </a:xfrm>
          <a:prstGeom prst="curvedConnector4">
            <a:avLst>
              <a:gd fmla="val -552069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34"/>
          <p:cNvCxnSpPr>
            <a:stCxn id="567" idx="6"/>
            <a:endCxn id="567" idx="5"/>
          </p:cNvCxnSpPr>
          <p:nvPr/>
        </p:nvCxnSpPr>
        <p:spPr>
          <a:xfrm flipH="1">
            <a:off x="1917150" y="4220600"/>
            <a:ext cx="87000" cy="226200"/>
          </a:xfrm>
          <a:prstGeom prst="curvedConnector4">
            <a:avLst>
              <a:gd fmla="val -616293" name="adj1"/>
              <a:gd fmla="val 24671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34"/>
          <p:cNvSpPr/>
          <p:nvPr/>
        </p:nvSpPr>
        <p:spPr>
          <a:xfrm>
            <a:off x="1187550" y="22772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572" name="Google Shape;572;p34"/>
          <p:cNvSpPr/>
          <p:nvPr/>
        </p:nvSpPr>
        <p:spPr>
          <a:xfrm>
            <a:off x="995750" y="27740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573" name="Google Shape;573;p34"/>
          <p:cNvSpPr/>
          <p:nvPr/>
        </p:nvSpPr>
        <p:spPr>
          <a:xfrm>
            <a:off x="1778825" y="124193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574" name="Google Shape;574;p34"/>
          <p:cNvSpPr/>
          <p:nvPr/>
        </p:nvSpPr>
        <p:spPr>
          <a:xfrm>
            <a:off x="2510650" y="26364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575" name="Google Shape;575;p34"/>
          <p:cNvSpPr/>
          <p:nvPr/>
        </p:nvSpPr>
        <p:spPr>
          <a:xfrm>
            <a:off x="544550" y="364745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576" name="Google Shape;576;p34"/>
          <p:cNvSpPr/>
          <p:nvPr/>
        </p:nvSpPr>
        <p:spPr>
          <a:xfrm>
            <a:off x="2708425" y="232287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577" name="Google Shape;577;p34"/>
          <p:cNvSpPr/>
          <p:nvPr/>
        </p:nvSpPr>
        <p:spPr>
          <a:xfrm>
            <a:off x="4187025" y="360611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578" name="Google Shape;578;p34"/>
          <p:cNvSpPr/>
          <p:nvPr/>
        </p:nvSpPr>
        <p:spPr>
          <a:xfrm>
            <a:off x="2191675" y="435997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sp>
        <p:nvSpPr>
          <p:cNvPr id="579" name="Google Shape;579;p34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cxnSp>
        <p:nvCxnSpPr>
          <p:cNvPr id="580" name="Google Shape;580;p34"/>
          <p:cNvCxnSpPr>
            <a:endCxn id="560" idx="7"/>
          </p:cNvCxnSpPr>
          <p:nvPr/>
        </p:nvCxnSpPr>
        <p:spPr>
          <a:xfrm flipH="1">
            <a:off x="2423749" y="152198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34"/>
          <p:cNvSpPr txBox="1"/>
          <p:nvPr/>
        </p:nvSpPr>
        <p:spPr>
          <a:xfrm>
            <a:off x="2621450" y="1350050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id="582" name="Google Shape;58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400" y="106900"/>
            <a:ext cx="1559400" cy="2994259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4"/>
          <p:cNvSpPr txBox="1"/>
          <p:nvPr/>
        </p:nvSpPr>
        <p:spPr>
          <a:xfrm>
            <a:off x="5783900" y="158125"/>
            <a:ext cx="3000000" cy="17850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DFA has 4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prove that 4 states is minimal by exhibiting 4 strings where each pair of strings leads to a contradiction.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are 4 suitable strings: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0, 1, 2, 00</a:t>
            </a:r>
            <a:endParaRPr/>
          </a:p>
        </p:txBody>
      </p:sp>
      <p:sp>
        <p:nvSpPr>
          <p:cNvPr id="584" name="Google Shape;584;p34"/>
          <p:cNvSpPr txBox="1"/>
          <p:nvPr/>
        </p:nvSpPr>
        <p:spPr>
          <a:xfrm>
            <a:off x="5783900" y="2003800"/>
            <a:ext cx="30000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and 00 are distinguished by the suffix epsilon: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2 \in L, \  but \ 00 \notin L" id="585" name="Google Shape;585;p3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7550" y="2966000"/>
            <a:ext cx="2611048" cy="43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ni&#10;" id="586" name="Google Shape;586;p3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60202" y="4975276"/>
            <a:ext cx="283800" cy="16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the O</a:t>
            </a:r>
            <a:r>
              <a:rPr lang="en-GB"/>
              <a:t>pportunity</a:t>
            </a:r>
            <a:endParaRPr/>
          </a:p>
        </p:txBody>
      </p:sp>
      <p:sp>
        <p:nvSpPr>
          <p:cNvPr id="592" name="Google Shape;592;p35"/>
          <p:cNvSpPr txBox="1"/>
          <p:nvPr/>
        </p:nvSpPr>
        <p:spPr>
          <a:xfrm>
            <a:off x="3651600" y="2992650"/>
            <a:ext cx="1840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 - Group Photo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CSC 236</a:t>
            </a:r>
            <a:endParaRPr/>
          </a:p>
        </p:txBody>
      </p:sp>
      <p:sp>
        <p:nvSpPr>
          <p:cNvPr id="598" name="Google Shape;598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10 - Daniel Razavi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Today’s Problem 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2043113"/>
            <a:ext cx="805815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5" y="387052"/>
            <a:ext cx="5405676" cy="709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" name="Google Shape;76;p17"/>
          <p:cNvGraphicFramePr/>
          <p:nvPr/>
        </p:nvGraphicFramePr>
        <p:xfrm>
          <a:off x="6117100" y="38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{DDB0185B-E115-42AF-91C7-627EAE5E26C3}</a:tableStyleId>
              </a:tblPr>
              <a:tblGrid>
                <a:gridCol w="735450"/>
                <a:gridCol w="735450"/>
                <a:gridCol w="735450"/>
              </a:tblGrid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Current State</a:t>
                      </a:r>
                      <a:endParaRPr b="1" sz="9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Symbol</a:t>
                      </a:r>
                      <a:endParaRPr b="1" sz="9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New State</a:t>
                      </a:r>
                      <a:endParaRPr b="1" sz="9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q3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77" name="Google Shape;77;p17"/>
          <p:cNvSpPr txBox="1"/>
          <p:nvPr/>
        </p:nvSpPr>
        <p:spPr>
          <a:xfrm>
            <a:off x="138675" y="1156600"/>
            <a:ext cx="2171400" cy="7092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q0 is start state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{q0, q2} are accepting states.</a:t>
            </a:r>
            <a:endParaRPr sz="1200"/>
          </a:p>
        </p:txBody>
      </p:sp>
      <p:sp>
        <p:nvSpPr>
          <p:cNvPr id="78" name="Google Shape;78;p17"/>
          <p:cNvSpPr/>
          <p:nvPr/>
        </p:nvSpPr>
        <p:spPr>
          <a:xfrm>
            <a:off x="4395200" y="3076600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2990775" y="1890725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1134775" y="2933875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81" name="Google Shape;81;p17"/>
          <p:cNvCxnSpPr>
            <a:stCxn id="79" idx="3"/>
            <a:endCxn id="80" idx="6"/>
          </p:cNvCxnSpPr>
          <p:nvPr/>
        </p:nvCxnSpPr>
        <p:spPr>
          <a:xfrm flipH="1">
            <a:off x="1728276" y="2436914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7"/>
          <p:cNvCxnSpPr>
            <a:stCxn id="80" idx="0"/>
            <a:endCxn id="79" idx="2"/>
          </p:cNvCxnSpPr>
          <p:nvPr/>
        </p:nvCxnSpPr>
        <p:spPr>
          <a:xfrm flipH="1" rot="10800000">
            <a:off x="1431475" y="2210575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7"/>
          <p:cNvCxnSpPr>
            <a:stCxn id="78" idx="7"/>
            <a:endCxn id="79" idx="6"/>
          </p:cNvCxnSpPr>
          <p:nvPr/>
        </p:nvCxnSpPr>
        <p:spPr>
          <a:xfrm rot="10800000">
            <a:off x="3584099" y="2210611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7"/>
          <p:cNvCxnSpPr>
            <a:stCxn id="79" idx="4"/>
            <a:endCxn id="78" idx="2"/>
          </p:cNvCxnSpPr>
          <p:nvPr/>
        </p:nvCxnSpPr>
        <p:spPr>
          <a:xfrm>
            <a:off x="3287475" y="2530625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7"/>
          <p:cNvCxnSpPr>
            <a:endCxn id="79" idx="0"/>
          </p:cNvCxnSpPr>
          <p:nvPr/>
        </p:nvCxnSpPr>
        <p:spPr>
          <a:xfrm flipH="1" rot="10800000">
            <a:off x="3070575" y="1890725"/>
            <a:ext cx="216900" cy="113100"/>
          </a:xfrm>
          <a:prstGeom prst="curvedConnector4">
            <a:avLst>
              <a:gd fmla="val -162563" name="adj1"/>
              <a:gd fmla="val 4712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7"/>
          <p:cNvSpPr/>
          <p:nvPr/>
        </p:nvSpPr>
        <p:spPr>
          <a:xfrm>
            <a:off x="2484275" y="3969800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87" name="Google Shape;87;p17"/>
          <p:cNvCxnSpPr>
            <a:stCxn id="80" idx="4"/>
            <a:endCxn id="86" idx="2"/>
          </p:cNvCxnSpPr>
          <p:nvPr/>
        </p:nvCxnSpPr>
        <p:spPr>
          <a:xfrm>
            <a:off x="1431475" y="3573775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>
            <a:stCxn id="78" idx="6"/>
            <a:endCxn id="78" idx="5"/>
          </p:cNvCxnSpPr>
          <p:nvPr/>
        </p:nvCxnSpPr>
        <p:spPr>
          <a:xfrm flipH="1">
            <a:off x="4901600" y="3396550"/>
            <a:ext cx="87000" cy="226200"/>
          </a:xfrm>
          <a:prstGeom prst="curvedConnector4">
            <a:avLst>
              <a:gd fmla="val -53396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>
            <a:stCxn id="86" idx="6"/>
            <a:endCxn id="86" idx="5"/>
          </p:cNvCxnSpPr>
          <p:nvPr/>
        </p:nvCxnSpPr>
        <p:spPr>
          <a:xfrm flipH="1">
            <a:off x="2990675" y="4289750"/>
            <a:ext cx="87000" cy="226200"/>
          </a:xfrm>
          <a:prstGeom prst="curvedConnector4">
            <a:avLst>
              <a:gd fmla="val -62462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7"/>
          <p:cNvSpPr/>
          <p:nvPr/>
        </p:nvSpPr>
        <p:spPr>
          <a:xfrm>
            <a:off x="2261075" y="234640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069275" y="284320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852350" y="1311088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584175" y="27055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618075" y="3716600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781950" y="2392025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260550" y="36752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265200" y="4429125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</a:t>
            </a:r>
            <a:r>
              <a:rPr lang="en-GB" sz="800"/>
              <a:t>Dash in my slides means that the state is an accepting state, couldn’t double line them nicely</a:t>
            </a:r>
            <a:endParaRPr sz="800"/>
          </a:p>
        </p:txBody>
      </p:sp>
      <p:cxnSp>
        <p:nvCxnSpPr>
          <p:cNvPr id="99" name="Google Shape;99;p17"/>
          <p:cNvCxnSpPr>
            <a:endCxn id="79" idx="7"/>
          </p:cNvCxnSpPr>
          <p:nvPr/>
        </p:nvCxnSpPr>
        <p:spPr>
          <a:xfrm flipH="1">
            <a:off x="3497274" y="1591136"/>
            <a:ext cx="4593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 txBox="1"/>
          <p:nvPr/>
        </p:nvSpPr>
        <p:spPr>
          <a:xfrm>
            <a:off x="3694975" y="1419200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pic>
        <p:nvPicPr>
          <p:cNvPr descr="fini&#10;" id="101" name="Google Shape;101;p1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0202" y="4975276"/>
            <a:ext cx="283800" cy="16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2195513"/>
            <a:ext cx="62103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182844"/>
            <a:ext cx="310515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6133550" y="410600"/>
            <a:ext cx="1666800" cy="8151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Here are the state invariants: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5547800" y="1294000"/>
            <a:ext cx="2838300" cy="9756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q0: the string is empty; or the string has no bad 0s and ends with 1; or the string has no bad 0s and ends with 20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547800" y="3263300"/>
            <a:ext cx="2838300" cy="7554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q2: the string has no bad 0s, and the last symbol is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547800" y="2337897"/>
            <a:ext cx="2838300" cy="8571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q1: the string has no bad 0s, the last symbol is 0, and the second-last symbol is not 2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5547800" y="4087000"/>
            <a:ext cx="2838300" cy="7554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q3: the string contains at least one bad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3629700" y="27634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225275" y="157758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369275" y="262073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120" name="Google Shape;120;p19"/>
          <p:cNvCxnSpPr>
            <a:stCxn id="118" idx="3"/>
            <a:endCxn id="119" idx="6"/>
          </p:cNvCxnSpPr>
          <p:nvPr/>
        </p:nvCxnSpPr>
        <p:spPr>
          <a:xfrm flipH="1">
            <a:off x="962776" y="2123776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>
            <a:stCxn id="119" idx="0"/>
            <a:endCxn id="118" idx="2"/>
          </p:cNvCxnSpPr>
          <p:nvPr/>
        </p:nvCxnSpPr>
        <p:spPr>
          <a:xfrm flipH="1" rot="10800000">
            <a:off x="665975" y="1897438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>
            <a:stCxn id="117" idx="7"/>
            <a:endCxn id="118" idx="6"/>
          </p:cNvCxnSpPr>
          <p:nvPr/>
        </p:nvCxnSpPr>
        <p:spPr>
          <a:xfrm rot="10800000">
            <a:off x="2818599" y="1897474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>
            <a:stCxn id="118" idx="4"/>
            <a:endCxn id="117" idx="2"/>
          </p:cNvCxnSpPr>
          <p:nvPr/>
        </p:nvCxnSpPr>
        <p:spPr>
          <a:xfrm>
            <a:off x="2521975" y="2217488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9"/>
          <p:cNvCxnSpPr>
            <a:endCxn id="118" idx="0"/>
          </p:cNvCxnSpPr>
          <p:nvPr/>
        </p:nvCxnSpPr>
        <p:spPr>
          <a:xfrm flipH="1" rot="10800000">
            <a:off x="2305075" y="1577588"/>
            <a:ext cx="216900" cy="113100"/>
          </a:xfrm>
          <a:prstGeom prst="curvedConnector4">
            <a:avLst>
              <a:gd fmla="val -126879" name="adj1"/>
              <a:gd fmla="val 4758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/>
          <p:nvPr/>
        </p:nvSpPr>
        <p:spPr>
          <a:xfrm>
            <a:off x="1718775" y="36566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126" name="Google Shape;126;p19"/>
          <p:cNvCxnSpPr>
            <a:stCxn id="119" idx="4"/>
            <a:endCxn id="125" idx="2"/>
          </p:cNvCxnSpPr>
          <p:nvPr/>
        </p:nvCxnSpPr>
        <p:spPr>
          <a:xfrm>
            <a:off x="665975" y="3260638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9"/>
          <p:cNvCxnSpPr>
            <a:stCxn id="117" idx="6"/>
            <a:endCxn id="117" idx="5"/>
          </p:cNvCxnSpPr>
          <p:nvPr/>
        </p:nvCxnSpPr>
        <p:spPr>
          <a:xfrm flipH="1">
            <a:off x="4136100" y="3083413"/>
            <a:ext cx="87000" cy="226200"/>
          </a:xfrm>
          <a:prstGeom prst="curvedConnector4">
            <a:avLst>
              <a:gd fmla="val -543851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>
            <a:stCxn id="125" idx="6"/>
            <a:endCxn id="125" idx="5"/>
          </p:cNvCxnSpPr>
          <p:nvPr/>
        </p:nvCxnSpPr>
        <p:spPr>
          <a:xfrm flipH="1">
            <a:off x="2225175" y="3976613"/>
            <a:ext cx="87000" cy="226200"/>
          </a:xfrm>
          <a:prstGeom prst="curvedConnector4">
            <a:avLst>
              <a:gd fmla="val -62462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9"/>
          <p:cNvSpPr/>
          <p:nvPr/>
        </p:nvSpPr>
        <p:spPr>
          <a:xfrm>
            <a:off x="1495575" y="20332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303775" y="25300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2086850" y="9979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2818675" y="23924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852575" y="3403463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3016450" y="2078888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4495050" y="33621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2499700" y="4115988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cxnSp>
        <p:nvCxnSpPr>
          <p:cNvPr id="137" name="Google Shape;137;p19"/>
          <p:cNvCxnSpPr>
            <a:endCxn id="118" idx="7"/>
          </p:cNvCxnSpPr>
          <p:nvPr/>
        </p:nvCxnSpPr>
        <p:spPr>
          <a:xfrm flipH="1">
            <a:off x="2731774" y="1277999"/>
            <a:ext cx="4593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9"/>
          <p:cNvSpPr txBox="1"/>
          <p:nvPr/>
        </p:nvSpPr>
        <p:spPr>
          <a:xfrm>
            <a:off x="2929475" y="1106063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182844"/>
            <a:ext cx="310515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3629700" y="27634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2225275" y="157758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69275" y="262073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148" name="Google Shape;148;p20"/>
          <p:cNvCxnSpPr>
            <a:stCxn id="146" idx="3"/>
            <a:endCxn id="147" idx="6"/>
          </p:cNvCxnSpPr>
          <p:nvPr/>
        </p:nvCxnSpPr>
        <p:spPr>
          <a:xfrm flipH="1">
            <a:off x="962776" y="2123776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0"/>
          <p:cNvCxnSpPr>
            <a:stCxn id="147" idx="0"/>
            <a:endCxn id="146" idx="2"/>
          </p:cNvCxnSpPr>
          <p:nvPr/>
        </p:nvCxnSpPr>
        <p:spPr>
          <a:xfrm flipH="1" rot="10800000">
            <a:off x="665975" y="1897438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0"/>
          <p:cNvCxnSpPr>
            <a:stCxn id="145" idx="7"/>
            <a:endCxn id="146" idx="6"/>
          </p:cNvCxnSpPr>
          <p:nvPr/>
        </p:nvCxnSpPr>
        <p:spPr>
          <a:xfrm rot="10800000">
            <a:off x="2818599" y="1897474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0"/>
          <p:cNvCxnSpPr>
            <a:stCxn id="146" idx="4"/>
            <a:endCxn id="145" idx="2"/>
          </p:cNvCxnSpPr>
          <p:nvPr/>
        </p:nvCxnSpPr>
        <p:spPr>
          <a:xfrm>
            <a:off x="2521975" y="2217488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>
            <a:endCxn id="146" idx="0"/>
          </p:cNvCxnSpPr>
          <p:nvPr/>
        </p:nvCxnSpPr>
        <p:spPr>
          <a:xfrm flipH="1" rot="10800000">
            <a:off x="2305075" y="1577588"/>
            <a:ext cx="216900" cy="113100"/>
          </a:xfrm>
          <a:prstGeom prst="curvedConnector4">
            <a:avLst>
              <a:gd fmla="val -126879" name="adj1"/>
              <a:gd fmla="val 4758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0"/>
          <p:cNvSpPr/>
          <p:nvPr/>
        </p:nvSpPr>
        <p:spPr>
          <a:xfrm>
            <a:off x="1718775" y="36566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154" name="Google Shape;154;p20"/>
          <p:cNvCxnSpPr>
            <a:stCxn id="147" idx="4"/>
            <a:endCxn id="153" idx="2"/>
          </p:cNvCxnSpPr>
          <p:nvPr/>
        </p:nvCxnSpPr>
        <p:spPr>
          <a:xfrm>
            <a:off x="665975" y="3260638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0"/>
          <p:cNvCxnSpPr>
            <a:stCxn id="145" idx="6"/>
            <a:endCxn id="145" idx="5"/>
          </p:cNvCxnSpPr>
          <p:nvPr/>
        </p:nvCxnSpPr>
        <p:spPr>
          <a:xfrm flipH="1">
            <a:off x="4136100" y="3083413"/>
            <a:ext cx="87000" cy="226200"/>
          </a:xfrm>
          <a:prstGeom prst="curvedConnector4">
            <a:avLst>
              <a:gd fmla="val -543851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0"/>
          <p:cNvCxnSpPr>
            <a:stCxn id="153" idx="6"/>
            <a:endCxn id="153" idx="5"/>
          </p:cNvCxnSpPr>
          <p:nvPr/>
        </p:nvCxnSpPr>
        <p:spPr>
          <a:xfrm flipH="1">
            <a:off x="2225175" y="3976613"/>
            <a:ext cx="87000" cy="226200"/>
          </a:xfrm>
          <a:prstGeom prst="curvedConnector4">
            <a:avLst>
              <a:gd fmla="val -62462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0"/>
          <p:cNvSpPr/>
          <p:nvPr/>
        </p:nvSpPr>
        <p:spPr>
          <a:xfrm>
            <a:off x="1495575" y="20332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1303775" y="25300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2086850" y="9979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2818675" y="23924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852575" y="3403463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3016450" y="2078888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4495050" y="33621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2499700" y="4115988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cxnSp>
        <p:nvCxnSpPr>
          <p:cNvPr id="165" name="Google Shape;165;p20"/>
          <p:cNvCxnSpPr>
            <a:endCxn id="146" idx="7"/>
          </p:cNvCxnSpPr>
          <p:nvPr/>
        </p:nvCxnSpPr>
        <p:spPr>
          <a:xfrm flipH="1">
            <a:off x="2731774" y="1277999"/>
            <a:ext cx="4593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0"/>
          <p:cNvSpPr txBox="1"/>
          <p:nvPr/>
        </p:nvSpPr>
        <p:spPr>
          <a:xfrm>
            <a:off x="2929475" y="1106063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sp>
        <p:nvSpPr>
          <p:cNvPr id="168" name="Google Shape;168;p20"/>
          <p:cNvSpPr txBox="1"/>
          <p:nvPr/>
        </p:nvSpPr>
        <p:spPr>
          <a:xfrm>
            <a:off x="536722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covers all strings over the alphabet; and no string satisfies multiple invariants.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prove correctness, </a:t>
            </a:r>
            <a:r>
              <a:rPr lang="en-GB">
                <a:highlight>
                  <a:srgbClr val="FFFF00"/>
                </a:highlight>
              </a:rPr>
              <a:t>we begin with the base case</a:t>
            </a:r>
            <a:r>
              <a:rPr lang="en-GB"/>
              <a:t>, and show that epsilon satisfies the invariant for q0.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does, because the empty string is explicitly given as a string that satisfies the invariant for q0.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" y="182844"/>
            <a:ext cx="3105150" cy="3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/>
          <p:nvPr/>
        </p:nvSpPr>
        <p:spPr>
          <a:xfrm>
            <a:off x="3629700" y="27634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q2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2225275" y="157758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q0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369275" y="2620738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q1</a:t>
            </a:r>
            <a:endParaRPr/>
          </a:p>
        </p:txBody>
      </p:sp>
      <p:cxnSp>
        <p:nvCxnSpPr>
          <p:cNvPr id="177" name="Google Shape;177;p21"/>
          <p:cNvCxnSpPr>
            <a:stCxn id="175" idx="3"/>
            <a:endCxn id="176" idx="6"/>
          </p:cNvCxnSpPr>
          <p:nvPr/>
        </p:nvCxnSpPr>
        <p:spPr>
          <a:xfrm flipH="1">
            <a:off x="962776" y="2123776"/>
            <a:ext cx="13494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1"/>
          <p:cNvCxnSpPr>
            <a:stCxn id="176" idx="0"/>
            <a:endCxn id="175" idx="2"/>
          </p:cNvCxnSpPr>
          <p:nvPr/>
        </p:nvCxnSpPr>
        <p:spPr>
          <a:xfrm flipH="1" rot="10800000">
            <a:off x="665975" y="1897438"/>
            <a:ext cx="1559400" cy="7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1"/>
          <p:cNvCxnSpPr>
            <a:stCxn id="174" idx="7"/>
            <a:endCxn id="175" idx="6"/>
          </p:cNvCxnSpPr>
          <p:nvPr/>
        </p:nvCxnSpPr>
        <p:spPr>
          <a:xfrm rot="10800000">
            <a:off x="2818599" y="1897474"/>
            <a:ext cx="1317600" cy="9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1"/>
          <p:cNvCxnSpPr>
            <a:stCxn id="175" idx="4"/>
            <a:endCxn id="174" idx="2"/>
          </p:cNvCxnSpPr>
          <p:nvPr/>
        </p:nvCxnSpPr>
        <p:spPr>
          <a:xfrm>
            <a:off x="2521975" y="2217488"/>
            <a:ext cx="110760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1"/>
          <p:cNvCxnSpPr>
            <a:endCxn id="175" idx="0"/>
          </p:cNvCxnSpPr>
          <p:nvPr/>
        </p:nvCxnSpPr>
        <p:spPr>
          <a:xfrm flipH="1" rot="10800000">
            <a:off x="2305075" y="1577588"/>
            <a:ext cx="216900" cy="113100"/>
          </a:xfrm>
          <a:prstGeom prst="curvedConnector4">
            <a:avLst>
              <a:gd fmla="val -126879" name="adj1"/>
              <a:gd fmla="val 47580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1"/>
          <p:cNvSpPr/>
          <p:nvPr/>
        </p:nvSpPr>
        <p:spPr>
          <a:xfrm>
            <a:off x="1718775" y="3656663"/>
            <a:ext cx="593400" cy="63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cxnSp>
        <p:nvCxnSpPr>
          <p:cNvPr id="183" name="Google Shape;183;p21"/>
          <p:cNvCxnSpPr>
            <a:stCxn id="176" idx="4"/>
            <a:endCxn id="182" idx="2"/>
          </p:cNvCxnSpPr>
          <p:nvPr/>
        </p:nvCxnSpPr>
        <p:spPr>
          <a:xfrm>
            <a:off x="665975" y="3260638"/>
            <a:ext cx="1052700" cy="7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1"/>
          <p:cNvCxnSpPr>
            <a:stCxn id="174" idx="6"/>
            <a:endCxn id="174" idx="5"/>
          </p:cNvCxnSpPr>
          <p:nvPr/>
        </p:nvCxnSpPr>
        <p:spPr>
          <a:xfrm flipH="1">
            <a:off x="4136100" y="3083413"/>
            <a:ext cx="87000" cy="226200"/>
          </a:xfrm>
          <a:prstGeom prst="curvedConnector4">
            <a:avLst>
              <a:gd fmla="val -543851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1"/>
          <p:cNvCxnSpPr>
            <a:stCxn id="182" idx="6"/>
            <a:endCxn id="182" idx="5"/>
          </p:cNvCxnSpPr>
          <p:nvPr/>
        </p:nvCxnSpPr>
        <p:spPr>
          <a:xfrm flipH="1">
            <a:off x="2225175" y="3976613"/>
            <a:ext cx="87000" cy="226200"/>
          </a:xfrm>
          <a:prstGeom prst="curvedConnector4">
            <a:avLst>
              <a:gd fmla="val -624626" name="adj1"/>
              <a:gd fmla="val 2467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1"/>
          <p:cNvSpPr/>
          <p:nvPr/>
        </p:nvSpPr>
        <p:spPr>
          <a:xfrm>
            <a:off x="1495575" y="20332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1303775" y="2530063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2086850" y="997950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2818675" y="23924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852575" y="3403463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0, 2</a:t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3016450" y="2078888"/>
            <a:ext cx="4977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</a:t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4495050" y="3362125"/>
            <a:ext cx="2838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2499700" y="4115988"/>
            <a:ext cx="7389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0, 1, 2</a:t>
            </a:r>
            <a:endParaRPr/>
          </a:p>
        </p:txBody>
      </p:sp>
      <p:cxnSp>
        <p:nvCxnSpPr>
          <p:cNvPr id="194" name="Google Shape;194;p21"/>
          <p:cNvCxnSpPr>
            <a:endCxn id="175" idx="7"/>
          </p:cNvCxnSpPr>
          <p:nvPr/>
        </p:nvCxnSpPr>
        <p:spPr>
          <a:xfrm flipH="1">
            <a:off x="2731774" y="1277999"/>
            <a:ext cx="4593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1"/>
          <p:cNvSpPr txBox="1"/>
          <p:nvPr/>
        </p:nvSpPr>
        <p:spPr>
          <a:xfrm>
            <a:off x="2929475" y="1106063"/>
            <a:ext cx="812100" cy="27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0" y="4778925"/>
            <a:ext cx="256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Double Dash in my slides means that the state is an accepting state, couldn’t double line them nicely</a:t>
            </a:r>
            <a:endParaRPr sz="800"/>
          </a:p>
        </p:txBody>
      </p:sp>
      <p:sp>
        <p:nvSpPr>
          <p:cNvPr id="197" name="Google Shape;197;p21"/>
          <p:cNvSpPr txBox="1"/>
          <p:nvPr/>
        </p:nvSpPr>
        <p:spPr>
          <a:xfrm>
            <a:off x="6167125" y="120600"/>
            <a:ext cx="15138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This covers all strings over the alphabet; and no string satisfies multiple invariants.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To prove correctness, </a:t>
            </a:r>
            <a:r>
              <a:rPr lang="en-GB" sz="700">
                <a:highlight>
                  <a:srgbClr val="FFFF00"/>
                </a:highlight>
              </a:rPr>
              <a:t>we begin with the base case</a:t>
            </a:r>
            <a:r>
              <a:rPr lang="en-GB" sz="700"/>
              <a:t>, and show that epsilon satisfies the invariant for q0.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It does, because the empty string is explicitly given as a string that satisfies the invariant for q0.</a:t>
            </a:r>
            <a:endParaRPr sz="700"/>
          </a:p>
        </p:txBody>
      </p:sp>
      <p:sp>
        <p:nvSpPr>
          <p:cNvPr id="198" name="Google Shape;198;p21"/>
          <p:cNvSpPr txBox="1"/>
          <p:nvPr/>
        </p:nvSpPr>
        <p:spPr>
          <a:xfrm>
            <a:off x="5540625" y="1512300"/>
            <a:ext cx="30000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for each transition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9900"/>
                </a:highlight>
              </a:rPr>
              <a:t>q</a:t>
            </a:r>
            <a:r>
              <a:rPr lang="en-GB"/>
              <a:t>, </a:t>
            </a:r>
            <a:r>
              <a:rPr lang="en-GB">
                <a:highlight>
                  <a:srgbClr val="FFFF00"/>
                </a:highlight>
              </a:rPr>
              <a:t>a</a:t>
            </a:r>
            <a:r>
              <a:rPr lang="en-GB"/>
              <a:t>, </a:t>
            </a:r>
            <a:r>
              <a:rPr lang="en-GB">
                <a:highlight>
                  <a:srgbClr val="00FF00"/>
                </a:highlight>
              </a:rPr>
              <a:t>r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show that if the </a:t>
            </a:r>
            <a:r>
              <a:rPr lang="en-GB">
                <a:highlight>
                  <a:srgbClr val="FF9900"/>
                </a:highlight>
              </a:rPr>
              <a:t>invariant q</a:t>
            </a:r>
            <a:r>
              <a:rPr lang="en-GB"/>
              <a:t> holds for </a:t>
            </a:r>
            <a:r>
              <a:rPr lang="en-GB">
                <a:highlight>
                  <a:srgbClr val="FF00FF"/>
                </a:highlight>
              </a:rPr>
              <a:t>string w</a:t>
            </a:r>
            <a:r>
              <a:rPr lang="en-GB"/>
              <a:t>, then the </a:t>
            </a:r>
            <a:r>
              <a:rPr lang="en-GB">
                <a:highlight>
                  <a:srgbClr val="00FF00"/>
                </a:highlight>
              </a:rPr>
              <a:t>invariant r</a:t>
            </a:r>
            <a:r>
              <a:rPr lang="en-GB"/>
              <a:t> holds for string </a:t>
            </a:r>
            <a:r>
              <a:rPr lang="en-GB">
                <a:highlight>
                  <a:srgbClr val="FF00FF"/>
                </a:highlight>
              </a:rPr>
              <a:t>w</a:t>
            </a:r>
            <a:r>
              <a:rPr lang="en-GB">
                <a:highlight>
                  <a:srgbClr val="FFFF00"/>
                </a:highlight>
              </a:rPr>
              <a:t>a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do this separately for each transition in the transition table.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