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6"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74746c9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74746c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73a36e03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73a36e03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73a36e03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73a36e0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73a36e03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73a36e03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74746c91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74746c9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73a36e03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73a36e03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0cc9d9068e7f0a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0cc9d9068e7f0a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0cc9d9068e7f0a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0cc9d9068e7f0a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019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743c59d7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743c59d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73a36e03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73a36e03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73a36e03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73a36e03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73a36e03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73a36e0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743c59d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743c59d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73a36e03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73a36e03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73a36e03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73a36e03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73a36e03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73a36e0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tube.com/watch?v=n36VU8zqC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SUBSCRIBE to join the #AFVFAM : http://afv.tv/afvofficial&#10;&#10;We're back! Everybody loves a good water fail and summer 2018 is a good year for funny fails! I think it makes us feel better that maybe, just maybe, it won't hurt as bad because...well, it's water! So we're returning to give you another water fails compilation! Some may say that it's the best water fails compilation. There's so many ways to fail in water...the pools, the water parks, the boats (don't ever forget about the boat fails!). So today, we're giving you the thing we love most on AFV and that's FAILS! FAILS! and more hilarious FAILS! That's why we at AFV present to you our newest FUNNY FAIL COMPILATION, Best Water Fails 2 ! These are some AFV Funniest Videos! Give it a view and be sure to SHARE THIS VIDEO WITH ALL OF YOUR FRIENDS!&#10;&#10;Give this video a like if you're so ready for summer! Comment your favorite lake fail down below. Mine has to be the clip at 4:13 because I love the wave pool. #afvfails #waterfails&#10;&#10;Want a chance to be on AFV?&#10;UPLOAD YOUR VIDEO NOW: http://www.afv.com/upload&#10;&#10;About America's Funniest Home Videos:&#10;AFV is America's longest running funny video television program. We've been collecting funny viral videos since 1989. Here you'll find funny videos, viral videos, prank videos, funny animal videos, funny baby videos, classic videos, and the best compilations and music montages of some of the funniest videos you've ever seen. Check out our different sections to find some of the best viral, funny, videos around. &#10;&#10;Connect with AFV Online:&#10;Visit the AFV WEBSITE: http://afv.com/&#10;Like AFV on FACEBOOK: http://bit.ly/afvFacebook&#10;Follow AFV on TWITTER: http://bit.ly/afvTwitter&#10;Follow AFV on Instagram: http://bit.ly/afvInstagram&#10;Follow AFV on Musical.ly: @AFVOfficial&#10;&#10;&#10;http://www.youtube.com/user/AFVOfficial" title="Best Water Fails 2! | AFV Funniest Videos">
            <a:hlinkClick r:id="rId3"/>
          </p:cNvPr>
          <p:cNvPicPr preferRelativeResize="0"/>
          <p:nvPr/>
        </p:nvPicPr>
        <p:blipFill>
          <a:blip r:embed="rId4">
            <a:alphaModFix/>
          </a:blip>
          <a:stretch>
            <a:fillRect/>
          </a:stretch>
        </p:blipFill>
        <p:spPr>
          <a:xfrm>
            <a:off x="1863775" y="1049088"/>
            <a:ext cx="5416426" cy="304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b="27166"/>
          <a:stretch/>
        </p:blipFill>
        <p:spPr>
          <a:xfrm>
            <a:off x="0" y="0"/>
            <a:ext cx="4276175" cy="502689"/>
          </a:xfrm>
          <a:prstGeom prst="rect">
            <a:avLst/>
          </a:prstGeom>
          <a:noFill/>
          <a:ln>
            <a:noFill/>
          </a:ln>
        </p:spPr>
      </p:pic>
      <p:pic>
        <p:nvPicPr>
          <p:cNvPr id="112" name="Google Shape;112;p22"/>
          <p:cNvPicPr preferRelativeResize="0"/>
          <p:nvPr/>
        </p:nvPicPr>
        <p:blipFill rotWithShape="1">
          <a:blip r:embed="rId4">
            <a:alphaModFix/>
          </a:blip>
          <a:srcRect t="3640" b="88036"/>
          <a:stretch/>
        </p:blipFill>
        <p:spPr>
          <a:xfrm>
            <a:off x="95075" y="502689"/>
            <a:ext cx="2953938" cy="132836"/>
          </a:xfrm>
          <a:prstGeom prst="rect">
            <a:avLst/>
          </a:prstGeom>
          <a:noFill/>
          <a:ln>
            <a:noFill/>
          </a:ln>
        </p:spPr>
      </p:pic>
      <p:sp>
        <p:nvSpPr>
          <p:cNvPr id="113" name="Google Shape;113;p22"/>
          <p:cNvSpPr txBox="1"/>
          <p:nvPr/>
        </p:nvSpPr>
        <p:spPr>
          <a:xfrm>
            <a:off x="2285400" y="1494850"/>
            <a:ext cx="4573200" cy="197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Similar to part 1, using regex we can say:</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(0(0|1)*0) | (1(0|1)*1) | 0 |1 | ε</a:t>
            </a:r>
            <a:endParaRPr>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4" name="Google Shape;114;p22"/>
          <p:cNvSpPr txBox="1"/>
          <p:nvPr/>
        </p:nvSpPr>
        <p:spPr>
          <a:xfrm>
            <a:off x="72050" y="2695825"/>
            <a:ext cx="3000000" cy="991500"/>
          </a:xfrm>
          <a:prstGeom prst="rect">
            <a:avLst/>
          </a:prstGeom>
          <a:solidFill>
            <a:srgbClr val="F9CB9C"/>
          </a:solid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first piece recognizes strings that start and end with 0;</a:t>
            </a:r>
            <a:endParaRPr/>
          </a:p>
        </p:txBody>
      </p:sp>
      <p:sp>
        <p:nvSpPr>
          <p:cNvPr id="115" name="Google Shape;115;p22"/>
          <p:cNvSpPr txBox="1"/>
          <p:nvPr/>
        </p:nvSpPr>
        <p:spPr>
          <a:xfrm>
            <a:off x="1671875" y="4071425"/>
            <a:ext cx="3000000" cy="991500"/>
          </a:xfrm>
          <a:prstGeom prst="rect">
            <a:avLst/>
          </a:prstGeom>
          <a:solidFill>
            <a:srgbClr val="FFF2CC"/>
          </a:solidFill>
          <a:ln w="2857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second piece recognizes strings that start and end with 1.</a:t>
            </a:r>
            <a:endParaRPr/>
          </a:p>
        </p:txBody>
      </p:sp>
      <p:sp>
        <p:nvSpPr>
          <p:cNvPr id="116" name="Google Shape;116;p22"/>
          <p:cNvSpPr txBox="1"/>
          <p:nvPr/>
        </p:nvSpPr>
        <p:spPr>
          <a:xfrm>
            <a:off x="5241825" y="3432275"/>
            <a:ext cx="3000000" cy="991500"/>
          </a:xfrm>
          <a:prstGeom prst="rect">
            <a:avLst/>
          </a:prstGeom>
          <a:solidFill>
            <a:srgbClr val="B6D7A8"/>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third and fourth pieces recognize 0 and 1.</a:t>
            </a:r>
            <a:endParaRPr/>
          </a:p>
        </p:txBody>
      </p:sp>
      <p:sp>
        <p:nvSpPr>
          <p:cNvPr id="117" name="Google Shape;117;p22"/>
          <p:cNvSpPr txBox="1"/>
          <p:nvPr/>
        </p:nvSpPr>
        <p:spPr>
          <a:xfrm>
            <a:off x="6028600" y="2076000"/>
            <a:ext cx="3000000" cy="991500"/>
          </a:xfrm>
          <a:prstGeom prst="rect">
            <a:avLst/>
          </a:prstGeom>
          <a:solidFill>
            <a:srgbClr val="EA9999"/>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The last piece captures the empty string.</a:t>
            </a:r>
            <a:endParaRPr>
              <a:solidFill>
                <a:schemeClr val="dk1"/>
              </a:solidFill>
            </a:endParaRPr>
          </a:p>
        </p:txBody>
      </p:sp>
      <p:cxnSp>
        <p:nvCxnSpPr>
          <p:cNvPr id="118" name="Google Shape;118;p22"/>
          <p:cNvCxnSpPr/>
          <p:nvPr/>
        </p:nvCxnSpPr>
        <p:spPr>
          <a:xfrm>
            <a:off x="2405750" y="2483350"/>
            <a:ext cx="727800" cy="0"/>
          </a:xfrm>
          <a:prstGeom prst="straightConnector1">
            <a:avLst/>
          </a:prstGeom>
          <a:noFill/>
          <a:ln w="28575" cap="flat" cmpd="sng">
            <a:solidFill>
              <a:srgbClr val="FF9900"/>
            </a:solidFill>
            <a:prstDash val="solid"/>
            <a:round/>
            <a:headEnd type="none" w="med" len="med"/>
            <a:tailEnd type="none" w="med" len="med"/>
          </a:ln>
        </p:spPr>
      </p:cxnSp>
      <p:cxnSp>
        <p:nvCxnSpPr>
          <p:cNvPr id="119" name="Google Shape;119;p22"/>
          <p:cNvCxnSpPr/>
          <p:nvPr/>
        </p:nvCxnSpPr>
        <p:spPr>
          <a:xfrm>
            <a:off x="3294129" y="2480950"/>
            <a:ext cx="752400" cy="12600"/>
          </a:xfrm>
          <a:prstGeom prst="straightConnector1">
            <a:avLst/>
          </a:prstGeom>
          <a:noFill/>
          <a:ln w="28575" cap="flat" cmpd="sng">
            <a:solidFill>
              <a:srgbClr val="BF9000"/>
            </a:solidFill>
            <a:prstDash val="solid"/>
            <a:round/>
            <a:headEnd type="none" w="med" len="med"/>
            <a:tailEnd type="none" w="med" len="med"/>
          </a:ln>
        </p:spPr>
      </p:cxnSp>
      <p:cxnSp>
        <p:nvCxnSpPr>
          <p:cNvPr id="120" name="Google Shape;120;p22"/>
          <p:cNvCxnSpPr/>
          <p:nvPr/>
        </p:nvCxnSpPr>
        <p:spPr>
          <a:xfrm>
            <a:off x="4139109" y="2482344"/>
            <a:ext cx="387000" cy="1200"/>
          </a:xfrm>
          <a:prstGeom prst="straightConnector1">
            <a:avLst/>
          </a:prstGeom>
          <a:noFill/>
          <a:ln w="28575" cap="flat" cmpd="sng">
            <a:solidFill>
              <a:srgbClr val="00FF00"/>
            </a:solidFill>
            <a:prstDash val="solid"/>
            <a:round/>
            <a:headEnd type="none" w="med" len="med"/>
            <a:tailEnd type="none" w="med" len="med"/>
          </a:ln>
        </p:spPr>
      </p:cxnSp>
      <p:cxnSp>
        <p:nvCxnSpPr>
          <p:cNvPr id="121" name="Google Shape;121;p22"/>
          <p:cNvCxnSpPr>
            <a:stCxn id="113" idx="1"/>
            <a:endCxn id="114" idx="0"/>
          </p:cNvCxnSpPr>
          <p:nvPr/>
        </p:nvCxnSpPr>
        <p:spPr>
          <a:xfrm flipH="1">
            <a:off x="1572000" y="2483350"/>
            <a:ext cx="713400" cy="212400"/>
          </a:xfrm>
          <a:prstGeom prst="bentConnector2">
            <a:avLst/>
          </a:prstGeom>
          <a:noFill/>
          <a:ln w="28575" cap="flat" cmpd="sng">
            <a:solidFill>
              <a:srgbClr val="FF9900"/>
            </a:solidFill>
            <a:prstDash val="solid"/>
            <a:round/>
            <a:headEnd type="triangle" w="med" len="med"/>
            <a:tailEnd type="none" w="med" len="med"/>
          </a:ln>
        </p:spPr>
      </p:cxnSp>
      <p:cxnSp>
        <p:nvCxnSpPr>
          <p:cNvPr id="122" name="Google Shape;122;p22"/>
          <p:cNvCxnSpPr>
            <a:endCxn id="115" idx="0"/>
          </p:cNvCxnSpPr>
          <p:nvPr/>
        </p:nvCxnSpPr>
        <p:spPr>
          <a:xfrm rot="5400000">
            <a:off x="2603825" y="3056075"/>
            <a:ext cx="1583400" cy="447300"/>
          </a:xfrm>
          <a:prstGeom prst="bentConnector3">
            <a:avLst>
              <a:gd name="adj1" fmla="val 50000"/>
            </a:avLst>
          </a:prstGeom>
          <a:noFill/>
          <a:ln w="28575" cap="flat" cmpd="sng">
            <a:solidFill>
              <a:srgbClr val="BF9000"/>
            </a:solidFill>
            <a:prstDash val="solid"/>
            <a:round/>
            <a:headEnd type="triangle" w="med" len="med"/>
            <a:tailEnd type="none" w="med" len="med"/>
          </a:ln>
        </p:spPr>
      </p:cxnSp>
      <p:cxnSp>
        <p:nvCxnSpPr>
          <p:cNvPr id="123" name="Google Shape;123;p22"/>
          <p:cNvCxnSpPr>
            <a:endCxn id="116" idx="1"/>
          </p:cNvCxnSpPr>
          <p:nvPr/>
        </p:nvCxnSpPr>
        <p:spPr>
          <a:xfrm rot="-5400000" flipH="1">
            <a:off x="4134975" y="2821175"/>
            <a:ext cx="1403700" cy="810000"/>
          </a:xfrm>
          <a:prstGeom prst="bentConnector2">
            <a:avLst/>
          </a:prstGeom>
          <a:noFill/>
          <a:ln w="28575" cap="flat" cmpd="sng">
            <a:solidFill>
              <a:srgbClr val="00FF00"/>
            </a:solidFill>
            <a:prstDash val="solid"/>
            <a:round/>
            <a:headEnd type="triangle" w="med" len="med"/>
            <a:tailEnd type="none" w="med" len="med"/>
          </a:ln>
        </p:spPr>
      </p:cxnSp>
      <p:cxnSp>
        <p:nvCxnSpPr>
          <p:cNvPr id="124" name="Google Shape;124;p22"/>
          <p:cNvCxnSpPr>
            <a:endCxn id="117" idx="2"/>
          </p:cNvCxnSpPr>
          <p:nvPr/>
        </p:nvCxnSpPr>
        <p:spPr>
          <a:xfrm>
            <a:off x="4716700" y="2321400"/>
            <a:ext cx="2811900" cy="746100"/>
          </a:xfrm>
          <a:prstGeom prst="bentConnector4">
            <a:avLst>
              <a:gd name="adj1" fmla="val 23328"/>
              <a:gd name="adj2" fmla="val 131916"/>
            </a:avLst>
          </a:prstGeom>
          <a:noFill/>
          <a:ln w="28575" cap="flat" cmpd="sng">
            <a:solidFill>
              <a:srgbClr val="FF0000"/>
            </a:solidFill>
            <a:prstDash val="solid"/>
            <a:round/>
            <a:headEnd type="triangle" w="med" len="med"/>
            <a:tailEnd type="none" w="med" len="med"/>
          </a:ln>
        </p:spPr>
      </p:cxnSp>
      <p:pic>
        <p:nvPicPr>
          <p:cNvPr id="125" name="Google Shape;125;p22" descr="fini"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b="27166"/>
          <a:stretch/>
        </p:blipFill>
        <p:spPr>
          <a:xfrm>
            <a:off x="295825" y="1872300"/>
            <a:ext cx="8552351" cy="1018825"/>
          </a:xfrm>
          <a:prstGeom prst="rect">
            <a:avLst/>
          </a:prstGeom>
          <a:noFill/>
          <a:ln>
            <a:noFill/>
          </a:ln>
        </p:spPr>
      </p:pic>
      <p:pic>
        <p:nvPicPr>
          <p:cNvPr id="131" name="Google Shape;131;p23"/>
          <p:cNvPicPr preferRelativeResize="0"/>
          <p:nvPr/>
        </p:nvPicPr>
        <p:blipFill rotWithShape="1">
          <a:blip r:embed="rId4">
            <a:alphaModFix/>
          </a:blip>
          <a:srcRect t="89718" b="1958"/>
          <a:stretch/>
        </p:blipFill>
        <p:spPr>
          <a:xfrm>
            <a:off x="485975" y="2891125"/>
            <a:ext cx="5907875" cy="26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27166"/>
          <a:stretch/>
        </p:blipFill>
        <p:spPr>
          <a:xfrm>
            <a:off x="0" y="0"/>
            <a:ext cx="4276175" cy="502689"/>
          </a:xfrm>
          <a:prstGeom prst="rect">
            <a:avLst/>
          </a:prstGeom>
          <a:noFill/>
          <a:ln>
            <a:noFill/>
          </a:ln>
        </p:spPr>
      </p:pic>
      <p:pic>
        <p:nvPicPr>
          <p:cNvPr id="137" name="Google Shape;137;p24"/>
          <p:cNvPicPr preferRelativeResize="0"/>
          <p:nvPr/>
        </p:nvPicPr>
        <p:blipFill rotWithShape="1">
          <a:blip r:embed="rId4">
            <a:alphaModFix/>
          </a:blip>
          <a:srcRect t="89718" b="1958"/>
          <a:stretch/>
        </p:blipFill>
        <p:spPr>
          <a:xfrm>
            <a:off x="95075" y="502689"/>
            <a:ext cx="2953938" cy="132836"/>
          </a:xfrm>
          <a:prstGeom prst="rect">
            <a:avLst/>
          </a:prstGeom>
          <a:noFill/>
          <a:ln>
            <a:noFill/>
          </a:ln>
        </p:spPr>
      </p:pic>
      <p:sp>
        <p:nvSpPr>
          <p:cNvPr id="138" name="Google Shape;138;p24"/>
          <p:cNvSpPr txBox="1"/>
          <p:nvPr/>
        </p:nvSpPr>
        <p:spPr>
          <a:xfrm>
            <a:off x="2285400" y="1494850"/>
            <a:ext cx="4573200" cy="197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Similar to part 1 and 2, using regex we can say:</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(0|1)* 010 (0|1)*</a:t>
            </a:r>
            <a:endParaRPr>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39" name="Google Shape;139;p24" descr="fini"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Let’s Talk About that Midterm...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Midterms are finally marked</a:t>
            </a:r>
            <a:endParaRPr/>
          </a:p>
          <a:p>
            <a:pPr marL="0" lvl="0" indent="0" algn="ctr" rtl="0">
              <a:spcBef>
                <a:spcPts val="0"/>
              </a:spcBef>
              <a:spcAft>
                <a:spcPts val="0"/>
              </a:spcAft>
              <a:buNone/>
            </a:pPr>
            <a:r>
              <a:rPr lang="en-GB"/>
              <a:t>Class Average of 62%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Let’s Go Over the Midterm Solutions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 HAVE CURRENTLY TAKEN DOWN THE TEST SINCE APPERENTLY I HAD THE WRONG MARKING SCHEME. </a:t>
            </a:r>
            <a:r>
              <a:rPr lang="en-GB"/>
              <a:t>I WILL PUT UP THE CORRECT ONE ASAP.</a:t>
            </a:r>
            <a:endParaRPr dirty="0"/>
          </a:p>
        </p:txBody>
      </p:sp>
    </p:spTree>
    <p:extLst>
      <p:ext uri="{BB962C8B-B14F-4D97-AF65-F5344CB8AC3E}">
        <p14:creationId xmlns:p14="http://schemas.microsoft.com/office/powerpoint/2010/main" val="229797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CSC 236</a:t>
            </a:r>
            <a:endParaRPr/>
          </a:p>
        </p:txBody>
      </p:sp>
      <p:sp>
        <p:nvSpPr>
          <p:cNvPr id="221" name="Google Shape;221;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Tutorial Number 9 - Daniel Razavi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CSC 236</a:t>
            </a: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Tutorial Number 9 - Daniel Razavi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Today’s Problem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524002" y="2110050"/>
            <a:ext cx="8096000" cy="92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 y="0"/>
            <a:ext cx="3523800" cy="401900"/>
          </a:xfrm>
          <a:prstGeom prst="rect">
            <a:avLst/>
          </a:prstGeom>
          <a:noFill/>
          <a:ln>
            <a:noFill/>
          </a:ln>
        </p:spPr>
      </p:pic>
      <p:pic>
        <p:nvPicPr>
          <p:cNvPr id="76" name="Google Shape;76;p17"/>
          <p:cNvPicPr preferRelativeResize="0"/>
          <p:nvPr/>
        </p:nvPicPr>
        <p:blipFill>
          <a:blip r:embed="rId4">
            <a:alphaModFix/>
          </a:blip>
          <a:stretch>
            <a:fillRect/>
          </a:stretch>
        </p:blipFill>
        <p:spPr>
          <a:xfrm>
            <a:off x="1495425" y="876300"/>
            <a:ext cx="6153150" cy="3390900"/>
          </a:xfrm>
          <a:prstGeom prst="rect">
            <a:avLst/>
          </a:prstGeom>
          <a:noFill/>
          <a:ln w="28575" cap="flat" cmpd="sng">
            <a:solidFill>
              <a:srgbClr val="FF0000"/>
            </a:solidFill>
            <a:prstDash val="solid"/>
            <a:round/>
            <a:headEnd type="none" w="sm" len="sm"/>
            <a:tailEnd type="none" w="sm" len="sm"/>
          </a:ln>
        </p:spPr>
      </p:pic>
      <p:sp>
        <p:nvSpPr>
          <p:cNvPr id="77" name="Google Shape;77;p17"/>
          <p:cNvSpPr txBox="1"/>
          <p:nvPr/>
        </p:nvSpPr>
        <p:spPr>
          <a:xfrm>
            <a:off x="2765400" y="579525"/>
            <a:ext cx="3613200" cy="2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Let’s remind everyone a little context...</a:t>
            </a:r>
            <a:endParaRPr/>
          </a:p>
        </p:txBody>
      </p:sp>
      <p:sp>
        <p:nvSpPr>
          <p:cNvPr id="78" name="Google Shape;78;p17"/>
          <p:cNvSpPr txBox="1"/>
          <p:nvPr/>
        </p:nvSpPr>
        <p:spPr>
          <a:xfrm>
            <a:off x="3757050" y="4332375"/>
            <a:ext cx="1629900" cy="2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notes.pdf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 y="0"/>
            <a:ext cx="3523800" cy="401900"/>
          </a:xfrm>
          <a:prstGeom prst="rect">
            <a:avLst/>
          </a:prstGeom>
          <a:noFill/>
          <a:ln>
            <a:noFill/>
          </a:ln>
        </p:spPr>
      </p:pic>
      <p:sp>
        <p:nvSpPr>
          <p:cNvPr id="84" name="Google Shape;84;p18"/>
          <p:cNvSpPr txBox="1"/>
          <p:nvPr/>
        </p:nvSpPr>
        <p:spPr>
          <a:xfrm>
            <a:off x="1538400" y="1150050"/>
            <a:ext cx="6067200" cy="25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My example:</a:t>
            </a:r>
            <a:endParaRPr/>
          </a:p>
          <a:p>
            <a:pPr marL="0" lvl="0" indent="0" algn="l" rtl="0">
              <a:spcBef>
                <a:spcPts val="0"/>
              </a:spcBef>
              <a:spcAft>
                <a:spcPts val="0"/>
              </a:spcAft>
              <a:buNone/>
            </a:pPr>
            <a:endParaRPr/>
          </a:p>
          <a:p>
            <a:pPr marL="0" lvl="0" indent="0" algn="l" rtl="0">
              <a:spcBef>
                <a:spcPts val="0"/>
              </a:spcBef>
              <a:spcAft>
                <a:spcPts val="0"/>
              </a:spcAft>
              <a:buNone/>
            </a:pPr>
            <a:r>
              <a:rPr lang="en-GB"/>
              <a:t>We can say that the language that satisfies this property: </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the empty language L = {}</a:t>
            </a:r>
            <a:r>
              <a:rPr lang="en-GB"/>
              <a:t> </a:t>
            </a:r>
            <a:br>
              <a:rPr lang="en-GB"/>
            </a:br>
            <a:endParaRPr/>
          </a:p>
          <a:p>
            <a:pPr marL="0" lvl="0" indent="0" algn="l" rtl="0">
              <a:spcBef>
                <a:spcPts val="0"/>
              </a:spcBef>
              <a:spcAft>
                <a:spcPts val="0"/>
              </a:spcAft>
              <a:buNone/>
            </a:pPr>
            <a:r>
              <a:rPr lang="en-GB"/>
              <a:t>Or you can also say</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the language M = {epsilon}. </a:t>
            </a:r>
            <a:endParaRPr>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We have L* = M* = {epsilon}.</a:t>
            </a:r>
            <a:endParaRPr/>
          </a:p>
        </p:txBody>
      </p:sp>
      <p:pic>
        <p:nvPicPr>
          <p:cNvPr id="85" name="Google Shape;85;p18"/>
          <p:cNvPicPr preferRelativeResize="0"/>
          <p:nvPr/>
        </p:nvPicPr>
        <p:blipFill rotWithShape="1">
          <a:blip r:embed="rId4">
            <a:alphaModFix/>
          </a:blip>
          <a:srcRect t="22762" b="65385"/>
          <a:stretch/>
        </p:blipFill>
        <p:spPr>
          <a:xfrm>
            <a:off x="1495425" y="4111175"/>
            <a:ext cx="6153150" cy="401900"/>
          </a:xfrm>
          <a:prstGeom prst="rect">
            <a:avLst/>
          </a:prstGeom>
          <a:noFill/>
          <a:ln w="28575" cap="flat" cmpd="sng">
            <a:solidFill>
              <a:srgbClr val="FF0000"/>
            </a:solidFill>
            <a:prstDash val="solid"/>
            <a:round/>
            <a:headEnd type="none" w="sm" len="sm"/>
            <a:tailEnd type="none" w="sm" len="sm"/>
          </a:ln>
        </p:spPr>
      </p:pic>
      <p:cxnSp>
        <p:nvCxnSpPr>
          <p:cNvPr id="86" name="Google Shape;86;p18"/>
          <p:cNvCxnSpPr/>
          <p:nvPr/>
        </p:nvCxnSpPr>
        <p:spPr>
          <a:xfrm>
            <a:off x="1495425" y="4219850"/>
            <a:ext cx="1320900" cy="0"/>
          </a:xfrm>
          <a:prstGeom prst="straightConnector1">
            <a:avLst/>
          </a:prstGeom>
          <a:noFill/>
          <a:ln w="9525" cap="flat" cmpd="sng">
            <a:solidFill>
              <a:srgbClr val="FF0000"/>
            </a:solidFill>
            <a:prstDash val="solid"/>
            <a:round/>
            <a:headEnd type="none" w="med" len="med"/>
            <a:tailEnd type="none" w="med" len="med"/>
          </a:ln>
        </p:spPr>
      </p:cxnSp>
      <p:cxnSp>
        <p:nvCxnSpPr>
          <p:cNvPr id="87" name="Google Shape;87;p18"/>
          <p:cNvCxnSpPr/>
          <p:nvPr/>
        </p:nvCxnSpPr>
        <p:spPr>
          <a:xfrm>
            <a:off x="4147125" y="4390350"/>
            <a:ext cx="1320900" cy="0"/>
          </a:xfrm>
          <a:prstGeom prst="straightConnector1">
            <a:avLst/>
          </a:prstGeom>
          <a:noFill/>
          <a:ln w="9525" cap="flat" cmpd="sng">
            <a:solidFill>
              <a:srgbClr val="FF0000"/>
            </a:solidFill>
            <a:prstDash val="solid"/>
            <a:round/>
            <a:headEnd type="none" w="med" len="med"/>
            <a:tailEnd type="none" w="med" len="med"/>
          </a:ln>
        </p:spPr>
      </p:cxnSp>
      <p:pic>
        <p:nvPicPr>
          <p:cNvPr id="88" name="Google Shape;88;p18" descr="fini"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295826" y="1872301"/>
            <a:ext cx="8552351" cy="1398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4276175" cy="699450"/>
          </a:xfrm>
          <a:prstGeom prst="rect">
            <a:avLst/>
          </a:prstGeom>
          <a:noFill/>
          <a:ln>
            <a:noFill/>
          </a:ln>
        </p:spPr>
      </p:pic>
      <p:sp>
        <p:nvSpPr>
          <p:cNvPr id="99" name="Google Shape;99;p20"/>
          <p:cNvSpPr txBox="1"/>
          <p:nvPr/>
        </p:nvSpPr>
        <p:spPr>
          <a:xfrm>
            <a:off x="2285400" y="1671750"/>
            <a:ext cx="4573200" cy="18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Simply speaking, any string from this language has to end with the end with 0 and has to be equal to or  larger than 2.</a:t>
            </a:r>
            <a:endParaRPr/>
          </a:p>
          <a:p>
            <a:pPr marL="0" lvl="0" indent="0" algn="l" rtl="0">
              <a:spcBef>
                <a:spcPts val="0"/>
              </a:spcBef>
              <a:spcAft>
                <a:spcPts val="0"/>
              </a:spcAft>
              <a:buNone/>
            </a:pPr>
            <a:endParaRPr/>
          </a:p>
          <a:p>
            <a:pPr marL="0" lvl="0" indent="0" algn="l" rtl="0">
              <a:spcBef>
                <a:spcPts val="0"/>
              </a:spcBef>
              <a:spcAft>
                <a:spcPts val="0"/>
              </a:spcAft>
              <a:buNone/>
            </a:pPr>
            <a:r>
              <a:rPr lang="en-GB"/>
              <a:t>This is the same as asking for a regex whose strings all end with 0:</a:t>
            </a:r>
            <a:endParaRPr/>
          </a:p>
          <a:p>
            <a:pPr marL="0" lvl="0" indent="0" algn="l" rtl="0">
              <a:spcBef>
                <a:spcPts val="0"/>
              </a:spcBef>
              <a:spcAft>
                <a:spcPts val="0"/>
              </a:spcAft>
              <a:buNone/>
            </a:pPr>
            <a:endParaRPr/>
          </a:p>
          <a:p>
            <a:pPr marL="0" lvl="0" indent="0" algn="l" rtl="0">
              <a:spcBef>
                <a:spcPts val="0"/>
              </a:spcBef>
              <a:spcAft>
                <a:spcPts val="0"/>
              </a:spcAft>
              <a:buNone/>
            </a:pPr>
            <a:r>
              <a:rPr lang="en-GB">
                <a:highlight>
                  <a:srgbClr val="FFFF00"/>
                </a:highlight>
              </a:rPr>
              <a:t>(0|1)*0</a:t>
            </a:r>
            <a:r>
              <a:rPr lang="en-GB"/>
              <a:t> ←  this is the regex</a:t>
            </a:r>
            <a:endParaRPr/>
          </a:p>
        </p:txBody>
      </p:sp>
      <p:pic>
        <p:nvPicPr>
          <p:cNvPr id="100" name="Google Shape;100;p20" descr="fini" title="MathEquation,#000000"/>
          <p:cNvPicPr preferRelativeResize="0"/>
          <p:nvPr/>
        </p:nvPicPr>
        <p:blipFill>
          <a:blip r:embed="rId4">
            <a:alphaModFix/>
          </a:blip>
          <a:stretch>
            <a:fillRect/>
          </a:stretch>
        </p:blipFill>
        <p:spPr>
          <a:xfrm>
            <a:off x="8987293" y="5050850"/>
            <a:ext cx="156700" cy="9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b="27166"/>
          <a:stretch/>
        </p:blipFill>
        <p:spPr>
          <a:xfrm>
            <a:off x="295825" y="1872300"/>
            <a:ext cx="8552351" cy="1018825"/>
          </a:xfrm>
          <a:prstGeom prst="rect">
            <a:avLst/>
          </a:prstGeom>
          <a:noFill/>
          <a:ln>
            <a:noFill/>
          </a:ln>
        </p:spPr>
      </p:pic>
      <p:pic>
        <p:nvPicPr>
          <p:cNvPr id="106" name="Google Shape;106;p21"/>
          <p:cNvPicPr preferRelativeResize="0"/>
          <p:nvPr/>
        </p:nvPicPr>
        <p:blipFill rotWithShape="1">
          <a:blip r:embed="rId4">
            <a:alphaModFix/>
          </a:blip>
          <a:srcRect t="3640" b="88036"/>
          <a:stretch/>
        </p:blipFill>
        <p:spPr>
          <a:xfrm>
            <a:off x="485975" y="2891125"/>
            <a:ext cx="5907875" cy="269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On-screen Show (16:9)</PresentationFormat>
  <Paragraphs>40</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PowerPoint Presentation</vt:lpstr>
      <vt:lpstr>CSC 236</vt:lpstr>
      <vt:lpstr>Today’s Problem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Talk About that Midterm...</vt:lpstr>
      <vt:lpstr>Midterms are finally marked Class Average of 62%</vt:lpstr>
      <vt:lpstr>Let’s Go Over the Midterm Solutions</vt:lpstr>
      <vt:lpstr>I HAVE CURRENTLY TAKEN DOWN THE TEST SINCE APPERENTLY I HAD THE WRONG MARKING SCHEME. I WILL PUT UP THE CORRECT ONE ASAP.</vt:lpstr>
      <vt:lpstr>CSC 236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Razavi Azar Khiavi</cp:lastModifiedBy>
  <cp:revision>2</cp:revision>
  <dcterms:modified xsi:type="dcterms:W3CDTF">2018-11-24T03:57:17Z</dcterms:modified>
</cp:coreProperties>
</file>