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2c4096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2c4096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2c4096ad0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2c4096ad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2db011ac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2db011ac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2db011ac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2db011ac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2db011ac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2db011ac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2db011ac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2db011ac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2db011ac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2db011ac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2db011ac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2db011ac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2db011ac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2db011ac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2db011ac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2db011ac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2e2dd9ad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2e2dd9ad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2c4096ad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2c4096ad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2db011ac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2db011ac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2db011ac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2db011ac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2db011ac7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2db011ac7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2c4096ad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2c4096ad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2db011ac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2db011ac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2db011ac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2db011ac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2db011ac7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2db011ac7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2db011ac7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2db011ac7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2db011ac7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2db011ac7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2db011ac7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2db011ac7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2c4096ad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2c4096ad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2db011ac7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2db011ac7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2db011ac7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42db011ac7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42c4096ad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42c4096ad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42db011ac7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42db011ac7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2db011ac7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2db011ac7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2db011ac7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2db011ac7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42db011ac7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42db011ac7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42db011ac7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42db011ac7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42db011ac7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42db011ac7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42db011ac7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42db011ac7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2c4096ad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2c4096ad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42c4096ad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42c4096ad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2c4096ad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2c4096ad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2c4096ad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2c4096ad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2db011ac7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2db011ac7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2c4096ad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2c4096ad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2db011ac7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2db011ac7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drive.google.com/file/d/1acIpqww1K8hTHJCgiL7Tm9fFX5nBrDkF/view" TargetMode="Externa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CSC 236</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Tutorial 2 - Daniel Razavi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22"/>
          <p:cNvPicPr preferRelativeResize="0"/>
          <p:nvPr/>
        </p:nvPicPr>
        <p:blipFill>
          <a:blip r:embed="rId3">
            <a:alphaModFix/>
          </a:blip>
          <a:stretch>
            <a:fillRect/>
          </a:stretch>
        </p:blipFill>
        <p:spPr>
          <a:xfrm>
            <a:off x="110800" y="152400"/>
            <a:ext cx="8922400" cy="1299250"/>
          </a:xfrm>
          <a:prstGeom prst="rect">
            <a:avLst/>
          </a:prstGeom>
          <a:noFill/>
          <a:ln>
            <a:noFill/>
          </a:ln>
        </p:spPr>
      </p:pic>
      <p:sp>
        <p:nvSpPr>
          <p:cNvPr id="103" name="Google Shape;103;p22"/>
          <p:cNvSpPr txBox="1"/>
          <p:nvPr/>
        </p:nvSpPr>
        <p:spPr>
          <a:xfrm>
            <a:off x="2840325" y="2555475"/>
            <a:ext cx="2343900" cy="13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t>Step 1: Base Case</a:t>
            </a:r>
            <a:endParaRPr b="1"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Google Shape;108;p23"/>
          <p:cNvPicPr preferRelativeResize="0"/>
          <p:nvPr/>
        </p:nvPicPr>
        <p:blipFill>
          <a:blip r:embed="rId3">
            <a:alphaModFix/>
          </a:blip>
          <a:stretch>
            <a:fillRect/>
          </a:stretch>
        </p:blipFill>
        <p:spPr>
          <a:xfrm>
            <a:off x="110800" y="152400"/>
            <a:ext cx="8922400" cy="1299250"/>
          </a:xfrm>
          <a:prstGeom prst="rect">
            <a:avLst/>
          </a:prstGeom>
          <a:noFill/>
          <a:ln>
            <a:noFill/>
          </a:ln>
        </p:spPr>
      </p:pic>
      <p:sp>
        <p:nvSpPr>
          <p:cNvPr id="109" name="Google Shape;109;p23"/>
          <p:cNvSpPr txBox="1"/>
          <p:nvPr/>
        </p:nvSpPr>
        <p:spPr>
          <a:xfrm>
            <a:off x="2795375" y="2075675"/>
            <a:ext cx="3373500" cy="20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t>Step 1: Base Case</a:t>
            </a:r>
            <a:endParaRPr b="1" sz="1800"/>
          </a:p>
          <a:p>
            <a:pPr indent="0" lvl="0" marL="0" rtl="0" algn="l">
              <a:spcBef>
                <a:spcPts val="0"/>
              </a:spcBef>
              <a:spcAft>
                <a:spcPts val="0"/>
              </a:spcAft>
              <a:buNone/>
            </a:pPr>
            <a:r>
              <a:t/>
            </a:r>
            <a:endParaRPr b="1"/>
          </a:p>
          <a:p>
            <a:pPr indent="0" lvl="0" marL="0" rtl="0" algn="l">
              <a:spcBef>
                <a:spcPts val="0"/>
              </a:spcBef>
              <a:spcAft>
                <a:spcPts val="0"/>
              </a:spcAft>
              <a:buNone/>
            </a:pPr>
            <a:r>
              <a:rPr lang="en-GB"/>
              <a:t>We know that the smallest number n can be is 1. So we are gonna choose that for our base case.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 = 1 can be written as 2^0</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Base Case Proved!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id="114" name="Google Shape;114;p24"/>
          <p:cNvPicPr preferRelativeResize="0"/>
          <p:nvPr/>
        </p:nvPicPr>
        <p:blipFill>
          <a:blip r:embed="rId3">
            <a:alphaModFix/>
          </a:blip>
          <a:stretch>
            <a:fillRect/>
          </a:stretch>
        </p:blipFill>
        <p:spPr>
          <a:xfrm>
            <a:off x="110800" y="152400"/>
            <a:ext cx="8922400" cy="1299250"/>
          </a:xfrm>
          <a:prstGeom prst="rect">
            <a:avLst/>
          </a:prstGeom>
          <a:noFill/>
          <a:ln>
            <a:noFill/>
          </a:ln>
        </p:spPr>
      </p:pic>
      <p:sp>
        <p:nvSpPr>
          <p:cNvPr id="115" name="Google Shape;115;p24"/>
          <p:cNvSpPr txBox="1"/>
          <p:nvPr/>
        </p:nvSpPr>
        <p:spPr>
          <a:xfrm>
            <a:off x="2840325" y="2555475"/>
            <a:ext cx="2957700" cy="13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t>Step 2: Inductive Case</a:t>
            </a:r>
            <a:endParaRPr b="1"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Google Shape;120;p25"/>
          <p:cNvPicPr preferRelativeResize="0"/>
          <p:nvPr/>
        </p:nvPicPr>
        <p:blipFill>
          <a:blip r:embed="rId3">
            <a:alphaModFix/>
          </a:blip>
          <a:stretch>
            <a:fillRect/>
          </a:stretch>
        </p:blipFill>
        <p:spPr>
          <a:xfrm>
            <a:off x="110800" y="152400"/>
            <a:ext cx="8922400" cy="1299250"/>
          </a:xfrm>
          <a:prstGeom prst="rect">
            <a:avLst/>
          </a:prstGeom>
          <a:noFill/>
          <a:ln>
            <a:noFill/>
          </a:ln>
        </p:spPr>
      </p:pic>
      <p:sp>
        <p:nvSpPr>
          <p:cNvPr id="121" name="Google Shape;121;p25"/>
          <p:cNvSpPr txBox="1"/>
          <p:nvPr/>
        </p:nvSpPr>
        <p:spPr>
          <a:xfrm>
            <a:off x="2795375" y="2075675"/>
            <a:ext cx="3373500" cy="23175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rPr>
              <a:t>Step 2: Inductive Case</a:t>
            </a:r>
            <a:endParaRPr b="1" sz="1800"/>
          </a:p>
          <a:p>
            <a:pPr indent="0" lvl="0" marL="0" rtl="0" algn="l">
              <a:spcBef>
                <a:spcPts val="0"/>
              </a:spcBef>
              <a:spcAft>
                <a:spcPts val="0"/>
              </a:spcAft>
              <a:buNone/>
            </a:pPr>
            <a:r>
              <a:t/>
            </a:r>
            <a:endParaRPr b="1"/>
          </a:p>
          <a:p>
            <a:pPr indent="0" lvl="0" marL="0" rtl="0" algn="l">
              <a:spcBef>
                <a:spcPts val="0"/>
              </a:spcBef>
              <a:spcAft>
                <a:spcPts val="0"/>
              </a:spcAft>
              <a:buNone/>
            </a:pPr>
            <a:r>
              <a:rPr lang="en-GB"/>
              <a:t>Suppose that n &gt;= 1 and that 1 &lt;= m &lt;= n can be written as the sum of powers of 2.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Some x, y, m</a:t>
            </a:r>
            <a:endParaRPr/>
          </a:p>
          <a:p>
            <a:pPr indent="0" lvl="0" marL="0" rtl="0" algn="l">
              <a:spcBef>
                <a:spcPts val="0"/>
              </a:spcBef>
              <a:spcAft>
                <a:spcPts val="0"/>
              </a:spcAft>
              <a:buNone/>
            </a:pPr>
            <a:r>
              <a:t/>
            </a:r>
            <a:endParaRPr/>
          </a:p>
          <a:p>
            <a:pPr indent="0" lvl="0" marL="0" rtl="0" algn="ctr">
              <a:spcBef>
                <a:spcPts val="0"/>
              </a:spcBef>
              <a:spcAft>
                <a:spcPts val="0"/>
              </a:spcAft>
              <a:buNone/>
            </a:pPr>
            <a:r>
              <a:rPr lang="en-GB" sz="2400"/>
              <a:t>2</a:t>
            </a:r>
            <a:r>
              <a:rPr baseline="30000" lang="en-GB" sz="2400"/>
              <a:t>x</a:t>
            </a:r>
            <a:r>
              <a:rPr lang="en-GB" sz="2400"/>
              <a:t> + 2</a:t>
            </a:r>
            <a:r>
              <a:rPr baseline="30000" lang="en-GB" sz="2400"/>
              <a:t>y</a:t>
            </a:r>
            <a:r>
              <a:rPr lang="en-GB" sz="2400"/>
              <a:t> + ... = m</a:t>
            </a:r>
            <a:endParaRPr baseline="30000" sz="2400"/>
          </a:p>
        </p:txBody>
      </p:sp>
      <p:sp>
        <p:nvSpPr>
          <p:cNvPr id="122" name="Google Shape;122;p25"/>
          <p:cNvSpPr txBox="1"/>
          <p:nvPr/>
        </p:nvSpPr>
        <p:spPr>
          <a:xfrm>
            <a:off x="184900" y="2672600"/>
            <a:ext cx="11598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Our Assumption</a:t>
            </a:r>
            <a:endParaRPr/>
          </a:p>
        </p:txBody>
      </p:sp>
      <p:cxnSp>
        <p:nvCxnSpPr>
          <p:cNvPr id="123" name="Google Shape;123;p25"/>
          <p:cNvCxnSpPr/>
          <p:nvPr/>
        </p:nvCxnSpPr>
        <p:spPr>
          <a:xfrm flipH="1" rot="10800000">
            <a:off x="1445550" y="2973675"/>
            <a:ext cx="1194600" cy="183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Google Shape;128;p26"/>
          <p:cNvPicPr preferRelativeResize="0"/>
          <p:nvPr/>
        </p:nvPicPr>
        <p:blipFill>
          <a:blip r:embed="rId3">
            <a:alphaModFix/>
          </a:blip>
          <a:stretch>
            <a:fillRect/>
          </a:stretch>
        </p:blipFill>
        <p:spPr>
          <a:xfrm>
            <a:off x="110800" y="152400"/>
            <a:ext cx="8922400" cy="1299250"/>
          </a:xfrm>
          <a:prstGeom prst="rect">
            <a:avLst/>
          </a:prstGeom>
          <a:noFill/>
          <a:ln>
            <a:noFill/>
          </a:ln>
        </p:spPr>
      </p:pic>
      <p:sp>
        <p:nvSpPr>
          <p:cNvPr id="129" name="Google Shape;129;p26"/>
          <p:cNvSpPr txBox="1"/>
          <p:nvPr/>
        </p:nvSpPr>
        <p:spPr>
          <a:xfrm>
            <a:off x="2785275" y="2075675"/>
            <a:ext cx="3373500" cy="23175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rPr>
              <a:t>Step 2: Inductive Case</a:t>
            </a:r>
            <a:endParaRPr b="1" sz="1800"/>
          </a:p>
          <a:p>
            <a:pPr indent="0" lvl="0" marL="0" rtl="0" algn="l">
              <a:spcBef>
                <a:spcPts val="0"/>
              </a:spcBef>
              <a:spcAft>
                <a:spcPts val="0"/>
              </a:spcAft>
              <a:buNone/>
            </a:pPr>
            <a:r>
              <a:t/>
            </a:r>
            <a:endParaRPr b="1"/>
          </a:p>
          <a:p>
            <a:pPr indent="0" lvl="0" marL="0" rtl="0" algn="l">
              <a:spcBef>
                <a:spcPts val="0"/>
              </a:spcBef>
              <a:spcAft>
                <a:spcPts val="0"/>
              </a:spcAft>
              <a:buNone/>
            </a:pPr>
            <a:r>
              <a:rPr lang="en-GB"/>
              <a:t>Suppose that n &gt;= 1 and that 1 &lt;= m &lt;= n can be written as the sum of powers of 2.</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Some x, y, m</a:t>
            </a:r>
            <a:endParaRPr/>
          </a:p>
          <a:p>
            <a:pPr indent="0" lvl="0" marL="0" rtl="0" algn="l">
              <a:spcBef>
                <a:spcPts val="0"/>
              </a:spcBef>
              <a:spcAft>
                <a:spcPts val="0"/>
              </a:spcAft>
              <a:buNone/>
            </a:pPr>
            <a:r>
              <a:t/>
            </a:r>
            <a:endParaRPr/>
          </a:p>
          <a:p>
            <a:pPr indent="0" lvl="0" marL="0" rtl="0" algn="ctr">
              <a:spcBef>
                <a:spcPts val="0"/>
              </a:spcBef>
              <a:spcAft>
                <a:spcPts val="0"/>
              </a:spcAft>
              <a:buNone/>
            </a:pPr>
            <a:r>
              <a:rPr lang="en-GB" sz="2400"/>
              <a:t>2</a:t>
            </a:r>
            <a:r>
              <a:rPr baseline="30000" lang="en-GB" sz="2400"/>
              <a:t>x</a:t>
            </a:r>
            <a:r>
              <a:rPr lang="en-GB" sz="2400"/>
              <a:t> + 2</a:t>
            </a:r>
            <a:r>
              <a:rPr baseline="30000" lang="en-GB" sz="2400"/>
              <a:t>y</a:t>
            </a:r>
            <a:r>
              <a:rPr lang="en-GB" sz="2400"/>
              <a:t> + ... = m</a:t>
            </a:r>
            <a:endParaRPr baseline="30000" sz="2400"/>
          </a:p>
        </p:txBody>
      </p:sp>
      <p:sp>
        <p:nvSpPr>
          <p:cNvPr id="130" name="Google Shape;130;p26"/>
          <p:cNvSpPr txBox="1"/>
          <p:nvPr/>
        </p:nvSpPr>
        <p:spPr>
          <a:xfrm>
            <a:off x="110800" y="3445700"/>
            <a:ext cx="2488200" cy="1299300"/>
          </a:xfrm>
          <a:prstGeom prst="rect">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Now all we have to do is to prove that m+1 can be written as a sum of powers of 2.</a:t>
            </a:r>
            <a:endParaRPr/>
          </a:p>
        </p:txBody>
      </p:sp>
      <p:sp>
        <p:nvSpPr>
          <p:cNvPr id="131" name="Google Shape;131;p26"/>
          <p:cNvSpPr txBox="1"/>
          <p:nvPr/>
        </p:nvSpPr>
        <p:spPr>
          <a:xfrm>
            <a:off x="184900" y="2672600"/>
            <a:ext cx="11598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Our Assumption</a:t>
            </a:r>
            <a:endParaRPr/>
          </a:p>
        </p:txBody>
      </p:sp>
      <p:cxnSp>
        <p:nvCxnSpPr>
          <p:cNvPr id="132" name="Google Shape;132;p26"/>
          <p:cNvCxnSpPr/>
          <p:nvPr/>
        </p:nvCxnSpPr>
        <p:spPr>
          <a:xfrm flipH="1" rot="10800000">
            <a:off x="1445550" y="2973675"/>
            <a:ext cx="1194600" cy="183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7"/>
          <p:cNvSpPr txBox="1"/>
          <p:nvPr/>
        </p:nvSpPr>
        <p:spPr>
          <a:xfrm>
            <a:off x="2336575" y="1790375"/>
            <a:ext cx="3904500" cy="27513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rPr>
              <a:t>Step 2: Inductive Case</a:t>
            </a:r>
            <a:endParaRPr b="1" sz="1800"/>
          </a:p>
          <a:p>
            <a:pPr indent="0" lvl="0" marL="0" rtl="0" algn="l">
              <a:spcBef>
                <a:spcPts val="0"/>
              </a:spcBef>
              <a:spcAft>
                <a:spcPts val="0"/>
              </a:spcAft>
              <a:buNone/>
            </a:pPr>
            <a:r>
              <a:t/>
            </a:r>
            <a:endParaRPr b="1"/>
          </a:p>
          <a:p>
            <a:pPr indent="0" lvl="0" marL="0" rtl="0" algn="l">
              <a:spcBef>
                <a:spcPts val="0"/>
              </a:spcBef>
              <a:spcAft>
                <a:spcPts val="0"/>
              </a:spcAft>
              <a:buNone/>
            </a:pPr>
            <a:r>
              <a:rPr lang="en-GB"/>
              <a:t>As m+1 &gt;= 2, it is true that there is some k &gt;= 0 such that 1 &lt;= 2</a:t>
            </a:r>
            <a:r>
              <a:rPr baseline="30000" lang="en-GB"/>
              <a:t>k </a:t>
            </a:r>
            <a:r>
              <a:rPr lang="en-GB"/>
              <a:t>&lt;= m+1.</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chemeClr val="dk1"/>
                </a:solidFill>
              </a:rPr>
              <a:t>And pretty much when it comes to this example, there are two cases when you simplify this: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highlight>
                  <a:srgbClr val="FF9900"/>
                </a:highlight>
              </a:rPr>
              <a:t>If    m+1 = 2</a:t>
            </a:r>
            <a:r>
              <a:rPr baseline="30000" lang="en-GB">
                <a:solidFill>
                  <a:schemeClr val="dk1"/>
                </a:solidFill>
                <a:highlight>
                  <a:srgbClr val="FF9900"/>
                </a:highlight>
              </a:rPr>
              <a:t>k</a:t>
            </a:r>
            <a:endParaRPr>
              <a:solidFill>
                <a:schemeClr val="dk1"/>
              </a:solidFill>
              <a:highlight>
                <a:srgbClr val="FF9900"/>
              </a:highlight>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highlight>
                  <a:srgbClr val="00FF00"/>
                </a:highlight>
              </a:rPr>
              <a:t>If    m+1 = 2</a:t>
            </a:r>
            <a:r>
              <a:rPr baseline="30000" lang="en-GB">
                <a:solidFill>
                  <a:schemeClr val="dk1"/>
                </a:solidFill>
                <a:highlight>
                  <a:srgbClr val="00FF00"/>
                </a:highlight>
              </a:rPr>
              <a:t>k </a:t>
            </a:r>
            <a:r>
              <a:rPr lang="en-GB">
                <a:solidFill>
                  <a:schemeClr val="dk1"/>
                </a:solidFill>
                <a:highlight>
                  <a:srgbClr val="00FF00"/>
                </a:highlight>
              </a:rPr>
              <a:t>+ p</a:t>
            </a:r>
            <a:endParaRPr>
              <a:solidFill>
                <a:schemeClr val="dk1"/>
              </a:solidFill>
            </a:endParaRPr>
          </a:p>
        </p:txBody>
      </p:sp>
      <p:pic>
        <p:nvPicPr>
          <p:cNvPr id="138" name="Google Shape;138;p27"/>
          <p:cNvPicPr preferRelativeResize="0"/>
          <p:nvPr/>
        </p:nvPicPr>
        <p:blipFill>
          <a:blip r:embed="rId3">
            <a:alphaModFix/>
          </a:blip>
          <a:stretch>
            <a:fillRect/>
          </a:stretch>
        </p:blipFill>
        <p:spPr>
          <a:xfrm>
            <a:off x="110800" y="152400"/>
            <a:ext cx="8922400" cy="1299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8"/>
          <p:cNvSpPr txBox="1"/>
          <p:nvPr/>
        </p:nvSpPr>
        <p:spPr>
          <a:xfrm>
            <a:off x="2336575" y="1790375"/>
            <a:ext cx="3904500" cy="27615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rPr>
              <a:t>Step 2: Inductive Case</a:t>
            </a:r>
            <a:endParaRPr b="1" sz="1800"/>
          </a:p>
          <a:p>
            <a:pPr indent="0" lvl="0" marL="0" rtl="0" algn="l">
              <a:spcBef>
                <a:spcPts val="0"/>
              </a:spcBef>
              <a:spcAft>
                <a:spcPts val="0"/>
              </a:spcAft>
              <a:buNone/>
            </a:pPr>
            <a:r>
              <a:t/>
            </a:r>
            <a:endParaRPr b="1"/>
          </a:p>
          <a:p>
            <a:pPr indent="0" lvl="0" marL="0" rtl="0" algn="l">
              <a:spcBef>
                <a:spcPts val="0"/>
              </a:spcBef>
              <a:spcAft>
                <a:spcPts val="0"/>
              </a:spcAft>
              <a:buNone/>
            </a:pPr>
            <a:r>
              <a:rPr lang="en-GB"/>
              <a:t>As m+1 &gt;= 2, it is true that there is some k &gt;= 0 such that 1 &lt;= 2</a:t>
            </a:r>
            <a:r>
              <a:rPr baseline="30000" lang="en-GB"/>
              <a:t>k </a:t>
            </a:r>
            <a:r>
              <a:rPr lang="en-GB"/>
              <a:t>&lt;= m+1.</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chemeClr val="dk1"/>
                </a:solidFill>
              </a:rPr>
              <a:t>And pretty much when it comes to this example, there are two cases when you simplify this: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highlight>
                  <a:srgbClr val="FF9900"/>
                </a:highlight>
              </a:rPr>
              <a:t>If    m+1 = 2</a:t>
            </a:r>
            <a:r>
              <a:rPr baseline="30000" lang="en-GB">
                <a:solidFill>
                  <a:schemeClr val="dk1"/>
                </a:solidFill>
                <a:highlight>
                  <a:srgbClr val="FF9900"/>
                </a:highlight>
              </a:rPr>
              <a:t>k</a:t>
            </a:r>
            <a:endParaRPr>
              <a:solidFill>
                <a:schemeClr val="dk1"/>
              </a:solidFill>
              <a:highlight>
                <a:srgbClr val="FF9900"/>
              </a:highlight>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highlight>
                  <a:srgbClr val="00FF00"/>
                </a:highlight>
              </a:rPr>
              <a:t>If    m+1 = 2</a:t>
            </a:r>
            <a:r>
              <a:rPr baseline="30000" lang="en-GB">
                <a:solidFill>
                  <a:schemeClr val="dk1"/>
                </a:solidFill>
                <a:highlight>
                  <a:srgbClr val="00FF00"/>
                </a:highlight>
              </a:rPr>
              <a:t>k </a:t>
            </a:r>
            <a:r>
              <a:rPr lang="en-GB">
                <a:solidFill>
                  <a:schemeClr val="dk1"/>
                </a:solidFill>
                <a:highlight>
                  <a:srgbClr val="00FF00"/>
                </a:highlight>
              </a:rPr>
              <a:t>+ p</a:t>
            </a:r>
            <a:endParaRPr>
              <a:solidFill>
                <a:schemeClr val="dk1"/>
              </a:solidFill>
              <a:highlight>
                <a:srgbClr val="00FF00"/>
              </a:highlight>
            </a:endParaRPr>
          </a:p>
        </p:txBody>
      </p:sp>
      <p:pic>
        <p:nvPicPr>
          <p:cNvPr id="144" name="Google Shape;144;p28"/>
          <p:cNvPicPr preferRelativeResize="0"/>
          <p:nvPr/>
        </p:nvPicPr>
        <p:blipFill>
          <a:blip r:embed="rId3">
            <a:alphaModFix/>
          </a:blip>
          <a:stretch>
            <a:fillRect/>
          </a:stretch>
        </p:blipFill>
        <p:spPr>
          <a:xfrm>
            <a:off x="110800" y="152400"/>
            <a:ext cx="8922400" cy="1299250"/>
          </a:xfrm>
          <a:prstGeom prst="rect">
            <a:avLst/>
          </a:prstGeom>
          <a:noFill/>
          <a:ln>
            <a:noFill/>
          </a:ln>
        </p:spPr>
      </p:pic>
      <p:sp>
        <p:nvSpPr>
          <p:cNvPr id="145" name="Google Shape;145;p28"/>
          <p:cNvSpPr/>
          <p:nvPr/>
        </p:nvSpPr>
        <p:spPr>
          <a:xfrm>
            <a:off x="262975" y="3105300"/>
            <a:ext cx="1618500" cy="1234200"/>
          </a:xfrm>
          <a:prstGeom prst="wedgeRoundRectCallout">
            <a:avLst>
              <a:gd fmla="val 74113" name="adj1"/>
              <a:gd fmla="val 1877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Then we are DONE!! Since m+1 can be written as a sum of powers of 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9"/>
          <p:cNvSpPr txBox="1"/>
          <p:nvPr/>
        </p:nvSpPr>
        <p:spPr>
          <a:xfrm>
            <a:off x="2336575" y="1790375"/>
            <a:ext cx="3904500" cy="27615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rPr>
              <a:t>Step 2: Inductive Case</a:t>
            </a:r>
            <a:endParaRPr b="1" sz="1800"/>
          </a:p>
          <a:p>
            <a:pPr indent="0" lvl="0" marL="0" rtl="0" algn="l">
              <a:spcBef>
                <a:spcPts val="0"/>
              </a:spcBef>
              <a:spcAft>
                <a:spcPts val="0"/>
              </a:spcAft>
              <a:buNone/>
            </a:pPr>
            <a:r>
              <a:t/>
            </a:r>
            <a:endParaRPr b="1"/>
          </a:p>
          <a:p>
            <a:pPr indent="0" lvl="0" marL="0" rtl="0" algn="l">
              <a:spcBef>
                <a:spcPts val="0"/>
              </a:spcBef>
              <a:spcAft>
                <a:spcPts val="0"/>
              </a:spcAft>
              <a:buNone/>
            </a:pPr>
            <a:r>
              <a:rPr lang="en-GB"/>
              <a:t>As m+1 &gt;= 2, it is true that there is some k &gt;= 0 such that 1 &lt;= 2</a:t>
            </a:r>
            <a:r>
              <a:rPr baseline="30000" lang="en-GB"/>
              <a:t>k </a:t>
            </a:r>
            <a:r>
              <a:rPr lang="en-GB"/>
              <a:t>&lt;= m+1.</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chemeClr val="dk1"/>
                </a:solidFill>
              </a:rPr>
              <a:t>And pretty much when it comes to this example, there are two cases when you simplify this: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highlight>
                  <a:srgbClr val="FF9900"/>
                </a:highlight>
              </a:rPr>
              <a:t>If    m+1 = 2</a:t>
            </a:r>
            <a:r>
              <a:rPr baseline="30000" lang="en-GB">
                <a:solidFill>
                  <a:schemeClr val="dk1"/>
                </a:solidFill>
                <a:highlight>
                  <a:srgbClr val="FF9900"/>
                </a:highlight>
              </a:rPr>
              <a:t>k</a:t>
            </a:r>
            <a:endParaRPr>
              <a:solidFill>
                <a:schemeClr val="dk1"/>
              </a:solidFill>
              <a:highlight>
                <a:srgbClr val="FF9900"/>
              </a:highlight>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highlight>
                  <a:srgbClr val="00FF00"/>
                </a:highlight>
              </a:rPr>
              <a:t>If    m+1 = 2</a:t>
            </a:r>
            <a:r>
              <a:rPr baseline="30000" lang="en-GB">
                <a:solidFill>
                  <a:schemeClr val="dk1"/>
                </a:solidFill>
                <a:highlight>
                  <a:srgbClr val="00FF00"/>
                </a:highlight>
              </a:rPr>
              <a:t>k </a:t>
            </a:r>
            <a:r>
              <a:rPr lang="en-GB">
                <a:solidFill>
                  <a:schemeClr val="dk1"/>
                </a:solidFill>
                <a:highlight>
                  <a:srgbClr val="00FF00"/>
                </a:highlight>
              </a:rPr>
              <a:t>+ p</a:t>
            </a:r>
            <a:endParaRPr>
              <a:solidFill>
                <a:schemeClr val="dk1"/>
              </a:solidFill>
              <a:highlight>
                <a:srgbClr val="00FF00"/>
              </a:highlight>
            </a:endParaRPr>
          </a:p>
        </p:txBody>
      </p:sp>
      <p:pic>
        <p:nvPicPr>
          <p:cNvPr id="151" name="Google Shape;151;p29"/>
          <p:cNvPicPr preferRelativeResize="0"/>
          <p:nvPr/>
        </p:nvPicPr>
        <p:blipFill>
          <a:blip r:embed="rId3">
            <a:alphaModFix/>
          </a:blip>
          <a:stretch>
            <a:fillRect/>
          </a:stretch>
        </p:blipFill>
        <p:spPr>
          <a:xfrm>
            <a:off x="110800" y="152400"/>
            <a:ext cx="8922400" cy="1299250"/>
          </a:xfrm>
          <a:prstGeom prst="rect">
            <a:avLst/>
          </a:prstGeom>
          <a:noFill/>
          <a:ln>
            <a:noFill/>
          </a:ln>
        </p:spPr>
      </p:pic>
      <p:sp>
        <p:nvSpPr>
          <p:cNvPr id="152" name="Google Shape;152;p29"/>
          <p:cNvSpPr/>
          <p:nvPr/>
        </p:nvSpPr>
        <p:spPr>
          <a:xfrm>
            <a:off x="262975" y="3105300"/>
            <a:ext cx="1618500" cy="1234200"/>
          </a:xfrm>
          <a:prstGeom prst="wedgeRoundRectCallout">
            <a:avLst>
              <a:gd fmla="val 74113" name="adj1"/>
              <a:gd fmla="val 1877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Then we are DONE!! Since m+1 can be written as a sum of powers of 2.</a:t>
            </a:r>
            <a:endParaRPr/>
          </a:p>
        </p:txBody>
      </p:sp>
      <p:sp>
        <p:nvSpPr>
          <p:cNvPr id="153" name="Google Shape;153;p29"/>
          <p:cNvSpPr/>
          <p:nvPr/>
        </p:nvSpPr>
        <p:spPr>
          <a:xfrm>
            <a:off x="6514075" y="1943400"/>
            <a:ext cx="2528700" cy="811800"/>
          </a:xfrm>
          <a:prstGeom prst="wedgeRoundRectCallout">
            <a:avLst>
              <a:gd fmla="val -159602" name="adj1"/>
              <a:gd fmla="val 247632"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p is some number that </a:t>
            </a:r>
            <a:endParaRPr/>
          </a:p>
          <a:p>
            <a:pPr indent="0" lvl="0" marL="0" rtl="0" algn="l">
              <a:spcBef>
                <a:spcPts val="0"/>
              </a:spcBef>
              <a:spcAft>
                <a:spcPts val="0"/>
              </a:spcAft>
              <a:buNone/>
            </a:pPr>
            <a:r>
              <a:rPr lang="en-GB"/>
              <a:t>1&lt;= p &lt;= n.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0"/>
          <p:cNvSpPr txBox="1"/>
          <p:nvPr/>
        </p:nvSpPr>
        <p:spPr>
          <a:xfrm>
            <a:off x="2336575" y="1790375"/>
            <a:ext cx="3904500" cy="27615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rPr>
              <a:t>Step 2: Inductive Case</a:t>
            </a:r>
            <a:endParaRPr b="1" sz="1800"/>
          </a:p>
          <a:p>
            <a:pPr indent="0" lvl="0" marL="0" rtl="0" algn="l">
              <a:spcBef>
                <a:spcPts val="0"/>
              </a:spcBef>
              <a:spcAft>
                <a:spcPts val="0"/>
              </a:spcAft>
              <a:buNone/>
            </a:pPr>
            <a:r>
              <a:t/>
            </a:r>
            <a:endParaRPr b="1"/>
          </a:p>
          <a:p>
            <a:pPr indent="0" lvl="0" marL="0" rtl="0" algn="l">
              <a:spcBef>
                <a:spcPts val="0"/>
              </a:spcBef>
              <a:spcAft>
                <a:spcPts val="0"/>
              </a:spcAft>
              <a:buNone/>
            </a:pPr>
            <a:r>
              <a:rPr lang="en-GB"/>
              <a:t>As m+1 &gt;= 2, it is true that there is some k &gt;= 0 such that 1 &lt;= 2</a:t>
            </a:r>
            <a:r>
              <a:rPr baseline="30000" lang="en-GB"/>
              <a:t>k </a:t>
            </a:r>
            <a:r>
              <a:rPr lang="en-GB"/>
              <a:t>&lt;= m+1.</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chemeClr val="dk1"/>
                </a:solidFill>
              </a:rPr>
              <a:t>And pretty much when it comes to this example, there are two cases when you simplify this: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highlight>
                  <a:srgbClr val="FF9900"/>
                </a:highlight>
              </a:rPr>
              <a:t>If    m+1 = 2</a:t>
            </a:r>
            <a:r>
              <a:rPr baseline="30000" lang="en-GB">
                <a:solidFill>
                  <a:schemeClr val="dk1"/>
                </a:solidFill>
                <a:highlight>
                  <a:srgbClr val="FF9900"/>
                </a:highlight>
              </a:rPr>
              <a:t>k</a:t>
            </a:r>
            <a:endParaRPr>
              <a:solidFill>
                <a:schemeClr val="dk1"/>
              </a:solidFill>
              <a:highlight>
                <a:srgbClr val="FF9900"/>
              </a:highlight>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highlight>
                  <a:srgbClr val="00FF00"/>
                </a:highlight>
              </a:rPr>
              <a:t>If    m+1 = </a:t>
            </a:r>
            <a:r>
              <a:rPr lang="en-GB">
                <a:solidFill>
                  <a:schemeClr val="dk1"/>
                </a:solidFill>
                <a:highlight>
                  <a:srgbClr val="00FF00"/>
                </a:highlight>
              </a:rPr>
              <a:t>2</a:t>
            </a:r>
            <a:r>
              <a:rPr baseline="30000" lang="en-GB">
                <a:solidFill>
                  <a:schemeClr val="dk1"/>
                </a:solidFill>
                <a:highlight>
                  <a:srgbClr val="00FF00"/>
                </a:highlight>
              </a:rPr>
              <a:t>k </a:t>
            </a:r>
            <a:r>
              <a:rPr lang="en-GB">
                <a:solidFill>
                  <a:schemeClr val="dk1"/>
                </a:solidFill>
                <a:highlight>
                  <a:srgbClr val="00FF00"/>
                </a:highlight>
              </a:rPr>
              <a:t>+ p</a:t>
            </a:r>
            <a:endParaRPr>
              <a:solidFill>
                <a:schemeClr val="dk1"/>
              </a:solidFill>
              <a:highlight>
                <a:srgbClr val="00FF00"/>
              </a:highlight>
            </a:endParaRPr>
          </a:p>
        </p:txBody>
      </p:sp>
      <p:pic>
        <p:nvPicPr>
          <p:cNvPr id="159" name="Google Shape;159;p30"/>
          <p:cNvPicPr preferRelativeResize="0"/>
          <p:nvPr/>
        </p:nvPicPr>
        <p:blipFill>
          <a:blip r:embed="rId3">
            <a:alphaModFix/>
          </a:blip>
          <a:stretch>
            <a:fillRect/>
          </a:stretch>
        </p:blipFill>
        <p:spPr>
          <a:xfrm>
            <a:off x="110800" y="152400"/>
            <a:ext cx="8922400" cy="1299250"/>
          </a:xfrm>
          <a:prstGeom prst="rect">
            <a:avLst/>
          </a:prstGeom>
          <a:noFill/>
          <a:ln>
            <a:noFill/>
          </a:ln>
        </p:spPr>
      </p:pic>
      <p:sp>
        <p:nvSpPr>
          <p:cNvPr id="160" name="Google Shape;160;p30"/>
          <p:cNvSpPr/>
          <p:nvPr/>
        </p:nvSpPr>
        <p:spPr>
          <a:xfrm>
            <a:off x="262975" y="3105300"/>
            <a:ext cx="1618500" cy="1234200"/>
          </a:xfrm>
          <a:prstGeom prst="wedgeRoundRectCallout">
            <a:avLst>
              <a:gd fmla="val 74113" name="adj1"/>
              <a:gd fmla="val 1877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Then we are DONE!! Since m+1 can be written as a sum of powers of 2.</a:t>
            </a:r>
            <a:endParaRPr/>
          </a:p>
        </p:txBody>
      </p:sp>
      <p:sp>
        <p:nvSpPr>
          <p:cNvPr id="161" name="Google Shape;161;p30"/>
          <p:cNvSpPr/>
          <p:nvPr/>
        </p:nvSpPr>
        <p:spPr>
          <a:xfrm>
            <a:off x="6514075" y="1943400"/>
            <a:ext cx="2528700" cy="811800"/>
          </a:xfrm>
          <a:prstGeom prst="wedgeRoundRectCallout">
            <a:avLst>
              <a:gd fmla="val -159602" name="adj1"/>
              <a:gd fmla="val 247632"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p is some number that </a:t>
            </a:r>
            <a:endParaRPr/>
          </a:p>
          <a:p>
            <a:pPr indent="0" lvl="0" marL="0" rtl="0" algn="l">
              <a:spcBef>
                <a:spcPts val="0"/>
              </a:spcBef>
              <a:spcAft>
                <a:spcPts val="0"/>
              </a:spcAft>
              <a:buNone/>
            </a:pPr>
            <a:r>
              <a:rPr lang="en-GB"/>
              <a:t>1&lt;= p &lt;= n. </a:t>
            </a:r>
            <a:endParaRPr/>
          </a:p>
        </p:txBody>
      </p:sp>
      <p:sp>
        <p:nvSpPr>
          <p:cNvPr id="162" name="Google Shape;162;p30"/>
          <p:cNvSpPr/>
          <p:nvPr/>
        </p:nvSpPr>
        <p:spPr>
          <a:xfrm>
            <a:off x="4946350" y="3105300"/>
            <a:ext cx="4096500" cy="1957500"/>
          </a:xfrm>
          <a:prstGeom prst="wedgeRoundRectCallout">
            <a:avLst>
              <a:gd fmla="val 9498" name="adj1"/>
              <a:gd fmla="val -76341" name="adj2"/>
              <a:gd fmla="val 0" name="adj3"/>
            </a:avLst>
          </a:prstGeom>
          <a:solidFill>
            <a:srgbClr val="FFF2CC"/>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p cannot be n+1 or larger since then we will end up with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m+1 = 2</a:t>
            </a:r>
            <a:r>
              <a:rPr baseline="30000" lang="en-GB">
                <a:solidFill>
                  <a:schemeClr val="dk1"/>
                </a:solidFill>
              </a:rPr>
              <a:t>k </a:t>
            </a:r>
            <a:r>
              <a:rPr lang="en-GB">
                <a:solidFill>
                  <a:schemeClr val="dk1"/>
                </a:solidFill>
              </a:rPr>
              <a:t>+ n +1.</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This doesn't make any sense since the smallest number that 2</a:t>
            </a:r>
            <a:r>
              <a:rPr baseline="30000" lang="en-GB">
                <a:solidFill>
                  <a:schemeClr val="dk1"/>
                </a:solidFill>
              </a:rPr>
              <a:t>k</a:t>
            </a:r>
            <a:r>
              <a:rPr lang="en-GB">
                <a:solidFill>
                  <a:schemeClr val="dk1"/>
                </a:solidFill>
              </a:rPr>
              <a:t> can be is 1, and either m=n or m&lt;n, making the right side to be always larger than left side if p is n+1 or larger.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1"/>
          <p:cNvSpPr txBox="1"/>
          <p:nvPr/>
        </p:nvSpPr>
        <p:spPr>
          <a:xfrm>
            <a:off x="2336575" y="1790375"/>
            <a:ext cx="3904500" cy="27615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rPr>
              <a:t>Step 2: Inductive Case</a:t>
            </a:r>
            <a:endParaRPr b="1" sz="1800"/>
          </a:p>
          <a:p>
            <a:pPr indent="0" lvl="0" marL="0" rtl="0" algn="l">
              <a:spcBef>
                <a:spcPts val="0"/>
              </a:spcBef>
              <a:spcAft>
                <a:spcPts val="0"/>
              </a:spcAft>
              <a:buNone/>
            </a:pPr>
            <a:r>
              <a:t/>
            </a:r>
            <a:endParaRPr b="1"/>
          </a:p>
          <a:p>
            <a:pPr indent="0" lvl="0" marL="0" rtl="0" algn="l">
              <a:spcBef>
                <a:spcPts val="0"/>
              </a:spcBef>
              <a:spcAft>
                <a:spcPts val="0"/>
              </a:spcAft>
              <a:buNone/>
            </a:pPr>
            <a:r>
              <a:rPr lang="en-GB"/>
              <a:t>As m+1 &gt;= 2, it is true that there is some k &gt;= 0 such that 1 &lt;= 2</a:t>
            </a:r>
            <a:r>
              <a:rPr baseline="30000" lang="en-GB"/>
              <a:t>k </a:t>
            </a:r>
            <a:r>
              <a:rPr lang="en-GB"/>
              <a:t>&lt;= m+1.</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chemeClr val="dk1"/>
                </a:solidFill>
              </a:rPr>
              <a:t>And pretty much when it comes to this example, there are two cases when you simplify this: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highlight>
                  <a:srgbClr val="FF9900"/>
                </a:highlight>
              </a:rPr>
              <a:t>If    m+1 = 2</a:t>
            </a:r>
            <a:r>
              <a:rPr baseline="30000" lang="en-GB">
                <a:solidFill>
                  <a:schemeClr val="dk1"/>
                </a:solidFill>
                <a:highlight>
                  <a:srgbClr val="FF9900"/>
                </a:highlight>
              </a:rPr>
              <a:t>k</a:t>
            </a:r>
            <a:endParaRPr>
              <a:solidFill>
                <a:schemeClr val="dk1"/>
              </a:solidFill>
              <a:highlight>
                <a:srgbClr val="FF9900"/>
              </a:highlight>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highlight>
                  <a:srgbClr val="00FF00"/>
                </a:highlight>
              </a:rPr>
              <a:t>If    m+1 = 2</a:t>
            </a:r>
            <a:r>
              <a:rPr baseline="30000" lang="en-GB">
                <a:solidFill>
                  <a:schemeClr val="dk1"/>
                </a:solidFill>
                <a:highlight>
                  <a:srgbClr val="00FF00"/>
                </a:highlight>
              </a:rPr>
              <a:t>k </a:t>
            </a:r>
            <a:r>
              <a:rPr lang="en-GB">
                <a:solidFill>
                  <a:schemeClr val="dk1"/>
                </a:solidFill>
                <a:highlight>
                  <a:srgbClr val="00FF00"/>
                </a:highlight>
              </a:rPr>
              <a:t>+ p</a:t>
            </a:r>
            <a:endParaRPr>
              <a:solidFill>
                <a:schemeClr val="dk1"/>
              </a:solidFill>
              <a:highlight>
                <a:srgbClr val="00FF00"/>
              </a:highlight>
            </a:endParaRPr>
          </a:p>
        </p:txBody>
      </p:sp>
      <p:pic>
        <p:nvPicPr>
          <p:cNvPr id="168" name="Google Shape;168;p31"/>
          <p:cNvPicPr preferRelativeResize="0"/>
          <p:nvPr/>
        </p:nvPicPr>
        <p:blipFill>
          <a:blip r:embed="rId3">
            <a:alphaModFix/>
          </a:blip>
          <a:stretch>
            <a:fillRect/>
          </a:stretch>
        </p:blipFill>
        <p:spPr>
          <a:xfrm>
            <a:off x="110800" y="152400"/>
            <a:ext cx="8922400" cy="1299250"/>
          </a:xfrm>
          <a:prstGeom prst="rect">
            <a:avLst/>
          </a:prstGeom>
          <a:noFill/>
          <a:ln>
            <a:noFill/>
          </a:ln>
        </p:spPr>
      </p:pic>
      <p:sp>
        <p:nvSpPr>
          <p:cNvPr id="169" name="Google Shape;169;p31"/>
          <p:cNvSpPr/>
          <p:nvPr/>
        </p:nvSpPr>
        <p:spPr>
          <a:xfrm>
            <a:off x="262975" y="3105300"/>
            <a:ext cx="1618500" cy="1234200"/>
          </a:xfrm>
          <a:prstGeom prst="wedgeRoundRectCallout">
            <a:avLst>
              <a:gd fmla="val 74113" name="adj1"/>
              <a:gd fmla="val 1877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Then we are DONE!! Since m+1 can be written as a sum of powers of 2.</a:t>
            </a:r>
            <a:endParaRPr/>
          </a:p>
        </p:txBody>
      </p:sp>
      <p:sp>
        <p:nvSpPr>
          <p:cNvPr id="170" name="Google Shape;170;p31"/>
          <p:cNvSpPr/>
          <p:nvPr/>
        </p:nvSpPr>
        <p:spPr>
          <a:xfrm>
            <a:off x="6514075" y="1451650"/>
            <a:ext cx="2528700" cy="811800"/>
          </a:xfrm>
          <a:prstGeom prst="wedgeRoundRectCallout">
            <a:avLst>
              <a:gd fmla="val -158418" name="adj1"/>
              <a:gd fmla="val 303221"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p is some number that </a:t>
            </a:r>
            <a:endParaRPr/>
          </a:p>
          <a:p>
            <a:pPr indent="0" lvl="0" marL="0" rtl="0" algn="l">
              <a:spcBef>
                <a:spcPts val="0"/>
              </a:spcBef>
              <a:spcAft>
                <a:spcPts val="0"/>
              </a:spcAft>
              <a:buNone/>
            </a:pPr>
            <a:r>
              <a:rPr lang="en-GB"/>
              <a:t>1&lt;= p &lt;= n. </a:t>
            </a:r>
            <a:endParaRPr/>
          </a:p>
        </p:txBody>
      </p:sp>
      <p:sp>
        <p:nvSpPr>
          <p:cNvPr id="171" name="Google Shape;171;p31"/>
          <p:cNvSpPr/>
          <p:nvPr/>
        </p:nvSpPr>
        <p:spPr>
          <a:xfrm>
            <a:off x="6615175" y="2482150"/>
            <a:ext cx="2326500" cy="2507400"/>
          </a:xfrm>
          <a:prstGeom prst="wedgeRoundRectCallout">
            <a:avLst>
              <a:gd fmla="val 6958" name="adj1"/>
              <a:gd fmla="val -68513" name="adj2"/>
              <a:gd fmla="val 0" name="adj3"/>
            </a:avLst>
          </a:prstGeom>
          <a:solidFill>
            <a:srgbClr val="FCE5CD"/>
          </a:solid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And by our Inductive Hypothesis, we know that p can be written as the sum of powers of 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So both p and 2</a:t>
            </a:r>
            <a:r>
              <a:rPr baseline="30000" lang="en-GB">
                <a:solidFill>
                  <a:schemeClr val="dk1"/>
                </a:solidFill>
              </a:rPr>
              <a:t>k </a:t>
            </a:r>
            <a:r>
              <a:rPr lang="en-GB">
                <a:solidFill>
                  <a:schemeClr val="dk1"/>
                </a:solidFill>
              </a:rPr>
              <a:t>can be written as the sum of powers of 2, that means m+1 can be written as a sum of powers of 2 also.</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1545450"/>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Apologies Regarding The Slides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2"/>
          <p:cNvSpPr txBox="1"/>
          <p:nvPr/>
        </p:nvSpPr>
        <p:spPr>
          <a:xfrm>
            <a:off x="2336575" y="1790375"/>
            <a:ext cx="3904500" cy="27615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rPr>
              <a:t>Step 2: Inductive Case</a:t>
            </a:r>
            <a:endParaRPr b="1" sz="1800"/>
          </a:p>
          <a:p>
            <a:pPr indent="0" lvl="0" marL="0" rtl="0" algn="l">
              <a:spcBef>
                <a:spcPts val="0"/>
              </a:spcBef>
              <a:spcAft>
                <a:spcPts val="0"/>
              </a:spcAft>
              <a:buNone/>
            </a:pPr>
            <a:r>
              <a:t/>
            </a:r>
            <a:endParaRPr b="1"/>
          </a:p>
          <a:p>
            <a:pPr indent="0" lvl="0" marL="0" rtl="0" algn="l">
              <a:spcBef>
                <a:spcPts val="0"/>
              </a:spcBef>
              <a:spcAft>
                <a:spcPts val="0"/>
              </a:spcAft>
              <a:buNone/>
            </a:pPr>
            <a:r>
              <a:rPr lang="en-GB"/>
              <a:t>As n+1 &gt;= 2, it is true that there is some k &gt;= 0 such that 1 &lt;= 2</a:t>
            </a:r>
            <a:r>
              <a:rPr baseline="30000" lang="en-GB"/>
              <a:t>k </a:t>
            </a:r>
            <a:r>
              <a:rPr lang="en-GB"/>
              <a:t>&lt;= n+1.</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chemeClr val="dk1"/>
                </a:solidFill>
              </a:rPr>
              <a:t>And pretty much when it comes to this example, there are two cases when you simplify this: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highlight>
                  <a:srgbClr val="FF9900"/>
                </a:highlight>
              </a:rPr>
              <a:t>If    m+1 = 2</a:t>
            </a:r>
            <a:r>
              <a:rPr baseline="30000" lang="en-GB">
                <a:solidFill>
                  <a:schemeClr val="dk1"/>
                </a:solidFill>
                <a:highlight>
                  <a:srgbClr val="FF9900"/>
                </a:highlight>
              </a:rPr>
              <a:t>k</a:t>
            </a:r>
            <a:endParaRPr>
              <a:solidFill>
                <a:schemeClr val="dk1"/>
              </a:solidFill>
              <a:highlight>
                <a:srgbClr val="FF9900"/>
              </a:highlight>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highlight>
                  <a:srgbClr val="00FF00"/>
                </a:highlight>
              </a:rPr>
              <a:t>If    m+1 = 2</a:t>
            </a:r>
            <a:r>
              <a:rPr baseline="30000" lang="en-GB">
                <a:solidFill>
                  <a:schemeClr val="dk1"/>
                </a:solidFill>
                <a:highlight>
                  <a:srgbClr val="00FF00"/>
                </a:highlight>
              </a:rPr>
              <a:t>k </a:t>
            </a:r>
            <a:r>
              <a:rPr lang="en-GB">
                <a:solidFill>
                  <a:schemeClr val="dk1"/>
                </a:solidFill>
                <a:highlight>
                  <a:srgbClr val="00FF00"/>
                </a:highlight>
              </a:rPr>
              <a:t>+ p</a:t>
            </a:r>
            <a:endParaRPr>
              <a:solidFill>
                <a:schemeClr val="dk1"/>
              </a:solidFill>
              <a:highlight>
                <a:srgbClr val="00FF00"/>
              </a:highlight>
            </a:endParaRPr>
          </a:p>
        </p:txBody>
      </p:sp>
      <p:pic>
        <p:nvPicPr>
          <p:cNvPr id="177" name="Google Shape;177;p32"/>
          <p:cNvPicPr preferRelativeResize="0"/>
          <p:nvPr/>
        </p:nvPicPr>
        <p:blipFill>
          <a:blip r:embed="rId3">
            <a:alphaModFix/>
          </a:blip>
          <a:stretch>
            <a:fillRect/>
          </a:stretch>
        </p:blipFill>
        <p:spPr>
          <a:xfrm>
            <a:off x="110800" y="152400"/>
            <a:ext cx="8922400" cy="1299250"/>
          </a:xfrm>
          <a:prstGeom prst="rect">
            <a:avLst/>
          </a:prstGeom>
          <a:noFill/>
          <a:ln>
            <a:noFill/>
          </a:ln>
        </p:spPr>
      </p:pic>
      <p:sp>
        <p:nvSpPr>
          <p:cNvPr id="178" name="Google Shape;178;p32"/>
          <p:cNvSpPr/>
          <p:nvPr/>
        </p:nvSpPr>
        <p:spPr>
          <a:xfrm>
            <a:off x="262975" y="3105300"/>
            <a:ext cx="1618500" cy="1234200"/>
          </a:xfrm>
          <a:prstGeom prst="wedgeRoundRectCallout">
            <a:avLst>
              <a:gd fmla="val 74113" name="adj1"/>
              <a:gd fmla="val 1877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Then we are DONE!! Since m+1 can be written as a sum of powers of 2.</a:t>
            </a:r>
            <a:endParaRPr/>
          </a:p>
        </p:txBody>
      </p:sp>
      <p:sp>
        <p:nvSpPr>
          <p:cNvPr id="179" name="Google Shape;179;p32"/>
          <p:cNvSpPr/>
          <p:nvPr/>
        </p:nvSpPr>
        <p:spPr>
          <a:xfrm>
            <a:off x="6514075" y="1451650"/>
            <a:ext cx="2528700" cy="811800"/>
          </a:xfrm>
          <a:prstGeom prst="wedgeRoundRectCallout">
            <a:avLst>
              <a:gd fmla="val -158418" name="adj1"/>
              <a:gd fmla="val 303221"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p is some number that </a:t>
            </a:r>
            <a:endParaRPr/>
          </a:p>
          <a:p>
            <a:pPr indent="0" lvl="0" marL="0" rtl="0" algn="l">
              <a:spcBef>
                <a:spcPts val="0"/>
              </a:spcBef>
              <a:spcAft>
                <a:spcPts val="0"/>
              </a:spcAft>
              <a:buNone/>
            </a:pPr>
            <a:r>
              <a:rPr lang="en-GB"/>
              <a:t>1&lt;= p &lt;= n. </a:t>
            </a:r>
            <a:endParaRPr/>
          </a:p>
        </p:txBody>
      </p:sp>
      <p:sp>
        <p:nvSpPr>
          <p:cNvPr id="180" name="Google Shape;180;p32"/>
          <p:cNvSpPr/>
          <p:nvPr/>
        </p:nvSpPr>
        <p:spPr>
          <a:xfrm>
            <a:off x="6615175" y="2482150"/>
            <a:ext cx="2326500" cy="2507400"/>
          </a:xfrm>
          <a:prstGeom prst="wedgeRoundRectCallout">
            <a:avLst>
              <a:gd fmla="val 6958" name="adj1"/>
              <a:gd fmla="val -68513" name="adj2"/>
              <a:gd fmla="val 0" name="adj3"/>
            </a:avLst>
          </a:prstGeom>
          <a:solidFill>
            <a:srgbClr val="FCE5CD"/>
          </a:solid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And by our Inductive Hypothesis, we know that p can be written as the sum of powers of 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So both p and 2</a:t>
            </a:r>
            <a:r>
              <a:rPr baseline="30000" lang="en-GB">
                <a:solidFill>
                  <a:schemeClr val="dk1"/>
                </a:solidFill>
              </a:rPr>
              <a:t>k </a:t>
            </a:r>
            <a:r>
              <a:rPr lang="en-GB">
                <a:solidFill>
                  <a:schemeClr val="dk1"/>
                </a:solidFill>
              </a:rPr>
              <a:t>can be written as the sum of powers of 2, that means m+1 can be written as a sum of powers of 2 also.</a:t>
            </a:r>
            <a:endParaRPr>
              <a:solidFill>
                <a:schemeClr val="dk1"/>
              </a:solidFill>
            </a:endParaRPr>
          </a:p>
        </p:txBody>
      </p:sp>
      <p:sp>
        <p:nvSpPr>
          <p:cNvPr id="181" name="Google Shape;181;p32"/>
          <p:cNvSpPr txBox="1"/>
          <p:nvPr/>
        </p:nvSpPr>
        <p:spPr>
          <a:xfrm rot="-1549890">
            <a:off x="1150469" y="1620977"/>
            <a:ext cx="6843063" cy="1901528"/>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9600">
                <a:solidFill>
                  <a:srgbClr val="FF0000"/>
                </a:solidFill>
              </a:rPr>
              <a:t>PROVED</a:t>
            </a:r>
            <a:endParaRPr b="1" sz="960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Google Shape;186;p33"/>
          <p:cNvPicPr preferRelativeResize="0"/>
          <p:nvPr/>
        </p:nvPicPr>
        <p:blipFill>
          <a:blip r:embed="rId3">
            <a:alphaModFix/>
          </a:blip>
          <a:stretch>
            <a:fillRect/>
          </a:stretch>
        </p:blipFill>
        <p:spPr>
          <a:xfrm>
            <a:off x="110800" y="152400"/>
            <a:ext cx="8922400" cy="1299250"/>
          </a:xfrm>
          <a:prstGeom prst="rect">
            <a:avLst/>
          </a:prstGeom>
          <a:noFill/>
          <a:ln>
            <a:noFill/>
          </a:ln>
        </p:spPr>
      </p:pic>
      <p:sp>
        <p:nvSpPr>
          <p:cNvPr id="187" name="Google Shape;187;p33"/>
          <p:cNvSpPr txBox="1"/>
          <p:nvPr/>
        </p:nvSpPr>
        <p:spPr>
          <a:xfrm>
            <a:off x="3378425" y="2710825"/>
            <a:ext cx="1527300" cy="596700"/>
          </a:xfrm>
          <a:prstGeom prst="rect">
            <a:avLst/>
          </a:prstGeom>
          <a:solidFill>
            <a:srgbClr val="EA9999"/>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Bonus can be a Home Exercise.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4"/>
          <p:cNvSpPr txBox="1"/>
          <p:nvPr/>
        </p:nvSpPr>
        <p:spPr>
          <a:xfrm>
            <a:off x="624600" y="758650"/>
            <a:ext cx="7894800" cy="4147200"/>
          </a:xfrm>
          <a:prstGeom prst="rect">
            <a:avLst/>
          </a:prstGeom>
          <a:solidFill>
            <a:srgbClr val="FFF2CC"/>
          </a:solidFill>
          <a:ln cap="flat" cmpd="sng" w="28575">
            <a:solidFill>
              <a:srgbClr val="FF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300"/>
              <a:t>For the bonus: this is low-priority material for the tutorial, but if there's time:</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lang="en-GB" sz="1300"/>
              <a:t>We begin with this lemma:</a:t>
            </a:r>
            <a:endParaRPr sz="1300"/>
          </a:p>
          <a:p>
            <a:pPr indent="0" lvl="0" marL="0" rtl="0" algn="l">
              <a:spcBef>
                <a:spcPts val="0"/>
              </a:spcBef>
              <a:spcAft>
                <a:spcPts val="0"/>
              </a:spcAft>
              <a:buClr>
                <a:schemeClr val="dk1"/>
              </a:buClr>
              <a:buSzPts val="1100"/>
              <a:buFont typeface="Arial"/>
              <a:buNone/>
            </a:pPr>
            <a:r>
              <a:rPr lang="en-GB" sz="1300"/>
              <a:t>\sum_{i=0}^{n-1} 2^i &lt; 2^n.</a:t>
            </a:r>
            <a:endParaRPr sz="1300"/>
          </a:p>
          <a:p>
            <a:pPr indent="0" lvl="0" marL="0" rtl="0" algn="l">
              <a:spcBef>
                <a:spcPts val="0"/>
              </a:spcBef>
              <a:spcAft>
                <a:spcPts val="0"/>
              </a:spcAft>
              <a:buClr>
                <a:schemeClr val="dk1"/>
              </a:buClr>
              <a:buSzPts val="1100"/>
              <a:buFont typeface="Arial"/>
              <a:buNone/>
            </a:pPr>
            <a:r>
              <a:rPr lang="en-GB" sz="1300"/>
              <a:t>This can be proved using simple induction, or using the formula for a geometric series:</a:t>
            </a:r>
            <a:endParaRPr sz="1300"/>
          </a:p>
          <a:p>
            <a:pPr indent="0" lvl="0" marL="0" rtl="0" algn="l">
              <a:spcBef>
                <a:spcPts val="0"/>
              </a:spcBef>
              <a:spcAft>
                <a:spcPts val="0"/>
              </a:spcAft>
              <a:buClr>
                <a:schemeClr val="dk1"/>
              </a:buClr>
              <a:buSzPts val="1100"/>
              <a:buFont typeface="Arial"/>
              <a:buNone/>
            </a:pPr>
            <a:r>
              <a:rPr lang="en-GB" sz="1300"/>
              <a:t>\sum_{i=0}^{n-1} 2^i</a:t>
            </a:r>
            <a:endParaRPr sz="1300"/>
          </a:p>
          <a:p>
            <a:pPr indent="0" lvl="0" marL="0" rtl="0" algn="l">
              <a:spcBef>
                <a:spcPts val="0"/>
              </a:spcBef>
              <a:spcAft>
                <a:spcPts val="0"/>
              </a:spcAft>
              <a:buClr>
                <a:schemeClr val="dk1"/>
              </a:buClr>
              <a:buSzPts val="1100"/>
              <a:buFont typeface="Arial"/>
              <a:buNone/>
            </a:pPr>
            <a:r>
              <a:rPr lang="en-GB" sz="1300"/>
              <a:t>= (1-2^n)/(1-2)</a:t>
            </a:r>
            <a:endParaRPr sz="1300"/>
          </a:p>
          <a:p>
            <a:pPr indent="0" lvl="0" marL="0" rtl="0" algn="l">
              <a:spcBef>
                <a:spcPts val="0"/>
              </a:spcBef>
              <a:spcAft>
                <a:spcPts val="0"/>
              </a:spcAft>
              <a:buClr>
                <a:schemeClr val="dk1"/>
              </a:buClr>
              <a:buSzPts val="1100"/>
              <a:buFont typeface="Arial"/>
              <a:buNone/>
            </a:pPr>
            <a:r>
              <a:rPr lang="en-GB" sz="1300"/>
              <a:t>= 2^n-1</a:t>
            </a:r>
            <a:endParaRPr sz="1300"/>
          </a:p>
          <a:p>
            <a:pPr indent="0" lvl="0" marL="0" rtl="0" algn="l">
              <a:spcBef>
                <a:spcPts val="0"/>
              </a:spcBef>
              <a:spcAft>
                <a:spcPts val="0"/>
              </a:spcAft>
              <a:buClr>
                <a:schemeClr val="dk1"/>
              </a:buClr>
              <a:buSzPts val="1100"/>
              <a:buFont typeface="Arial"/>
              <a:buNone/>
            </a:pPr>
            <a:r>
              <a:rPr lang="en-GB" sz="1300"/>
              <a:t>&lt; 2^n</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None/>
            </a:pPr>
            <a:r>
              <a:rPr lang="en-GB" sz="1300"/>
              <a:t>Now suppose for contradiction that there are two distinct binary representations b1 and b2 for n &gt;= 1. Moving from highest-power to lowest-power, at some point b1 and b2 must differ in a bit. Suppose that b1 at that first differing position, q, = 1 and b2 in that position = 0. Ignore all bits to the left to produce b1' and b2'.</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lang="en-GB" sz="1300"/>
              <a:t>Consider what remains in both b1' and b2'.</a:t>
            </a:r>
            <a:endParaRPr sz="1300"/>
          </a:p>
          <a:p>
            <a:pPr indent="0" lvl="0" marL="0" rtl="0" algn="l">
              <a:spcBef>
                <a:spcPts val="0"/>
              </a:spcBef>
              <a:spcAft>
                <a:spcPts val="0"/>
              </a:spcAft>
              <a:buClr>
                <a:schemeClr val="dk1"/>
              </a:buClr>
              <a:buSzPts val="1100"/>
              <a:buFont typeface="Arial"/>
              <a:buNone/>
            </a:pPr>
            <a:r>
              <a:rPr lang="en-GB" sz="1300"/>
              <a:t>b1' &gt;= 2^q (because bit q is a 1 in b1')</a:t>
            </a:r>
            <a:endParaRPr sz="1300"/>
          </a:p>
          <a:p>
            <a:pPr indent="0" lvl="0" marL="0" rtl="0" algn="l">
              <a:spcBef>
                <a:spcPts val="0"/>
              </a:spcBef>
              <a:spcAft>
                <a:spcPts val="0"/>
              </a:spcAft>
              <a:buClr>
                <a:schemeClr val="dk1"/>
              </a:buClr>
              <a:buSzPts val="1100"/>
              <a:buFont typeface="Arial"/>
              <a:buNone/>
            </a:pPr>
            <a:r>
              <a:rPr lang="en-GB" sz="1300"/>
              <a:t>b2' &lt; 2^q (by lemma)</a:t>
            </a:r>
            <a:endParaRPr sz="1300"/>
          </a:p>
          <a:p>
            <a:pPr indent="0" lvl="0" marL="0" rtl="0" algn="l">
              <a:spcBef>
                <a:spcPts val="0"/>
              </a:spcBef>
              <a:spcAft>
                <a:spcPts val="0"/>
              </a:spcAft>
              <a:buNone/>
            </a:pPr>
            <a:r>
              <a:t/>
            </a:r>
            <a:endParaRPr sz="1300"/>
          </a:p>
          <a:p>
            <a:pPr indent="0" lvl="0" marL="0" rtl="0" algn="l">
              <a:spcBef>
                <a:spcPts val="0"/>
              </a:spcBef>
              <a:spcAft>
                <a:spcPts val="0"/>
              </a:spcAft>
              <a:buClr>
                <a:schemeClr val="dk1"/>
              </a:buClr>
              <a:buSzPts val="1100"/>
              <a:buFont typeface="Arial"/>
              <a:buNone/>
            </a:pPr>
            <a:r>
              <a:rPr lang="en-GB" sz="1300"/>
              <a:t>Contradiction: this implies that n is greater than and less than the same value.</a:t>
            </a:r>
            <a:endParaRPr sz="1300"/>
          </a:p>
          <a:p>
            <a:pPr indent="0" lvl="0" marL="0" rtl="0" algn="l">
              <a:spcBef>
                <a:spcPts val="0"/>
              </a:spcBef>
              <a:spcAft>
                <a:spcPts val="0"/>
              </a:spcAft>
              <a:buNone/>
            </a:pPr>
            <a:r>
              <a:t/>
            </a:r>
            <a:endParaRPr sz="1300"/>
          </a:p>
        </p:txBody>
      </p:sp>
      <p:sp>
        <p:nvSpPr>
          <p:cNvPr id="193" name="Google Shape;193;p34"/>
          <p:cNvSpPr txBox="1"/>
          <p:nvPr/>
        </p:nvSpPr>
        <p:spPr>
          <a:xfrm>
            <a:off x="2447850" y="273100"/>
            <a:ext cx="4106700" cy="43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Good for you for checking this out at home:) Profs Solution for the Bonus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id="198" name="Google Shape;198;p35"/>
          <p:cNvPicPr preferRelativeResize="0"/>
          <p:nvPr/>
        </p:nvPicPr>
        <p:blipFill>
          <a:blip r:embed="rId3">
            <a:alphaModFix/>
          </a:blip>
          <a:stretch>
            <a:fillRect/>
          </a:stretch>
        </p:blipFill>
        <p:spPr>
          <a:xfrm>
            <a:off x="134825" y="134475"/>
            <a:ext cx="8874349" cy="913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id="203" name="Google Shape;203;p36"/>
          <p:cNvPicPr preferRelativeResize="0"/>
          <p:nvPr/>
        </p:nvPicPr>
        <p:blipFill>
          <a:blip r:embed="rId3">
            <a:alphaModFix/>
          </a:blip>
          <a:stretch>
            <a:fillRect/>
          </a:stretch>
        </p:blipFill>
        <p:spPr>
          <a:xfrm>
            <a:off x="134825" y="134475"/>
            <a:ext cx="8874349" cy="913925"/>
          </a:xfrm>
          <a:prstGeom prst="rect">
            <a:avLst/>
          </a:prstGeom>
          <a:noFill/>
          <a:ln>
            <a:noFill/>
          </a:ln>
        </p:spPr>
      </p:pic>
      <p:sp>
        <p:nvSpPr>
          <p:cNvPr id="204" name="Google Shape;204;p36"/>
          <p:cNvSpPr txBox="1"/>
          <p:nvPr/>
        </p:nvSpPr>
        <p:spPr>
          <a:xfrm>
            <a:off x="2840325" y="2555475"/>
            <a:ext cx="2343900" cy="13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t>Step 1: Base Case</a:t>
            </a:r>
            <a:endParaRPr b="1"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id="209" name="Google Shape;209;p37"/>
          <p:cNvPicPr preferRelativeResize="0"/>
          <p:nvPr/>
        </p:nvPicPr>
        <p:blipFill>
          <a:blip r:embed="rId3">
            <a:alphaModFix/>
          </a:blip>
          <a:stretch>
            <a:fillRect/>
          </a:stretch>
        </p:blipFill>
        <p:spPr>
          <a:xfrm>
            <a:off x="134825" y="134475"/>
            <a:ext cx="8874349" cy="913925"/>
          </a:xfrm>
          <a:prstGeom prst="rect">
            <a:avLst/>
          </a:prstGeom>
          <a:noFill/>
          <a:ln>
            <a:noFill/>
          </a:ln>
        </p:spPr>
      </p:pic>
      <p:sp>
        <p:nvSpPr>
          <p:cNvPr id="210" name="Google Shape;210;p37"/>
          <p:cNvSpPr txBox="1"/>
          <p:nvPr/>
        </p:nvSpPr>
        <p:spPr>
          <a:xfrm>
            <a:off x="2795375" y="2075675"/>
            <a:ext cx="3373500" cy="20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t>Step 1: Base Case</a:t>
            </a:r>
            <a:endParaRPr b="1" sz="1800"/>
          </a:p>
          <a:p>
            <a:pPr indent="0" lvl="0" marL="0" rtl="0" algn="l">
              <a:spcBef>
                <a:spcPts val="0"/>
              </a:spcBef>
              <a:spcAft>
                <a:spcPts val="0"/>
              </a:spcAft>
              <a:buNone/>
            </a:pPr>
            <a:r>
              <a:t/>
            </a:r>
            <a:endParaRPr b="1"/>
          </a:p>
          <a:p>
            <a:pPr indent="0" lvl="0" marL="0" rtl="0" algn="l">
              <a:spcBef>
                <a:spcPts val="0"/>
              </a:spcBef>
              <a:spcAft>
                <a:spcPts val="0"/>
              </a:spcAft>
              <a:buNone/>
            </a:pPr>
            <a:r>
              <a:rPr lang="en-GB"/>
              <a:t>The height of the tree is 1, and when the height is 1, there is only one leaf note.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Which means the entire tree has an odd number of nodes (well in this case node). Proved.</a:t>
            </a:r>
            <a:endParaRPr/>
          </a:p>
        </p:txBody>
      </p:sp>
      <p:sp>
        <p:nvSpPr>
          <p:cNvPr id="211" name="Google Shape;211;p37"/>
          <p:cNvSpPr/>
          <p:nvPr/>
        </p:nvSpPr>
        <p:spPr>
          <a:xfrm>
            <a:off x="930575" y="2114050"/>
            <a:ext cx="455100" cy="457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8"/>
          <p:cNvSpPr txBox="1"/>
          <p:nvPr/>
        </p:nvSpPr>
        <p:spPr>
          <a:xfrm>
            <a:off x="2795375" y="2075675"/>
            <a:ext cx="3373500" cy="14139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rPr>
              <a:t>Step 2: Inductive Case</a:t>
            </a:r>
            <a:endParaRPr b="1" sz="1800"/>
          </a:p>
          <a:p>
            <a:pPr indent="0" lvl="0" marL="0" rtl="0" algn="l">
              <a:spcBef>
                <a:spcPts val="0"/>
              </a:spcBef>
              <a:spcAft>
                <a:spcPts val="0"/>
              </a:spcAft>
              <a:buNone/>
            </a:pPr>
            <a:r>
              <a:t/>
            </a:r>
            <a:endParaRPr b="1"/>
          </a:p>
          <a:p>
            <a:pPr indent="0" lvl="0" marL="0" rtl="0" algn="l">
              <a:spcBef>
                <a:spcPts val="0"/>
              </a:spcBef>
              <a:spcAft>
                <a:spcPts val="0"/>
              </a:spcAft>
              <a:buNone/>
            </a:pPr>
            <a:r>
              <a:rPr lang="en-GB"/>
              <a:t>Suppose that any full binary tree of height 1, 2, ..., h,   has an odd number of nodes.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7" name="Google Shape;217;p38"/>
          <p:cNvSpPr txBox="1"/>
          <p:nvPr/>
        </p:nvSpPr>
        <p:spPr>
          <a:xfrm>
            <a:off x="184900" y="2672600"/>
            <a:ext cx="11598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Our Assumption</a:t>
            </a:r>
            <a:endParaRPr/>
          </a:p>
        </p:txBody>
      </p:sp>
      <p:cxnSp>
        <p:nvCxnSpPr>
          <p:cNvPr id="218" name="Google Shape;218;p38"/>
          <p:cNvCxnSpPr/>
          <p:nvPr/>
        </p:nvCxnSpPr>
        <p:spPr>
          <a:xfrm flipH="1" rot="10800000">
            <a:off x="1445550" y="2973675"/>
            <a:ext cx="1194600" cy="18300"/>
          </a:xfrm>
          <a:prstGeom prst="straightConnector1">
            <a:avLst/>
          </a:prstGeom>
          <a:noFill/>
          <a:ln cap="flat" cmpd="sng" w="28575">
            <a:solidFill>
              <a:srgbClr val="595959"/>
            </a:solidFill>
            <a:prstDash val="solid"/>
            <a:round/>
            <a:headEnd len="med" w="med" type="none"/>
            <a:tailEnd len="med" w="med" type="triangle"/>
          </a:ln>
        </p:spPr>
      </p:cxnSp>
      <p:pic>
        <p:nvPicPr>
          <p:cNvPr id="219" name="Google Shape;219;p38"/>
          <p:cNvPicPr preferRelativeResize="0"/>
          <p:nvPr/>
        </p:nvPicPr>
        <p:blipFill>
          <a:blip r:embed="rId3">
            <a:alphaModFix/>
          </a:blip>
          <a:stretch>
            <a:fillRect/>
          </a:stretch>
        </p:blipFill>
        <p:spPr>
          <a:xfrm>
            <a:off x="134825" y="134475"/>
            <a:ext cx="8874349" cy="913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9"/>
          <p:cNvSpPr txBox="1"/>
          <p:nvPr/>
        </p:nvSpPr>
        <p:spPr>
          <a:xfrm>
            <a:off x="184900" y="2672600"/>
            <a:ext cx="11598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Our Assumption</a:t>
            </a:r>
            <a:endParaRPr/>
          </a:p>
        </p:txBody>
      </p:sp>
      <p:cxnSp>
        <p:nvCxnSpPr>
          <p:cNvPr id="225" name="Google Shape;225;p39"/>
          <p:cNvCxnSpPr/>
          <p:nvPr/>
        </p:nvCxnSpPr>
        <p:spPr>
          <a:xfrm flipH="1" rot="10800000">
            <a:off x="1445550" y="2973675"/>
            <a:ext cx="1194600" cy="18300"/>
          </a:xfrm>
          <a:prstGeom prst="straightConnector1">
            <a:avLst/>
          </a:prstGeom>
          <a:noFill/>
          <a:ln cap="flat" cmpd="sng" w="28575">
            <a:solidFill>
              <a:srgbClr val="595959"/>
            </a:solidFill>
            <a:prstDash val="solid"/>
            <a:round/>
            <a:headEnd len="med" w="med" type="none"/>
            <a:tailEnd len="med" w="med" type="triangle"/>
          </a:ln>
        </p:spPr>
      </p:cxnSp>
      <p:sp>
        <p:nvSpPr>
          <p:cNvPr id="226" name="Google Shape;226;p39"/>
          <p:cNvSpPr txBox="1"/>
          <p:nvPr/>
        </p:nvSpPr>
        <p:spPr>
          <a:xfrm>
            <a:off x="110800" y="3445700"/>
            <a:ext cx="2488200" cy="1299300"/>
          </a:xfrm>
          <a:prstGeom prst="rect">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Now all we have to do is to prove that a full binary tree of height h+1 also has odd number of nodes.</a:t>
            </a:r>
            <a:endParaRPr/>
          </a:p>
        </p:txBody>
      </p:sp>
      <p:sp>
        <p:nvSpPr>
          <p:cNvPr id="227" name="Google Shape;227;p39"/>
          <p:cNvSpPr txBox="1"/>
          <p:nvPr/>
        </p:nvSpPr>
        <p:spPr>
          <a:xfrm>
            <a:off x="2795375" y="2075675"/>
            <a:ext cx="3373500" cy="14139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rPr>
              <a:t>Step 2: Inductive Case</a:t>
            </a:r>
            <a:endParaRPr b="1" sz="1800"/>
          </a:p>
          <a:p>
            <a:pPr indent="0" lvl="0" marL="0" rtl="0" algn="l">
              <a:spcBef>
                <a:spcPts val="0"/>
              </a:spcBef>
              <a:spcAft>
                <a:spcPts val="0"/>
              </a:spcAft>
              <a:buNone/>
            </a:pPr>
            <a:r>
              <a:t/>
            </a:r>
            <a:endParaRPr b="1"/>
          </a:p>
          <a:p>
            <a:pPr indent="0" lvl="0" marL="0" rtl="0" algn="l">
              <a:spcBef>
                <a:spcPts val="0"/>
              </a:spcBef>
              <a:spcAft>
                <a:spcPts val="0"/>
              </a:spcAft>
              <a:buNone/>
            </a:pPr>
            <a:r>
              <a:rPr lang="en-GB"/>
              <a:t>Suppose that any full binary tree of height 1, 2, ..., h,   has an odd number of nodes.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28" name="Google Shape;228;p39"/>
          <p:cNvPicPr preferRelativeResize="0"/>
          <p:nvPr/>
        </p:nvPicPr>
        <p:blipFill>
          <a:blip r:embed="rId3">
            <a:alphaModFix/>
          </a:blip>
          <a:stretch>
            <a:fillRect/>
          </a:stretch>
        </p:blipFill>
        <p:spPr>
          <a:xfrm>
            <a:off x="134825" y="134475"/>
            <a:ext cx="8874349" cy="913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0"/>
          <p:cNvSpPr txBox="1"/>
          <p:nvPr/>
        </p:nvSpPr>
        <p:spPr>
          <a:xfrm>
            <a:off x="5162300" y="2158125"/>
            <a:ext cx="3373500" cy="18171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rPr>
              <a:t>Step 2: Inductive Case</a:t>
            </a:r>
            <a:endParaRPr b="1" sz="1800"/>
          </a:p>
          <a:p>
            <a:pPr indent="0" lvl="0" marL="0" rtl="0" algn="l">
              <a:spcBef>
                <a:spcPts val="0"/>
              </a:spcBef>
              <a:spcAft>
                <a:spcPts val="0"/>
              </a:spcAft>
              <a:buNone/>
            </a:pPr>
            <a:r>
              <a:t/>
            </a:r>
            <a:endParaRPr b="1"/>
          </a:p>
          <a:p>
            <a:pPr indent="0" lvl="0" marL="0" rtl="0" algn="l">
              <a:spcBef>
                <a:spcPts val="0"/>
              </a:spcBef>
              <a:spcAft>
                <a:spcPts val="0"/>
              </a:spcAft>
              <a:buNone/>
            </a:pPr>
            <a:r>
              <a:rPr lang="en-GB"/>
              <a:t>Now we know that at any full binary tree, the root node is supposed to have 2 children. But let's look at it differently. Let's say that the root parent has two other trees as its children.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34" name="Google Shape;234;p40"/>
          <p:cNvPicPr preferRelativeResize="0"/>
          <p:nvPr/>
        </p:nvPicPr>
        <p:blipFill>
          <a:blip r:embed="rId3">
            <a:alphaModFix/>
          </a:blip>
          <a:stretch>
            <a:fillRect/>
          </a:stretch>
        </p:blipFill>
        <p:spPr>
          <a:xfrm>
            <a:off x="110800" y="1972425"/>
            <a:ext cx="4619625" cy="2720950"/>
          </a:xfrm>
          <a:prstGeom prst="rect">
            <a:avLst/>
          </a:prstGeom>
          <a:noFill/>
          <a:ln>
            <a:noFill/>
          </a:ln>
        </p:spPr>
      </p:pic>
      <p:sp>
        <p:nvSpPr>
          <p:cNvPr id="235" name="Google Shape;235;p40"/>
          <p:cNvSpPr/>
          <p:nvPr/>
        </p:nvSpPr>
        <p:spPr>
          <a:xfrm>
            <a:off x="3155900" y="3863950"/>
            <a:ext cx="515700" cy="708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6" name="Google Shape;236;p40"/>
          <p:cNvPicPr preferRelativeResize="0"/>
          <p:nvPr/>
        </p:nvPicPr>
        <p:blipFill>
          <a:blip r:embed="rId4">
            <a:alphaModFix/>
          </a:blip>
          <a:stretch>
            <a:fillRect/>
          </a:stretch>
        </p:blipFill>
        <p:spPr>
          <a:xfrm>
            <a:off x="134825" y="134475"/>
            <a:ext cx="8874349" cy="913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1"/>
          <p:cNvSpPr txBox="1"/>
          <p:nvPr/>
        </p:nvSpPr>
        <p:spPr>
          <a:xfrm>
            <a:off x="5172400" y="1814225"/>
            <a:ext cx="3373500" cy="18171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rPr>
              <a:t>Step 2: Inductive Case</a:t>
            </a:r>
            <a:endParaRPr b="1" sz="1800"/>
          </a:p>
          <a:p>
            <a:pPr indent="0" lvl="0" marL="0" rtl="0" algn="l">
              <a:spcBef>
                <a:spcPts val="0"/>
              </a:spcBef>
              <a:spcAft>
                <a:spcPts val="0"/>
              </a:spcAft>
              <a:buNone/>
            </a:pPr>
            <a:r>
              <a:t/>
            </a:r>
            <a:endParaRPr b="1"/>
          </a:p>
          <a:p>
            <a:pPr indent="0" lvl="0" marL="0" rtl="0" algn="l">
              <a:spcBef>
                <a:spcPts val="0"/>
              </a:spcBef>
              <a:spcAft>
                <a:spcPts val="0"/>
              </a:spcAft>
              <a:buNone/>
            </a:pPr>
            <a:r>
              <a:rPr lang="en-GB"/>
              <a:t>Now we know that at any full binary tree, the root node is supposed to have 2 children. But let's look at it differently. Let's say that the root parent has two other trees as its children.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know that the subtrees are full binary trees, so that means that they have odd number of nodes.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(odd) + (odd) + 1 = (even) + 1 = (odd)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42" name="Google Shape;242;p41"/>
          <p:cNvPicPr preferRelativeResize="0"/>
          <p:nvPr/>
        </p:nvPicPr>
        <p:blipFill>
          <a:blip r:embed="rId3">
            <a:alphaModFix/>
          </a:blip>
          <a:stretch>
            <a:fillRect/>
          </a:stretch>
        </p:blipFill>
        <p:spPr>
          <a:xfrm>
            <a:off x="110800" y="1972425"/>
            <a:ext cx="4619625" cy="2720950"/>
          </a:xfrm>
          <a:prstGeom prst="rect">
            <a:avLst/>
          </a:prstGeom>
          <a:noFill/>
          <a:ln>
            <a:noFill/>
          </a:ln>
        </p:spPr>
      </p:pic>
      <p:sp>
        <p:nvSpPr>
          <p:cNvPr id="243" name="Google Shape;243;p41"/>
          <p:cNvSpPr/>
          <p:nvPr/>
        </p:nvSpPr>
        <p:spPr>
          <a:xfrm>
            <a:off x="3155900" y="3863950"/>
            <a:ext cx="515700" cy="708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1"/>
          <p:cNvSpPr/>
          <p:nvPr/>
        </p:nvSpPr>
        <p:spPr>
          <a:xfrm>
            <a:off x="2943475" y="2700725"/>
            <a:ext cx="1881300" cy="1170600"/>
          </a:xfrm>
          <a:prstGeom prst="triangle">
            <a:avLst>
              <a:gd fmla="val 50570"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t>Tree 2 (Full Binary Sub-Tree</a:t>
            </a:r>
            <a:endParaRPr sz="1000"/>
          </a:p>
        </p:txBody>
      </p:sp>
      <p:sp>
        <p:nvSpPr>
          <p:cNvPr id="245" name="Google Shape;245;p41"/>
          <p:cNvSpPr/>
          <p:nvPr/>
        </p:nvSpPr>
        <p:spPr>
          <a:xfrm>
            <a:off x="-194425" y="2627325"/>
            <a:ext cx="3795300" cy="1944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t>Tree 1 (Full Binary Sub-Tree)</a:t>
            </a:r>
            <a:endParaRPr/>
          </a:p>
        </p:txBody>
      </p:sp>
      <p:pic>
        <p:nvPicPr>
          <p:cNvPr id="246" name="Google Shape;246;p41"/>
          <p:cNvPicPr preferRelativeResize="0"/>
          <p:nvPr/>
        </p:nvPicPr>
        <p:blipFill>
          <a:blip r:embed="rId4">
            <a:alphaModFix/>
          </a:blip>
          <a:stretch>
            <a:fillRect/>
          </a:stretch>
        </p:blipFill>
        <p:spPr>
          <a:xfrm>
            <a:off x="134825" y="134475"/>
            <a:ext cx="8874349" cy="913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ctrTitle"/>
          </p:nvPr>
        </p:nvSpPr>
        <p:spPr>
          <a:xfrm>
            <a:off x="311708" y="1545450"/>
            <a:ext cx="8520600" cy="20526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GB"/>
              <a:t>New Website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2"/>
          <p:cNvSpPr txBox="1"/>
          <p:nvPr/>
        </p:nvSpPr>
        <p:spPr>
          <a:xfrm>
            <a:off x="5172400" y="1814225"/>
            <a:ext cx="3373500" cy="18171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rPr>
              <a:t>Step 2: Inductive Case</a:t>
            </a:r>
            <a:endParaRPr b="1" sz="1800"/>
          </a:p>
          <a:p>
            <a:pPr indent="0" lvl="0" marL="0" rtl="0" algn="l">
              <a:spcBef>
                <a:spcPts val="0"/>
              </a:spcBef>
              <a:spcAft>
                <a:spcPts val="0"/>
              </a:spcAft>
              <a:buNone/>
            </a:pPr>
            <a:r>
              <a:t/>
            </a:r>
            <a:endParaRPr b="1"/>
          </a:p>
          <a:p>
            <a:pPr indent="0" lvl="0" marL="0" rtl="0" algn="l">
              <a:spcBef>
                <a:spcPts val="0"/>
              </a:spcBef>
              <a:spcAft>
                <a:spcPts val="0"/>
              </a:spcAft>
              <a:buNone/>
            </a:pPr>
            <a:r>
              <a:rPr lang="en-GB"/>
              <a:t>Now we know that at any full binary tree, the root node is supposed to have 2 children. But let's look at it differently. Let's say that the root parent has two other trees as its children.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know that the subtrees are full binary trees, so that means that they have odd number of nodes.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(odd) + (odd) + 1 = (even) + 1 = (odd)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52" name="Google Shape;252;p42"/>
          <p:cNvPicPr preferRelativeResize="0"/>
          <p:nvPr/>
        </p:nvPicPr>
        <p:blipFill>
          <a:blip r:embed="rId3">
            <a:alphaModFix/>
          </a:blip>
          <a:stretch>
            <a:fillRect/>
          </a:stretch>
        </p:blipFill>
        <p:spPr>
          <a:xfrm>
            <a:off x="110800" y="1972425"/>
            <a:ext cx="4619625" cy="2720950"/>
          </a:xfrm>
          <a:prstGeom prst="rect">
            <a:avLst/>
          </a:prstGeom>
          <a:noFill/>
          <a:ln>
            <a:noFill/>
          </a:ln>
        </p:spPr>
      </p:pic>
      <p:sp>
        <p:nvSpPr>
          <p:cNvPr id="253" name="Google Shape;253;p42"/>
          <p:cNvSpPr/>
          <p:nvPr/>
        </p:nvSpPr>
        <p:spPr>
          <a:xfrm>
            <a:off x="3155900" y="3863950"/>
            <a:ext cx="515700" cy="708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2"/>
          <p:cNvSpPr/>
          <p:nvPr/>
        </p:nvSpPr>
        <p:spPr>
          <a:xfrm>
            <a:off x="2943475" y="2700725"/>
            <a:ext cx="1881300" cy="1170600"/>
          </a:xfrm>
          <a:prstGeom prst="triangle">
            <a:avLst>
              <a:gd fmla="val 50570"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t>Tree 2 (Full Binary Sub-Tree</a:t>
            </a:r>
            <a:endParaRPr sz="1000"/>
          </a:p>
        </p:txBody>
      </p:sp>
      <p:sp>
        <p:nvSpPr>
          <p:cNvPr id="255" name="Google Shape;255;p42"/>
          <p:cNvSpPr/>
          <p:nvPr/>
        </p:nvSpPr>
        <p:spPr>
          <a:xfrm>
            <a:off x="-194425" y="2627325"/>
            <a:ext cx="3795300" cy="1944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t>Tree 1 (Full Binary Sub-Tree)</a:t>
            </a:r>
            <a:endParaRPr/>
          </a:p>
        </p:txBody>
      </p:sp>
      <p:pic>
        <p:nvPicPr>
          <p:cNvPr id="256" name="Google Shape;256;p42"/>
          <p:cNvPicPr preferRelativeResize="0"/>
          <p:nvPr/>
        </p:nvPicPr>
        <p:blipFill>
          <a:blip r:embed="rId4">
            <a:alphaModFix/>
          </a:blip>
          <a:stretch>
            <a:fillRect/>
          </a:stretch>
        </p:blipFill>
        <p:spPr>
          <a:xfrm>
            <a:off x="134825" y="134475"/>
            <a:ext cx="8874349" cy="913925"/>
          </a:xfrm>
          <a:prstGeom prst="rect">
            <a:avLst/>
          </a:prstGeom>
          <a:noFill/>
          <a:ln>
            <a:noFill/>
          </a:ln>
        </p:spPr>
      </p:pic>
      <p:sp>
        <p:nvSpPr>
          <p:cNvPr id="257" name="Google Shape;257;p42"/>
          <p:cNvSpPr txBox="1"/>
          <p:nvPr/>
        </p:nvSpPr>
        <p:spPr>
          <a:xfrm rot="-1549890">
            <a:off x="841869" y="1547652"/>
            <a:ext cx="6843063" cy="1901528"/>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9600">
                <a:solidFill>
                  <a:srgbClr val="FF0000"/>
                </a:solidFill>
              </a:rPr>
              <a:t>PROVED</a:t>
            </a:r>
            <a:endParaRPr b="1" sz="960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pic>
        <p:nvPicPr>
          <p:cNvPr id="262" name="Google Shape;262;p43"/>
          <p:cNvPicPr preferRelativeResize="0"/>
          <p:nvPr/>
        </p:nvPicPr>
        <p:blipFill>
          <a:blip r:embed="rId3">
            <a:alphaModFix/>
          </a:blip>
          <a:stretch>
            <a:fillRect/>
          </a:stretch>
        </p:blipFill>
        <p:spPr>
          <a:xfrm>
            <a:off x="134825" y="134475"/>
            <a:ext cx="8874349" cy="913925"/>
          </a:xfrm>
          <a:prstGeom prst="rect">
            <a:avLst/>
          </a:prstGeom>
          <a:noFill/>
          <a:ln>
            <a:noFill/>
          </a:ln>
        </p:spPr>
      </p:pic>
      <p:sp>
        <p:nvSpPr>
          <p:cNvPr id="263" name="Google Shape;263;p43"/>
          <p:cNvSpPr txBox="1"/>
          <p:nvPr/>
        </p:nvSpPr>
        <p:spPr>
          <a:xfrm>
            <a:off x="134825" y="1143000"/>
            <a:ext cx="3864000" cy="18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The proof is very similar by structural induction. We have a recursive definition for T, the set of nonempty binary trees: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Any single node is in 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If t1 and t2 in T, then a new tree with root r and subtrees t1 and t2 is in T.</a:t>
            </a:r>
            <a:endParaRPr/>
          </a:p>
          <a:p>
            <a:pPr indent="0" lvl="0" marL="0" rtl="0" algn="l">
              <a:spcBef>
                <a:spcPts val="0"/>
              </a:spcBef>
              <a:spcAft>
                <a:spcPts val="0"/>
              </a:spcAft>
              <a:buNone/>
            </a:pPr>
            <a:r>
              <a:t/>
            </a:r>
            <a:endParaRPr/>
          </a:p>
        </p:txBody>
      </p:sp>
      <p:pic>
        <p:nvPicPr>
          <p:cNvPr id="264" name="Google Shape;264;p43"/>
          <p:cNvPicPr preferRelativeResize="0"/>
          <p:nvPr/>
        </p:nvPicPr>
        <p:blipFill>
          <a:blip r:embed="rId4">
            <a:alphaModFix/>
          </a:blip>
          <a:stretch>
            <a:fillRect/>
          </a:stretch>
        </p:blipFill>
        <p:spPr>
          <a:xfrm>
            <a:off x="3640950" y="2012900"/>
            <a:ext cx="4619625" cy="2720950"/>
          </a:xfrm>
          <a:prstGeom prst="rect">
            <a:avLst/>
          </a:prstGeom>
          <a:noFill/>
          <a:ln>
            <a:noFill/>
          </a:ln>
        </p:spPr>
      </p:pic>
      <p:sp>
        <p:nvSpPr>
          <p:cNvPr id="265" name="Google Shape;265;p43"/>
          <p:cNvSpPr/>
          <p:nvPr/>
        </p:nvSpPr>
        <p:spPr>
          <a:xfrm>
            <a:off x="6686050" y="3904425"/>
            <a:ext cx="515700" cy="708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3"/>
          <p:cNvSpPr/>
          <p:nvPr/>
        </p:nvSpPr>
        <p:spPr>
          <a:xfrm>
            <a:off x="6473625" y="2741200"/>
            <a:ext cx="1881300" cy="1170600"/>
          </a:xfrm>
          <a:prstGeom prst="triangle">
            <a:avLst>
              <a:gd fmla="val 50570"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t>Tree 2 (Full Binary Sub-Tree</a:t>
            </a:r>
            <a:endParaRPr sz="1000"/>
          </a:p>
        </p:txBody>
      </p:sp>
      <p:sp>
        <p:nvSpPr>
          <p:cNvPr id="267" name="Google Shape;267;p43"/>
          <p:cNvSpPr/>
          <p:nvPr/>
        </p:nvSpPr>
        <p:spPr>
          <a:xfrm>
            <a:off x="3335725" y="2667800"/>
            <a:ext cx="3795300" cy="1944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t>Tree 1 (Full Binary Sub-Tree)</a:t>
            </a:r>
            <a:endParaRPr/>
          </a:p>
        </p:txBody>
      </p:sp>
      <p:sp>
        <p:nvSpPr>
          <p:cNvPr id="268" name="Google Shape;268;p43"/>
          <p:cNvSpPr txBox="1"/>
          <p:nvPr/>
        </p:nvSpPr>
        <p:spPr>
          <a:xfrm>
            <a:off x="657475" y="3358200"/>
            <a:ext cx="2356800" cy="829500"/>
          </a:xfrm>
          <a:prstGeom prst="rect">
            <a:avLst/>
          </a:prstGeom>
          <a:solidFill>
            <a:srgbClr val="EA9999"/>
          </a:solid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Really Similar to the Example in the Readings (Notes.pdf) on Page 19</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pic>
        <p:nvPicPr>
          <p:cNvPr id="273" name="Google Shape;273;p44"/>
          <p:cNvPicPr preferRelativeResize="0"/>
          <p:nvPr/>
        </p:nvPicPr>
        <p:blipFill>
          <a:blip r:embed="rId3">
            <a:alphaModFix/>
          </a:blip>
          <a:stretch>
            <a:fillRect/>
          </a:stretch>
        </p:blipFill>
        <p:spPr>
          <a:xfrm>
            <a:off x="181238" y="143450"/>
            <a:ext cx="8781525" cy="35466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pic>
        <p:nvPicPr>
          <p:cNvPr id="278" name="Google Shape;278;p45"/>
          <p:cNvPicPr preferRelativeResize="0"/>
          <p:nvPr/>
        </p:nvPicPr>
        <p:blipFill>
          <a:blip r:embed="rId3">
            <a:alphaModFix/>
          </a:blip>
          <a:stretch>
            <a:fillRect/>
          </a:stretch>
        </p:blipFill>
        <p:spPr>
          <a:xfrm>
            <a:off x="181246" y="143450"/>
            <a:ext cx="5634900" cy="2275800"/>
          </a:xfrm>
          <a:prstGeom prst="rect">
            <a:avLst/>
          </a:prstGeom>
          <a:noFill/>
          <a:ln>
            <a:noFill/>
          </a:ln>
        </p:spPr>
      </p:pic>
      <p:sp>
        <p:nvSpPr>
          <p:cNvPr id="279" name="Google Shape;279;p45"/>
          <p:cNvSpPr txBox="1"/>
          <p:nvPr/>
        </p:nvSpPr>
        <p:spPr>
          <a:xfrm>
            <a:off x="2114050" y="2761400"/>
            <a:ext cx="5057400" cy="1395900"/>
          </a:xfrm>
          <a:prstGeom prst="rect">
            <a:avLst/>
          </a:prstGeom>
          <a:noFill/>
          <a:ln cap="flat" cmpd="sng" w="19050">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Base Case: a propositional variable P.</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GB"/>
              <a:t>If P has </a:t>
            </a:r>
            <a:r>
              <a:rPr lang="en-GB"/>
              <a:t>0</a:t>
            </a:r>
            <a:r>
              <a:rPr lang="en-GB"/>
              <a:t> occurrences of true variables, then P is false as required. Otherwise, P has an odd number of true variables (1), and P is true as required.</a:t>
            </a:r>
            <a:endParaRPr/>
          </a:p>
          <a:p>
            <a:pPr indent="0" lvl="0" marL="0" rtl="0" algn="l">
              <a:spcBef>
                <a:spcPts val="0"/>
              </a:spcBef>
              <a:spcAft>
                <a:spcPts val="0"/>
              </a:spcAft>
              <a:buNone/>
            </a:pPr>
            <a:r>
              <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pic>
        <p:nvPicPr>
          <p:cNvPr id="284" name="Google Shape;284;p46"/>
          <p:cNvPicPr preferRelativeResize="0"/>
          <p:nvPr/>
        </p:nvPicPr>
        <p:blipFill>
          <a:blip r:embed="rId3">
            <a:alphaModFix/>
          </a:blip>
          <a:stretch>
            <a:fillRect/>
          </a:stretch>
        </p:blipFill>
        <p:spPr>
          <a:xfrm>
            <a:off x="181246" y="143450"/>
            <a:ext cx="5634900" cy="2275800"/>
          </a:xfrm>
          <a:prstGeom prst="rect">
            <a:avLst/>
          </a:prstGeom>
          <a:noFill/>
          <a:ln>
            <a:noFill/>
          </a:ln>
        </p:spPr>
      </p:pic>
      <p:sp>
        <p:nvSpPr>
          <p:cNvPr id="285" name="Google Shape;285;p46"/>
          <p:cNvSpPr txBox="1"/>
          <p:nvPr/>
        </p:nvSpPr>
        <p:spPr>
          <a:xfrm>
            <a:off x="3702125" y="2953600"/>
            <a:ext cx="5057400" cy="1739700"/>
          </a:xfrm>
          <a:prstGeom prst="rect">
            <a:avLst/>
          </a:prstGeom>
          <a:noFill/>
          <a:ln cap="flat" cmpd="sng" w="19050">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Inductive case: </a:t>
            </a:r>
            <a:endParaRPr b="1"/>
          </a:p>
          <a:p>
            <a:pPr indent="0" lvl="0" marL="0" rtl="0" algn="l">
              <a:spcBef>
                <a:spcPts val="0"/>
              </a:spcBef>
              <a:spcAft>
                <a:spcPts val="0"/>
              </a:spcAft>
              <a:buNone/>
            </a:pPr>
            <a:r>
              <a:rPr lang="en-GB"/>
              <a:t>suppose that s1 and s2 are two well-formed xor formulas.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Then, using the IH twice: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s1 is true iff an odd number of its variables is set to true.</a:t>
            </a:r>
            <a:endParaRPr/>
          </a:p>
          <a:p>
            <a:pPr indent="-317500" lvl="0" marL="457200" rtl="0" algn="l">
              <a:spcBef>
                <a:spcPts val="0"/>
              </a:spcBef>
              <a:spcAft>
                <a:spcPts val="0"/>
              </a:spcAft>
              <a:buSzPts val="1400"/>
              <a:buChar char="●"/>
            </a:pPr>
            <a:r>
              <a:rPr lang="en-GB"/>
              <a:t>s2 is true iff an odd number of its variables is set to true.</a:t>
            </a:r>
            <a:endParaRPr/>
          </a:p>
          <a:p>
            <a:pPr indent="0" lvl="0" marL="0" rtl="0" algn="l">
              <a:spcBef>
                <a:spcPts val="0"/>
              </a:spcBef>
              <a:spcAft>
                <a:spcPts val="0"/>
              </a:spcAft>
              <a:buNone/>
            </a:pPr>
            <a:r>
              <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pic>
        <p:nvPicPr>
          <p:cNvPr id="290" name="Google Shape;290;p47"/>
          <p:cNvPicPr preferRelativeResize="0"/>
          <p:nvPr/>
        </p:nvPicPr>
        <p:blipFill>
          <a:blip r:embed="rId3">
            <a:alphaModFix/>
          </a:blip>
          <a:stretch>
            <a:fillRect/>
          </a:stretch>
        </p:blipFill>
        <p:spPr>
          <a:xfrm>
            <a:off x="181246" y="143450"/>
            <a:ext cx="5634900" cy="2275800"/>
          </a:xfrm>
          <a:prstGeom prst="rect">
            <a:avLst/>
          </a:prstGeom>
          <a:noFill/>
          <a:ln>
            <a:noFill/>
          </a:ln>
        </p:spPr>
      </p:pic>
      <p:sp>
        <p:nvSpPr>
          <p:cNvPr id="291" name="Google Shape;291;p47"/>
          <p:cNvSpPr txBox="1"/>
          <p:nvPr/>
        </p:nvSpPr>
        <p:spPr>
          <a:xfrm>
            <a:off x="3702125" y="2953600"/>
            <a:ext cx="5057400" cy="1739700"/>
          </a:xfrm>
          <a:prstGeom prst="rect">
            <a:avLst/>
          </a:prstGeom>
          <a:noFill/>
          <a:ln cap="flat" cmpd="sng" w="19050">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Inductive case: </a:t>
            </a:r>
            <a:endParaRPr b="1"/>
          </a:p>
          <a:p>
            <a:pPr indent="0" lvl="0" marL="0" rtl="0" algn="l">
              <a:spcBef>
                <a:spcPts val="0"/>
              </a:spcBef>
              <a:spcAft>
                <a:spcPts val="0"/>
              </a:spcAft>
              <a:buNone/>
            </a:pPr>
            <a:r>
              <a:rPr lang="en-GB"/>
              <a:t>suppose that s1 and s2 are two well-formed xor formulas.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Then, using the IH twice: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s1 is true iff an odd number of its variables is set to true.</a:t>
            </a:r>
            <a:endParaRPr/>
          </a:p>
          <a:p>
            <a:pPr indent="-317500" lvl="0" marL="457200" rtl="0" algn="l">
              <a:spcBef>
                <a:spcPts val="0"/>
              </a:spcBef>
              <a:spcAft>
                <a:spcPts val="0"/>
              </a:spcAft>
              <a:buSzPts val="1400"/>
              <a:buChar char="●"/>
            </a:pPr>
            <a:r>
              <a:rPr lang="en-GB"/>
              <a:t>s2 is true iff an odd number of its variables is set to true.</a:t>
            </a:r>
            <a:endParaRPr/>
          </a:p>
          <a:p>
            <a:pPr indent="0" lvl="0" marL="0" rtl="0" algn="l">
              <a:spcBef>
                <a:spcPts val="0"/>
              </a:spcBef>
              <a:spcAft>
                <a:spcPts val="0"/>
              </a:spcAft>
              <a:buNone/>
            </a:pPr>
            <a:r>
              <a:t/>
            </a:r>
            <a:endParaRPr b="1"/>
          </a:p>
        </p:txBody>
      </p:sp>
      <p:sp>
        <p:nvSpPr>
          <p:cNvPr id="292" name="Google Shape;292;p47"/>
          <p:cNvSpPr txBox="1"/>
          <p:nvPr/>
        </p:nvSpPr>
        <p:spPr>
          <a:xfrm>
            <a:off x="566450" y="3125550"/>
            <a:ext cx="2184900" cy="1335300"/>
          </a:xfrm>
          <a:prstGeom prst="rect">
            <a:avLst/>
          </a:prstGeom>
          <a:solidFill>
            <a:srgbClr val="CCCCCC"/>
          </a:solidFill>
          <a:ln cap="flat" cmpd="sng" w="2857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We must prove that: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(s1 xor s2) is true </a:t>
            </a:r>
            <a:r>
              <a:rPr b="1" lang="en-GB"/>
              <a:t>if and only if</a:t>
            </a:r>
            <a:r>
              <a:rPr lang="en-GB"/>
              <a:t> an odd number of its variables is set to true.</a:t>
            </a:r>
            <a:endParaRPr/>
          </a:p>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pic>
        <p:nvPicPr>
          <p:cNvPr id="297" name="Google Shape;297;p48"/>
          <p:cNvPicPr preferRelativeResize="0"/>
          <p:nvPr/>
        </p:nvPicPr>
        <p:blipFill>
          <a:blip r:embed="rId3">
            <a:alphaModFix/>
          </a:blip>
          <a:stretch>
            <a:fillRect/>
          </a:stretch>
        </p:blipFill>
        <p:spPr>
          <a:xfrm>
            <a:off x="181246" y="143450"/>
            <a:ext cx="5634900" cy="2275800"/>
          </a:xfrm>
          <a:prstGeom prst="rect">
            <a:avLst/>
          </a:prstGeom>
          <a:noFill/>
          <a:ln>
            <a:noFill/>
          </a:ln>
        </p:spPr>
      </p:pic>
      <p:sp>
        <p:nvSpPr>
          <p:cNvPr id="298" name="Google Shape;298;p48"/>
          <p:cNvSpPr txBox="1"/>
          <p:nvPr/>
        </p:nvSpPr>
        <p:spPr>
          <a:xfrm>
            <a:off x="566450" y="3125550"/>
            <a:ext cx="2184900" cy="1335300"/>
          </a:xfrm>
          <a:prstGeom prst="rect">
            <a:avLst/>
          </a:prstGeom>
          <a:solidFill>
            <a:srgbClr val="CCCCCC"/>
          </a:solidFill>
          <a:ln cap="flat" cmpd="sng" w="2857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We must prove that: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(s1 xor s2) is true </a:t>
            </a:r>
            <a:r>
              <a:rPr b="1" lang="en-GB"/>
              <a:t>if and only if</a:t>
            </a:r>
            <a:r>
              <a:rPr lang="en-GB"/>
              <a:t> an odd number of its variables is set to true.</a:t>
            </a:r>
            <a:endParaRPr/>
          </a:p>
          <a:p>
            <a:pPr indent="0" lvl="0" marL="0" rtl="0" algn="l">
              <a:spcBef>
                <a:spcPts val="0"/>
              </a:spcBef>
              <a:spcAft>
                <a:spcPts val="0"/>
              </a:spcAft>
              <a:buNone/>
            </a:pPr>
            <a:r>
              <a:t/>
            </a:r>
            <a:endParaRPr/>
          </a:p>
        </p:txBody>
      </p:sp>
      <p:sp>
        <p:nvSpPr>
          <p:cNvPr id="299" name="Google Shape;299;p48"/>
          <p:cNvSpPr txBox="1"/>
          <p:nvPr/>
        </p:nvSpPr>
        <p:spPr>
          <a:xfrm>
            <a:off x="3621175" y="2801875"/>
            <a:ext cx="3995400" cy="576600"/>
          </a:xfrm>
          <a:prstGeom prst="rect">
            <a:avLst/>
          </a:prstGeom>
          <a:solidFill>
            <a:srgbClr val="F9CB9C"/>
          </a:solidFill>
          <a:ln cap="flat" cmpd="sng" w="2857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If (s1 xor s2) is true, then an odd number of its variables is set to true.</a:t>
            </a:r>
            <a:endParaRPr/>
          </a:p>
        </p:txBody>
      </p:sp>
      <p:sp>
        <p:nvSpPr>
          <p:cNvPr id="300" name="Google Shape;300;p48"/>
          <p:cNvSpPr txBox="1"/>
          <p:nvPr/>
        </p:nvSpPr>
        <p:spPr>
          <a:xfrm>
            <a:off x="3621175" y="3761100"/>
            <a:ext cx="3995400" cy="576600"/>
          </a:xfrm>
          <a:prstGeom prst="rect">
            <a:avLst/>
          </a:prstGeom>
          <a:solidFill>
            <a:srgbClr val="B6D7A8"/>
          </a:solidFill>
          <a:ln cap="flat" cmpd="sng" w="28575">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If an odd number of variables is true, then (s1 xor s2) is true.</a:t>
            </a:r>
            <a:endParaRPr/>
          </a:p>
        </p:txBody>
      </p:sp>
      <p:cxnSp>
        <p:nvCxnSpPr>
          <p:cNvPr id="301" name="Google Shape;301;p48"/>
          <p:cNvCxnSpPr>
            <a:stCxn id="298" idx="3"/>
            <a:endCxn id="299" idx="1"/>
          </p:cNvCxnSpPr>
          <p:nvPr/>
        </p:nvCxnSpPr>
        <p:spPr>
          <a:xfrm flipH="1" rot="10800000">
            <a:off x="2751350" y="3090300"/>
            <a:ext cx="869700" cy="702900"/>
          </a:xfrm>
          <a:prstGeom prst="straightConnector1">
            <a:avLst/>
          </a:prstGeom>
          <a:noFill/>
          <a:ln cap="flat" cmpd="sng" w="19050">
            <a:solidFill>
              <a:schemeClr val="dk2"/>
            </a:solidFill>
            <a:prstDash val="solid"/>
            <a:round/>
            <a:headEnd len="med" w="med" type="none"/>
            <a:tailEnd len="med" w="med" type="triangle"/>
          </a:ln>
        </p:spPr>
      </p:cxnSp>
      <p:cxnSp>
        <p:nvCxnSpPr>
          <p:cNvPr id="302" name="Google Shape;302;p48"/>
          <p:cNvCxnSpPr>
            <a:stCxn id="298" idx="3"/>
            <a:endCxn id="300" idx="1"/>
          </p:cNvCxnSpPr>
          <p:nvPr/>
        </p:nvCxnSpPr>
        <p:spPr>
          <a:xfrm>
            <a:off x="2751350" y="3793200"/>
            <a:ext cx="869700" cy="256200"/>
          </a:xfrm>
          <a:prstGeom prst="straightConnector1">
            <a:avLst/>
          </a:prstGeom>
          <a:noFill/>
          <a:ln cap="flat" cmpd="sng" w="19050">
            <a:solidFill>
              <a:schemeClr val="dk2"/>
            </a:solidFill>
            <a:prstDash val="solid"/>
            <a:round/>
            <a:headEnd len="med" w="med" type="none"/>
            <a:tailEnd len="med" w="med" type="triangle"/>
          </a:ln>
        </p:spPr>
      </p:cxnSp>
      <p:sp>
        <p:nvSpPr>
          <p:cNvPr id="303" name="Google Shape;303;p48"/>
          <p:cNvSpPr txBox="1"/>
          <p:nvPr/>
        </p:nvSpPr>
        <p:spPr>
          <a:xfrm>
            <a:off x="5229475" y="384375"/>
            <a:ext cx="2569200" cy="13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If you remember from MAT102:</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question brings up two conditions with it.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pic>
        <p:nvPicPr>
          <p:cNvPr id="308" name="Google Shape;308;p49"/>
          <p:cNvPicPr preferRelativeResize="0"/>
          <p:nvPr/>
        </p:nvPicPr>
        <p:blipFill>
          <a:blip r:embed="rId3">
            <a:alphaModFix/>
          </a:blip>
          <a:stretch>
            <a:fillRect/>
          </a:stretch>
        </p:blipFill>
        <p:spPr>
          <a:xfrm>
            <a:off x="181246" y="143450"/>
            <a:ext cx="5634900" cy="2275800"/>
          </a:xfrm>
          <a:prstGeom prst="rect">
            <a:avLst/>
          </a:prstGeom>
          <a:noFill/>
          <a:ln>
            <a:noFill/>
          </a:ln>
        </p:spPr>
      </p:pic>
      <p:sp>
        <p:nvSpPr>
          <p:cNvPr id="309" name="Google Shape;309;p49"/>
          <p:cNvSpPr txBox="1"/>
          <p:nvPr/>
        </p:nvSpPr>
        <p:spPr>
          <a:xfrm>
            <a:off x="566450" y="3125550"/>
            <a:ext cx="2184900" cy="1335300"/>
          </a:xfrm>
          <a:prstGeom prst="rect">
            <a:avLst/>
          </a:prstGeom>
          <a:solidFill>
            <a:srgbClr val="CCCCCC"/>
          </a:solidFill>
          <a:ln cap="flat" cmpd="sng" w="2857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We must prove that: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(s1 xor s2) is true </a:t>
            </a:r>
            <a:r>
              <a:rPr b="1" lang="en-GB"/>
              <a:t>if and only if</a:t>
            </a:r>
            <a:r>
              <a:rPr lang="en-GB"/>
              <a:t> an odd number of its variables is set to true.</a:t>
            </a:r>
            <a:endParaRPr/>
          </a:p>
          <a:p>
            <a:pPr indent="0" lvl="0" marL="0" rtl="0" algn="l">
              <a:spcBef>
                <a:spcPts val="0"/>
              </a:spcBef>
              <a:spcAft>
                <a:spcPts val="0"/>
              </a:spcAft>
              <a:buNone/>
            </a:pPr>
            <a:r>
              <a:t/>
            </a:r>
            <a:endParaRPr/>
          </a:p>
        </p:txBody>
      </p:sp>
      <p:sp>
        <p:nvSpPr>
          <p:cNvPr id="310" name="Google Shape;310;p49"/>
          <p:cNvSpPr txBox="1"/>
          <p:nvPr/>
        </p:nvSpPr>
        <p:spPr>
          <a:xfrm>
            <a:off x="4430375" y="617025"/>
            <a:ext cx="3995400" cy="576600"/>
          </a:xfrm>
          <a:prstGeom prst="rect">
            <a:avLst/>
          </a:prstGeom>
          <a:solidFill>
            <a:srgbClr val="F9CB9C"/>
          </a:solidFill>
          <a:ln cap="flat" cmpd="sng" w="2857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If (s1 xor s2) is true, then an odd number of its variables is set to true.</a:t>
            </a:r>
            <a:endParaRPr/>
          </a:p>
        </p:txBody>
      </p:sp>
      <p:sp>
        <p:nvSpPr>
          <p:cNvPr id="311" name="Google Shape;311;p49"/>
          <p:cNvSpPr txBox="1"/>
          <p:nvPr/>
        </p:nvSpPr>
        <p:spPr>
          <a:xfrm>
            <a:off x="4359575" y="2528750"/>
            <a:ext cx="3803400" cy="2073600"/>
          </a:xfrm>
          <a:prstGeom prst="rect">
            <a:avLst/>
          </a:prstGeom>
          <a:solidFill>
            <a:srgbClr val="FFF2CC"/>
          </a:solidFill>
          <a:ln cap="flat" cmpd="sng" w="19050">
            <a:solidFill>
              <a:srgbClr val="FF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For (s1 xor s2) to be true, exactly one of s1 or s2 is </a:t>
            </a:r>
            <a:r>
              <a:rPr b="1" lang="en-GB"/>
              <a:t>true </a:t>
            </a:r>
            <a:r>
              <a:rPr lang="en-GB"/>
              <a:t>and the other is </a:t>
            </a:r>
            <a:r>
              <a:rPr b="1" lang="en-GB"/>
              <a:t>false</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Then, by the IH, one of s1 and s2 has an </a:t>
            </a:r>
            <a:r>
              <a:rPr b="1" lang="en-GB"/>
              <a:t>odd </a:t>
            </a:r>
            <a:r>
              <a:rPr lang="en-GB"/>
              <a:t>number of true variables and the other has an </a:t>
            </a:r>
            <a:r>
              <a:rPr b="1" lang="en-GB"/>
              <a:t>even </a:t>
            </a:r>
            <a:r>
              <a:rPr lang="en-GB"/>
              <a:t>number of true variables.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(s1 xor s2) has (odd + even) = odd number of true variables.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pic>
        <p:nvPicPr>
          <p:cNvPr id="316" name="Google Shape;316;p50"/>
          <p:cNvPicPr preferRelativeResize="0"/>
          <p:nvPr/>
        </p:nvPicPr>
        <p:blipFill>
          <a:blip r:embed="rId3">
            <a:alphaModFix/>
          </a:blip>
          <a:stretch>
            <a:fillRect/>
          </a:stretch>
        </p:blipFill>
        <p:spPr>
          <a:xfrm>
            <a:off x="181246" y="143450"/>
            <a:ext cx="5634900" cy="2275800"/>
          </a:xfrm>
          <a:prstGeom prst="rect">
            <a:avLst/>
          </a:prstGeom>
          <a:noFill/>
          <a:ln>
            <a:noFill/>
          </a:ln>
        </p:spPr>
      </p:pic>
      <p:sp>
        <p:nvSpPr>
          <p:cNvPr id="317" name="Google Shape;317;p50"/>
          <p:cNvSpPr txBox="1"/>
          <p:nvPr/>
        </p:nvSpPr>
        <p:spPr>
          <a:xfrm>
            <a:off x="566450" y="3125550"/>
            <a:ext cx="2184900" cy="1335300"/>
          </a:xfrm>
          <a:prstGeom prst="rect">
            <a:avLst/>
          </a:prstGeom>
          <a:solidFill>
            <a:srgbClr val="CCCCCC"/>
          </a:solidFill>
          <a:ln cap="flat" cmpd="sng" w="2857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We must prove that: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(s1 xor s2) is true </a:t>
            </a:r>
            <a:r>
              <a:rPr b="1" lang="en-GB"/>
              <a:t>if and only if</a:t>
            </a:r>
            <a:r>
              <a:rPr lang="en-GB"/>
              <a:t> an odd number of its variables is set to true.</a:t>
            </a:r>
            <a:endParaRPr/>
          </a:p>
          <a:p>
            <a:pPr indent="0" lvl="0" marL="0" rtl="0" algn="l">
              <a:spcBef>
                <a:spcPts val="0"/>
              </a:spcBef>
              <a:spcAft>
                <a:spcPts val="0"/>
              </a:spcAft>
              <a:buNone/>
            </a:pPr>
            <a:r>
              <a:t/>
            </a:r>
            <a:endParaRPr/>
          </a:p>
        </p:txBody>
      </p:sp>
      <p:sp>
        <p:nvSpPr>
          <p:cNvPr id="318" name="Google Shape;318;p50"/>
          <p:cNvSpPr txBox="1"/>
          <p:nvPr/>
        </p:nvSpPr>
        <p:spPr>
          <a:xfrm>
            <a:off x="4460725" y="2419250"/>
            <a:ext cx="3803400" cy="2518800"/>
          </a:xfrm>
          <a:prstGeom prst="rect">
            <a:avLst/>
          </a:prstGeom>
          <a:solidFill>
            <a:srgbClr val="D0E0E3"/>
          </a:solidFill>
          <a:ln cap="flat" cmpd="sng" w="19050">
            <a:solidFill>
              <a:srgbClr val="00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There are an odd number of true variables, so one of s1 and s2 must have an odd number of true variables and the other must have an even number of true variables. </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GB"/>
              <a:t>Two odds</a:t>
            </a:r>
            <a:r>
              <a:rPr lang="en-GB"/>
              <a:t> add up to </a:t>
            </a:r>
            <a:r>
              <a:rPr b="1" lang="en-GB"/>
              <a:t>an even</a:t>
            </a:r>
            <a:r>
              <a:rPr lang="en-GB"/>
              <a:t>, and </a:t>
            </a:r>
            <a:r>
              <a:rPr i="1" lang="en-GB"/>
              <a:t>two evens</a:t>
            </a:r>
            <a:r>
              <a:rPr lang="en-GB"/>
              <a:t> add up to </a:t>
            </a:r>
            <a:r>
              <a:rPr b="1" lang="en-GB"/>
              <a:t>an even</a:t>
            </a:r>
            <a:r>
              <a:rPr lang="en-GB"/>
              <a:t>, so those can't happen.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But then, by the IH, one of s1 and s2 is </a:t>
            </a:r>
            <a:r>
              <a:rPr b="1" lang="en-GB"/>
              <a:t>true </a:t>
            </a:r>
            <a:r>
              <a:rPr lang="en-GB"/>
              <a:t>and the other is </a:t>
            </a:r>
            <a:r>
              <a:rPr b="1" lang="en-GB"/>
              <a:t>false</a:t>
            </a:r>
            <a:r>
              <a:rPr lang="en-GB"/>
              <a:t>. By the definition of xor, (s1 xor s2) is true.</a:t>
            </a:r>
            <a:endParaRPr/>
          </a:p>
        </p:txBody>
      </p:sp>
      <p:sp>
        <p:nvSpPr>
          <p:cNvPr id="319" name="Google Shape;319;p50"/>
          <p:cNvSpPr txBox="1"/>
          <p:nvPr/>
        </p:nvSpPr>
        <p:spPr>
          <a:xfrm>
            <a:off x="4460725" y="676025"/>
            <a:ext cx="3995400" cy="576600"/>
          </a:xfrm>
          <a:prstGeom prst="rect">
            <a:avLst/>
          </a:prstGeom>
          <a:solidFill>
            <a:srgbClr val="B6D7A8"/>
          </a:solidFill>
          <a:ln cap="flat" cmpd="sng" w="28575">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If an odd number of variables is true, then (s1 xor s2) is true.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pic>
        <p:nvPicPr>
          <p:cNvPr id="324" name="Google Shape;324;p51"/>
          <p:cNvPicPr preferRelativeResize="0"/>
          <p:nvPr/>
        </p:nvPicPr>
        <p:blipFill>
          <a:blip r:embed="rId3">
            <a:alphaModFix/>
          </a:blip>
          <a:stretch>
            <a:fillRect/>
          </a:stretch>
        </p:blipFill>
        <p:spPr>
          <a:xfrm>
            <a:off x="181246" y="143450"/>
            <a:ext cx="5634900" cy="2275800"/>
          </a:xfrm>
          <a:prstGeom prst="rect">
            <a:avLst/>
          </a:prstGeom>
          <a:noFill/>
          <a:ln>
            <a:noFill/>
          </a:ln>
        </p:spPr>
      </p:pic>
      <p:sp>
        <p:nvSpPr>
          <p:cNvPr id="325" name="Google Shape;325;p51"/>
          <p:cNvSpPr txBox="1"/>
          <p:nvPr/>
        </p:nvSpPr>
        <p:spPr>
          <a:xfrm>
            <a:off x="566450" y="3125550"/>
            <a:ext cx="2184900" cy="1335300"/>
          </a:xfrm>
          <a:prstGeom prst="rect">
            <a:avLst/>
          </a:prstGeom>
          <a:solidFill>
            <a:srgbClr val="CCCCCC"/>
          </a:solidFill>
          <a:ln cap="flat" cmpd="sng" w="2857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We must prove that: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(s1 xor s2) is true </a:t>
            </a:r>
            <a:r>
              <a:rPr b="1" lang="en-GB"/>
              <a:t>if and only if</a:t>
            </a:r>
            <a:r>
              <a:rPr lang="en-GB"/>
              <a:t> an odd number of its variables is set to true.</a:t>
            </a:r>
            <a:endParaRPr/>
          </a:p>
          <a:p>
            <a:pPr indent="0" lvl="0" marL="0" rtl="0" algn="l">
              <a:spcBef>
                <a:spcPts val="0"/>
              </a:spcBef>
              <a:spcAft>
                <a:spcPts val="0"/>
              </a:spcAft>
              <a:buNone/>
            </a:pPr>
            <a:r>
              <a:t/>
            </a:r>
            <a:endParaRPr/>
          </a:p>
        </p:txBody>
      </p:sp>
      <p:sp>
        <p:nvSpPr>
          <p:cNvPr id="326" name="Google Shape;326;p51"/>
          <p:cNvSpPr txBox="1"/>
          <p:nvPr/>
        </p:nvSpPr>
        <p:spPr>
          <a:xfrm>
            <a:off x="4460725" y="2419250"/>
            <a:ext cx="3803400" cy="2518800"/>
          </a:xfrm>
          <a:prstGeom prst="rect">
            <a:avLst/>
          </a:prstGeom>
          <a:solidFill>
            <a:srgbClr val="D0E0E3"/>
          </a:solidFill>
          <a:ln cap="flat" cmpd="sng" w="19050">
            <a:solidFill>
              <a:srgbClr val="00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There are an odd number of true variables, so one of s1 and s2 must have an odd number of true variables and the other must have an even number of true variables. </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GB"/>
              <a:t>Two odds</a:t>
            </a:r>
            <a:r>
              <a:rPr lang="en-GB"/>
              <a:t> add up to </a:t>
            </a:r>
            <a:r>
              <a:rPr b="1" lang="en-GB"/>
              <a:t>an even</a:t>
            </a:r>
            <a:r>
              <a:rPr lang="en-GB"/>
              <a:t>, and </a:t>
            </a:r>
            <a:r>
              <a:rPr i="1" lang="en-GB"/>
              <a:t>two evens</a:t>
            </a:r>
            <a:r>
              <a:rPr lang="en-GB"/>
              <a:t> add up to </a:t>
            </a:r>
            <a:r>
              <a:rPr b="1" lang="en-GB"/>
              <a:t>an even</a:t>
            </a:r>
            <a:r>
              <a:rPr lang="en-GB"/>
              <a:t>, so those can't happen.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But then, by the IH, one of s1 and s2 is </a:t>
            </a:r>
            <a:r>
              <a:rPr b="1" lang="en-GB"/>
              <a:t>true </a:t>
            </a:r>
            <a:r>
              <a:rPr lang="en-GB"/>
              <a:t>and the other is </a:t>
            </a:r>
            <a:r>
              <a:rPr b="1" lang="en-GB"/>
              <a:t>false</a:t>
            </a:r>
            <a:r>
              <a:rPr lang="en-GB"/>
              <a:t>. By the definition of xor, (s1 xor s2) is true.</a:t>
            </a:r>
            <a:endParaRPr/>
          </a:p>
        </p:txBody>
      </p:sp>
      <p:sp>
        <p:nvSpPr>
          <p:cNvPr id="327" name="Google Shape;327;p51"/>
          <p:cNvSpPr txBox="1"/>
          <p:nvPr/>
        </p:nvSpPr>
        <p:spPr>
          <a:xfrm>
            <a:off x="4460725" y="676025"/>
            <a:ext cx="3995400" cy="576600"/>
          </a:xfrm>
          <a:prstGeom prst="rect">
            <a:avLst/>
          </a:prstGeom>
          <a:solidFill>
            <a:srgbClr val="B6D7A8"/>
          </a:solidFill>
          <a:ln cap="flat" cmpd="sng" w="28575">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If an odd number of variables is true, then (s1 xor s2) is true.</a:t>
            </a:r>
            <a:endParaRPr/>
          </a:p>
        </p:txBody>
      </p:sp>
      <p:cxnSp>
        <p:nvCxnSpPr>
          <p:cNvPr id="328" name="Google Shape;328;p51"/>
          <p:cNvCxnSpPr>
            <a:endCxn id="326" idx="1"/>
          </p:cNvCxnSpPr>
          <p:nvPr/>
        </p:nvCxnSpPr>
        <p:spPr>
          <a:xfrm flipH="1" rot="10800000">
            <a:off x="3924625" y="3678650"/>
            <a:ext cx="536100" cy="478500"/>
          </a:xfrm>
          <a:prstGeom prst="straightConnector1">
            <a:avLst/>
          </a:prstGeom>
          <a:noFill/>
          <a:ln cap="flat" cmpd="sng" w="19050">
            <a:solidFill>
              <a:schemeClr val="dk2"/>
            </a:solidFill>
            <a:prstDash val="solid"/>
            <a:round/>
            <a:headEnd len="med" w="med" type="none"/>
            <a:tailEnd len="med" w="med" type="triangle"/>
          </a:ln>
        </p:spPr>
      </p:cxnSp>
      <p:sp>
        <p:nvSpPr>
          <p:cNvPr id="329" name="Google Shape;329;p51"/>
          <p:cNvSpPr txBox="1"/>
          <p:nvPr/>
        </p:nvSpPr>
        <p:spPr>
          <a:xfrm>
            <a:off x="2887850" y="4076275"/>
            <a:ext cx="1471800" cy="7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t>We mention this due to the whole “uniqueness” thing</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pic>
        <p:nvPicPr>
          <p:cNvPr id="70" name="Google Shape;70;p16" title="Dan's Page - Screen Capture.mp4">
            <a:hlinkClick r:id="rId3"/>
          </p:cNvPr>
          <p:cNvPicPr preferRelativeResize="0"/>
          <p:nvPr/>
        </p:nvPicPr>
        <p:blipFill>
          <a:blip r:embed="rId4">
            <a:alphaModFix/>
          </a:blip>
          <a:stretch>
            <a:fillRect/>
          </a:stretch>
        </p:blipFill>
        <p:spPr>
          <a:xfrm>
            <a:off x="380588" y="214075"/>
            <a:ext cx="8382826" cy="47153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5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CSC 236</a:t>
            </a:r>
            <a:endParaRPr/>
          </a:p>
        </p:txBody>
      </p:sp>
      <p:sp>
        <p:nvSpPr>
          <p:cNvPr id="335" name="Google Shape;335;p5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Tutorial 2 - Daniel Razavi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7"/>
          <p:cNvSpPr txBox="1"/>
          <p:nvPr>
            <p:ph type="ctrTitle"/>
          </p:nvPr>
        </p:nvSpPr>
        <p:spPr>
          <a:xfrm>
            <a:off x="311708" y="1545450"/>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danielrazavi.github.io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8"/>
          <p:cNvSpPr txBox="1"/>
          <p:nvPr>
            <p:ph type="ctrTitle"/>
          </p:nvPr>
        </p:nvSpPr>
        <p:spPr>
          <a:xfrm>
            <a:off x="311708" y="1545450"/>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Questions about the Problem 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9"/>
          <p:cNvPicPr preferRelativeResize="0"/>
          <p:nvPr/>
        </p:nvPicPr>
        <p:blipFill>
          <a:blip r:embed="rId3">
            <a:alphaModFix/>
          </a:blip>
          <a:stretch>
            <a:fillRect/>
          </a:stretch>
        </p:blipFill>
        <p:spPr>
          <a:xfrm>
            <a:off x="2225313" y="811738"/>
            <a:ext cx="4693375" cy="35200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20"/>
          <p:cNvSpPr txBox="1"/>
          <p:nvPr>
            <p:ph type="ctrTitle"/>
          </p:nvPr>
        </p:nvSpPr>
        <p:spPr>
          <a:xfrm>
            <a:off x="311708" y="1545450"/>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Today’s Problem Set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21"/>
          <p:cNvPicPr preferRelativeResize="0"/>
          <p:nvPr/>
        </p:nvPicPr>
        <p:blipFill>
          <a:blip r:embed="rId3">
            <a:alphaModFix/>
          </a:blip>
          <a:stretch>
            <a:fillRect/>
          </a:stretch>
        </p:blipFill>
        <p:spPr>
          <a:xfrm>
            <a:off x="110800" y="152400"/>
            <a:ext cx="8922400" cy="1299250"/>
          </a:xfrm>
          <a:prstGeom prst="rect">
            <a:avLst/>
          </a:prstGeom>
          <a:noFill/>
          <a:ln>
            <a:noFill/>
          </a:ln>
        </p:spPr>
      </p:pic>
      <p:cxnSp>
        <p:nvCxnSpPr>
          <p:cNvPr id="96" name="Google Shape;96;p21"/>
          <p:cNvCxnSpPr/>
          <p:nvPr/>
        </p:nvCxnSpPr>
        <p:spPr>
          <a:xfrm flipH="1" rot="10800000">
            <a:off x="110800" y="1244200"/>
            <a:ext cx="8304600" cy="30300"/>
          </a:xfrm>
          <a:prstGeom prst="straightConnector1">
            <a:avLst/>
          </a:prstGeom>
          <a:noFill/>
          <a:ln cap="flat" cmpd="sng" w="28575">
            <a:solidFill>
              <a:srgbClr val="FF0000"/>
            </a:solidFill>
            <a:prstDash val="solid"/>
            <a:round/>
            <a:headEnd len="med" w="med" type="none"/>
            <a:tailEnd len="med" w="med" type="none"/>
          </a:ln>
        </p:spPr>
      </p:cxnSp>
      <p:sp>
        <p:nvSpPr>
          <p:cNvPr id="97" name="Google Shape;97;p21"/>
          <p:cNvSpPr txBox="1"/>
          <p:nvPr/>
        </p:nvSpPr>
        <p:spPr>
          <a:xfrm>
            <a:off x="3044650" y="1638650"/>
            <a:ext cx="1729500" cy="647400"/>
          </a:xfrm>
          <a:prstGeom prst="rect">
            <a:avLst/>
          </a:prstGeom>
          <a:solidFill>
            <a:srgbClr val="F4CCCC"/>
          </a:solid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Don’t worry about the bonus yet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