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7083aac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7083aac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6f8f8dfd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6f8f8dfd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6f8f8dfd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6f8f8dfd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6f8f8dfd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6f8f8dfd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7083aac0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7083aac0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6f8f8dfd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6f8f8dfd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rPr>
              <a:t>(One other thing to consider: what happens if we remove the a &gt;= b precondition? Is the code still correct? It is! Even without the a == 1 in there.)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7083aac0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7083aac0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6f8f8dfd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6f8f8dfd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6f8f8dfd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6f8f8dfd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7083aac0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7083aac0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7083aac0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7083aac0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6f8f8dfd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6f8f8dfd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7083aac0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7083aac0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7083aac0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7083aac0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6f8f8df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6f8f8df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6f8f8dfd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6f8f8dfd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6f8f8dfd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6f8f8dfd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www.youtube.com/watch?v=Ai_8pJf5TSs"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drive.google.com/file/d/1kBDSZ2qoREYdlBcU5MluQm1Dtx_ilcJI/view" TargetMode="Externa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descr="Subscribe to join the #AFVFAM http://bit.ly/afvyoutube | 🔔 Make sure to enable ALL push notifications! 🔔&#10;&#10;Get ready for all new episodes of AFV! Season 29 premieres on Sunday, September 30th at 7/6c on ABC Television Network!&#10;&#10;To celebrate the premiere of America's Funniest Home Videos 29th Season - [!!!] - we put together some of our favorite prize-winning videos! A goat that makes weird noises, an accidental cup crime, a recovery room rambler, and the invisible rope ruse! (+ many more). &#10;&#10;Watch the NEWEST videos: http://bit.ly/2MKctsW&#10;&#10;Watch more of AFV:&#10;Kid Fails: http://bit.ly/2Nl0bqk&#10;Best Viral Videos of 2018!: http://bit.ly/2NmcJ0H&#10;Funniest Viral Pet Videos!: http://bit.ly/2NS5mv9&#10;LOL Therapy: http://bit.ly/2PGPRqh&#10;&#10;Connect with AFV Online:&#10;Website: http://afv.com/ &#10;Facebook: http://bit.ly/afvFacebook &#10;Twitter: http://bit.ly/afvTwitter &#10;Instagram: http://bit.ly/afvInstagram &#10;&#10;About AFV:&#10;America’s Funniest Home Videos is America's longest running funny video television program. We've been collecting funny viral videos since 1989. Here you’ll find funny videos, viral videos, prank videos, funny animal videos, funny baby videos, classic videos, and the best compilations and music montages of some of the funniest videos you've ever seen. Check out our different sections to find some of the best viral, funny, videos around. Comment, share, and subscribe to stay in touch to see funny videos you just can't find anywhere else!" id="54" name="Google Shape;54;p13" title="Best Of AFV - Winners Edition | America's Funniest Home Videos">
            <a:hlinkClick r:id="rId3"/>
          </p:cNvPr>
          <p:cNvPicPr preferRelativeResize="0"/>
          <p:nvPr/>
        </p:nvPicPr>
        <p:blipFill>
          <a:blip r:embed="rId4">
            <a:alphaModFix/>
          </a:blip>
          <a:stretch>
            <a:fillRect/>
          </a:stretch>
        </p:blipFill>
        <p:spPr>
          <a:xfrm>
            <a:off x="1366315" y="770165"/>
            <a:ext cx="6411376" cy="3603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593776" y="1234473"/>
            <a:ext cx="2921325" cy="2674550"/>
          </a:xfrm>
          <a:prstGeom prst="rect">
            <a:avLst/>
          </a:prstGeom>
          <a:noFill/>
          <a:ln>
            <a:noFill/>
          </a:ln>
        </p:spPr>
      </p:pic>
      <p:sp>
        <p:nvSpPr>
          <p:cNvPr id="108" name="Google Shape;108;p22"/>
          <p:cNvSpPr txBox="1"/>
          <p:nvPr/>
        </p:nvSpPr>
        <p:spPr>
          <a:xfrm>
            <a:off x="4067375" y="324700"/>
            <a:ext cx="4797600" cy="458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t>2b+a	</a:t>
            </a:r>
            <a:r>
              <a:rPr b="1" lang="en-GB" sz="2400"/>
              <a:t>Here is why!</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rPr lang="en-GB" sz="2400">
                <a:solidFill>
                  <a:schemeClr val="dk1"/>
                </a:solidFill>
              </a:rPr>
              <a:t>First, we need to prove that the variant decreases on each loop iteration</a:t>
            </a:r>
            <a:endParaRPr sz="2400">
              <a:solidFill>
                <a:schemeClr val="dk1"/>
              </a:solidFill>
            </a:endParaRPr>
          </a:p>
          <a:p>
            <a:pPr indent="0" lvl="0" marL="0" rtl="0" algn="ctr">
              <a:spcBef>
                <a:spcPts val="0"/>
              </a:spcBef>
              <a:spcAft>
                <a:spcPts val="0"/>
              </a:spcAft>
              <a:buNone/>
            </a:pPr>
            <a:r>
              <a:t/>
            </a:r>
            <a:endParaRPr sz="1200">
              <a:solidFill>
                <a:schemeClr val="dk1"/>
              </a:solidFill>
            </a:endParaRPr>
          </a:p>
          <a:p>
            <a:pPr indent="0" lvl="0" marL="0" rtl="0" algn="ctr">
              <a:spcBef>
                <a:spcPts val="0"/>
              </a:spcBef>
              <a:spcAft>
                <a:spcPts val="0"/>
              </a:spcAft>
              <a:buNone/>
            </a:pPr>
            <a:r>
              <a:rPr lang="en-GB" sz="2400">
                <a:solidFill>
                  <a:schemeClr val="dk1"/>
                </a:solidFill>
              </a:rPr>
              <a:t>There are two cases to consider here. The </a:t>
            </a:r>
            <a:r>
              <a:rPr b="1" lang="en-GB" sz="2400">
                <a:solidFill>
                  <a:schemeClr val="dk1"/>
                </a:solidFill>
              </a:rPr>
              <a:t>“else”</a:t>
            </a:r>
            <a:r>
              <a:rPr lang="en-GB" sz="2400">
                <a:solidFill>
                  <a:schemeClr val="dk1"/>
                </a:solidFill>
              </a:rPr>
              <a:t> case is simpler, so let's do that one first. In that branch, a decreases by 1, so 2b+a decreases by 1.</a:t>
            </a:r>
            <a:endParaRPr sz="2400"/>
          </a:p>
        </p:txBody>
      </p:sp>
      <p:sp>
        <p:nvSpPr>
          <p:cNvPr id="109" name="Google Shape;109;p22"/>
          <p:cNvSpPr/>
          <p:nvPr/>
        </p:nvSpPr>
        <p:spPr>
          <a:xfrm>
            <a:off x="4916375" y="522675"/>
            <a:ext cx="3099600" cy="605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22"/>
          <p:cNvPicPr preferRelativeResize="0"/>
          <p:nvPr/>
        </p:nvPicPr>
        <p:blipFill>
          <a:blip r:embed="rId4">
            <a:alphaModFix/>
          </a:blip>
          <a:stretch>
            <a:fillRect/>
          </a:stretch>
        </p:blipFill>
        <p:spPr>
          <a:xfrm>
            <a:off x="0" y="0"/>
            <a:ext cx="4572001" cy="1353903"/>
          </a:xfrm>
          <a:prstGeom prst="rect">
            <a:avLst/>
          </a:prstGeom>
          <a:noFill/>
          <a:ln cap="flat" cmpd="sng" w="38100">
            <a:solidFill>
              <a:srgbClr val="FF0000"/>
            </a:solidFill>
            <a:prstDash val="solid"/>
            <a:round/>
            <a:headEnd len="sm" w="sm" type="none"/>
            <a:tailEnd len="sm" w="sm" type="none"/>
          </a:ln>
        </p:spPr>
      </p:pic>
      <p:sp>
        <p:nvSpPr>
          <p:cNvPr id="111" name="Google Shape;111;p22"/>
          <p:cNvSpPr txBox="1"/>
          <p:nvPr/>
        </p:nvSpPr>
        <p:spPr>
          <a:xfrm>
            <a:off x="2871700" y="422900"/>
            <a:ext cx="1602900" cy="35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Notes.pdf page 59</a:t>
            </a:r>
            <a:endParaRPr sz="1200"/>
          </a:p>
        </p:txBody>
      </p:sp>
      <p:cxnSp>
        <p:nvCxnSpPr>
          <p:cNvPr id="112" name="Google Shape;112;p22"/>
          <p:cNvCxnSpPr/>
          <p:nvPr/>
        </p:nvCxnSpPr>
        <p:spPr>
          <a:xfrm>
            <a:off x="2911050" y="914625"/>
            <a:ext cx="1858800" cy="393300"/>
          </a:xfrm>
          <a:prstGeom prst="bentConnector3">
            <a:avLst>
              <a:gd fmla="val 99996" name="adj1"/>
            </a:avLst>
          </a:prstGeom>
          <a:noFill/>
          <a:ln cap="flat" cmpd="sng" w="19050">
            <a:solidFill>
              <a:srgbClr val="FF9900"/>
            </a:solidFill>
            <a:prstDash val="solid"/>
            <a:round/>
            <a:headEnd len="med" w="med" type="none"/>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23"/>
          <p:cNvPicPr preferRelativeResize="0"/>
          <p:nvPr/>
        </p:nvPicPr>
        <p:blipFill>
          <a:blip r:embed="rId3">
            <a:alphaModFix/>
          </a:blip>
          <a:stretch>
            <a:fillRect/>
          </a:stretch>
        </p:blipFill>
        <p:spPr>
          <a:xfrm>
            <a:off x="593776" y="1234473"/>
            <a:ext cx="2921325" cy="2674550"/>
          </a:xfrm>
          <a:prstGeom prst="rect">
            <a:avLst/>
          </a:prstGeom>
          <a:noFill/>
          <a:ln>
            <a:noFill/>
          </a:ln>
        </p:spPr>
      </p:pic>
      <p:sp>
        <p:nvSpPr>
          <p:cNvPr id="118" name="Google Shape;118;p23"/>
          <p:cNvSpPr txBox="1"/>
          <p:nvPr/>
        </p:nvSpPr>
        <p:spPr>
          <a:xfrm>
            <a:off x="511400" y="1563700"/>
            <a:ext cx="8353800" cy="3321000"/>
          </a:xfrm>
          <a:prstGeom prst="rect">
            <a:avLst/>
          </a:prstGeom>
          <a:solidFill>
            <a:srgbClr val="FFFFFF"/>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Now for the </a:t>
            </a:r>
            <a:r>
              <a:rPr b="1" lang="en-GB">
                <a:solidFill>
                  <a:schemeClr val="dk1"/>
                </a:solidFill>
              </a:rPr>
              <a:t>“if”</a:t>
            </a:r>
            <a:r>
              <a:rPr lang="en-GB">
                <a:solidFill>
                  <a:schemeClr val="dk1"/>
                </a:solidFill>
              </a:rPr>
              <a:t> case, where “a” and “b” are swapped.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Before the loop iteration, we have values </a:t>
            </a:r>
            <a:r>
              <a:rPr b="1" lang="en-GB">
                <a:solidFill>
                  <a:schemeClr val="dk1"/>
                </a:solidFill>
              </a:rPr>
              <a:t>a_0</a:t>
            </a:r>
            <a:r>
              <a:rPr lang="en-GB">
                <a:solidFill>
                  <a:schemeClr val="dk1"/>
                </a:solidFill>
              </a:rPr>
              <a:t>, </a:t>
            </a:r>
            <a:r>
              <a:rPr b="1" lang="en-GB">
                <a:solidFill>
                  <a:schemeClr val="dk1"/>
                </a:solidFill>
              </a:rPr>
              <a:t>b_0</a:t>
            </a:r>
            <a:r>
              <a:rPr lang="en-GB">
                <a:solidFill>
                  <a:schemeClr val="dk1"/>
                </a:solidFill>
              </a:rPr>
              <a:t>, and </a:t>
            </a:r>
            <a:r>
              <a:rPr b="1" lang="en-GB">
                <a:solidFill>
                  <a:schemeClr val="dk1"/>
                </a:solidFill>
              </a:rPr>
              <a:t>m_0 = 2b_0+a_0</a:t>
            </a:r>
            <a:r>
              <a:rPr lang="en-GB">
                <a:solidFill>
                  <a:schemeClr val="dk1"/>
                </a:solidFill>
              </a:rPr>
              <a:t>; also, by the if-statement, we have </a:t>
            </a:r>
            <a:r>
              <a:rPr b="1" lang="en-GB">
                <a:solidFill>
                  <a:schemeClr val="dk1"/>
                </a:solidFill>
              </a:rPr>
              <a:t>a_0 &lt; b_0</a:t>
            </a:r>
            <a:r>
              <a:rPr lang="en-GB">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After the iteration, we have </a:t>
            </a:r>
            <a:r>
              <a:rPr b="1" lang="en-GB">
                <a:solidFill>
                  <a:schemeClr val="dk1"/>
                </a:solidFill>
              </a:rPr>
              <a:t>a_1 = b_0, b_1 = a_0</a:t>
            </a:r>
            <a:r>
              <a:rPr lang="en-GB">
                <a:solidFill>
                  <a:schemeClr val="dk1"/>
                </a:solidFill>
              </a:rPr>
              <a:t>, and</a:t>
            </a:r>
            <a:r>
              <a:rPr b="1" lang="en-GB">
                <a:solidFill>
                  <a:schemeClr val="dk1"/>
                </a:solidFill>
              </a:rPr>
              <a:t> m_1 = 2b_1+a_1 = 2a_0+b_0</a:t>
            </a:r>
            <a:r>
              <a:rPr lang="en-GB">
                <a:solidFill>
                  <a:schemeClr val="dk1"/>
                </a:solidFill>
              </a:rPr>
              <a:t>. We must show that </a:t>
            </a:r>
            <a:r>
              <a:rPr b="1" lang="en-GB">
                <a:solidFill>
                  <a:schemeClr val="dk1"/>
                </a:solidFill>
              </a:rPr>
              <a:t>2a_0+b_0 &lt; 2b_0+a_0</a:t>
            </a:r>
            <a:r>
              <a:rPr lang="en-GB">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This is equivalent to proving that</a:t>
            </a:r>
            <a:endParaRPr>
              <a:solidFill>
                <a:schemeClr val="dk1"/>
              </a:solidFill>
            </a:endParaRPr>
          </a:p>
          <a:p>
            <a:pPr indent="0" lvl="0" marL="0" rtl="0" algn="l">
              <a:spcBef>
                <a:spcPts val="0"/>
              </a:spcBef>
              <a:spcAft>
                <a:spcPts val="0"/>
              </a:spcAft>
              <a:buNone/>
            </a:pPr>
            <a:r>
              <a:rPr b="1" lang="en-GB">
                <a:solidFill>
                  <a:schemeClr val="dk1"/>
                </a:solidFill>
              </a:rPr>
              <a:t>a_0 &lt; b_0</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which is exactly what we know to be true by virtue of the if-condition being true.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Therefore, our variant is valid for the loop, and we conclude that the loop terminates.</a:t>
            </a:r>
            <a:endParaRPr sz="2400"/>
          </a:p>
        </p:txBody>
      </p:sp>
      <p:sp>
        <p:nvSpPr>
          <p:cNvPr id="119" name="Google Shape;119;p23"/>
          <p:cNvSpPr/>
          <p:nvPr/>
        </p:nvSpPr>
        <p:spPr>
          <a:xfrm>
            <a:off x="4867200" y="374100"/>
            <a:ext cx="3099600" cy="605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rPr>
              <a:t>2b+a	   </a:t>
            </a:r>
            <a:r>
              <a:rPr b="1" lang="en-GB" sz="2400">
                <a:solidFill>
                  <a:schemeClr val="dk1"/>
                </a:solidFill>
              </a:rPr>
              <a:t>Here is why!</a:t>
            </a:r>
            <a:endParaRPr/>
          </a:p>
        </p:txBody>
      </p:sp>
      <p:pic>
        <p:nvPicPr>
          <p:cNvPr id="120" name="Google Shape;120;p23"/>
          <p:cNvPicPr preferRelativeResize="0"/>
          <p:nvPr/>
        </p:nvPicPr>
        <p:blipFill>
          <a:blip r:embed="rId4">
            <a:alphaModFix/>
          </a:blip>
          <a:stretch>
            <a:fillRect/>
          </a:stretch>
        </p:blipFill>
        <p:spPr>
          <a:xfrm>
            <a:off x="0" y="68833"/>
            <a:ext cx="4572001" cy="1353895"/>
          </a:xfrm>
          <a:prstGeom prst="rect">
            <a:avLst/>
          </a:prstGeom>
          <a:noFill/>
          <a:ln cap="flat" cmpd="sng" w="38100">
            <a:solidFill>
              <a:srgbClr val="FF0000"/>
            </a:solidFill>
            <a:prstDash val="solid"/>
            <a:round/>
            <a:headEnd len="sm" w="sm" type="none"/>
            <a:tailEnd len="sm" w="sm" type="none"/>
          </a:ln>
        </p:spPr>
      </p:pic>
      <p:sp>
        <p:nvSpPr>
          <p:cNvPr id="121" name="Google Shape;121;p23"/>
          <p:cNvSpPr txBox="1"/>
          <p:nvPr/>
        </p:nvSpPr>
        <p:spPr>
          <a:xfrm>
            <a:off x="2871700" y="499200"/>
            <a:ext cx="1602900" cy="35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Notes.pdf page 59</a:t>
            </a:r>
            <a:endParaRPr sz="1200"/>
          </a:p>
        </p:txBody>
      </p:sp>
      <p:cxnSp>
        <p:nvCxnSpPr>
          <p:cNvPr id="122" name="Google Shape;122;p23"/>
          <p:cNvCxnSpPr>
            <a:endCxn id="118" idx="0"/>
          </p:cNvCxnSpPr>
          <p:nvPr/>
        </p:nvCxnSpPr>
        <p:spPr>
          <a:xfrm>
            <a:off x="2911100" y="914500"/>
            <a:ext cx="1777200" cy="649200"/>
          </a:xfrm>
          <a:prstGeom prst="bentConnector2">
            <a:avLst/>
          </a:prstGeom>
          <a:noFill/>
          <a:ln cap="flat" cmpd="sng" w="19050">
            <a:solidFill>
              <a:srgbClr val="FF9900"/>
            </a:solidFill>
            <a:prstDash val="solid"/>
            <a:round/>
            <a:headEnd len="med" w="med"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593776" y="1234473"/>
            <a:ext cx="2921325" cy="2674550"/>
          </a:xfrm>
          <a:prstGeom prst="rect">
            <a:avLst/>
          </a:prstGeom>
          <a:noFill/>
          <a:ln>
            <a:noFill/>
          </a:ln>
        </p:spPr>
      </p:pic>
      <p:sp>
        <p:nvSpPr>
          <p:cNvPr id="128" name="Google Shape;128;p24"/>
          <p:cNvSpPr txBox="1"/>
          <p:nvPr/>
        </p:nvSpPr>
        <p:spPr>
          <a:xfrm>
            <a:off x="4067375" y="324700"/>
            <a:ext cx="4797600" cy="458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t>2b+a	</a:t>
            </a:r>
            <a:r>
              <a:rPr b="1" lang="en-GB" sz="2400"/>
              <a:t>Here is why!</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rPr lang="en-GB" sz="2400">
                <a:solidFill>
                  <a:schemeClr val="dk1"/>
                </a:solidFill>
              </a:rPr>
              <a:t>Secondly, we need to prove that the variant is part of the natural number.</a:t>
            </a:r>
            <a:endParaRPr sz="2400">
              <a:solidFill>
                <a:schemeClr val="dk1"/>
              </a:solidFill>
            </a:endParaRPr>
          </a:p>
          <a:p>
            <a:pPr indent="0" lvl="0" marL="0" rtl="0" algn="ctr">
              <a:spcBef>
                <a:spcPts val="0"/>
              </a:spcBef>
              <a:spcAft>
                <a:spcPts val="0"/>
              </a:spcAft>
              <a:buNone/>
            </a:pPr>
            <a:r>
              <a:t/>
            </a:r>
            <a:endParaRPr sz="2400">
              <a:solidFill>
                <a:schemeClr val="dk1"/>
              </a:solidFill>
            </a:endParaRPr>
          </a:p>
          <a:p>
            <a:pPr indent="0" lvl="0" marL="0" rtl="0" algn="ctr">
              <a:spcBef>
                <a:spcPts val="0"/>
              </a:spcBef>
              <a:spcAft>
                <a:spcPts val="0"/>
              </a:spcAft>
              <a:buNone/>
            </a:pPr>
            <a:r>
              <a:rPr lang="en-GB" sz="2400"/>
              <a:t>By the loop-condition, we have that a &gt;= 0 and b &gt;= 0. Therefore, 2b+a &gt;= 0.</a:t>
            </a:r>
            <a:endParaRPr sz="2400"/>
          </a:p>
        </p:txBody>
      </p:sp>
      <p:sp>
        <p:nvSpPr>
          <p:cNvPr id="129" name="Google Shape;129;p24"/>
          <p:cNvSpPr/>
          <p:nvPr/>
        </p:nvSpPr>
        <p:spPr>
          <a:xfrm>
            <a:off x="4916375" y="866900"/>
            <a:ext cx="3099600" cy="605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24"/>
          <p:cNvPicPr preferRelativeResize="0"/>
          <p:nvPr/>
        </p:nvPicPr>
        <p:blipFill>
          <a:blip r:embed="rId4">
            <a:alphaModFix/>
          </a:blip>
          <a:stretch>
            <a:fillRect/>
          </a:stretch>
        </p:blipFill>
        <p:spPr>
          <a:xfrm>
            <a:off x="0" y="0"/>
            <a:ext cx="4572001" cy="1353903"/>
          </a:xfrm>
          <a:prstGeom prst="rect">
            <a:avLst/>
          </a:prstGeom>
          <a:noFill/>
          <a:ln cap="flat" cmpd="sng" w="38100">
            <a:solidFill>
              <a:srgbClr val="FF0000"/>
            </a:solidFill>
            <a:prstDash val="solid"/>
            <a:round/>
            <a:headEnd len="sm" w="sm" type="none"/>
            <a:tailEnd len="sm" w="sm" type="none"/>
          </a:ln>
        </p:spPr>
      </p:pic>
      <p:sp>
        <p:nvSpPr>
          <p:cNvPr id="131" name="Google Shape;131;p24"/>
          <p:cNvSpPr txBox="1"/>
          <p:nvPr/>
        </p:nvSpPr>
        <p:spPr>
          <a:xfrm>
            <a:off x="2871700" y="422900"/>
            <a:ext cx="1602900" cy="35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Notes.pdf page 59</a:t>
            </a:r>
            <a:endParaRPr sz="1200"/>
          </a:p>
        </p:txBody>
      </p:sp>
      <p:cxnSp>
        <p:nvCxnSpPr>
          <p:cNvPr id="132" name="Google Shape;132;p24"/>
          <p:cNvCxnSpPr/>
          <p:nvPr/>
        </p:nvCxnSpPr>
        <p:spPr>
          <a:xfrm flipH="1" rot="-5400000">
            <a:off x="3727125" y="1386875"/>
            <a:ext cx="669000" cy="432600"/>
          </a:xfrm>
          <a:prstGeom prst="bentConnector3">
            <a:avLst>
              <a:gd fmla="val 99963" name="adj1"/>
            </a:avLst>
          </a:prstGeom>
          <a:noFill/>
          <a:ln cap="flat" cmpd="sng" w="19050">
            <a:solidFill>
              <a:srgbClr val="FF9900"/>
            </a:solidFill>
            <a:prstDash val="solid"/>
            <a:round/>
            <a:headEnd len="med" w="med" type="none"/>
            <a:tailEnd len="med" w="med" type="stealth"/>
          </a:ln>
        </p:spPr>
      </p:cxnSp>
      <p:pic>
        <p:nvPicPr>
          <p:cNvPr descr="fini" id="133" name="Google Shape;133;p24" title="MathEquation,#000000"/>
          <p:cNvPicPr preferRelativeResize="0"/>
          <p:nvPr/>
        </p:nvPicPr>
        <p:blipFill>
          <a:blip r:embed="rId5">
            <a:alphaModFix/>
          </a:blip>
          <a:stretch>
            <a:fillRect/>
          </a:stretch>
        </p:blipFill>
        <p:spPr>
          <a:xfrm>
            <a:off x="8864971" y="4978161"/>
            <a:ext cx="279026" cy="1653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25"/>
          <p:cNvPicPr preferRelativeResize="0"/>
          <p:nvPr/>
        </p:nvPicPr>
        <p:blipFill rotWithShape="1">
          <a:blip r:embed="rId3">
            <a:alphaModFix/>
          </a:blip>
          <a:srcRect b="70046" l="0" r="0" t="0"/>
          <a:stretch/>
        </p:blipFill>
        <p:spPr>
          <a:xfrm>
            <a:off x="152350" y="945525"/>
            <a:ext cx="8839299" cy="974225"/>
          </a:xfrm>
          <a:prstGeom prst="rect">
            <a:avLst/>
          </a:prstGeom>
          <a:noFill/>
          <a:ln>
            <a:noFill/>
          </a:ln>
        </p:spPr>
      </p:pic>
      <p:pic>
        <p:nvPicPr>
          <p:cNvPr id="139" name="Google Shape;139;p25"/>
          <p:cNvPicPr preferRelativeResize="0"/>
          <p:nvPr/>
        </p:nvPicPr>
        <p:blipFill rotWithShape="1">
          <a:blip r:embed="rId3">
            <a:alphaModFix/>
          </a:blip>
          <a:srcRect b="0" l="0" r="42706" t="33096"/>
          <a:stretch/>
        </p:blipFill>
        <p:spPr>
          <a:xfrm>
            <a:off x="1859113" y="1919750"/>
            <a:ext cx="5425776" cy="233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26"/>
          <p:cNvPicPr preferRelativeResize="0"/>
          <p:nvPr/>
        </p:nvPicPr>
        <p:blipFill rotWithShape="1">
          <a:blip r:embed="rId3">
            <a:alphaModFix/>
          </a:blip>
          <a:srcRect b="70046" l="0" r="0" t="0"/>
          <a:stretch/>
        </p:blipFill>
        <p:spPr>
          <a:xfrm>
            <a:off x="0" y="0"/>
            <a:ext cx="3663475" cy="403775"/>
          </a:xfrm>
          <a:prstGeom prst="rect">
            <a:avLst/>
          </a:prstGeom>
          <a:noFill/>
          <a:ln>
            <a:noFill/>
          </a:ln>
        </p:spPr>
      </p:pic>
      <p:pic>
        <p:nvPicPr>
          <p:cNvPr id="145" name="Google Shape;145;p26"/>
          <p:cNvPicPr preferRelativeResize="0"/>
          <p:nvPr/>
        </p:nvPicPr>
        <p:blipFill rotWithShape="1">
          <a:blip r:embed="rId3">
            <a:alphaModFix/>
          </a:blip>
          <a:srcRect b="0" l="0" r="42706" t="33096"/>
          <a:stretch/>
        </p:blipFill>
        <p:spPr>
          <a:xfrm>
            <a:off x="196700" y="1784713"/>
            <a:ext cx="3663475" cy="1574077"/>
          </a:xfrm>
          <a:prstGeom prst="rect">
            <a:avLst/>
          </a:prstGeom>
          <a:noFill/>
          <a:ln>
            <a:noFill/>
          </a:ln>
        </p:spPr>
      </p:pic>
      <p:sp>
        <p:nvSpPr>
          <p:cNvPr id="146" name="Google Shape;146;p26"/>
          <p:cNvSpPr txBox="1"/>
          <p:nvPr/>
        </p:nvSpPr>
        <p:spPr>
          <a:xfrm>
            <a:off x="4268225" y="1278463"/>
            <a:ext cx="4258500" cy="2586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t>gcd1: this is still correct. </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GB" sz="2400"/>
              <a:t>When </a:t>
            </a:r>
            <a:r>
              <a:rPr b="1" lang="en-GB" sz="2400"/>
              <a:t>a == 1</a:t>
            </a:r>
            <a:r>
              <a:rPr lang="en-GB" sz="2400"/>
              <a:t>, the precondition forces b to be 1, so it's unnecessary to check that </a:t>
            </a:r>
            <a:r>
              <a:rPr b="1" lang="en-GB" sz="2400"/>
              <a:t>a == 1</a:t>
            </a:r>
            <a:r>
              <a:rPr lang="en-GB" sz="2400"/>
              <a:t> here too.</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7"/>
          <p:cNvPicPr preferRelativeResize="0"/>
          <p:nvPr/>
        </p:nvPicPr>
        <p:blipFill rotWithShape="1">
          <a:blip r:embed="rId3">
            <a:alphaModFix/>
          </a:blip>
          <a:srcRect b="70046" l="0" r="0" t="0"/>
          <a:stretch/>
        </p:blipFill>
        <p:spPr>
          <a:xfrm>
            <a:off x="152350" y="945525"/>
            <a:ext cx="8839299" cy="974225"/>
          </a:xfrm>
          <a:prstGeom prst="rect">
            <a:avLst/>
          </a:prstGeom>
          <a:noFill/>
          <a:ln>
            <a:noFill/>
          </a:ln>
        </p:spPr>
      </p:pic>
      <p:pic>
        <p:nvPicPr>
          <p:cNvPr id="152" name="Google Shape;152;p27"/>
          <p:cNvPicPr preferRelativeResize="0"/>
          <p:nvPr/>
        </p:nvPicPr>
        <p:blipFill rotWithShape="1">
          <a:blip r:embed="rId4">
            <a:alphaModFix/>
          </a:blip>
          <a:srcRect b="-5040" l="1419" r="0" t="5040"/>
          <a:stretch/>
        </p:blipFill>
        <p:spPr>
          <a:xfrm>
            <a:off x="1917612" y="1919750"/>
            <a:ext cx="5308775" cy="197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8"/>
          <p:cNvPicPr preferRelativeResize="0"/>
          <p:nvPr/>
        </p:nvPicPr>
        <p:blipFill rotWithShape="1">
          <a:blip r:embed="rId3">
            <a:alphaModFix/>
          </a:blip>
          <a:srcRect b="70046" l="0" r="0" t="0"/>
          <a:stretch/>
        </p:blipFill>
        <p:spPr>
          <a:xfrm>
            <a:off x="0" y="0"/>
            <a:ext cx="4002625" cy="441150"/>
          </a:xfrm>
          <a:prstGeom prst="rect">
            <a:avLst/>
          </a:prstGeom>
          <a:noFill/>
          <a:ln>
            <a:noFill/>
          </a:ln>
        </p:spPr>
      </p:pic>
      <p:pic>
        <p:nvPicPr>
          <p:cNvPr id="158" name="Google Shape;158;p28"/>
          <p:cNvPicPr preferRelativeResize="0"/>
          <p:nvPr/>
        </p:nvPicPr>
        <p:blipFill rotWithShape="1">
          <a:blip r:embed="rId4">
            <a:alphaModFix/>
          </a:blip>
          <a:srcRect b="-5040" l="1419" r="0" t="5040"/>
          <a:stretch/>
        </p:blipFill>
        <p:spPr>
          <a:xfrm>
            <a:off x="297629" y="1937596"/>
            <a:ext cx="3407375" cy="1268300"/>
          </a:xfrm>
          <a:prstGeom prst="rect">
            <a:avLst/>
          </a:prstGeom>
          <a:noFill/>
          <a:ln>
            <a:noFill/>
          </a:ln>
        </p:spPr>
      </p:pic>
      <p:sp>
        <p:nvSpPr>
          <p:cNvPr id="159" name="Google Shape;159;p28"/>
          <p:cNvSpPr txBox="1"/>
          <p:nvPr/>
        </p:nvSpPr>
        <p:spPr>
          <a:xfrm>
            <a:off x="4268225" y="1278463"/>
            <a:ext cx="4258500" cy="2586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gcd2: this one might "return the correct answer", but a correctness proof will fail because we can make a recursive call that violates the precondition;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e.g. gcd2(8, 4) calls gcd2(4, 0), and we don't know what happens when a value of 0 is supplied for b. To give a proof of correctness, we would have to change the precondition to allow a and b to be integers &gt;= 0.</a:t>
            </a:r>
            <a:endParaRPr/>
          </a:p>
        </p:txBody>
      </p:sp>
      <p:pic>
        <p:nvPicPr>
          <p:cNvPr descr="fini" id="160" name="Google Shape;160;p28" title="MathEquation,#000000"/>
          <p:cNvPicPr preferRelativeResize="0"/>
          <p:nvPr/>
        </p:nvPicPr>
        <p:blipFill>
          <a:blip r:embed="rId5">
            <a:alphaModFix/>
          </a:blip>
          <a:stretch>
            <a:fillRect/>
          </a:stretch>
        </p:blipFill>
        <p:spPr>
          <a:xfrm>
            <a:off x="8809683" y="4936975"/>
            <a:ext cx="334326" cy="19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CSC 236</a:t>
            </a:r>
            <a:endParaRPr/>
          </a:p>
        </p:txBody>
      </p:sp>
      <p:sp>
        <p:nvSpPr>
          <p:cNvPr id="166" name="Google Shape;166;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Tutorial Number 8 - Daniel Razavi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CSC 236</a:t>
            </a:r>
            <a:endParaRPr/>
          </a:p>
        </p:txBody>
      </p:sp>
      <p:sp>
        <p:nvSpPr>
          <p:cNvPr id="60" name="Google Shape;60;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Tutorial Number 8 - Daniel Razavi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How was the midterm?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6" title="IMG_0318.mov">
            <a:hlinkClick r:id="rId3"/>
          </p:cNvPr>
          <p:cNvPicPr preferRelativeResize="0"/>
          <p:nvPr/>
        </p:nvPicPr>
        <p:blipFill>
          <a:blip r:embed="rId4">
            <a:alphaModFix/>
          </a:blip>
          <a:stretch>
            <a:fillRect/>
          </a:stretch>
        </p:blipFill>
        <p:spPr>
          <a:xfrm>
            <a:off x="3258175" y="211925"/>
            <a:ext cx="2627650" cy="471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Today’s Problem 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8"/>
          <p:cNvPicPr preferRelativeResize="0"/>
          <p:nvPr/>
        </p:nvPicPr>
        <p:blipFill>
          <a:blip r:embed="rId3">
            <a:alphaModFix/>
          </a:blip>
          <a:stretch>
            <a:fillRect/>
          </a:stretch>
        </p:blipFill>
        <p:spPr>
          <a:xfrm>
            <a:off x="2411715" y="593938"/>
            <a:ext cx="4320575" cy="395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9"/>
          <p:cNvPicPr preferRelativeResize="0"/>
          <p:nvPr/>
        </p:nvPicPr>
        <p:blipFill>
          <a:blip r:embed="rId3">
            <a:alphaModFix/>
          </a:blip>
          <a:stretch>
            <a:fillRect/>
          </a:stretch>
        </p:blipFill>
        <p:spPr>
          <a:xfrm>
            <a:off x="593776" y="1234473"/>
            <a:ext cx="2921325" cy="2674550"/>
          </a:xfrm>
          <a:prstGeom prst="rect">
            <a:avLst/>
          </a:prstGeom>
          <a:noFill/>
          <a:ln>
            <a:noFill/>
          </a:ln>
        </p:spPr>
      </p:pic>
      <p:sp>
        <p:nvSpPr>
          <p:cNvPr id="86" name="Google Shape;86;p19"/>
          <p:cNvSpPr txBox="1"/>
          <p:nvPr/>
        </p:nvSpPr>
        <p:spPr>
          <a:xfrm>
            <a:off x="4572000" y="1360488"/>
            <a:ext cx="3301200" cy="24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t>1. No: “a” doesn't decrease in the 'if' branch, “a” increases there.</a:t>
            </a:r>
            <a:endParaRPr sz="2400"/>
          </a:p>
        </p:txBody>
      </p:sp>
      <p:cxnSp>
        <p:nvCxnSpPr>
          <p:cNvPr id="87" name="Google Shape;87;p19"/>
          <p:cNvCxnSpPr>
            <a:endCxn id="86" idx="1"/>
          </p:cNvCxnSpPr>
          <p:nvPr/>
        </p:nvCxnSpPr>
        <p:spPr>
          <a:xfrm flipH="1" rot="10800000">
            <a:off x="2838300" y="2571738"/>
            <a:ext cx="1733700" cy="670200"/>
          </a:xfrm>
          <a:prstGeom prst="straightConnector1">
            <a:avLst/>
          </a:prstGeom>
          <a:noFill/>
          <a:ln cap="flat" cmpd="sng" w="28575">
            <a:solidFill>
              <a:srgbClr val="FF99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20"/>
          <p:cNvPicPr preferRelativeResize="0"/>
          <p:nvPr/>
        </p:nvPicPr>
        <p:blipFill>
          <a:blip r:embed="rId3">
            <a:alphaModFix/>
          </a:blip>
          <a:stretch>
            <a:fillRect/>
          </a:stretch>
        </p:blipFill>
        <p:spPr>
          <a:xfrm>
            <a:off x="593776" y="1234473"/>
            <a:ext cx="2921325" cy="2674550"/>
          </a:xfrm>
          <a:prstGeom prst="rect">
            <a:avLst/>
          </a:prstGeom>
          <a:noFill/>
          <a:ln>
            <a:noFill/>
          </a:ln>
        </p:spPr>
      </p:pic>
      <p:sp>
        <p:nvSpPr>
          <p:cNvPr id="93" name="Google Shape;93;p20"/>
          <p:cNvSpPr txBox="1"/>
          <p:nvPr/>
        </p:nvSpPr>
        <p:spPr>
          <a:xfrm>
            <a:off x="4572000" y="1360488"/>
            <a:ext cx="3301200" cy="24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t>2. No again: a+b doesn't decrease in the 'if' branch.</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GB" sz="2400"/>
              <a:t>a+b stays equal after the swap.</a:t>
            </a:r>
            <a:endParaRPr sz="2400"/>
          </a:p>
        </p:txBody>
      </p:sp>
      <p:cxnSp>
        <p:nvCxnSpPr>
          <p:cNvPr id="94" name="Google Shape;94;p20"/>
          <p:cNvCxnSpPr>
            <a:endCxn id="93" idx="1"/>
          </p:cNvCxnSpPr>
          <p:nvPr/>
        </p:nvCxnSpPr>
        <p:spPr>
          <a:xfrm flipH="1" rot="10800000">
            <a:off x="3028200" y="2571738"/>
            <a:ext cx="1543800" cy="9078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593776" y="1234473"/>
            <a:ext cx="2921325" cy="2674550"/>
          </a:xfrm>
          <a:prstGeom prst="rect">
            <a:avLst/>
          </a:prstGeom>
          <a:noFill/>
          <a:ln>
            <a:noFill/>
          </a:ln>
        </p:spPr>
      </p:pic>
      <p:sp>
        <p:nvSpPr>
          <p:cNvPr id="100" name="Google Shape;100;p21"/>
          <p:cNvSpPr txBox="1"/>
          <p:nvPr/>
        </p:nvSpPr>
        <p:spPr>
          <a:xfrm>
            <a:off x="4061350" y="344375"/>
            <a:ext cx="4797600" cy="458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t>3. In the 'else' branch, “a</a:t>
            </a:r>
            <a:r>
              <a:rPr b="1" lang="en-GB" sz="1800"/>
              <a:t>”</a:t>
            </a:r>
            <a:r>
              <a:rPr lang="en-GB" sz="1800"/>
              <a:t> decreases, so “a” should probably be part of this.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GB" sz="1800"/>
              <a:t>In the 'if' branch, we know that the larger value is “b”, and that “b” decreases after the swap.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GB" sz="1800"/>
              <a:t>The variant should therefore include something that gives more "weight" to “b”, so that this increased weight drags the invariant down after the swap. Here's one:</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GB" sz="1800"/>
              <a:t>2b+a	</a:t>
            </a:r>
            <a:r>
              <a:rPr b="1" lang="en-GB" sz="2400"/>
              <a:t>why?</a:t>
            </a:r>
            <a:endParaRPr b="1" sz="2400"/>
          </a:p>
        </p:txBody>
      </p:sp>
      <p:cxnSp>
        <p:nvCxnSpPr>
          <p:cNvPr id="101" name="Google Shape;101;p21"/>
          <p:cNvCxnSpPr>
            <a:endCxn id="100" idx="1"/>
          </p:cNvCxnSpPr>
          <p:nvPr/>
        </p:nvCxnSpPr>
        <p:spPr>
          <a:xfrm flipH="1" rot="10800000">
            <a:off x="3431950" y="2636375"/>
            <a:ext cx="629400" cy="1044900"/>
          </a:xfrm>
          <a:prstGeom prst="straightConnector1">
            <a:avLst/>
          </a:prstGeom>
          <a:noFill/>
          <a:ln cap="flat" cmpd="sng" w="28575">
            <a:solidFill>
              <a:srgbClr val="00FF00"/>
            </a:solidFill>
            <a:prstDash val="solid"/>
            <a:round/>
            <a:headEnd len="med" w="med" type="none"/>
            <a:tailEnd len="med" w="med" type="triangle"/>
          </a:ln>
        </p:spPr>
      </p:cxnSp>
      <p:sp>
        <p:nvSpPr>
          <p:cNvPr id="102" name="Google Shape;102;p21"/>
          <p:cNvSpPr/>
          <p:nvPr/>
        </p:nvSpPr>
        <p:spPr>
          <a:xfrm>
            <a:off x="5462650" y="4013850"/>
            <a:ext cx="2007000" cy="605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