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05a52ae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05a52ae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17404ed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17404ed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317404e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317404e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305a52ae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305a52ae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30e827bd0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30e827bd0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317404ed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317404ed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317404ed4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317404ed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305a52ae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305a52ae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305a52ae4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305a52ae4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317404ed4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317404ed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317404ed4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317404ed4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05a52ae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05a52ae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317404ed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317404ed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317404ed4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317404ed4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317404ed4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317404ed4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317404ed4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317404ed4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Latex for this thing: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\sum_{i=1}^{n} \sum_{k=1}^{n-i+1}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\ge \sum_{i=1}^{n/2} \sum_{k=1}^{n-i+1}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\ge \sum_{i=1}^{n/2} \sum_{k=1}^{n/2}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=\sum_{i=1}^{n/2} \frac{(\frac{n}{2})(\frac{n}{2}+1)}{2}\\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=\frac{n}{2}\frac{(\frac{n}{2})(\frac{n}{2}+1)}{2}\\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\Omega(n^3)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317404ed4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317404ed4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Latex for this thing: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\sum_{i=1}^{n} \sum_{k=1}^{n-i+1}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\ge \sum_{i=1}^{n/2} \sum_{k=1}^{n-i+1}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\ge \sum_{i=1}^{n/2} \sum_{k=1}^{n/2}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=\sum_{i=1}^{n/2} \frac{(\frac{n}{2})(\frac{n}{2}+1)}{2}\\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=\frac{n}{2}\frac{(\frac{n}{2})(\frac{n}{2}+1)}{2}\\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\Omega(n^3)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317404ed4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317404ed4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Latex for this thing: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\sum_{i=1}^{n} \sum_{k=1}^{n-i+1}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\ge \sum_{i=1}^{n/2} \sum_{k=1}^{n-i+1}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\ge \sum_{i=1}^{n/2} \sum_{k=1}^{n/2}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=\sum_{i=1}^{n/2} \frac{(\frac{n}{2})(\frac{n}{2}+1)}{2}\\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=\frac{n}{2}\frac{(\frac{n}{2})(\frac{n}{2}+1)}{2}\\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\Omega(n^3)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317404ed4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317404ed4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Latex for this thing: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\sum_{i=1}^{n} \sum_{k=1}^{n-i+1}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\ge \sum_{i=1}^{n/2} \sum_{k=1}^{n-i+1}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\ge \sum_{i=1}^{n/2} \sum_{k=1}^{n/2}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=\sum_{i=1}^{n/2} \frac{(\frac{n}{2})(\frac{n}{2}+1)}{2}\\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=\frac{n}{2}\frac{(\frac{n}{2})(\frac{n}{2}+1)}{2}\\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\Omega(n^3)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317404ed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317404ed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Latex for this thing: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\sum_{i=1}^{n} \sum_{k=1}^{n-i+1}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\ge \sum_{i=1}^{n/2} \sum_{k=1}^{n-i+1}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\ge \sum_{i=1}^{n/2} \sum_{k=1}^{n/2}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=\sum_{i=1}^{n/2} \frac{(\frac{n}{2})(\frac{n}{2}+1)}{2}\\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=\frac{n}{2}\frac{(\frac{n}{2})(\frac{n}{2}+1)}{2}\\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\Omega(n^3)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317404ed4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317404ed4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Latex for this thing: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\sum_{i=1}^{n} \sum_{k=1}^{n-i+1}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\ge \sum_{i=1}^{n/2} \sum_{k=1}^{n-i+1}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\ge \sum_{i=1}^{n/2} \sum_{k=1}^{n/2} k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=\sum_{i=1}^{n/2} \frac{(\frac{n}{2})(\frac{n}{2}+1)}{2}\\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=\frac{n}{2}\frac{(\frac{n}{2})(\frac{n}{2}+1)}{2}\\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\Omega(n^3)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317404ed4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317404ed4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05a52ae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05a52ae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305a52ae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305a52ae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305a52ae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305a52ae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317404ed4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317404ed4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317404ed4_1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317404ed4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317404ed4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317404ed4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317404ed4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317404ed4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305a52ae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305a52ae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05a52ae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05a52ae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317404e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317404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05a52ae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05a52ae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0e827bd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0e827bd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17404e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17404e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05a52ae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05a52ae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1" Type="http://schemas.openxmlformats.org/officeDocument/2006/relationships/image" Target="../media/image10.png"/><Relationship Id="rId10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0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10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10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 236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3 - Daniel Razavi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55225"/>
            <a:ext cx="22669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" y="412400"/>
            <a:ext cx="1826828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\sqrt{2})^ {log n}" id="148" name="Google Shape;148;p2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7200" y="1004425"/>
            <a:ext cx="1454700" cy="57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n^{log {\sqrt 2}}" id="149" name="Google Shape;149;p2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7200" y="1577225"/>
            <a:ext cx="1703500" cy="57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n^{log (2^{1/2})}" id="150" name="Google Shape;150;p2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7200" y="2169250"/>
            <a:ext cx="2073480" cy="57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n^{(1/2) * log (2)}" id="151" name="Google Shape;151;p22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7200" y="2919125"/>
            <a:ext cx="2528424" cy="499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n^{(1/2)}" id="152" name="Google Shape;152;p22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97200" y="3508975"/>
            <a:ext cx="1454728" cy="46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\sqrt{n}" id="153" name="Google Shape;153;p22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97200" y="4068600"/>
            <a:ext cx="1125912" cy="5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/>
          <p:nvPr/>
        </p:nvSpPr>
        <p:spPr>
          <a:xfrm>
            <a:off x="4572000" y="735350"/>
            <a:ext cx="2323200" cy="1001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identity:</a:t>
            </a:r>
            <a:endParaRPr/>
          </a:p>
        </p:txBody>
      </p:sp>
      <p:pic>
        <p:nvPicPr>
          <p:cNvPr descr="a^{\log_b c} = c^{\log_b a}" id="155" name="Google Shape;155;p22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96863" y="1193650"/>
            <a:ext cx="2073476" cy="383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55225"/>
            <a:ext cx="22669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" y="412400"/>
            <a:ext cx="1826828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\sqrt{2})^ {log n}" id="162" name="Google Shape;162;p2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7200" y="1004425"/>
            <a:ext cx="1454700" cy="57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n^{log {\sqrt 2}}" id="163" name="Google Shape;163;p2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7200" y="1577225"/>
            <a:ext cx="1703500" cy="57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n^{log (2^{1/2})}" id="164" name="Google Shape;164;p2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7200" y="2169250"/>
            <a:ext cx="2073480" cy="57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n^{(1/2) * log (2)}" id="165" name="Google Shape;165;p23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7200" y="2919125"/>
            <a:ext cx="2528424" cy="499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n^{(1/2)}" id="166" name="Google Shape;166;p23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97200" y="3508975"/>
            <a:ext cx="1454728" cy="46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\sqrt{n}" id="167" name="Google Shape;167;p23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97200" y="4068600"/>
            <a:ext cx="1125912" cy="5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/>
          <p:nvPr/>
        </p:nvSpPr>
        <p:spPr>
          <a:xfrm>
            <a:off x="4678700" y="1411825"/>
            <a:ext cx="4202700" cy="3152100"/>
          </a:xfrm>
          <a:prstGeom prst="cloudCallout">
            <a:avLst>
              <a:gd fmla="val -88671" name="adj1"/>
              <a:gd fmla="val 42184" name="adj2"/>
            </a:avLst>
          </a:prstGeom>
          <a:solidFill>
            <a:srgbClr val="C9DAF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Note that we had no inequalities anywhere. So we've done both the big </a:t>
            </a:r>
            <a:r>
              <a:rPr lang="en-GB" sz="1800">
                <a:solidFill>
                  <a:schemeClr val="dk1"/>
                </a:solidFill>
              </a:rPr>
              <a:t>Ω </a:t>
            </a:r>
            <a:r>
              <a:rPr lang="en-GB" sz="1800"/>
              <a:t>and big O proofs at the same time; c can be set to 1 and n</a:t>
            </a:r>
            <a:r>
              <a:rPr baseline="-25000" lang="en-GB" sz="1800"/>
              <a:t>0</a:t>
            </a:r>
            <a:r>
              <a:rPr lang="en-GB" sz="1800"/>
              <a:t> to any value.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27198"/>
          <a:stretch/>
        </p:blipFill>
        <p:spPr>
          <a:xfrm>
            <a:off x="144675" y="2260025"/>
            <a:ext cx="8854626" cy="25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>
            <a:off x="293675" y="3458825"/>
            <a:ext cx="2305800" cy="1548900"/>
          </a:xfrm>
          <a:prstGeom prst="wedgeRoundRectCallout">
            <a:avLst>
              <a:gd fmla="val 91176" name="adj1"/>
              <a:gd fmla="val -54506" name="adj2"/>
              <a:gd fmla="val 0" name="adj3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Basically Show me What’s Wrong With This Inequality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69964" l="0" r="38153" t="0"/>
          <a:stretch/>
        </p:blipFill>
        <p:spPr>
          <a:xfrm>
            <a:off x="1146550" y="498750"/>
            <a:ext cx="6850876" cy="12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948500" y="1849325"/>
            <a:ext cx="1715700" cy="410700"/>
          </a:xfrm>
          <a:prstGeom prst="rect">
            <a:avLst/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Solution: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b="69964" l="0" r="38153" t="0"/>
          <a:stretch/>
        </p:blipFill>
        <p:spPr>
          <a:xfrm>
            <a:off x="108650" y="115100"/>
            <a:ext cx="3566451" cy="6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4518" l="22821" r="23380" t="28547"/>
          <a:stretch/>
        </p:blipFill>
        <p:spPr>
          <a:xfrm>
            <a:off x="236275" y="1697525"/>
            <a:ext cx="3931500" cy="18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4346" l="93573" r="0" t="32843"/>
          <a:stretch/>
        </p:blipFill>
        <p:spPr>
          <a:xfrm>
            <a:off x="4255150" y="1697525"/>
            <a:ext cx="405200" cy="18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1516350" y="1697525"/>
            <a:ext cx="965400" cy="67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5471275" y="393750"/>
            <a:ext cx="2547990" cy="1976076"/>
          </a:xfrm>
          <a:prstGeom prst="irregularSeal2">
            <a:avLst/>
          </a:prstGeom>
          <a:solidFill>
            <a:srgbClr val="EA9999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IN ((a))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69964" l="0" r="38153" t="0"/>
          <a:stretch/>
        </p:blipFill>
        <p:spPr>
          <a:xfrm>
            <a:off x="108650" y="115100"/>
            <a:ext cx="3566451" cy="6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4518" l="22821" r="23380" t="28547"/>
          <a:stretch/>
        </p:blipFill>
        <p:spPr>
          <a:xfrm>
            <a:off x="236275" y="1697525"/>
            <a:ext cx="3931500" cy="18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b="4346" l="93573" r="0" t="32843"/>
          <a:stretch/>
        </p:blipFill>
        <p:spPr>
          <a:xfrm>
            <a:off x="4255150" y="1697525"/>
            <a:ext cx="405200" cy="18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1516350" y="1697525"/>
            <a:ext cx="965400" cy="67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5723000" y="457700"/>
            <a:ext cx="1965924" cy="1364688"/>
          </a:xfrm>
          <a:prstGeom prst="irregularSeal2">
            <a:avLst/>
          </a:prstGeom>
          <a:solidFill>
            <a:srgbClr val="EA9999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PROBLEM IN ((a))</a:t>
            </a:r>
            <a:endParaRPr sz="1000"/>
          </a:p>
        </p:txBody>
      </p:sp>
      <p:sp>
        <p:nvSpPr>
          <p:cNvPr id="195" name="Google Shape;195;p26"/>
          <p:cNvSpPr/>
          <p:nvPr/>
        </p:nvSpPr>
        <p:spPr>
          <a:xfrm>
            <a:off x="5091375" y="1955050"/>
            <a:ext cx="3229200" cy="1743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are hoping that this term is always negative. If it were always negative, then removing it is valid in a big-O proof.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However, this term is NOT always negative. For example, substitute an odd value of n, e.g. n = 3:</a:t>
            </a:r>
            <a:endParaRPr/>
          </a:p>
        </p:txBody>
      </p:sp>
      <p:pic>
        <p:nvPicPr>
          <p:cNvPr descr="- (\frac{1}{\sqrt{5}}) *(\frac{1 - \sqrt{5}}{2})^3 \approx 0.106" id="196" name="Google Shape;196;p2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451" y="3953950"/>
            <a:ext cx="4145050" cy="7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69964" l="0" r="38153" t="0"/>
          <a:stretch/>
        </p:blipFill>
        <p:spPr>
          <a:xfrm>
            <a:off x="108650" y="115100"/>
            <a:ext cx="3566451" cy="6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4518" l="22821" r="23380" t="28547"/>
          <a:stretch/>
        </p:blipFill>
        <p:spPr>
          <a:xfrm>
            <a:off x="236275" y="1697525"/>
            <a:ext cx="3931500" cy="18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4346" l="93573" r="0" t="32843"/>
          <a:stretch/>
        </p:blipFill>
        <p:spPr>
          <a:xfrm>
            <a:off x="4255150" y="1697525"/>
            <a:ext cx="405200" cy="18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/>
          <p:nvPr/>
        </p:nvSpPr>
        <p:spPr>
          <a:xfrm>
            <a:off x="1516350" y="1697525"/>
            <a:ext cx="965400" cy="67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5723000" y="457700"/>
            <a:ext cx="1965924" cy="1364688"/>
          </a:xfrm>
          <a:prstGeom prst="irregularSeal2">
            <a:avLst/>
          </a:prstGeom>
          <a:solidFill>
            <a:srgbClr val="EA9999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PROBLEM IN ((a))</a:t>
            </a:r>
            <a:endParaRPr sz="1000"/>
          </a:p>
        </p:txBody>
      </p:sp>
      <p:sp>
        <p:nvSpPr>
          <p:cNvPr id="206" name="Google Shape;206;p27"/>
          <p:cNvSpPr/>
          <p:nvPr/>
        </p:nvSpPr>
        <p:spPr>
          <a:xfrm>
            <a:off x="5243425" y="3900575"/>
            <a:ext cx="2930700" cy="6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So, removing this term is not justified.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1660275" y="2369825"/>
            <a:ext cx="3583061" cy="1855059"/>
          </a:xfrm>
          <a:custGeom>
            <a:rect b="b" l="l" r="r" t="t"/>
            <a:pathLst>
              <a:path extrusionOk="0" h="71617" w="131815">
                <a:moveTo>
                  <a:pt x="10748" y="0"/>
                </a:moveTo>
                <a:cubicBezTo>
                  <a:pt x="10393" y="9379"/>
                  <a:pt x="-11562" y="44335"/>
                  <a:pt x="8616" y="56271"/>
                </a:cubicBezTo>
                <a:cubicBezTo>
                  <a:pt x="28794" y="68207"/>
                  <a:pt x="111282" y="69059"/>
                  <a:pt x="131815" y="71617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208" name="Google Shape;208;p27"/>
          <p:cNvSpPr/>
          <p:nvPr/>
        </p:nvSpPr>
        <p:spPr>
          <a:xfrm>
            <a:off x="5091375" y="1955050"/>
            <a:ext cx="3229200" cy="1743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hoping that this term is always negative. If it were always negative, then removing it is valid in a big-O proof.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However, this term is NOT always negative.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17400"/>
            <a:ext cx="8969075" cy="9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351" y="1400775"/>
            <a:ext cx="5707300" cy="32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17400"/>
            <a:ext cx="62865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7" y="870875"/>
            <a:ext cx="2385700" cy="1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/>
          <p:nvPr/>
        </p:nvSpPr>
        <p:spPr>
          <a:xfrm>
            <a:off x="3258600" y="1276888"/>
            <a:ext cx="1289400" cy="540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Sum is:</a:t>
            </a:r>
            <a:endParaRPr/>
          </a:p>
        </p:txBody>
      </p:sp>
      <p:pic>
        <p:nvPicPr>
          <p:cNvPr descr="\sum_{i = 1}^{n} \sum_{j=i}^{n} (j-i+1)" id="222" name="Google Shape;222;p2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7133" y="1319137"/>
            <a:ext cx="2893992" cy="4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17400"/>
            <a:ext cx="62865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7" y="870875"/>
            <a:ext cx="2385700" cy="1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/>
          <p:nvPr/>
        </p:nvSpPr>
        <p:spPr>
          <a:xfrm>
            <a:off x="3669025" y="870863"/>
            <a:ext cx="1289400" cy="540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Sum is:</a:t>
            </a:r>
            <a:endParaRPr/>
          </a:p>
        </p:txBody>
      </p:sp>
      <p:pic>
        <p:nvPicPr>
          <p:cNvPr descr="\sum_{i = 1}^{n} \sum_{j=i}^{n} (j-i+1)" id="230" name="Google Shape;230;p3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7558" y="913112"/>
            <a:ext cx="2893992" cy="4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/>
          <p:nvPr/>
        </p:nvSpPr>
        <p:spPr>
          <a:xfrm rot="1132907">
            <a:off x="4727984" y="2076539"/>
            <a:ext cx="3381779" cy="657268"/>
          </a:xfrm>
          <a:prstGeom prst="downArrow">
            <a:avLst>
              <a:gd fmla="val 100000" name="adj1"/>
              <a:gd fmla="val 50000" name="adj2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Or if you don’t get this ^^^</a:t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3379200" y="2877500"/>
            <a:ext cx="2385600" cy="540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k = j-i+1, then j = k+i-1</a:t>
            </a:r>
            <a:endParaRPr/>
          </a:p>
        </p:txBody>
      </p:sp>
      <p:pic>
        <p:nvPicPr>
          <p:cNvPr descr="\sum_{i = 1}^{n} \sum_{k+i-1 = i}^{n} (k) \\&#10;\sum_{i = 1}^{n} \sum_{k = 1i}^{n-i+1} (k)" id="233" name="Google Shape;233;p30" title="MathEquation,#000000"/>
          <p:cNvPicPr preferRelativeResize="0"/>
          <p:nvPr/>
        </p:nvPicPr>
        <p:blipFill rotWithShape="1">
          <a:blip r:embed="rId6">
            <a:alphaModFix/>
          </a:blip>
          <a:srcRect b="48242" l="0" r="0" t="0"/>
          <a:stretch/>
        </p:blipFill>
        <p:spPr>
          <a:xfrm>
            <a:off x="429350" y="3583925"/>
            <a:ext cx="3277400" cy="6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 txBox="1"/>
          <p:nvPr/>
        </p:nvSpPr>
        <p:spPr>
          <a:xfrm>
            <a:off x="4062625" y="3684725"/>
            <a:ext cx="451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</p:txBody>
      </p:sp>
      <p:pic>
        <p:nvPicPr>
          <p:cNvPr descr="\sum_{i = 1}^{n} \sum_{k = 1}^{n-i+1} (k)" id="235" name="Google Shape;235;p3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0003" y="3583925"/>
            <a:ext cx="3328098" cy="6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17400"/>
            <a:ext cx="62865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7" y="870875"/>
            <a:ext cx="2385700" cy="1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/>
          <p:nvPr/>
        </p:nvSpPr>
        <p:spPr>
          <a:xfrm>
            <a:off x="3669025" y="870863"/>
            <a:ext cx="1289400" cy="540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Sum is:</a:t>
            </a:r>
            <a:endParaRPr/>
          </a:p>
        </p:txBody>
      </p:sp>
      <p:pic>
        <p:nvPicPr>
          <p:cNvPr descr="\sum_{i = 1}^{n} \sum_{j=i}^{n} (j-i+1)" id="243" name="Google Shape;243;p3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7558" y="913112"/>
            <a:ext cx="2893992" cy="4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/>
          <p:nvPr/>
        </p:nvSpPr>
        <p:spPr>
          <a:xfrm rot="1132907">
            <a:off x="4727984" y="2076539"/>
            <a:ext cx="3381779" cy="657268"/>
          </a:xfrm>
          <a:prstGeom prst="downArrow">
            <a:avLst>
              <a:gd fmla="val 100000" name="adj1"/>
              <a:gd fmla="val 50000" name="adj2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Or if you don’t get this ^^^</a:t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3379200" y="2877500"/>
            <a:ext cx="2385600" cy="540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k = j-i+1, then j = k+i-1</a:t>
            </a:r>
            <a:endParaRPr/>
          </a:p>
        </p:txBody>
      </p:sp>
      <p:pic>
        <p:nvPicPr>
          <p:cNvPr descr="\sum_{i = 1}^{n} \sum_{k+i-1 = i}^{n} (k) \\&#10;\sum_{i = 1}^{n} \sum_{k = 1i}^{n-i+1} (k)" id="246" name="Google Shape;246;p31" title="MathEquation,#000000"/>
          <p:cNvPicPr preferRelativeResize="0"/>
          <p:nvPr/>
        </p:nvPicPr>
        <p:blipFill rotWithShape="1">
          <a:blip r:embed="rId6">
            <a:alphaModFix/>
          </a:blip>
          <a:srcRect b="48242" l="0" r="0" t="0"/>
          <a:stretch/>
        </p:blipFill>
        <p:spPr>
          <a:xfrm>
            <a:off x="429350" y="3583925"/>
            <a:ext cx="3277400" cy="6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4062625" y="3684725"/>
            <a:ext cx="451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</p:txBody>
      </p:sp>
      <p:pic>
        <p:nvPicPr>
          <p:cNvPr descr="\sum_{i = 1}^{n} \sum_{k = 1}^{n-i+1} (k)" id="248" name="Google Shape;248;p3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0003" y="3583925"/>
            <a:ext cx="3328098" cy="6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/>
          <p:nvPr/>
        </p:nvSpPr>
        <p:spPr>
          <a:xfrm>
            <a:off x="4653350" y="3507150"/>
            <a:ext cx="3761400" cy="120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 txBox="1"/>
          <p:nvPr/>
        </p:nvSpPr>
        <p:spPr>
          <a:xfrm>
            <a:off x="5128275" y="4270025"/>
            <a:ext cx="2617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Keep this in mind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Marks For The Problem Set and My Plan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17400"/>
            <a:ext cx="62865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7" y="870875"/>
            <a:ext cx="2385700" cy="1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/>
          <p:nvPr/>
        </p:nvSpPr>
        <p:spPr>
          <a:xfrm>
            <a:off x="3669025" y="870863"/>
            <a:ext cx="1289400" cy="540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Sum is:</a:t>
            </a:r>
            <a:endParaRPr/>
          </a:p>
        </p:txBody>
      </p:sp>
      <p:pic>
        <p:nvPicPr>
          <p:cNvPr descr="\sum_{i = 1}^{n} \sum_{k = 1}^{n-i+1} (k)" id="258" name="Google Shape;258;p3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853" y="812375"/>
            <a:ext cx="3328098" cy="6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17400"/>
            <a:ext cx="62865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7" y="870875"/>
            <a:ext cx="2385700" cy="1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/>
          <p:nvPr/>
        </p:nvSpPr>
        <p:spPr>
          <a:xfrm>
            <a:off x="3669025" y="870863"/>
            <a:ext cx="1289400" cy="540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Sum is:</a:t>
            </a:r>
            <a:endParaRPr/>
          </a:p>
        </p:txBody>
      </p:sp>
      <p:pic>
        <p:nvPicPr>
          <p:cNvPr descr="\sum_{i = 1}^{n} \sum_{k = 1}^{n-i+1} (k)" id="266" name="Google Shape;266;p3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853" y="812375"/>
            <a:ext cx="3328098" cy="6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/>
          <p:nvPr/>
        </p:nvSpPr>
        <p:spPr>
          <a:xfrm>
            <a:off x="3580875" y="1875675"/>
            <a:ext cx="1377600" cy="540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Upper Bounded By:</a:t>
            </a:r>
            <a:endParaRPr/>
          </a:p>
        </p:txBody>
      </p:sp>
      <p:pic>
        <p:nvPicPr>
          <p:cNvPr descr="\sum_{i=1}^{n} \sum_{k=1}^{n} n " id="268" name="Google Shape;268;p3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4848" y="1817175"/>
            <a:ext cx="2937678" cy="6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/>
          <p:nvPr/>
        </p:nvSpPr>
        <p:spPr>
          <a:xfrm>
            <a:off x="7321775" y="812375"/>
            <a:ext cx="804300" cy="3369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8323175" y="935750"/>
            <a:ext cx="258600" cy="475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17400"/>
            <a:ext cx="62865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7" y="870875"/>
            <a:ext cx="2385700" cy="1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/>
          <p:nvPr/>
        </p:nvSpPr>
        <p:spPr>
          <a:xfrm>
            <a:off x="3669025" y="870863"/>
            <a:ext cx="1289400" cy="540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Sum is:</a:t>
            </a:r>
            <a:endParaRPr/>
          </a:p>
        </p:txBody>
      </p:sp>
      <p:pic>
        <p:nvPicPr>
          <p:cNvPr descr="\sum_{i = 1}^{n} \sum_{k = 1}^{n-i+1} (k)" id="278" name="Google Shape;278;p3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853" y="812375"/>
            <a:ext cx="3328098" cy="6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/>
          <p:nvPr/>
        </p:nvSpPr>
        <p:spPr>
          <a:xfrm>
            <a:off x="3580875" y="1875675"/>
            <a:ext cx="1377600" cy="540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Upper Bounded By:</a:t>
            </a:r>
            <a:endParaRPr/>
          </a:p>
        </p:txBody>
      </p:sp>
      <p:pic>
        <p:nvPicPr>
          <p:cNvPr descr="\sum_{i=1}^{n} \sum_{k=1}^{n} n " id="280" name="Google Shape;280;p3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4848" y="1817175"/>
            <a:ext cx="2937678" cy="6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/>
          <p:nvPr/>
        </p:nvSpPr>
        <p:spPr>
          <a:xfrm>
            <a:off x="7321775" y="812375"/>
            <a:ext cx="804300" cy="3369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/>
          <p:nvPr/>
        </p:nvSpPr>
        <p:spPr>
          <a:xfrm>
            <a:off x="8323175" y="935750"/>
            <a:ext cx="258600" cy="475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 txBox="1"/>
          <p:nvPr/>
        </p:nvSpPr>
        <p:spPr>
          <a:xfrm>
            <a:off x="3669025" y="3897100"/>
            <a:ext cx="1036500" cy="2877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Big O</a:t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4705525" y="3517025"/>
            <a:ext cx="2006364" cy="931887"/>
          </a:xfrm>
          <a:custGeom>
            <a:rect b="b" l="l" r="r" t="t"/>
            <a:pathLst>
              <a:path extrusionOk="0" h="31480" w="69823">
                <a:moveTo>
                  <a:pt x="0" y="17478"/>
                </a:moveTo>
                <a:cubicBezTo>
                  <a:pt x="8171" y="18686"/>
                  <a:pt x="37514" y="22594"/>
                  <a:pt x="49024" y="24725"/>
                </a:cubicBezTo>
                <a:cubicBezTo>
                  <a:pt x="60534" y="26857"/>
                  <a:pt x="66288" y="34388"/>
                  <a:pt x="69059" y="30267"/>
                </a:cubicBezTo>
                <a:cubicBezTo>
                  <a:pt x="71830" y="26146"/>
                  <a:pt x="66217" y="5045"/>
                  <a:pt x="65649" y="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5" name="Google Shape;285;p34"/>
          <p:cNvSpPr/>
          <p:nvPr/>
        </p:nvSpPr>
        <p:spPr>
          <a:xfrm>
            <a:off x="5211450" y="1673200"/>
            <a:ext cx="3229200" cy="184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= O(n^3)" id="286" name="Google Shape;286;p3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3525" y="2771713"/>
            <a:ext cx="1289400" cy="44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17400"/>
            <a:ext cx="62865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7" y="870875"/>
            <a:ext cx="2385700" cy="1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/>
          <p:nvPr/>
        </p:nvSpPr>
        <p:spPr>
          <a:xfrm>
            <a:off x="2557900" y="513400"/>
            <a:ext cx="2245200" cy="578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the lower-bound, assume for simplicity that n is even. Then:</a:t>
            </a:r>
            <a:endParaRPr sz="1200"/>
          </a:p>
        </p:txBody>
      </p:sp>
      <p:cxnSp>
        <p:nvCxnSpPr>
          <p:cNvPr id="294" name="Google Shape;294;p35"/>
          <p:cNvCxnSpPr/>
          <p:nvPr/>
        </p:nvCxnSpPr>
        <p:spPr>
          <a:xfrm flipH="1" rot="10800000">
            <a:off x="4803100" y="815350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descr="\sum_{i=1}^{n} \sum_{k=1}^{n-i+1} k \\&#10;\ge \sum_{i=1}^{n/2} \sum_{k=1}^{n-i+1} k \\&#10;\ge \sum_{i=1}^{n/2} \sum_{k=1}^{n/2} k \\&#10;=\sum_{i=1}^{n/2} \frac{(\frac{n}{2})(\frac{n}{2}+1)}{2}\\&#10;=\frac{n}{2}\frac{(\frac{n}{2})(\frac{n}{2}+1)}{2}\\&#10;= \Omega(n^3)&#10;" id="295" name="Google Shape;295;p35" title="MathEquation,#000000"/>
          <p:cNvPicPr preferRelativeResize="0"/>
          <p:nvPr/>
        </p:nvPicPr>
        <p:blipFill rotWithShape="1">
          <a:blip r:embed="rId5">
            <a:alphaModFix/>
          </a:blip>
          <a:srcRect b="84341" l="0" r="0" t="0"/>
          <a:stretch/>
        </p:blipFill>
        <p:spPr>
          <a:xfrm>
            <a:off x="5548225" y="860275"/>
            <a:ext cx="29021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17400"/>
            <a:ext cx="62865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7" y="870875"/>
            <a:ext cx="2385700" cy="1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6"/>
          <p:cNvSpPr/>
          <p:nvPr/>
        </p:nvSpPr>
        <p:spPr>
          <a:xfrm>
            <a:off x="2557900" y="513400"/>
            <a:ext cx="2245200" cy="578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the lower-bound, assume for simplicity that n is even. Then:</a:t>
            </a:r>
            <a:endParaRPr sz="1200"/>
          </a:p>
        </p:txBody>
      </p:sp>
      <p:cxnSp>
        <p:nvCxnSpPr>
          <p:cNvPr id="303" name="Google Shape;303;p36"/>
          <p:cNvCxnSpPr/>
          <p:nvPr/>
        </p:nvCxnSpPr>
        <p:spPr>
          <a:xfrm flipH="1" rot="10800000">
            <a:off x="4803100" y="815350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04" name="Google Shape;304;p36"/>
          <p:cNvSpPr/>
          <p:nvPr/>
        </p:nvSpPr>
        <p:spPr>
          <a:xfrm>
            <a:off x="2557900" y="1257999"/>
            <a:ext cx="2245200" cy="320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Take Only the first n/2 terms</a:t>
            </a:r>
            <a:endParaRPr sz="1200"/>
          </a:p>
        </p:txBody>
      </p:sp>
      <p:cxnSp>
        <p:nvCxnSpPr>
          <p:cNvPr id="305" name="Google Shape;305;p36"/>
          <p:cNvCxnSpPr/>
          <p:nvPr/>
        </p:nvCxnSpPr>
        <p:spPr>
          <a:xfrm flipH="1" rot="10800000">
            <a:off x="4803100" y="1470763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descr="\sum_{i=1}^{n} \sum_{k=1}^{n-i+1} k \\&#10;\ge \sum_{i=1}^{n/2} \sum_{k=1}^{n-i+1} k \\&#10;\ge \sum_{i=1}^{n/2} \sum_{k=1}^{n/2} k \\&#10;=\sum_{i=1}^{n/2} \frac{(\frac{n}{2})(\frac{n}{2}+1)}{2}\\&#10;=\frac{n}{2}\frac{(\frac{n}{2})(\frac{n}{2}+1)}{2}\\&#10;= \Omega(n^3)&#10;" id="306" name="Google Shape;306;p36" title="MathEquation,#000000"/>
          <p:cNvPicPr preferRelativeResize="0"/>
          <p:nvPr/>
        </p:nvPicPr>
        <p:blipFill rotWithShape="1">
          <a:blip r:embed="rId5">
            <a:alphaModFix/>
          </a:blip>
          <a:srcRect b="67780" l="0" r="0" t="0"/>
          <a:stretch/>
        </p:blipFill>
        <p:spPr>
          <a:xfrm>
            <a:off x="5548225" y="860275"/>
            <a:ext cx="2902100" cy="13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17400"/>
            <a:ext cx="62865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7" y="870875"/>
            <a:ext cx="2385700" cy="1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7"/>
          <p:cNvSpPr/>
          <p:nvPr/>
        </p:nvSpPr>
        <p:spPr>
          <a:xfrm>
            <a:off x="2557900" y="513400"/>
            <a:ext cx="2245200" cy="578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the lower-bound, assume for simplicity that n is even. Then:</a:t>
            </a:r>
            <a:endParaRPr sz="1200"/>
          </a:p>
        </p:txBody>
      </p:sp>
      <p:cxnSp>
        <p:nvCxnSpPr>
          <p:cNvPr id="314" name="Google Shape;314;p37"/>
          <p:cNvCxnSpPr/>
          <p:nvPr/>
        </p:nvCxnSpPr>
        <p:spPr>
          <a:xfrm flipH="1" rot="10800000">
            <a:off x="4803100" y="815350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15" name="Google Shape;315;p37"/>
          <p:cNvSpPr/>
          <p:nvPr/>
        </p:nvSpPr>
        <p:spPr>
          <a:xfrm>
            <a:off x="2557900" y="1257999"/>
            <a:ext cx="2245200" cy="320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Take Only the first n/2 terms</a:t>
            </a:r>
            <a:endParaRPr sz="1200"/>
          </a:p>
        </p:txBody>
      </p:sp>
      <p:cxnSp>
        <p:nvCxnSpPr>
          <p:cNvPr id="316" name="Google Shape;316;p37"/>
          <p:cNvCxnSpPr/>
          <p:nvPr/>
        </p:nvCxnSpPr>
        <p:spPr>
          <a:xfrm flipH="1" rot="10800000">
            <a:off x="4803100" y="1470763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17" name="Google Shape;317;p37"/>
          <p:cNvSpPr/>
          <p:nvPr/>
        </p:nvSpPr>
        <p:spPr>
          <a:xfrm>
            <a:off x="2557900" y="1652925"/>
            <a:ext cx="2245200" cy="1144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When i = n/2, the k sum has n/2 terms. For any other value of i, the k sum has more than n/2 terms. So, for each value of i, the k sum has at least n/2 terms.</a:t>
            </a:r>
            <a:endParaRPr sz="1200"/>
          </a:p>
        </p:txBody>
      </p:sp>
      <p:cxnSp>
        <p:nvCxnSpPr>
          <p:cNvPr id="318" name="Google Shape;318;p37"/>
          <p:cNvCxnSpPr/>
          <p:nvPr/>
        </p:nvCxnSpPr>
        <p:spPr>
          <a:xfrm flipH="1" rot="10800000">
            <a:off x="4803100" y="2115263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descr="\sum_{i=1}^{n} \sum_{k=1}^{n-i+1} k \\&#10;\ge \sum_{i=1}^{n/2} \sum_{k=1}^{n-i+1} k \\&#10;\ge \sum_{i=1}^{n/2} \sum_{k=1}^{n/2} k \\&#10;=\sum_{i=1}^{n/2} \frac{(\frac{n}{2})(\frac{n}{2}+1)}{2}\\&#10;=\frac{n}{2}\frac{(\frac{n}{2})(\frac{n}{2}+1)}{2}\\&#10;= \Omega(n^3)&#10;" id="319" name="Google Shape;319;p37" title="MathEquation,#000000"/>
          <p:cNvPicPr preferRelativeResize="0"/>
          <p:nvPr/>
        </p:nvPicPr>
        <p:blipFill rotWithShape="1">
          <a:blip r:embed="rId5">
            <a:alphaModFix/>
          </a:blip>
          <a:srcRect b="52588" l="0" r="0" t="0"/>
          <a:stretch/>
        </p:blipFill>
        <p:spPr>
          <a:xfrm>
            <a:off x="5548225" y="860275"/>
            <a:ext cx="2902100" cy="19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17400"/>
            <a:ext cx="62865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7" y="870875"/>
            <a:ext cx="2385700" cy="1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8"/>
          <p:cNvSpPr/>
          <p:nvPr/>
        </p:nvSpPr>
        <p:spPr>
          <a:xfrm>
            <a:off x="2557900" y="513400"/>
            <a:ext cx="2245200" cy="578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the lower-bound, assume for simplicity that n is even. Then:</a:t>
            </a:r>
            <a:endParaRPr sz="1200"/>
          </a:p>
        </p:txBody>
      </p:sp>
      <p:cxnSp>
        <p:nvCxnSpPr>
          <p:cNvPr id="327" name="Google Shape;327;p38"/>
          <p:cNvCxnSpPr/>
          <p:nvPr/>
        </p:nvCxnSpPr>
        <p:spPr>
          <a:xfrm flipH="1" rot="10800000">
            <a:off x="4803100" y="815350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28" name="Google Shape;328;p38"/>
          <p:cNvSpPr/>
          <p:nvPr/>
        </p:nvSpPr>
        <p:spPr>
          <a:xfrm>
            <a:off x="2557900" y="1257999"/>
            <a:ext cx="2245200" cy="320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Take Only the first n/2 terms</a:t>
            </a:r>
            <a:endParaRPr sz="1200"/>
          </a:p>
        </p:txBody>
      </p:sp>
      <p:cxnSp>
        <p:nvCxnSpPr>
          <p:cNvPr id="329" name="Google Shape;329;p38"/>
          <p:cNvCxnSpPr/>
          <p:nvPr/>
        </p:nvCxnSpPr>
        <p:spPr>
          <a:xfrm flipH="1" rot="10800000">
            <a:off x="4803100" y="1470763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30" name="Google Shape;330;p38"/>
          <p:cNvSpPr/>
          <p:nvPr/>
        </p:nvSpPr>
        <p:spPr>
          <a:xfrm>
            <a:off x="2557900" y="1652925"/>
            <a:ext cx="2245200" cy="1144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When i = n/2, the k sum has n/2 terms. For any other value of i, the k sum has more than n/2 terms. So, for each value of i, the k sum has at least n/2 terms.</a:t>
            </a:r>
            <a:endParaRPr sz="1200"/>
          </a:p>
        </p:txBody>
      </p:sp>
      <p:cxnSp>
        <p:nvCxnSpPr>
          <p:cNvPr id="331" name="Google Shape;331;p38"/>
          <p:cNvCxnSpPr/>
          <p:nvPr/>
        </p:nvCxnSpPr>
        <p:spPr>
          <a:xfrm flipH="1" rot="10800000">
            <a:off x="4803100" y="2115263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32" name="Google Shape;332;p38"/>
          <p:cNvSpPr/>
          <p:nvPr/>
        </p:nvSpPr>
        <p:spPr>
          <a:xfrm>
            <a:off x="2557900" y="2871349"/>
            <a:ext cx="2245200" cy="320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Simplifying the Summations</a:t>
            </a:r>
            <a:endParaRPr sz="1200"/>
          </a:p>
        </p:txBody>
      </p:sp>
      <p:cxnSp>
        <p:nvCxnSpPr>
          <p:cNvPr id="333" name="Google Shape;333;p38"/>
          <p:cNvCxnSpPr/>
          <p:nvPr/>
        </p:nvCxnSpPr>
        <p:spPr>
          <a:xfrm flipH="1" rot="10800000">
            <a:off x="4803100" y="2916038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descr="\sum_{i=1}^{n} \sum_{k=1}^{n-i+1} k \\&#10;\ge \sum_{i=1}^{n/2} \sum_{k=1}^{n-i+1} k \\&#10;\ge \sum_{i=1}^{n/2} \sum_{k=1}^{n/2} k \\&#10;=\sum_{i=1}^{n/2} \frac{(\frac{n}{2})(\frac{n}{2}+1)}{2}\\&#10;=\frac{n}{2}\frac{(\frac{n}{2})(\frac{n}{2}+1)}{2}\\&#10;= \Omega(n^3)&#10;" id="334" name="Google Shape;334;p3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8225" y="860275"/>
            <a:ext cx="2902100" cy="41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17400"/>
            <a:ext cx="62865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7" y="870875"/>
            <a:ext cx="2385700" cy="1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9"/>
          <p:cNvSpPr/>
          <p:nvPr/>
        </p:nvSpPr>
        <p:spPr>
          <a:xfrm>
            <a:off x="2557900" y="513400"/>
            <a:ext cx="2245200" cy="578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the lower-bound, assume for simplicity that n is even. Then:</a:t>
            </a:r>
            <a:endParaRPr sz="1200"/>
          </a:p>
        </p:txBody>
      </p:sp>
      <p:cxnSp>
        <p:nvCxnSpPr>
          <p:cNvPr id="342" name="Google Shape;342;p39"/>
          <p:cNvCxnSpPr/>
          <p:nvPr/>
        </p:nvCxnSpPr>
        <p:spPr>
          <a:xfrm flipH="1" rot="10800000">
            <a:off x="4803100" y="815350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3" name="Google Shape;343;p39"/>
          <p:cNvSpPr/>
          <p:nvPr/>
        </p:nvSpPr>
        <p:spPr>
          <a:xfrm>
            <a:off x="2557900" y="1257999"/>
            <a:ext cx="2245200" cy="320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Take Only the first n/2 terms</a:t>
            </a:r>
            <a:endParaRPr sz="1200"/>
          </a:p>
        </p:txBody>
      </p:sp>
      <p:cxnSp>
        <p:nvCxnSpPr>
          <p:cNvPr id="344" name="Google Shape;344;p39"/>
          <p:cNvCxnSpPr/>
          <p:nvPr/>
        </p:nvCxnSpPr>
        <p:spPr>
          <a:xfrm flipH="1" rot="10800000">
            <a:off x="4803100" y="1470763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5" name="Google Shape;345;p39"/>
          <p:cNvSpPr/>
          <p:nvPr/>
        </p:nvSpPr>
        <p:spPr>
          <a:xfrm>
            <a:off x="2557900" y="1652925"/>
            <a:ext cx="2245200" cy="1144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When i = n/2, the k sum has n/2 terms. For any other value of i, the k sum has more than n/2 terms. So, for each value of i, the k sum has at least n/2 terms.</a:t>
            </a:r>
            <a:endParaRPr sz="1200"/>
          </a:p>
        </p:txBody>
      </p:sp>
      <p:cxnSp>
        <p:nvCxnSpPr>
          <p:cNvPr id="346" name="Google Shape;346;p39"/>
          <p:cNvCxnSpPr/>
          <p:nvPr/>
        </p:nvCxnSpPr>
        <p:spPr>
          <a:xfrm flipH="1" rot="10800000">
            <a:off x="4803100" y="2115263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7" name="Google Shape;347;p39"/>
          <p:cNvSpPr/>
          <p:nvPr/>
        </p:nvSpPr>
        <p:spPr>
          <a:xfrm>
            <a:off x="2557900" y="2871349"/>
            <a:ext cx="2245200" cy="320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Simplifying the Summations</a:t>
            </a:r>
            <a:endParaRPr sz="1200"/>
          </a:p>
        </p:txBody>
      </p:sp>
      <p:cxnSp>
        <p:nvCxnSpPr>
          <p:cNvPr id="348" name="Google Shape;348;p39"/>
          <p:cNvCxnSpPr/>
          <p:nvPr/>
        </p:nvCxnSpPr>
        <p:spPr>
          <a:xfrm flipH="1" rot="10800000">
            <a:off x="4803100" y="2916038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descr="\sum_{i=1}^{n} \sum_{k=1}^{n-i+1} k \\&#10;\ge \sum_{i=1}^{n/2} \sum_{k=1}^{n-i+1} k \\&#10;\ge \sum_{i=1}^{n/2} \sum_{k=1}^{n/2} k \\&#10;=\sum_{i=1}^{n/2} \frac{(\frac{n}{2})(\frac{n}{2}+1)}{2}\\&#10;=\frac{n}{2}\frac{(\frac{n}{2})(\frac{n}{2}+1)}{2}\\&#10;= \Omega(n^3)&#10;" id="349" name="Google Shape;349;p3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8225" y="860275"/>
            <a:ext cx="2902100" cy="41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9"/>
          <p:cNvSpPr/>
          <p:nvPr/>
        </p:nvSpPr>
        <p:spPr>
          <a:xfrm>
            <a:off x="5382575" y="3666075"/>
            <a:ext cx="2564100" cy="139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"/>
          <p:cNvSpPr txBox="1"/>
          <p:nvPr/>
        </p:nvSpPr>
        <p:spPr>
          <a:xfrm>
            <a:off x="1475750" y="4119600"/>
            <a:ext cx="1036500" cy="2877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Big Ω</a:t>
            </a:r>
            <a:endParaRPr/>
          </a:p>
        </p:txBody>
      </p:sp>
      <p:cxnSp>
        <p:nvCxnSpPr>
          <p:cNvPr id="352" name="Google Shape;352;p39"/>
          <p:cNvCxnSpPr>
            <a:stCxn id="351" idx="3"/>
            <a:endCxn id="350" idx="1"/>
          </p:cNvCxnSpPr>
          <p:nvPr/>
        </p:nvCxnSpPr>
        <p:spPr>
          <a:xfrm>
            <a:off x="2512250" y="4263450"/>
            <a:ext cx="2870400" cy="98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17400"/>
            <a:ext cx="62865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7" y="870875"/>
            <a:ext cx="2385700" cy="1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0"/>
          <p:cNvSpPr/>
          <p:nvPr/>
        </p:nvSpPr>
        <p:spPr>
          <a:xfrm>
            <a:off x="2557900" y="513400"/>
            <a:ext cx="2245200" cy="578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the lower-bound, assume for simplicity that n is even. Then:</a:t>
            </a:r>
            <a:endParaRPr sz="1200"/>
          </a:p>
        </p:txBody>
      </p:sp>
      <p:cxnSp>
        <p:nvCxnSpPr>
          <p:cNvPr id="360" name="Google Shape;360;p40"/>
          <p:cNvCxnSpPr/>
          <p:nvPr/>
        </p:nvCxnSpPr>
        <p:spPr>
          <a:xfrm flipH="1" rot="10800000">
            <a:off x="4803100" y="815350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61" name="Google Shape;361;p40"/>
          <p:cNvSpPr/>
          <p:nvPr/>
        </p:nvSpPr>
        <p:spPr>
          <a:xfrm>
            <a:off x="2557900" y="1257999"/>
            <a:ext cx="2245200" cy="320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Take Only the first n/2 terms</a:t>
            </a:r>
            <a:endParaRPr sz="1200"/>
          </a:p>
        </p:txBody>
      </p:sp>
      <p:cxnSp>
        <p:nvCxnSpPr>
          <p:cNvPr id="362" name="Google Shape;362;p40"/>
          <p:cNvCxnSpPr/>
          <p:nvPr/>
        </p:nvCxnSpPr>
        <p:spPr>
          <a:xfrm flipH="1" rot="10800000">
            <a:off x="4803100" y="1470763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63" name="Google Shape;363;p40"/>
          <p:cNvSpPr/>
          <p:nvPr/>
        </p:nvSpPr>
        <p:spPr>
          <a:xfrm>
            <a:off x="2557900" y="1652925"/>
            <a:ext cx="2245200" cy="1144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When i = n/2, the k sum has n/2 terms. For any other value of i, the k sum has more than n/2 terms. So, for each value of i, the k sum has at least n/2 terms.</a:t>
            </a:r>
            <a:endParaRPr sz="1200"/>
          </a:p>
        </p:txBody>
      </p:sp>
      <p:cxnSp>
        <p:nvCxnSpPr>
          <p:cNvPr id="364" name="Google Shape;364;p40"/>
          <p:cNvCxnSpPr/>
          <p:nvPr/>
        </p:nvCxnSpPr>
        <p:spPr>
          <a:xfrm flipH="1" rot="10800000">
            <a:off x="4803100" y="2115263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65" name="Google Shape;365;p40"/>
          <p:cNvSpPr/>
          <p:nvPr/>
        </p:nvSpPr>
        <p:spPr>
          <a:xfrm>
            <a:off x="2557900" y="2871349"/>
            <a:ext cx="2245200" cy="320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Simplifying Summations</a:t>
            </a:r>
            <a:endParaRPr sz="1200"/>
          </a:p>
        </p:txBody>
      </p:sp>
      <p:cxnSp>
        <p:nvCxnSpPr>
          <p:cNvPr id="366" name="Google Shape;366;p40"/>
          <p:cNvCxnSpPr/>
          <p:nvPr/>
        </p:nvCxnSpPr>
        <p:spPr>
          <a:xfrm flipH="1" rot="10800000">
            <a:off x="4803100" y="2916038"/>
            <a:ext cx="2105700" cy="4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descr="\sum_{i=1}^{n} \sum_{k=1}^{n-i+1} k \\&#10;\ge \sum_{i=1}^{n/2} \sum_{k=1}^{n-i+1} k \\&#10;\ge \sum_{i=1}^{n/2} \sum_{k=1}^{n/2} k \\&#10;=\sum_{i=1}^{n/2} \frac{(\frac{n}{2})(\frac{n}{2}+1)}{2}\\&#10;=\frac{n}{2}\frac{(\frac{n}{2})(\frac{n}{2}+1)}{2}\\&#10;= \Omega(n^3)&#10;" id="367" name="Google Shape;367;p4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8225" y="860275"/>
            <a:ext cx="2902100" cy="41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0"/>
          <p:cNvSpPr/>
          <p:nvPr/>
        </p:nvSpPr>
        <p:spPr>
          <a:xfrm>
            <a:off x="5382575" y="3666075"/>
            <a:ext cx="2564100" cy="139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1521400" y="3600400"/>
            <a:ext cx="1036500" cy="2877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Big Ω</a:t>
            </a:r>
            <a:endParaRPr/>
          </a:p>
        </p:txBody>
      </p:sp>
      <p:cxnSp>
        <p:nvCxnSpPr>
          <p:cNvPr id="370" name="Google Shape;370;p40"/>
          <p:cNvCxnSpPr>
            <a:stCxn id="369" idx="3"/>
            <a:endCxn id="368" idx="1"/>
          </p:cNvCxnSpPr>
          <p:nvPr/>
        </p:nvCxnSpPr>
        <p:spPr>
          <a:xfrm>
            <a:off x="2557900" y="3744250"/>
            <a:ext cx="2824800" cy="617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0"/>
          <p:cNvSpPr txBox="1"/>
          <p:nvPr/>
        </p:nvSpPr>
        <p:spPr>
          <a:xfrm>
            <a:off x="360250" y="4142875"/>
            <a:ext cx="3581100" cy="7734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∴ Since both </a:t>
            </a:r>
            <a:r>
              <a:rPr lang="en-GB" sz="2000">
                <a:solidFill>
                  <a:schemeClr val="dk1"/>
                </a:solidFill>
              </a:rPr>
              <a:t>Big Ω and Big O were Proven,</a:t>
            </a:r>
            <a:r>
              <a:rPr lang="en-GB" sz="2000"/>
              <a:t> </a:t>
            </a:r>
            <a:r>
              <a:rPr lang="en-GB" sz="2000"/>
              <a:t>𝛳(n</a:t>
            </a:r>
            <a:r>
              <a:rPr baseline="30000" lang="en-GB" sz="2000"/>
              <a:t>3</a:t>
            </a:r>
            <a:r>
              <a:rPr lang="en-GB" sz="2000"/>
              <a:t>) holds.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/>
          <p:nvPr/>
        </p:nvSpPr>
        <p:spPr>
          <a:xfrm>
            <a:off x="307275" y="339050"/>
            <a:ext cx="1960200" cy="4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sum i 1 to n. sum j i to n. sum k i to j. 1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= sum i 1 to n. sum j i to n. (j-i+1)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= sum i 1 to n. sum j i to n. j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- sum i 1 to n. sum j i to n. i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+ sum i 1 to n. sum j i to n. 1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= sum i 1 to n. sum j i to n. j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- sum i 1 to n. sum j i to n. i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+ sum i 1 to n. (n-i+1)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&gt;= sum i 1 to n. sum j i to n. j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- sum i 1 to n. sum j i to n. i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= sum i 1 to n. sum j i to n. j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- sum i 1 to n. i*(n-i+1)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= sum i 1 to n. sum j i to n. j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- sum i 1 to n. i*n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+ sum i 1 to n. i*i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- sum i 1 to n. i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= sum i 1 to n. sum j i to n. j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- n * n(n+1)/2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+ sum i 1 to n. i*i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- n(n+1)/2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= sum i 1 to n. sum j i to n. j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- n * n(n+1)/2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/>
              <a:t>+ n(n+1)(2n+1)/6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- n(n+1)/2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 </a:t>
            </a:r>
            <a:r>
              <a:rPr lang="en-GB" sz="700">
                <a:solidFill>
                  <a:schemeClr val="dk1"/>
                </a:solidFill>
              </a:rPr>
              <a:t>= sum i 1 to n. (n(n+1)/2 - i(i-1)/2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</a:rPr>
              <a:t>- n * 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</a:rPr>
              <a:t>+ n(n+1)(2n+1)/6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n(n+1)/2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77" name="Google Shape;377;p41"/>
          <p:cNvSpPr txBox="1"/>
          <p:nvPr/>
        </p:nvSpPr>
        <p:spPr>
          <a:xfrm>
            <a:off x="2267475" y="341400"/>
            <a:ext cx="1960200" cy="4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= sum i 1 to n. (n(n+1)/2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sum i 1 to n. i(i-1)/2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n * 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+ n(n+1)(2n+1)/6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= n*n(n+1)/2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sum i 1 to n. i(i-1)/2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n * 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+ n(n+1)(2n+1)/6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= n*n(n+1)/2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sum i 1 to n. (1/2)i*i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+ sum i 1 to n. (1/2)i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n * 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+ n(n+1)(2n+1)/6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&gt;= n*n(n+1)/2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sum i 1 to n. (1/2)i*i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n * 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+ n(n+1)(2n+1)/6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= n*n(n+1)/2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(1/2)n*(n+1)(2n+1)/6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n * 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+ n(n+1)(2n+1)/6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= n*n(n+1)/2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n*(n+1)(2n+1)/12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- n * 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+ n(n+1)(2n+1)/6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</a:rPr>
              <a:t>- n(n+1)/2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</a:rPr>
              <a:t>= n(n+1)(2n+1)/12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</a:rPr>
              <a:t>- n(n+1)/2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3888600" y="341400"/>
            <a:ext cx="19602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= (n^2+n)(2n+1)/12 - (n^2+n)/2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= 2n^3/12+n^2/12+2n^2/12+n/12-n^2/2-n/2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= n^3/6+n^2/12+n^2/6+n/12-n^2/2-n/2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&gt;= n^3/6-n^2/2-n/2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&gt;= n^3/6-n^2/2-n^2/2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= n^3/6-n^2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&gt;= (1/6)n^3-(1/10)n^3, if n &gt;= 10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= (1/15)n^3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So, choose c = 1/15, n0 =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"/>
          <p:cNvSpPr/>
          <p:nvPr/>
        </p:nvSpPr>
        <p:spPr>
          <a:xfrm>
            <a:off x="5986500" y="339050"/>
            <a:ext cx="2701800" cy="20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00"/>
                </a:highlight>
              </a:rPr>
              <a:t>Professor: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There's a good reason for the change of variables in the sum. If we try to get a lower-bound directly, it's a mess -- read at your own risk, and don't share too much of this with students (not a good use of time):</a:t>
            </a:r>
            <a:endParaRPr/>
          </a:p>
        </p:txBody>
      </p:sp>
      <p:sp>
        <p:nvSpPr>
          <p:cNvPr id="380" name="Google Shape;380;p41"/>
          <p:cNvSpPr/>
          <p:nvPr/>
        </p:nvSpPr>
        <p:spPr>
          <a:xfrm>
            <a:off x="5986500" y="2648900"/>
            <a:ext cx="2076900" cy="1758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Sorry for not putting into latex format like the rest of the presentation, this sli</a:t>
            </a:r>
            <a:r>
              <a:rPr lang="en-GB">
                <a:solidFill>
                  <a:srgbClr val="B7B7B7"/>
                </a:solidFill>
              </a:rPr>
              <a:t>d</a:t>
            </a:r>
            <a:r>
              <a:rPr lang="en-GB">
                <a:solidFill>
                  <a:srgbClr val="B7B7B7"/>
                </a:solidFill>
              </a:rPr>
              <a:t>e is for home not the tutorial.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Tutorial Problems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2"/>
          <p:cNvPicPr preferRelativeResize="0"/>
          <p:nvPr/>
        </p:nvPicPr>
        <p:blipFill rotWithShape="1">
          <a:blip r:embed="rId3">
            <a:alphaModFix/>
          </a:blip>
          <a:srcRect b="49917" l="0" r="48245" t="0"/>
          <a:stretch/>
        </p:blipFill>
        <p:spPr>
          <a:xfrm>
            <a:off x="126150" y="164975"/>
            <a:ext cx="5939050" cy="14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2"/>
          <p:cNvPicPr preferRelativeResize="0"/>
          <p:nvPr/>
        </p:nvPicPr>
        <p:blipFill rotWithShape="1">
          <a:blip r:embed="rId3">
            <a:alphaModFix/>
          </a:blip>
          <a:srcRect b="0" l="43949" r="0" t="49917"/>
          <a:stretch/>
        </p:blipFill>
        <p:spPr>
          <a:xfrm>
            <a:off x="2114775" y="2026450"/>
            <a:ext cx="4914450" cy="10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3"/>
          <p:cNvPicPr preferRelativeResize="0"/>
          <p:nvPr/>
        </p:nvPicPr>
        <p:blipFill rotWithShape="1">
          <a:blip r:embed="rId3">
            <a:alphaModFix/>
          </a:blip>
          <a:srcRect b="49917" l="0" r="48245" t="0"/>
          <a:stretch/>
        </p:blipFill>
        <p:spPr>
          <a:xfrm>
            <a:off x="126150" y="164975"/>
            <a:ext cx="2262675" cy="5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3"/>
          <p:cNvPicPr preferRelativeResize="0"/>
          <p:nvPr/>
        </p:nvPicPr>
        <p:blipFill rotWithShape="1">
          <a:blip r:embed="rId3">
            <a:alphaModFix/>
          </a:blip>
          <a:srcRect b="0" l="43949" r="0" t="49917"/>
          <a:stretch/>
        </p:blipFill>
        <p:spPr>
          <a:xfrm>
            <a:off x="126150" y="708800"/>
            <a:ext cx="2450575" cy="54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n) = F(n-1) + 3n^2-5n^3\\&#10;F(n) = F(n-2) + 3(n-1)^2-5(n-1)^3+3n^2-5n^3\\&#10;...\\&#10;F(n) = F(0) + \sum_{k=1}^{n}(3k^2-5k^3)" id="393" name="Google Shape;393;p43" title="MathEquation,#000000"/>
          <p:cNvPicPr preferRelativeResize="0"/>
          <p:nvPr/>
        </p:nvPicPr>
        <p:blipFill rotWithShape="1">
          <a:blip r:embed="rId4">
            <a:alphaModFix/>
          </a:blip>
          <a:srcRect b="72263" l="0" r="0" t="0"/>
          <a:stretch/>
        </p:blipFill>
        <p:spPr>
          <a:xfrm>
            <a:off x="560575" y="1676300"/>
            <a:ext cx="5199326" cy="3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44"/>
          <p:cNvPicPr preferRelativeResize="0"/>
          <p:nvPr/>
        </p:nvPicPr>
        <p:blipFill rotWithShape="1">
          <a:blip r:embed="rId3">
            <a:alphaModFix/>
          </a:blip>
          <a:srcRect b="49917" l="0" r="48245" t="0"/>
          <a:stretch/>
        </p:blipFill>
        <p:spPr>
          <a:xfrm>
            <a:off x="126150" y="164975"/>
            <a:ext cx="2262675" cy="5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4"/>
          <p:cNvPicPr preferRelativeResize="0"/>
          <p:nvPr/>
        </p:nvPicPr>
        <p:blipFill rotWithShape="1">
          <a:blip r:embed="rId3">
            <a:alphaModFix/>
          </a:blip>
          <a:srcRect b="0" l="43949" r="0" t="49917"/>
          <a:stretch/>
        </p:blipFill>
        <p:spPr>
          <a:xfrm>
            <a:off x="126150" y="708800"/>
            <a:ext cx="2450575" cy="54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n) = F(n-1) + 3n^2-5n^3\\&#10;F(n) = F(n-2) + 3(n-1)^2-5(n-1)^3+3n^2-5n^3\\&#10;...\\&#10;F(n) = F(0) + \sum_{k=1}^{n}(3k^2-5k^3)" id="400" name="Google Shape;400;p44" title="MathEquation,#000000"/>
          <p:cNvPicPr preferRelativeResize="0"/>
          <p:nvPr/>
        </p:nvPicPr>
        <p:blipFill rotWithShape="1">
          <a:blip r:embed="rId4">
            <a:alphaModFix/>
          </a:blip>
          <a:srcRect b="23879" l="0" r="0" t="0"/>
          <a:stretch/>
        </p:blipFill>
        <p:spPr>
          <a:xfrm>
            <a:off x="560575" y="1676300"/>
            <a:ext cx="5199326" cy="8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45"/>
          <p:cNvPicPr preferRelativeResize="0"/>
          <p:nvPr/>
        </p:nvPicPr>
        <p:blipFill rotWithShape="1">
          <a:blip r:embed="rId3">
            <a:alphaModFix/>
          </a:blip>
          <a:srcRect b="49917" l="0" r="48245" t="0"/>
          <a:stretch/>
        </p:blipFill>
        <p:spPr>
          <a:xfrm>
            <a:off x="126150" y="164975"/>
            <a:ext cx="2262675" cy="5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5"/>
          <p:cNvPicPr preferRelativeResize="0"/>
          <p:nvPr/>
        </p:nvPicPr>
        <p:blipFill rotWithShape="1">
          <a:blip r:embed="rId3">
            <a:alphaModFix/>
          </a:blip>
          <a:srcRect b="0" l="43949" r="0" t="49917"/>
          <a:stretch/>
        </p:blipFill>
        <p:spPr>
          <a:xfrm>
            <a:off x="126150" y="708800"/>
            <a:ext cx="2450575" cy="54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n) = F(n-1) + 3n^2-5n^3\\&#10;F(n) = F(n-2) + 3(n-1)^2-5(n-1)^3+3n^2-5n^3\\&#10;...\\&#10;F(n) = F(0) + \sum_{k=1}^{n}(3k^2-5k^3)" id="407" name="Google Shape;407;p4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75" y="1676300"/>
            <a:ext cx="5199328" cy="11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46"/>
          <p:cNvPicPr preferRelativeResize="0"/>
          <p:nvPr/>
        </p:nvPicPr>
        <p:blipFill rotWithShape="1">
          <a:blip r:embed="rId3">
            <a:alphaModFix/>
          </a:blip>
          <a:srcRect b="49917" l="0" r="48245" t="0"/>
          <a:stretch/>
        </p:blipFill>
        <p:spPr>
          <a:xfrm>
            <a:off x="126150" y="164975"/>
            <a:ext cx="2262675" cy="5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6"/>
          <p:cNvPicPr preferRelativeResize="0"/>
          <p:nvPr/>
        </p:nvPicPr>
        <p:blipFill rotWithShape="1">
          <a:blip r:embed="rId3">
            <a:alphaModFix/>
          </a:blip>
          <a:srcRect b="0" l="43949" r="0" t="49917"/>
          <a:stretch/>
        </p:blipFill>
        <p:spPr>
          <a:xfrm>
            <a:off x="126150" y="708800"/>
            <a:ext cx="2450575" cy="5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6"/>
          <p:cNvSpPr/>
          <p:nvPr/>
        </p:nvSpPr>
        <p:spPr>
          <a:xfrm>
            <a:off x="6075450" y="2161350"/>
            <a:ext cx="1740000" cy="82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some well known Identities</a:t>
            </a:r>
            <a:endParaRPr/>
          </a:p>
        </p:txBody>
      </p:sp>
      <p:pic>
        <p:nvPicPr>
          <p:cNvPr descr="F(n) = 2 + 3 \frac{n(n+1)(2n+1)}{6} - 5(\frac{n(n+1)}{2})^2" id="415" name="Google Shape;415;p4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74" y="3181850"/>
            <a:ext cx="5241628" cy="54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n) = F(n-1) + 3n^2-5n^3\\&#10;F(n) = F(n-2) + 3(n-1)^2-5(n-1)^3+3n^2-5n^3\\&#10;...\\&#10;F(n) = F(0) + \sum_{k=1}^{n}(3k^2-5k^3)" id="416" name="Google Shape;416;p4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75" y="1682050"/>
            <a:ext cx="5199328" cy="11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6"/>
          <p:cNvSpPr txBox="1"/>
          <p:nvPr/>
        </p:nvSpPr>
        <p:spPr>
          <a:xfrm>
            <a:off x="6277500" y="3287788"/>
            <a:ext cx="1335900" cy="543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Useful File On Website</a:t>
            </a:r>
            <a:endParaRPr sz="1200"/>
          </a:p>
        </p:txBody>
      </p:sp>
      <p:cxnSp>
        <p:nvCxnSpPr>
          <p:cNvPr id="418" name="Google Shape;418;p46"/>
          <p:cNvCxnSpPr>
            <a:stCxn id="417" idx="0"/>
            <a:endCxn id="414" idx="2"/>
          </p:cNvCxnSpPr>
          <p:nvPr/>
        </p:nvCxnSpPr>
        <p:spPr>
          <a:xfrm rot="10800000">
            <a:off x="6945450" y="2982088"/>
            <a:ext cx="0" cy="305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7"/>
          <p:cNvPicPr preferRelativeResize="0"/>
          <p:nvPr/>
        </p:nvPicPr>
        <p:blipFill rotWithShape="1">
          <a:blip r:embed="rId3">
            <a:alphaModFix/>
          </a:blip>
          <a:srcRect b="49917" l="0" r="48245" t="0"/>
          <a:stretch/>
        </p:blipFill>
        <p:spPr>
          <a:xfrm>
            <a:off x="126150" y="164975"/>
            <a:ext cx="2262675" cy="5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7"/>
          <p:cNvPicPr preferRelativeResize="0"/>
          <p:nvPr/>
        </p:nvPicPr>
        <p:blipFill rotWithShape="1">
          <a:blip r:embed="rId3">
            <a:alphaModFix/>
          </a:blip>
          <a:srcRect b="0" l="43949" r="0" t="49917"/>
          <a:stretch/>
        </p:blipFill>
        <p:spPr>
          <a:xfrm>
            <a:off x="126150" y="708800"/>
            <a:ext cx="2450575" cy="5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7"/>
          <p:cNvSpPr/>
          <p:nvPr/>
        </p:nvSpPr>
        <p:spPr>
          <a:xfrm>
            <a:off x="6075450" y="2161350"/>
            <a:ext cx="1740000" cy="82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some well known Identities</a:t>
            </a:r>
            <a:endParaRPr/>
          </a:p>
        </p:txBody>
      </p:sp>
      <p:pic>
        <p:nvPicPr>
          <p:cNvPr descr="F(n) = 2 + 3 \frac{n(n+1)(2n+1)}{6} - 5(\frac{n(n+1)}{2})^2" id="426" name="Google Shape;426;p4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99" y="3102363"/>
            <a:ext cx="5241628" cy="54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n) = F(n-1) + 3n^2-5n^3\\&#10;F(n) = F(n-2) + 3(n-1)^2-5(n-1)^3+3n^2-5n^3\\&#10;...\\&#10;F(n) = F(0) + \sum_{k=1}^{n}(3k^2-5k^3)" id="427" name="Google Shape;427;p4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50" y="1798113"/>
            <a:ext cx="5199328" cy="11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7"/>
          <p:cNvSpPr txBox="1"/>
          <p:nvPr/>
        </p:nvSpPr>
        <p:spPr>
          <a:xfrm>
            <a:off x="6277500" y="3287788"/>
            <a:ext cx="1335900" cy="543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Useful File On Website</a:t>
            </a:r>
            <a:endParaRPr sz="1200"/>
          </a:p>
        </p:txBody>
      </p:sp>
      <p:cxnSp>
        <p:nvCxnSpPr>
          <p:cNvPr id="429" name="Google Shape;429;p47"/>
          <p:cNvCxnSpPr>
            <a:stCxn id="428" idx="0"/>
            <a:endCxn id="425" idx="2"/>
          </p:cNvCxnSpPr>
          <p:nvPr/>
        </p:nvCxnSpPr>
        <p:spPr>
          <a:xfrm rot="10800000">
            <a:off x="6945450" y="2982088"/>
            <a:ext cx="0" cy="305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30" name="Google Shape;430;p47"/>
          <p:cNvSpPr txBox="1"/>
          <p:nvPr/>
        </p:nvSpPr>
        <p:spPr>
          <a:xfrm>
            <a:off x="2459350" y="4024188"/>
            <a:ext cx="2248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That’s Pretty Much it!</a:t>
            </a:r>
            <a:endParaRPr/>
          </a:p>
        </p:txBody>
      </p:sp>
      <p:sp>
        <p:nvSpPr>
          <p:cNvPr id="431" name="Google Shape;431;p47"/>
          <p:cNvSpPr/>
          <p:nvPr/>
        </p:nvSpPr>
        <p:spPr>
          <a:xfrm>
            <a:off x="490550" y="3054638"/>
            <a:ext cx="5318100" cy="63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 236</a:t>
            </a:r>
            <a:endParaRPr/>
          </a:p>
        </p:txBody>
      </p:sp>
      <p:sp>
        <p:nvSpPr>
          <p:cNvPr id="437" name="Google Shape;437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3 - Daniel Razavi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175" y="2205600"/>
            <a:ext cx="4307650" cy="7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" y="155225"/>
            <a:ext cx="226695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175" y="2205600"/>
            <a:ext cx="4307650" cy="7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" y="155225"/>
            <a:ext cx="22669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2349350" y="3677275"/>
            <a:ext cx="698700" cy="361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O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6027025" y="3677275"/>
            <a:ext cx="698700" cy="361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Ω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412400"/>
            <a:ext cx="1901325" cy="3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" y="155225"/>
            <a:ext cx="22669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qrt{7x^2+4x} \le \sqrt{7x^2+4x^2}" id="86" name="Google Shape;86;p1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9096" y="1605237"/>
            <a:ext cx="3629880" cy="45388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5745725" y="1540450"/>
            <a:ext cx="127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For x &gt;= 0</a:t>
            </a:r>
            <a:endParaRPr sz="1800"/>
          </a:p>
        </p:txBody>
      </p:sp>
      <p:pic>
        <p:nvPicPr>
          <p:cNvPr descr="\le \sqrt{16x^2}" id="88" name="Google Shape;88;p1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9088" y="2324822"/>
            <a:ext cx="1275348" cy="4538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4x" id="89" name="Google Shape;89;p1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9072" y="3044389"/>
            <a:ext cx="968668" cy="45388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308975" y="2999338"/>
            <a:ext cx="2547000" cy="453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Therefore                    = O(x)</a:t>
            </a:r>
            <a:endParaRPr/>
          </a:p>
        </p:txBody>
      </p:sp>
      <p:pic>
        <p:nvPicPr>
          <p:cNvPr descr="\sqrt{7x^2+4x} \le \sqrt{7x^2+4x^2}" id="91" name="Google Shape;91;p18" title="MathEquation,#000000"/>
          <p:cNvPicPr preferRelativeResize="0"/>
          <p:nvPr/>
        </p:nvPicPr>
        <p:blipFill rotWithShape="1">
          <a:blip r:embed="rId5">
            <a:alphaModFix/>
          </a:blip>
          <a:srcRect b="0" l="0" r="56797" t="0"/>
          <a:stretch/>
        </p:blipFill>
        <p:spPr>
          <a:xfrm>
            <a:off x="6233000" y="3044412"/>
            <a:ext cx="888524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349275">
            <a:off x="3120589" y="2863043"/>
            <a:ext cx="1715547" cy="1031925"/>
          </a:xfrm>
          <a:prstGeom prst="rightArrow">
            <a:avLst>
              <a:gd fmla="val 50000" name="adj1"/>
              <a:gd fmla="val 56125" name="adj2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We chose n</a:t>
            </a:r>
            <a:r>
              <a:rPr baseline="-25000" i="1" lang="en-GB"/>
              <a:t>0</a:t>
            </a:r>
            <a:r>
              <a:rPr i="1" lang="en-GB"/>
              <a:t>=0 and c = 4</a:t>
            </a:r>
            <a:endParaRPr i="1"/>
          </a:p>
        </p:txBody>
      </p:sp>
      <p:sp>
        <p:nvSpPr>
          <p:cNvPr id="93" name="Google Shape;93;p18"/>
          <p:cNvSpPr txBox="1"/>
          <p:nvPr/>
        </p:nvSpPr>
        <p:spPr>
          <a:xfrm>
            <a:off x="683713" y="1178650"/>
            <a:ext cx="698700" cy="361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2429875" y="191825"/>
            <a:ext cx="3602100" cy="86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412400"/>
            <a:ext cx="1901325" cy="3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" y="155225"/>
            <a:ext cx="22669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qrt{7x^2+4x} \le \sqrt{7x^2+4x^2}" id="101" name="Google Shape;101;p1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4338" y="327043"/>
            <a:ext cx="1368084" cy="1587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748967" y="304364"/>
            <a:ext cx="13257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For x being greater or equal to 0</a:t>
            </a:r>
            <a:endParaRPr sz="800"/>
          </a:p>
        </p:txBody>
      </p:sp>
      <p:pic>
        <p:nvPicPr>
          <p:cNvPr descr="\le \sqrt{16x^2}" id="103" name="Google Shape;103;p1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4335" y="578786"/>
            <a:ext cx="480672" cy="158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4x" id="104" name="Google Shape;104;p1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4329" y="830522"/>
            <a:ext cx="365086" cy="158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qrt{7x^2+4x} \ge \sqrt{7x^2}" id="105" name="Google Shape;105;p19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50700" y="2147463"/>
            <a:ext cx="3444038" cy="460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923475" y="2147519"/>
            <a:ext cx="12489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For x &gt;= 0</a:t>
            </a:r>
            <a:endParaRPr sz="1800"/>
          </a:p>
        </p:txBody>
      </p:sp>
      <p:pic>
        <p:nvPicPr>
          <p:cNvPr descr="\ge \sqrt{4x^2}" id="107" name="Google Shape;107;p19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83725" y="2796694"/>
            <a:ext cx="1414716" cy="460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2x" id="108" name="Google Shape;108;p19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50700" y="3445926"/>
            <a:ext cx="976020" cy="36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2497475" y="158713"/>
            <a:ext cx="10767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Big O:</a:t>
            </a:r>
            <a:endParaRPr sz="800"/>
          </a:p>
        </p:txBody>
      </p:sp>
      <p:sp>
        <p:nvSpPr>
          <p:cNvPr id="110" name="Google Shape;110;p19"/>
          <p:cNvSpPr txBox="1"/>
          <p:nvPr/>
        </p:nvSpPr>
        <p:spPr>
          <a:xfrm>
            <a:off x="5634750" y="3248488"/>
            <a:ext cx="2547000" cy="4539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Therefore                    = Ω(x)</a:t>
            </a:r>
            <a:endParaRPr/>
          </a:p>
        </p:txBody>
      </p:sp>
      <p:pic>
        <p:nvPicPr>
          <p:cNvPr descr="\sqrt{7x^2+4x} \le \sqrt{7x^2+4x^2}" id="111" name="Google Shape;111;p19" title="MathEquation,#000000"/>
          <p:cNvPicPr preferRelativeResize="0"/>
          <p:nvPr/>
        </p:nvPicPr>
        <p:blipFill rotWithShape="1">
          <a:blip r:embed="rId5">
            <a:alphaModFix/>
          </a:blip>
          <a:srcRect b="0" l="0" r="56797" t="0"/>
          <a:stretch/>
        </p:blipFill>
        <p:spPr>
          <a:xfrm>
            <a:off x="6558775" y="3293562"/>
            <a:ext cx="888524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 rot="-349275">
            <a:off x="3446364" y="3112193"/>
            <a:ext cx="1715547" cy="1031925"/>
          </a:xfrm>
          <a:prstGeom prst="rightArrow">
            <a:avLst>
              <a:gd fmla="val 50000" name="adj1"/>
              <a:gd fmla="val 56125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We chose n</a:t>
            </a:r>
            <a:r>
              <a:rPr baseline="-25000" i="1" lang="en-GB"/>
              <a:t>0</a:t>
            </a:r>
            <a:r>
              <a:rPr i="1" lang="en-GB"/>
              <a:t>=0 and c = 2</a:t>
            </a:r>
            <a:endParaRPr i="1"/>
          </a:p>
        </p:txBody>
      </p:sp>
      <p:sp>
        <p:nvSpPr>
          <p:cNvPr id="113" name="Google Shape;113;p19"/>
          <p:cNvSpPr txBox="1"/>
          <p:nvPr/>
        </p:nvSpPr>
        <p:spPr>
          <a:xfrm>
            <a:off x="866525" y="1785675"/>
            <a:ext cx="698700" cy="361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Ω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2429875" y="191825"/>
            <a:ext cx="3602100" cy="86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412400"/>
            <a:ext cx="1901325" cy="3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" y="155225"/>
            <a:ext cx="22669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qrt{7x^2+4x} \le \sqrt{7x^2+4x^2}" id="121" name="Google Shape;121;p2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4338" y="327043"/>
            <a:ext cx="1368084" cy="1587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4748967" y="304364"/>
            <a:ext cx="13257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For x being greater or equal to 0</a:t>
            </a:r>
            <a:endParaRPr sz="800"/>
          </a:p>
        </p:txBody>
      </p:sp>
      <p:pic>
        <p:nvPicPr>
          <p:cNvPr descr="\le \sqrt{16x^2}" id="123" name="Google Shape;123;p2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4335" y="578786"/>
            <a:ext cx="480672" cy="158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4x" id="124" name="Google Shape;124;p2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4329" y="830522"/>
            <a:ext cx="365086" cy="158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qrt{7x^2+4x} \ge \sqrt{7x^2}" id="125" name="Google Shape;125;p20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4396" y="346104"/>
            <a:ext cx="1238090" cy="19619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8336594" y="346125"/>
            <a:ext cx="6729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For x &gt;= 0</a:t>
            </a:r>
            <a:endParaRPr sz="800"/>
          </a:p>
        </p:txBody>
      </p:sp>
      <p:pic>
        <p:nvPicPr>
          <p:cNvPr descr="\ge \sqrt{4x^2}" id="127" name="Google Shape;127;p20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20319" y="622960"/>
            <a:ext cx="508572" cy="196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2x" id="128" name="Google Shape;128;p20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4396" y="899816"/>
            <a:ext cx="350868" cy="15540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497475" y="158713"/>
            <a:ext cx="10767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Big O:</a:t>
            </a:r>
            <a:endParaRPr sz="800"/>
          </a:p>
        </p:txBody>
      </p:sp>
      <p:sp>
        <p:nvSpPr>
          <p:cNvPr id="130" name="Google Shape;130;p20"/>
          <p:cNvSpPr txBox="1"/>
          <p:nvPr/>
        </p:nvSpPr>
        <p:spPr>
          <a:xfrm>
            <a:off x="6261226" y="191825"/>
            <a:ext cx="5085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Big Ω</a:t>
            </a:r>
            <a:endParaRPr sz="800"/>
          </a:p>
        </p:txBody>
      </p:sp>
      <p:sp>
        <p:nvSpPr>
          <p:cNvPr id="131" name="Google Shape;131;p20"/>
          <p:cNvSpPr/>
          <p:nvPr/>
        </p:nvSpPr>
        <p:spPr>
          <a:xfrm>
            <a:off x="6261225" y="155225"/>
            <a:ext cx="2748300" cy="99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2909450" y="1641250"/>
            <a:ext cx="22671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Since we proved both, we know that this holds: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40845" r="0" t="0"/>
          <a:stretch/>
        </p:blipFill>
        <p:spPr>
          <a:xfrm>
            <a:off x="4177675" y="2205600"/>
            <a:ext cx="2548150" cy="7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2643025" y="1531200"/>
            <a:ext cx="4199100" cy="1406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155225"/>
            <a:ext cx="22669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350" y="2227600"/>
            <a:ext cx="4889300" cy="6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3610800" y="3228838"/>
            <a:ext cx="1922400" cy="7965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of 2 is the default base of log in this course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