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55b1370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55b1370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58ecc192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58ecc192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58ecc192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58ecc192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58ecc192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58ecc192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58ecc192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58ecc192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58ecc192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58ecc192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58ecc192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58ecc192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55b137012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55b137012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58ecc19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58ecc19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af39a23414119e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af39a23414119e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af39a23414119e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af39a23414119e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2a85869413acd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2a85869413acd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58ecc192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58ecc192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58ecc192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58ecc192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58ecc192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58ecc192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58ecc192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58ecc192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SC 236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Tutorial Number 6 - Daniel Razavi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43577" l="71749" r="0" t="35084"/>
          <a:stretch/>
        </p:blipFill>
        <p:spPr>
          <a:xfrm>
            <a:off x="4023591" y="3626725"/>
            <a:ext cx="1096824" cy="54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 rotWithShape="1">
          <a:blip r:embed="rId3">
            <a:alphaModFix/>
          </a:blip>
          <a:srcRect b="36004" l="0" r="0" t="0"/>
          <a:stretch/>
        </p:blipFill>
        <p:spPr>
          <a:xfrm>
            <a:off x="54400" y="46750"/>
            <a:ext cx="3444451" cy="6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2"/>
          <p:cNvPicPr preferRelativeResize="0"/>
          <p:nvPr/>
        </p:nvPicPr>
        <p:blipFill rotWithShape="1">
          <a:blip r:embed="rId4">
            <a:alphaModFix/>
          </a:blip>
          <a:srcRect b="48193" l="0" r="0" t="31267"/>
          <a:stretch/>
        </p:blipFill>
        <p:spPr>
          <a:xfrm>
            <a:off x="3076175" y="628600"/>
            <a:ext cx="2991650" cy="116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2"/>
          <p:cNvPicPr preferRelativeResize="0"/>
          <p:nvPr/>
        </p:nvPicPr>
        <p:blipFill rotWithShape="1">
          <a:blip r:embed="rId4">
            <a:alphaModFix/>
          </a:blip>
          <a:srcRect b="34107" l="0" r="0" t="58742"/>
          <a:stretch/>
        </p:blipFill>
        <p:spPr>
          <a:xfrm>
            <a:off x="3076175" y="2638350"/>
            <a:ext cx="2991650" cy="40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2"/>
          <p:cNvPicPr preferRelativeResize="0"/>
          <p:nvPr/>
        </p:nvPicPr>
        <p:blipFill rotWithShape="1">
          <a:blip r:embed="rId4">
            <a:alphaModFix/>
          </a:blip>
          <a:srcRect b="41256" l="0" r="0" t="54639"/>
          <a:stretch/>
        </p:blipFill>
        <p:spPr>
          <a:xfrm>
            <a:off x="3076175" y="2174350"/>
            <a:ext cx="2991650" cy="2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/>
          <p:nvPr/>
        </p:nvSpPr>
        <p:spPr>
          <a:xfrm>
            <a:off x="556800" y="1624225"/>
            <a:ext cx="1988400" cy="2346300"/>
          </a:xfrm>
          <a:prstGeom prst="wedgeRoundRectCallout">
            <a:avLst>
              <a:gd fmla="val 74337" name="adj1"/>
              <a:gd fmla="val -20620" name="adj2"/>
              <a:gd fmla="val 0" name="adj3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 “middle” equal a number that can be used as the middle index of the list, regardless if the list has odd number of elements or even number of elements</a:t>
            </a: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6124475" y="2127900"/>
            <a:ext cx="1988400" cy="2346300"/>
          </a:xfrm>
          <a:prstGeom prst="wedgeRoundRectCallout">
            <a:avLst>
              <a:gd fmla="val -78331" name="adj1"/>
              <a:gd fmla="val -21466" name="adj2"/>
              <a:gd fmla="val 0" name="adj3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Divide the list into two and recursively call “majority” on both.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"/>
          <p:cNvPicPr preferRelativeResize="0"/>
          <p:nvPr/>
        </p:nvPicPr>
        <p:blipFill rotWithShape="1">
          <a:blip r:embed="rId3">
            <a:alphaModFix/>
          </a:blip>
          <a:srcRect b="36004" l="0" r="0" t="0"/>
          <a:stretch/>
        </p:blipFill>
        <p:spPr>
          <a:xfrm>
            <a:off x="54400" y="46750"/>
            <a:ext cx="3444451" cy="6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 rotWithShape="1">
          <a:blip r:embed="rId4">
            <a:alphaModFix/>
          </a:blip>
          <a:srcRect b="34366" l="0" r="0" t="31266"/>
          <a:stretch/>
        </p:blipFill>
        <p:spPr>
          <a:xfrm>
            <a:off x="3076175" y="628600"/>
            <a:ext cx="2991650" cy="19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/>
          <p:nvPr/>
        </p:nvSpPr>
        <p:spPr>
          <a:xfrm>
            <a:off x="556800" y="1624225"/>
            <a:ext cx="1988400" cy="2346300"/>
          </a:xfrm>
          <a:prstGeom prst="wedgeRoundRectCallout">
            <a:avLst>
              <a:gd fmla="val 74337" name="adj1"/>
              <a:gd fmla="val -20620" name="adj2"/>
              <a:gd fmla="val 0" name="adj3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 “middle” equal a number that can be used as the middle index of the list, regardless if the list has odd number of elements or even number of elements</a:t>
            </a:r>
            <a:endParaRPr/>
          </a:p>
        </p:txBody>
      </p:sp>
      <p:sp>
        <p:nvSpPr>
          <p:cNvPr id="121" name="Google Shape;121;p23"/>
          <p:cNvSpPr/>
          <p:nvPr/>
        </p:nvSpPr>
        <p:spPr>
          <a:xfrm>
            <a:off x="3128525" y="2704625"/>
            <a:ext cx="2406000" cy="12660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now need to figure out what happens when we know what “left” and “right” are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4"/>
          <p:cNvPicPr preferRelativeResize="0"/>
          <p:nvPr/>
        </p:nvPicPr>
        <p:blipFill rotWithShape="1">
          <a:blip r:embed="rId3">
            <a:alphaModFix/>
          </a:blip>
          <a:srcRect b="36004" l="0" r="0" t="0"/>
          <a:stretch/>
        </p:blipFill>
        <p:spPr>
          <a:xfrm>
            <a:off x="54400" y="46750"/>
            <a:ext cx="3444451" cy="6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/>
          <p:cNvPicPr preferRelativeResize="0"/>
          <p:nvPr/>
        </p:nvPicPr>
        <p:blipFill rotWithShape="1">
          <a:blip r:embed="rId4">
            <a:alphaModFix/>
          </a:blip>
          <a:srcRect b="34366" l="0" r="0" t="31266"/>
          <a:stretch/>
        </p:blipFill>
        <p:spPr>
          <a:xfrm>
            <a:off x="3076175" y="628600"/>
            <a:ext cx="2991650" cy="19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/>
          <p:nvPr/>
        </p:nvSpPr>
        <p:spPr>
          <a:xfrm>
            <a:off x="835175" y="2777400"/>
            <a:ext cx="1988400" cy="417600"/>
          </a:xfrm>
          <a:prstGeom prst="wedgeRoundRectCallout">
            <a:avLst>
              <a:gd fmla="val 59335" name="adj1"/>
              <a:gd fmla="val -19804" name="adj2"/>
              <a:gd fmla="val 0" name="adj3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“left” is “None”</a:t>
            </a:r>
            <a:endParaRPr/>
          </a:p>
        </p:txBody>
      </p:sp>
      <p:sp>
        <p:nvSpPr>
          <p:cNvPr id="129" name="Google Shape;129;p24"/>
          <p:cNvSpPr/>
          <p:nvPr/>
        </p:nvSpPr>
        <p:spPr>
          <a:xfrm>
            <a:off x="4878375" y="3195000"/>
            <a:ext cx="1988400" cy="417600"/>
          </a:xfrm>
          <a:prstGeom prst="wedgeRoundRectCallout">
            <a:avLst>
              <a:gd fmla="val -60334" name="adj1"/>
              <a:gd fmla="val -19816" name="adj2"/>
              <a:gd fmla="val 0" name="adj3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“right” is “None”</a:t>
            </a:r>
            <a:endParaRPr/>
          </a:p>
        </p:txBody>
      </p:sp>
      <p:sp>
        <p:nvSpPr>
          <p:cNvPr id="130" name="Google Shape;130;p24"/>
          <p:cNvSpPr/>
          <p:nvPr/>
        </p:nvSpPr>
        <p:spPr>
          <a:xfrm>
            <a:off x="735725" y="3572750"/>
            <a:ext cx="2154000" cy="417600"/>
          </a:xfrm>
          <a:prstGeom prst="wedgeRoundRectCallout">
            <a:avLst>
              <a:gd fmla="val 59335" name="adj1"/>
              <a:gd fmla="val -19804" name="adj2"/>
              <a:gd fmla="val 0" name="adj3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“left” is some number</a:t>
            </a:r>
            <a:endParaRPr/>
          </a:p>
        </p:txBody>
      </p:sp>
      <p:sp>
        <p:nvSpPr>
          <p:cNvPr id="131" name="Google Shape;131;p24"/>
          <p:cNvSpPr/>
          <p:nvPr/>
        </p:nvSpPr>
        <p:spPr>
          <a:xfrm>
            <a:off x="3115275" y="2823925"/>
            <a:ext cx="1495800" cy="2121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/>
          <p:nvPr/>
        </p:nvSpPr>
        <p:spPr>
          <a:xfrm>
            <a:off x="3113575" y="3168475"/>
            <a:ext cx="1495800" cy="2121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/>
          <p:nvPr/>
        </p:nvSpPr>
        <p:spPr>
          <a:xfrm>
            <a:off x="4878375" y="3990350"/>
            <a:ext cx="1988400" cy="463800"/>
          </a:xfrm>
          <a:prstGeom prst="wedgeRoundRectCallout">
            <a:avLst>
              <a:gd fmla="val -60334" name="adj1"/>
              <a:gd fmla="val -19816" name="adj2"/>
              <a:gd fmla="val 0" name="adj3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“right” is some number</a:t>
            </a:r>
            <a:endParaRPr/>
          </a:p>
        </p:txBody>
      </p:sp>
      <p:sp>
        <p:nvSpPr>
          <p:cNvPr id="134" name="Google Shape;134;p24"/>
          <p:cNvSpPr/>
          <p:nvPr/>
        </p:nvSpPr>
        <p:spPr>
          <a:xfrm>
            <a:off x="3113575" y="3599413"/>
            <a:ext cx="1495800" cy="2121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/>
          <p:nvPr/>
        </p:nvSpPr>
        <p:spPr>
          <a:xfrm>
            <a:off x="3115275" y="4030350"/>
            <a:ext cx="1495800" cy="2121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5"/>
          <p:cNvPicPr preferRelativeResize="0"/>
          <p:nvPr/>
        </p:nvPicPr>
        <p:blipFill rotWithShape="1">
          <a:blip r:embed="rId3">
            <a:alphaModFix/>
          </a:blip>
          <a:srcRect b="36004" l="0" r="0" t="0"/>
          <a:stretch/>
        </p:blipFill>
        <p:spPr>
          <a:xfrm>
            <a:off x="54400" y="46750"/>
            <a:ext cx="3444451" cy="6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 rotWithShape="1">
          <a:blip r:embed="rId4">
            <a:alphaModFix/>
          </a:blip>
          <a:srcRect b="0" l="0" r="0" t="31266"/>
          <a:stretch/>
        </p:blipFill>
        <p:spPr>
          <a:xfrm>
            <a:off x="3076175" y="628600"/>
            <a:ext cx="2991650" cy="38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/>
          <p:nvPr/>
        </p:nvSpPr>
        <p:spPr>
          <a:xfrm>
            <a:off x="139200" y="2697925"/>
            <a:ext cx="2684400" cy="636300"/>
          </a:xfrm>
          <a:prstGeom prst="wedgeRoundRectCallout">
            <a:avLst>
              <a:gd fmla="val 63828" name="adj1"/>
              <a:gd fmla="val -20824" name="adj2"/>
              <a:gd fmla="val 0" name="adj3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“left” is “None”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returns right but only if it is the majority of the right list.</a:t>
            </a:r>
            <a:endParaRPr/>
          </a:p>
        </p:txBody>
      </p:sp>
      <p:sp>
        <p:nvSpPr>
          <p:cNvPr id="143" name="Google Shape;143;p25"/>
          <p:cNvSpPr/>
          <p:nvPr/>
        </p:nvSpPr>
        <p:spPr>
          <a:xfrm>
            <a:off x="6067825" y="3069175"/>
            <a:ext cx="2991600" cy="815100"/>
          </a:xfrm>
          <a:prstGeom prst="wedgeRoundRectCallout">
            <a:avLst>
              <a:gd fmla="val -99509" name="adj1"/>
              <a:gd fmla="val -27230" name="adj2"/>
              <a:gd fmla="val 0" name="adj3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When “left” is “None”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It returns “right” but only if it is the majority of the right list.</a:t>
            </a:r>
            <a:endParaRPr/>
          </a:p>
        </p:txBody>
      </p:sp>
      <p:sp>
        <p:nvSpPr>
          <p:cNvPr id="144" name="Google Shape;144;p25"/>
          <p:cNvSpPr/>
          <p:nvPr/>
        </p:nvSpPr>
        <p:spPr>
          <a:xfrm>
            <a:off x="116400" y="3758325"/>
            <a:ext cx="2684400" cy="523800"/>
          </a:xfrm>
          <a:prstGeom prst="wedgeRoundRectCallout">
            <a:avLst>
              <a:gd fmla="val 64075" name="adj1"/>
              <a:gd fmla="val -22977" name="adj2"/>
              <a:gd fmla="val 0" name="adj3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“left” is some number, and “left” is the majority</a:t>
            </a:r>
            <a:endParaRPr/>
          </a:p>
        </p:txBody>
      </p:sp>
      <p:sp>
        <p:nvSpPr>
          <p:cNvPr id="145" name="Google Shape;145;p25"/>
          <p:cNvSpPr/>
          <p:nvPr/>
        </p:nvSpPr>
        <p:spPr>
          <a:xfrm>
            <a:off x="6067825" y="4030425"/>
            <a:ext cx="2991600" cy="815100"/>
          </a:xfrm>
          <a:prstGeom prst="wedgeRoundRectCallout">
            <a:avLst>
              <a:gd fmla="val -126317" name="adj1"/>
              <a:gd fmla="val -23997" name="adj2"/>
              <a:gd fmla="val 0" name="adj3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When “right” is some number, and “right” is the majority</a:t>
            </a:r>
            <a:endParaRPr/>
          </a:p>
        </p:txBody>
      </p:sp>
      <p:sp>
        <p:nvSpPr>
          <p:cNvPr id="146" name="Google Shape;146;p25"/>
          <p:cNvSpPr/>
          <p:nvPr/>
        </p:nvSpPr>
        <p:spPr>
          <a:xfrm>
            <a:off x="3917275" y="2983000"/>
            <a:ext cx="828600" cy="1656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25"/>
          <p:cNvCxnSpPr/>
          <p:nvPr/>
        </p:nvCxnSpPr>
        <p:spPr>
          <a:xfrm flipH="1" rot="10800000">
            <a:off x="4619875" y="1558050"/>
            <a:ext cx="1822800" cy="1431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5"/>
          <p:cNvSpPr/>
          <p:nvPr/>
        </p:nvSpPr>
        <p:spPr>
          <a:xfrm>
            <a:off x="6475775" y="901725"/>
            <a:ext cx="2074500" cy="1133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“is_majority” checks whether if the element presented is in fact the majority element in the list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6"/>
          <p:cNvPicPr preferRelativeResize="0"/>
          <p:nvPr/>
        </p:nvPicPr>
        <p:blipFill rotWithShape="1">
          <a:blip r:embed="rId3">
            <a:alphaModFix/>
          </a:blip>
          <a:srcRect b="36004" l="0" r="0" t="0"/>
          <a:stretch/>
        </p:blipFill>
        <p:spPr>
          <a:xfrm>
            <a:off x="54400" y="46750"/>
            <a:ext cx="3444451" cy="6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 rotWithShape="1">
          <a:blip r:embed="rId4">
            <a:alphaModFix/>
          </a:blip>
          <a:srcRect b="0" l="0" r="0" t="31266"/>
          <a:stretch/>
        </p:blipFill>
        <p:spPr>
          <a:xfrm>
            <a:off x="3076175" y="628600"/>
            <a:ext cx="2991650" cy="38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/>
          <p:nvPr/>
        </p:nvSpPr>
        <p:spPr>
          <a:xfrm>
            <a:off x="3917275" y="2983000"/>
            <a:ext cx="828600" cy="1656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26"/>
          <p:cNvCxnSpPr/>
          <p:nvPr/>
        </p:nvCxnSpPr>
        <p:spPr>
          <a:xfrm flipH="1" rot="10800000">
            <a:off x="4619875" y="1558050"/>
            <a:ext cx="1822800" cy="1431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7" name="Google Shape;157;p26"/>
          <p:cNvPicPr preferRelativeResize="0"/>
          <p:nvPr/>
        </p:nvPicPr>
        <p:blipFill rotWithShape="1">
          <a:blip r:embed="rId4">
            <a:alphaModFix/>
          </a:blip>
          <a:srcRect b="82273" l="0" r="0" t="0"/>
          <a:stretch/>
        </p:blipFill>
        <p:spPr>
          <a:xfrm>
            <a:off x="6489075" y="961425"/>
            <a:ext cx="2473160" cy="8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/>
          <p:nvPr/>
        </p:nvSpPr>
        <p:spPr>
          <a:xfrm>
            <a:off x="6738050" y="2214125"/>
            <a:ext cx="1975200" cy="1047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Now by taking a look at “is_majority”, we know that it has a runtime of theta(n)</a:t>
            </a:r>
            <a:endParaRPr/>
          </a:p>
        </p:txBody>
      </p:sp>
      <p:sp>
        <p:nvSpPr>
          <p:cNvPr id="159" name="Google Shape;159;p26"/>
          <p:cNvSpPr/>
          <p:nvPr/>
        </p:nvSpPr>
        <p:spPr>
          <a:xfrm>
            <a:off x="6641475" y="3400600"/>
            <a:ext cx="2071800" cy="1206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“majority” function itself has a runtime of </a:t>
            </a:r>
            <a:r>
              <a:rPr b="1" lang="en-GB"/>
              <a:t>theta(log n)</a:t>
            </a:r>
            <a:r>
              <a:rPr lang="en-GB"/>
              <a:t> </a:t>
            </a:r>
            <a:r>
              <a:rPr lang="en-GB"/>
              <a:t>given that “is_majority” has </a:t>
            </a:r>
            <a:r>
              <a:rPr lang="en-GB">
                <a:highlight>
                  <a:srgbClr val="FF9900"/>
                </a:highlight>
              </a:rPr>
              <a:t>runtime of 1</a:t>
            </a: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7"/>
          <p:cNvPicPr preferRelativeResize="0"/>
          <p:nvPr/>
        </p:nvPicPr>
        <p:blipFill rotWithShape="1">
          <a:blip r:embed="rId3">
            <a:alphaModFix/>
          </a:blip>
          <a:srcRect b="36004" l="0" r="0" t="0"/>
          <a:stretch/>
        </p:blipFill>
        <p:spPr>
          <a:xfrm>
            <a:off x="54400" y="46750"/>
            <a:ext cx="3444451" cy="6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 rotWithShape="1">
          <a:blip r:embed="rId4">
            <a:alphaModFix/>
          </a:blip>
          <a:srcRect b="0" l="0" r="0" t="31266"/>
          <a:stretch/>
        </p:blipFill>
        <p:spPr>
          <a:xfrm>
            <a:off x="3076175" y="628600"/>
            <a:ext cx="2991650" cy="38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/>
          <p:nvPr/>
        </p:nvSpPr>
        <p:spPr>
          <a:xfrm>
            <a:off x="3917275" y="2983000"/>
            <a:ext cx="828600" cy="1656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" name="Google Shape;167;p27"/>
          <p:cNvCxnSpPr/>
          <p:nvPr/>
        </p:nvCxnSpPr>
        <p:spPr>
          <a:xfrm flipH="1" rot="10800000">
            <a:off x="4619875" y="1558050"/>
            <a:ext cx="1822800" cy="1431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8" name="Google Shape;168;p27"/>
          <p:cNvPicPr preferRelativeResize="0"/>
          <p:nvPr/>
        </p:nvPicPr>
        <p:blipFill rotWithShape="1">
          <a:blip r:embed="rId4">
            <a:alphaModFix/>
          </a:blip>
          <a:srcRect b="82273" l="0" r="0" t="0"/>
          <a:stretch/>
        </p:blipFill>
        <p:spPr>
          <a:xfrm>
            <a:off x="6489075" y="961425"/>
            <a:ext cx="2473160" cy="8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/>
          <p:nvPr/>
        </p:nvSpPr>
        <p:spPr>
          <a:xfrm>
            <a:off x="6738050" y="2214125"/>
            <a:ext cx="1975200" cy="1047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Now by taking a look at “is_majority”, we know that it has a runtime of theta(n)</a:t>
            </a:r>
            <a:endParaRPr/>
          </a:p>
        </p:txBody>
      </p:sp>
      <p:sp>
        <p:nvSpPr>
          <p:cNvPr id="170" name="Google Shape;170;p27"/>
          <p:cNvSpPr/>
          <p:nvPr/>
        </p:nvSpPr>
        <p:spPr>
          <a:xfrm>
            <a:off x="6634850" y="3407225"/>
            <a:ext cx="2078400" cy="1259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“majority” function itself has a runtime of </a:t>
            </a:r>
            <a:r>
              <a:rPr b="1" lang="en-GB"/>
              <a:t>theta(n*log n)</a:t>
            </a:r>
            <a:r>
              <a:rPr lang="en-GB"/>
              <a:t> given that “is_majority” has </a:t>
            </a:r>
            <a:r>
              <a:rPr lang="en-GB">
                <a:highlight>
                  <a:srgbClr val="00FF00"/>
                </a:highlight>
              </a:rPr>
              <a:t>runtime of n</a:t>
            </a:r>
            <a:r>
              <a:rPr lang="en-GB"/>
              <a:t>.</a:t>
            </a:r>
            <a:endParaRPr/>
          </a:p>
        </p:txBody>
      </p:sp>
      <p:cxnSp>
        <p:nvCxnSpPr>
          <p:cNvPr id="171" name="Google Shape;171;p27"/>
          <p:cNvCxnSpPr>
            <a:stCxn id="169" idx="3"/>
          </p:cNvCxnSpPr>
          <p:nvPr/>
        </p:nvCxnSpPr>
        <p:spPr>
          <a:xfrm flipH="1">
            <a:off x="8026850" y="2737775"/>
            <a:ext cx="686400" cy="1829400"/>
          </a:xfrm>
          <a:prstGeom prst="curvedConnector4">
            <a:avLst>
              <a:gd fmla="val -34692" name="adj1"/>
              <a:gd fmla="val 94926" name="adj2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descr="fini" id="172" name="Google Shape;172;p27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13250" y="4891325"/>
            <a:ext cx="428324" cy="25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CSC 236</a:t>
            </a:r>
            <a:endParaRPr/>
          </a:p>
        </p:txBody>
      </p:sp>
      <p:sp>
        <p:nvSpPr>
          <p:cNvPr id="178" name="Google Shape;178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Tutorial Number 5 - Daniel Razavi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Sorry About Missing Last Week’s Class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was </a:t>
            </a:r>
            <a:r>
              <a:rPr lang="en-GB"/>
              <a:t>Halloween?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8035" y="713138"/>
            <a:ext cx="2787924" cy="3717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088" y="711063"/>
            <a:ext cx="4961826" cy="372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Today’s Problem Set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 rotWithShape="1">
          <a:blip r:embed="rId3">
            <a:alphaModFix/>
          </a:blip>
          <a:srcRect b="36004" l="0" r="0" t="0"/>
          <a:stretch/>
        </p:blipFill>
        <p:spPr>
          <a:xfrm>
            <a:off x="876300" y="888525"/>
            <a:ext cx="7391400" cy="136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9"/>
          <p:cNvPicPr preferRelativeResize="0"/>
          <p:nvPr/>
        </p:nvPicPr>
        <p:blipFill rotWithShape="1">
          <a:blip r:embed="rId3">
            <a:alphaModFix/>
          </a:blip>
          <a:srcRect b="0" l="0" r="36419" t="68658"/>
          <a:stretch/>
        </p:blipFill>
        <p:spPr>
          <a:xfrm>
            <a:off x="2227575" y="2784175"/>
            <a:ext cx="4699450" cy="66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9"/>
          <p:cNvSpPr/>
          <p:nvPr/>
        </p:nvSpPr>
        <p:spPr>
          <a:xfrm>
            <a:off x="2424600" y="3493400"/>
            <a:ext cx="4427700" cy="8616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9900"/>
                </a:solidFill>
              </a:rPr>
              <a:t>???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89" name="Google Shape;89;p19"/>
          <p:cNvSpPr/>
          <p:nvPr/>
        </p:nvSpPr>
        <p:spPr>
          <a:xfrm>
            <a:off x="2179350" y="2731150"/>
            <a:ext cx="4785300" cy="17235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COMPETITION!!!!!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1"/>
          <p:cNvPicPr preferRelativeResize="0"/>
          <p:nvPr/>
        </p:nvPicPr>
        <p:blipFill rotWithShape="1">
          <a:blip r:embed="rId3">
            <a:alphaModFix/>
          </a:blip>
          <a:srcRect b="36004" l="0" r="0" t="0"/>
          <a:stretch/>
        </p:blipFill>
        <p:spPr>
          <a:xfrm>
            <a:off x="54400" y="46750"/>
            <a:ext cx="3444451" cy="6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1"/>
          <p:cNvPicPr preferRelativeResize="0"/>
          <p:nvPr/>
        </p:nvPicPr>
        <p:blipFill rotWithShape="1">
          <a:blip r:embed="rId4">
            <a:alphaModFix/>
          </a:blip>
          <a:srcRect b="55227" l="0" r="50000" t="31267"/>
          <a:stretch/>
        </p:blipFill>
        <p:spPr>
          <a:xfrm>
            <a:off x="3076175" y="628600"/>
            <a:ext cx="1495825" cy="7636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1"/>
          <p:cNvSpPr/>
          <p:nvPr/>
        </p:nvSpPr>
        <p:spPr>
          <a:xfrm>
            <a:off x="5527975" y="842075"/>
            <a:ext cx="1544400" cy="1486200"/>
          </a:xfrm>
          <a:prstGeom prst="wedgeRoundRectCallout">
            <a:avLst>
              <a:gd fmla="val -116523" name="adj1"/>
              <a:gd fmla="val -21901" name="adj2"/>
              <a:gd fmla="val 0" name="adj3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say the base case is when there are no elements in the list</a:t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 rotWithShape="1">
          <a:blip r:embed="rId4">
            <a:alphaModFix/>
          </a:blip>
          <a:srcRect b="48662" l="0" r="50000" t="45008"/>
          <a:stretch/>
        </p:blipFill>
        <p:spPr>
          <a:xfrm>
            <a:off x="3076175" y="1657350"/>
            <a:ext cx="1495825" cy="35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/>
          <p:nvPr/>
        </p:nvSpPr>
        <p:spPr>
          <a:xfrm>
            <a:off x="894775" y="1438625"/>
            <a:ext cx="1544400" cy="1486200"/>
          </a:xfrm>
          <a:prstGeom prst="wedgeRoundRectCallout">
            <a:avLst>
              <a:gd fmla="val 101505" name="adj1"/>
              <a:gd fmla="val -20564" name="adj2"/>
              <a:gd fmla="val 0" name="adj3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Another base case is when there is only one element in the list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